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71" r:id="rId5"/>
    <p:sldId id="293" r:id="rId6"/>
    <p:sldId id="331" r:id="rId7"/>
    <p:sldId id="274" r:id="rId8"/>
    <p:sldId id="276" r:id="rId9"/>
    <p:sldId id="277" r:id="rId10"/>
    <p:sldId id="288" r:id="rId11"/>
    <p:sldId id="295" r:id="rId12"/>
    <p:sldId id="296" r:id="rId13"/>
    <p:sldId id="324" r:id="rId14"/>
    <p:sldId id="298" r:id="rId15"/>
    <p:sldId id="319" r:id="rId16"/>
    <p:sldId id="320" r:id="rId17"/>
    <p:sldId id="321" r:id="rId18"/>
    <p:sldId id="322" r:id="rId19"/>
    <p:sldId id="323" r:id="rId20"/>
    <p:sldId id="297" r:id="rId21"/>
    <p:sldId id="301" r:id="rId22"/>
    <p:sldId id="325" r:id="rId23"/>
    <p:sldId id="327" r:id="rId24"/>
    <p:sldId id="302" r:id="rId25"/>
    <p:sldId id="303" r:id="rId26"/>
    <p:sldId id="304" r:id="rId27"/>
    <p:sldId id="326" r:id="rId28"/>
    <p:sldId id="314" r:id="rId29"/>
    <p:sldId id="329" r:id="rId30"/>
    <p:sldId id="330" r:id="rId31"/>
    <p:sldId id="32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2"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731" autoAdjust="0"/>
  </p:normalViewPr>
  <p:slideViewPr>
    <p:cSldViewPr snapToGrid="0">
      <p:cViewPr varScale="1">
        <p:scale>
          <a:sx n="108" d="100"/>
          <a:sy n="108" d="100"/>
        </p:scale>
        <p:origin x="618" y="108"/>
      </p:cViewPr>
      <p:guideLst/>
    </p:cSldViewPr>
  </p:slideViewPr>
  <p:outlineViewPr>
    <p:cViewPr>
      <p:scale>
        <a:sx n="33" d="100"/>
        <a:sy n="33" d="100"/>
      </p:scale>
      <p:origin x="0" y="-11898"/>
    </p:cViewPr>
  </p:outlineViewPr>
  <p:notesTextViewPr>
    <p:cViewPr>
      <p:scale>
        <a:sx n="1" d="1"/>
        <a:sy n="1" d="1"/>
      </p:scale>
      <p:origin x="0" y="0"/>
    </p:cViewPr>
  </p:notesTextViewPr>
  <p:sorterViewPr>
    <p:cViewPr>
      <p:scale>
        <a:sx n="100" d="100"/>
        <a:sy n="100" d="100"/>
      </p:scale>
      <p:origin x="0" y="-5742"/>
    </p:cViewPr>
  </p:sorterViewPr>
  <p:notesViewPr>
    <p:cSldViewPr snapToGrid="0">
      <p:cViewPr varScale="1">
        <p:scale>
          <a:sx n="86" d="100"/>
          <a:sy n="86" d="100"/>
        </p:scale>
        <p:origin x="37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682754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148CE10-1A67-4C87-9C3F-659233FF85D8}" type="slidenum">
              <a:rPr lang="en-GB" smtClean="0"/>
              <a:t>11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a:endParaRPr>
          </a:p>
        </p:txBody>
      </p:sp>
    </p:spTree>
    <p:extLst>
      <p:ext uri="{BB962C8B-B14F-4D97-AF65-F5344CB8AC3E}">
        <p14:creationId xmlns:p14="http://schemas.microsoft.com/office/powerpoint/2010/main" val="12009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4203592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945907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13459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590938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66515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148CE10-1A67-4C87-9C3F-659233FF85D8}" type="slidenum">
              <a:rPr lang="en-GB" smtClean="0"/>
              <a:t>17</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a:endParaRPr>
          </a:p>
        </p:txBody>
      </p:sp>
    </p:spTree>
    <p:extLst>
      <p:ext uri="{BB962C8B-B14F-4D97-AF65-F5344CB8AC3E}">
        <p14:creationId xmlns:p14="http://schemas.microsoft.com/office/powerpoint/2010/main" val="2358470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148CE10-1A67-4C87-9C3F-659233FF85D8}" type="slidenum">
              <a:rPr lang="en-GB" smtClean="0"/>
              <a:t>18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a:endParaRPr>
          </a:p>
        </p:txBody>
      </p:sp>
    </p:spTree>
    <p:extLst>
      <p:ext uri="{BB962C8B-B14F-4D97-AF65-F5344CB8AC3E}">
        <p14:creationId xmlns:p14="http://schemas.microsoft.com/office/powerpoint/2010/main" val="215901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78343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88184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422307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The code samples on the slide show the operations in C# code using the SharePoint server-side object models.</a:t>
            </a:r>
          </a:p>
        </p:txBody>
      </p:sp>
      <p:sp>
        <p:nvSpPr>
          <p:cNvPr id="4" name="Slide Number Placeholder 3"/>
          <p:cNvSpPr>
            <a:spLocks noGrp="1"/>
          </p:cNvSpPr>
          <p:nvPr>
            <p:ph type="sldNum" sz="quarter" idx="10"/>
          </p:nvPr>
        </p:nvSpPr>
        <p:spPr/>
        <p:txBody>
          <a:bodyPr/>
          <a:lstStyle/>
          <a:p>
            <a:fld id="{6148CE10-1A67-4C87-9C3F-659233FF85D8}" type="slidenum">
              <a:rPr lang="en-GB" smtClean="0"/>
              <a:t>21</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a:endParaRPr>
          </a:p>
        </p:txBody>
      </p:sp>
    </p:spTree>
    <p:extLst>
      <p:ext uri="{BB962C8B-B14F-4D97-AF65-F5344CB8AC3E}">
        <p14:creationId xmlns:p14="http://schemas.microsoft.com/office/powerpoint/2010/main" val="3149431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148CE10-1A67-4C87-9C3F-659233FF85D8}" type="slidenum">
              <a:rPr lang="en-GB" smtClean="0"/>
              <a:t>22</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a:endParaRPr>
          </a:p>
        </p:txBody>
      </p:sp>
    </p:spTree>
    <p:extLst>
      <p:ext uri="{BB962C8B-B14F-4D97-AF65-F5344CB8AC3E}">
        <p14:creationId xmlns:p14="http://schemas.microsoft.com/office/powerpoint/2010/main" val="2713380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148CE10-1A67-4C87-9C3F-659233FF85D8}" type="slidenum">
              <a:rPr lang="en-GB" smtClean="0"/>
              <a:t>23</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a:endParaRPr>
          </a:p>
        </p:txBody>
      </p:sp>
    </p:spTree>
    <p:extLst>
      <p:ext uri="{BB962C8B-B14F-4D97-AF65-F5344CB8AC3E}">
        <p14:creationId xmlns:p14="http://schemas.microsoft.com/office/powerpoint/2010/main" val="397910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4131301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148CE10-1A67-4C87-9C3F-659233FF85D8}" type="slidenum">
              <a:rPr lang="en-GB" smtClean="0"/>
              <a:t>25</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a:endParaRPr>
          </a:p>
        </p:txBody>
      </p:sp>
    </p:spTree>
    <p:extLst>
      <p:ext uri="{BB962C8B-B14F-4D97-AF65-F5344CB8AC3E}">
        <p14:creationId xmlns:p14="http://schemas.microsoft.com/office/powerpoint/2010/main" val="3360518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391726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204479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427371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420755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C5D71A-3F61-40B1-A9E6-8584D8D42509}" type="slidenum">
              <a:rPr lang="en-US" smtClean="0"/>
              <a:pPr/>
              <a:t>3</a:t>
            </a:fld>
            <a:endParaRPr lang="en-US"/>
          </a:p>
        </p:txBody>
      </p:sp>
    </p:spTree>
    <p:extLst>
      <p:ext uri="{BB962C8B-B14F-4D97-AF65-F5344CB8AC3E}">
        <p14:creationId xmlns:p14="http://schemas.microsoft.com/office/powerpoint/2010/main" val="955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4021426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94007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a:endParaRPr>
          </a:p>
        </p:txBody>
      </p:sp>
      <p:sp>
        <p:nvSpPr>
          <p:cNvPr id="4" name="Slide Number Placeholder 3"/>
          <p:cNvSpPr>
            <a:spLocks noGrp="1"/>
          </p:cNvSpPr>
          <p:nvPr>
            <p:ph type="sldNum" sz="quarter" idx="10"/>
          </p:nvPr>
        </p:nvSpPr>
        <p:spPr/>
        <p:txBody>
          <a:bodyPr/>
          <a:lstStyle/>
          <a:p>
            <a:fld id="{6148CE10-1A67-4C87-9C3F-659233FF85D8}" type="slidenum">
              <a:rPr lang="en-GB" smtClean="0"/>
              <a:t>8</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a:endParaRPr>
          </a:p>
        </p:txBody>
      </p:sp>
    </p:spTree>
    <p:extLst>
      <p:ext uri="{BB962C8B-B14F-4D97-AF65-F5344CB8AC3E}">
        <p14:creationId xmlns:p14="http://schemas.microsoft.com/office/powerpoint/2010/main" val="109243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GB"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148CE10-1A67-4C87-9C3F-659233FF85D8}" type="slidenum">
              <a:rPr lang="en-GB" smtClean="0"/>
              <a:t>9</a:t>
            </a:fld>
            <a:endParaRPr lang="en-GB"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b="1" dirty="0">
              <a:solidFill>
                <a:srgbClr val="336699"/>
              </a:solidFill>
              <a:latin typeface="Arial"/>
            </a:endParaRPr>
          </a:p>
        </p:txBody>
      </p:sp>
    </p:spTree>
    <p:extLst>
      <p:ext uri="{BB962C8B-B14F-4D97-AF65-F5344CB8AC3E}">
        <p14:creationId xmlns:p14="http://schemas.microsoft.com/office/powerpoint/2010/main" val="3192523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Completely 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825118" y="6356353"/>
            <a:ext cx="2081260" cy="365125"/>
          </a:xfrm>
          <a:prstGeom prst="rect">
            <a:avLst/>
          </a:prstGeom>
        </p:spPr>
        <p:txBody>
          <a:bodyPr/>
          <a:lstStyle/>
          <a:p>
            <a:pPr algn="l"/>
            <a:r>
              <a:rPr lang="en-US"/>
              <a:t>© Jive confidential</a:t>
            </a:r>
            <a:endParaRPr lang="en-US" dirty="0"/>
          </a:p>
        </p:txBody>
      </p:sp>
      <p:sp>
        <p:nvSpPr>
          <p:cNvPr id="3" name="Slide Number Placeholder 2"/>
          <p:cNvSpPr>
            <a:spLocks noGrp="1"/>
          </p:cNvSpPr>
          <p:nvPr>
            <p:ph type="sldNum" sz="quarter" idx="11"/>
          </p:nvPr>
        </p:nvSpPr>
        <p:spPr>
          <a:xfrm>
            <a:off x="270936" y="6356353"/>
            <a:ext cx="554181" cy="365125"/>
          </a:xfrm>
          <a:prstGeom prst="rect">
            <a:avLst/>
          </a:prstGeom>
        </p:spPr>
        <p:txBody>
          <a:bodyPr/>
          <a:lstStyle/>
          <a:p>
            <a:fld id="{A6849DB0-0D53-4421-AE2A-9FC37D2FCCEA}" type="slidenum">
              <a:rPr lang="en-US" smtClean="0"/>
              <a:pPr/>
              <a:t>‹#›</a:t>
            </a:fld>
            <a:endParaRPr lang="en-US" dirty="0"/>
          </a:p>
        </p:txBody>
      </p:sp>
    </p:spTree>
    <p:extLst>
      <p:ext uri="{BB962C8B-B14F-4D97-AF65-F5344CB8AC3E}">
        <p14:creationId xmlns:p14="http://schemas.microsoft.com/office/powerpoint/2010/main" val="204126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10.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Tom Resing | SharePoint Engineer, Jive Software</a:t>
            </a:r>
          </a:p>
          <a:p>
            <a:r>
              <a:rPr lang="en-US" dirty="0"/>
              <a:t>Christopher Harrison | Microsoft Certified Trainer</a:t>
            </a:r>
          </a:p>
        </p:txBody>
      </p:sp>
      <p:sp>
        <p:nvSpPr>
          <p:cNvPr id="2" name="Title 1"/>
          <p:cNvSpPr>
            <a:spLocks noGrp="1"/>
          </p:cNvSpPr>
          <p:nvPr>
            <p:ph type="ctrTitle"/>
          </p:nvPr>
        </p:nvSpPr>
        <p:spPr/>
        <p:txBody>
          <a:bodyPr/>
          <a:lstStyle/>
          <a:p>
            <a:r>
              <a:rPr lang="en-US" sz="4000" dirty="0"/>
              <a:t>SharePoint </a:t>
            </a:r>
            <a:r>
              <a:rPr lang="en-US" sz="4000"/>
              <a:t>2013 Advanced </a:t>
            </a:r>
            <a:r>
              <a:rPr lang="en-US" sz="4000" dirty="0"/>
              <a:t>Solution Development</a:t>
            </a:r>
          </a:p>
        </p:txBody>
      </p:sp>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Managed Metadata Services</a:t>
            </a:r>
          </a:p>
        </p:txBody>
      </p:sp>
      <p:sp>
        <p:nvSpPr>
          <p:cNvPr id="3" name="Content Placeholder 2"/>
          <p:cNvSpPr>
            <a:spLocks noGrp="1"/>
          </p:cNvSpPr>
          <p:nvPr>
            <p:ph sz="quarter" idx="10"/>
          </p:nvPr>
        </p:nvSpPr>
        <p:spPr/>
        <p:txBody>
          <a:bodyPr/>
          <a:lstStyle/>
          <a:p>
            <a:r>
              <a:rPr lang="en-US" dirty="0"/>
              <a:t>SharePoint Search</a:t>
            </a:r>
          </a:p>
          <a:p>
            <a:pPr lvl="1"/>
            <a:r>
              <a:rPr lang="en-US" dirty="0"/>
              <a:t>Consistent values</a:t>
            </a:r>
          </a:p>
          <a:p>
            <a:pPr lvl="1"/>
            <a:r>
              <a:rPr lang="en-US" dirty="0"/>
              <a:t>Company extraction</a:t>
            </a:r>
          </a:p>
          <a:p>
            <a:r>
              <a:rPr lang="en-US" dirty="0"/>
              <a:t>User Profiles</a:t>
            </a:r>
          </a:p>
          <a:p>
            <a:pPr lvl="1"/>
            <a:r>
              <a:rPr lang="en-US" dirty="0"/>
              <a:t>Keywords</a:t>
            </a:r>
          </a:p>
        </p:txBody>
      </p:sp>
    </p:spTree>
    <p:extLst>
      <p:ext uri="{BB962C8B-B14F-4D97-AF65-F5344CB8AC3E}">
        <p14:creationId xmlns:p14="http://schemas.microsoft.com/office/powerpoint/2010/main" val="4174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 Store Hierarchy</a:t>
            </a:r>
          </a:p>
        </p:txBody>
      </p:sp>
      <p:sp>
        <p:nvSpPr>
          <p:cNvPr id="3" name="Content Placeholder 2"/>
          <p:cNvSpPr>
            <a:spLocks noGrp="1"/>
          </p:cNvSpPr>
          <p:nvPr>
            <p:ph sz="quarter" idx="10"/>
          </p:nvPr>
        </p:nvSpPr>
        <p:spPr/>
        <p:txBody>
          <a:bodyPr/>
          <a:lstStyle/>
          <a:p>
            <a:r>
              <a:rPr lang="en-US" dirty="0"/>
              <a:t>Term Stores</a:t>
            </a:r>
          </a:p>
          <a:p>
            <a:pPr lvl="1"/>
            <a:r>
              <a:rPr lang="en-US" dirty="0"/>
              <a:t>Groups</a:t>
            </a:r>
          </a:p>
          <a:p>
            <a:pPr lvl="2"/>
            <a:r>
              <a:rPr lang="en-US" dirty="0"/>
              <a:t>Term Sets</a:t>
            </a:r>
          </a:p>
        </p:txBody>
      </p:sp>
    </p:spTree>
    <p:extLst>
      <p:ext uri="{BB962C8B-B14F-4D97-AF65-F5344CB8AC3E}">
        <p14:creationId xmlns:p14="http://schemas.microsoft.com/office/powerpoint/2010/main" val="306226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Store</a:t>
            </a:r>
          </a:p>
        </p:txBody>
      </p:sp>
      <p:sp>
        <p:nvSpPr>
          <p:cNvPr id="3" name="Content Placeholder 2"/>
          <p:cNvSpPr>
            <a:spLocks noGrp="1"/>
          </p:cNvSpPr>
          <p:nvPr>
            <p:ph sz="quarter" idx="10"/>
          </p:nvPr>
        </p:nvSpPr>
        <p:spPr/>
        <p:txBody>
          <a:bodyPr/>
          <a:lstStyle/>
          <a:p>
            <a:r>
              <a:rPr lang="en-US" dirty="0"/>
              <a:t>Managed Metadata Services implementation</a:t>
            </a:r>
          </a:p>
          <a:p>
            <a:r>
              <a:rPr lang="en-US" dirty="0"/>
              <a:t>Container for keywords and hashtags</a:t>
            </a:r>
          </a:p>
          <a:p>
            <a:r>
              <a:rPr lang="en-US" dirty="0"/>
              <a:t>Contains groups</a:t>
            </a:r>
          </a:p>
          <a:p>
            <a:r>
              <a:rPr lang="en-US" dirty="0"/>
              <a:t>Management</a:t>
            </a:r>
          </a:p>
          <a:p>
            <a:pPr lvl="1"/>
            <a:r>
              <a:rPr lang="en-US" dirty="0"/>
              <a:t>Administrators</a:t>
            </a:r>
          </a:p>
          <a:p>
            <a:pPr lvl="1"/>
            <a:r>
              <a:rPr lang="en-US" dirty="0"/>
              <a:t>Term Store Management Tool</a:t>
            </a:r>
          </a:p>
        </p:txBody>
      </p:sp>
    </p:spTree>
    <p:extLst>
      <p:ext uri="{BB962C8B-B14F-4D97-AF65-F5344CB8AC3E}">
        <p14:creationId xmlns:p14="http://schemas.microsoft.com/office/powerpoint/2010/main" val="1168589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a:t>
            </a:r>
          </a:p>
        </p:txBody>
      </p:sp>
      <p:sp>
        <p:nvSpPr>
          <p:cNvPr id="3" name="Content Placeholder 2"/>
          <p:cNvSpPr>
            <a:spLocks noGrp="1"/>
          </p:cNvSpPr>
          <p:nvPr>
            <p:ph sz="quarter" idx="10"/>
          </p:nvPr>
        </p:nvSpPr>
        <p:spPr/>
        <p:txBody>
          <a:bodyPr/>
          <a:lstStyle/>
          <a:p>
            <a:r>
              <a:rPr lang="en-US" dirty="0"/>
              <a:t>Collections of term sets</a:t>
            </a:r>
          </a:p>
          <a:p>
            <a:r>
              <a:rPr lang="en-US" dirty="0"/>
              <a:t>Used for delegation of control</a:t>
            </a:r>
          </a:p>
          <a:p>
            <a:pPr lvl="1"/>
            <a:r>
              <a:rPr lang="en-US" dirty="0"/>
              <a:t>Group managers</a:t>
            </a:r>
          </a:p>
          <a:p>
            <a:pPr lvl="1"/>
            <a:r>
              <a:rPr lang="en-US" dirty="0"/>
              <a:t>Group contributors</a:t>
            </a:r>
          </a:p>
          <a:p>
            <a:pPr lvl="1"/>
            <a:endParaRPr lang="en-US" dirty="0"/>
          </a:p>
          <a:p>
            <a:pPr lvl="1"/>
            <a:r>
              <a:rPr lang="en-US" dirty="0"/>
              <a:t>Managers and contributors do not need access to Central Administration</a:t>
            </a:r>
          </a:p>
        </p:txBody>
      </p:sp>
    </p:spTree>
    <p:extLst>
      <p:ext uri="{BB962C8B-B14F-4D97-AF65-F5344CB8AC3E}">
        <p14:creationId xmlns:p14="http://schemas.microsoft.com/office/powerpoint/2010/main" val="261748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Sets</a:t>
            </a:r>
          </a:p>
        </p:txBody>
      </p:sp>
      <p:sp>
        <p:nvSpPr>
          <p:cNvPr id="3" name="Content Placeholder 2"/>
          <p:cNvSpPr>
            <a:spLocks noGrp="1"/>
          </p:cNvSpPr>
          <p:nvPr>
            <p:ph sz="quarter" idx="10"/>
          </p:nvPr>
        </p:nvSpPr>
        <p:spPr/>
        <p:txBody>
          <a:bodyPr/>
          <a:lstStyle/>
          <a:p>
            <a:r>
              <a:rPr lang="en-US" dirty="0"/>
              <a:t>Become columns</a:t>
            </a:r>
          </a:p>
          <a:p>
            <a:r>
              <a:rPr lang="en-US" dirty="0"/>
              <a:t>Contain terms (values)</a:t>
            </a:r>
          </a:p>
          <a:p>
            <a:r>
              <a:rPr lang="en-US" dirty="0"/>
              <a:t>Metadata</a:t>
            </a:r>
          </a:p>
          <a:p>
            <a:pPr lvl="1"/>
            <a:r>
              <a:rPr lang="en-US" dirty="0"/>
              <a:t>Owners</a:t>
            </a:r>
          </a:p>
          <a:p>
            <a:pPr lvl="1"/>
            <a:r>
              <a:rPr lang="en-US" dirty="0"/>
              <a:t>Contacts</a:t>
            </a:r>
          </a:p>
          <a:p>
            <a:pPr lvl="1"/>
            <a:r>
              <a:rPr lang="en-US" dirty="0"/>
              <a:t>Stakeholders</a:t>
            </a:r>
          </a:p>
          <a:p>
            <a:pPr lvl="1"/>
            <a:endParaRPr lang="en-US" dirty="0"/>
          </a:p>
          <a:p>
            <a:pPr lvl="1"/>
            <a:r>
              <a:rPr lang="en-US" dirty="0"/>
              <a:t>Do not have any form of control over the terms</a:t>
            </a:r>
          </a:p>
        </p:txBody>
      </p:sp>
    </p:spTree>
    <p:extLst>
      <p:ext uri="{BB962C8B-B14F-4D97-AF65-F5344CB8AC3E}">
        <p14:creationId xmlns:p14="http://schemas.microsoft.com/office/powerpoint/2010/main" val="4970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sz="quarter" idx="10"/>
          </p:nvPr>
        </p:nvSpPr>
        <p:spPr/>
        <p:txBody>
          <a:bodyPr/>
          <a:lstStyle/>
          <a:p>
            <a:r>
              <a:rPr lang="en-US" dirty="0"/>
              <a:t>Hierarchical Values</a:t>
            </a:r>
          </a:p>
          <a:p>
            <a:endParaRPr lang="en-US" dirty="0"/>
          </a:p>
          <a:p>
            <a:r>
              <a:rPr lang="en-US" dirty="0"/>
              <a:t>Options</a:t>
            </a:r>
          </a:p>
          <a:p>
            <a:pPr lvl="1"/>
            <a:r>
              <a:rPr lang="en-US" dirty="0"/>
              <a:t>Synonyms</a:t>
            </a:r>
          </a:p>
          <a:p>
            <a:pPr lvl="1"/>
            <a:r>
              <a:rPr lang="en-US" dirty="0"/>
              <a:t>Abbreviations</a:t>
            </a:r>
          </a:p>
          <a:p>
            <a:pPr lvl="1"/>
            <a:r>
              <a:rPr lang="en-US" dirty="0"/>
              <a:t>Languages</a:t>
            </a:r>
          </a:p>
        </p:txBody>
      </p:sp>
    </p:spTree>
    <p:extLst>
      <p:ext uri="{BB962C8B-B14F-4D97-AF65-F5344CB8AC3E}">
        <p14:creationId xmlns:p14="http://schemas.microsoft.com/office/powerpoint/2010/main" val="27469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Administration</a:t>
            </a:r>
          </a:p>
        </p:txBody>
      </p:sp>
      <p:sp>
        <p:nvSpPr>
          <p:cNvPr id="3" name="Content Placeholder 2"/>
          <p:cNvSpPr>
            <a:spLocks noGrp="1"/>
          </p:cNvSpPr>
          <p:nvPr>
            <p:ph sz="quarter" idx="10"/>
          </p:nvPr>
        </p:nvSpPr>
        <p:spPr/>
        <p:txBody>
          <a:bodyPr/>
          <a:lstStyle/>
          <a:p>
            <a:r>
              <a:rPr lang="en-US" dirty="0"/>
              <a:t>Copying</a:t>
            </a:r>
          </a:p>
          <a:p>
            <a:pPr lvl="1"/>
            <a:r>
              <a:rPr lang="en-US" dirty="0"/>
              <a:t>Independent of the original term</a:t>
            </a:r>
          </a:p>
          <a:p>
            <a:r>
              <a:rPr lang="en-US" dirty="0"/>
              <a:t>Reusing</a:t>
            </a:r>
          </a:p>
          <a:p>
            <a:pPr lvl="1"/>
            <a:r>
              <a:rPr lang="en-US" dirty="0"/>
              <a:t>Single terms that appear in multiple locations</a:t>
            </a:r>
          </a:p>
          <a:p>
            <a:r>
              <a:rPr lang="en-US" dirty="0"/>
              <a:t>Pinning</a:t>
            </a:r>
          </a:p>
          <a:p>
            <a:pPr lvl="1"/>
            <a:r>
              <a:rPr lang="en-US" dirty="0"/>
              <a:t>Reused terms that are only editable from the original location</a:t>
            </a:r>
          </a:p>
          <a:p>
            <a:r>
              <a:rPr lang="en-US" dirty="0"/>
              <a:t>Deprecation</a:t>
            </a:r>
          </a:p>
          <a:p>
            <a:pPr lvl="1"/>
            <a:r>
              <a:rPr lang="en-US" dirty="0"/>
              <a:t>Cannot be applied to new items</a:t>
            </a:r>
          </a:p>
        </p:txBody>
      </p:sp>
    </p:spTree>
    <p:extLst>
      <p:ext uri="{BB962C8B-B14F-4D97-AF65-F5344CB8AC3E}">
        <p14:creationId xmlns:p14="http://schemas.microsoft.com/office/powerpoint/2010/main" val="171538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Managed Metadata Service Application</a:t>
            </a:r>
          </a:p>
        </p:txBody>
      </p:sp>
      <p:sp>
        <p:nvSpPr>
          <p:cNvPr id="3" name="Content Placeholder 2"/>
          <p:cNvSpPr>
            <a:spLocks noGrp="1"/>
          </p:cNvSpPr>
          <p:nvPr>
            <p:ph sz="quarter" idx="10"/>
          </p:nvPr>
        </p:nvSpPr>
        <p:spPr/>
        <p:txBody>
          <a:bodyPr/>
          <a:lstStyle/>
          <a:p>
            <a:r>
              <a:rPr lang="en-US" dirty="0"/>
              <a:t>The Managed Metadata Service Application</a:t>
            </a:r>
          </a:p>
          <a:p>
            <a:r>
              <a:rPr lang="en-US" dirty="0"/>
              <a:t>Configuring the Service Application:</a:t>
            </a:r>
          </a:p>
          <a:p>
            <a:pPr lvl="1"/>
            <a:r>
              <a:rPr lang="en-US" dirty="0"/>
              <a:t>Starting the Managed Metadata Web Service</a:t>
            </a:r>
          </a:p>
          <a:p>
            <a:pPr lvl="1"/>
            <a:r>
              <a:rPr lang="en-US" dirty="0"/>
              <a:t>Creating the Service Application</a:t>
            </a:r>
          </a:p>
          <a:p>
            <a:endParaRPr lang="en-US" dirty="0"/>
          </a:p>
        </p:txBody>
      </p:sp>
      <p:sp>
        <p:nvSpPr>
          <p:cNvPr id="5" name="Rectangle 4"/>
          <p:cNvSpPr/>
          <p:nvPr/>
        </p:nvSpPr>
        <p:spPr>
          <a:xfrm>
            <a:off x="379412" y="3892210"/>
            <a:ext cx="11355387" cy="27227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a:latin typeface="Lucida Console" panose="020B0609040504020204" pitchFamily="49" charset="0"/>
                <a:ea typeface="Times New Roman" panose="02020603050405020304" pitchFamily="18" charset="0"/>
                <a:cs typeface="Courier New" panose="02070309020205020404" pitchFamily="49" charset="0"/>
              </a:rPr>
              <a:t>$serviceAppPool = Get-SPServiceApplicationPool "SharepointServicesPool"</a:t>
            </a:r>
            <a:endParaRPr lang="en-GB" sz="1600" b="0" dirty="0">
              <a:latin typeface="Lucida Console" panose="020B06090405040202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sz="1600" b="0" dirty="0">
                <a:latin typeface="Lucida Console" panose="020B0609040504020204" pitchFamily="49" charset="0"/>
                <a:ea typeface="Times New Roman" panose="02020603050405020304" pitchFamily="18" charset="0"/>
                <a:cs typeface="Courier New" panose="02070309020205020404" pitchFamily="49" charset="0"/>
              </a:rPr>
              <a:t>$metaDataServiceApp = New-SPMetadataServiceApplication –Name "Managed Metadata Services“</a:t>
            </a:r>
          </a:p>
          <a:p>
            <a:pPr>
              <a:lnSpc>
                <a:spcPct val="115000"/>
              </a:lnSpc>
              <a:spcAft>
                <a:spcPts val="1000"/>
              </a:spcAft>
            </a:pPr>
            <a:r>
              <a:rPr lang="en-US" sz="1600" b="0" dirty="0">
                <a:latin typeface="Lucida Console" panose="020B0609040504020204" pitchFamily="49" charset="0"/>
                <a:ea typeface="Times New Roman" panose="02020603050405020304" pitchFamily="18" charset="0"/>
                <a:cs typeface="Courier New" panose="02070309020205020404" pitchFamily="49" charset="0"/>
              </a:rPr>
              <a:t>    –ApplicationPool $</a:t>
            </a:r>
            <a:r>
              <a:rPr lang="en-US" sz="1600" b="0" dirty="0" err="1">
                <a:latin typeface="Lucida Console" panose="020B0609040504020204" pitchFamily="49" charset="0"/>
                <a:ea typeface="Times New Roman" panose="02020603050405020304" pitchFamily="18" charset="0"/>
                <a:cs typeface="Courier New" panose="02070309020205020404" pitchFamily="49" charset="0"/>
              </a:rPr>
              <a:t>serviceAppPool</a:t>
            </a:r>
            <a:r>
              <a:rPr lang="en-US" sz="1600" b="0" dirty="0">
                <a:latin typeface="Lucida Console" panose="020B0609040504020204" pitchFamily="49" charset="0"/>
                <a:ea typeface="Times New Roman" panose="02020603050405020304" pitchFamily="18" charset="0"/>
                <a:cs typeface="Courier New" panose="02070309020205020404" pitchFamily="49" charset="0"/>
              </a:rPr>
              <a:t> </a:t>
            </a:r>
          </a:p>
          <a:p>
            <a:pPr>
              <a:lnSpc>
                <a:spcPct val="115000"/>
              </a:lnSpc>
              <a:spcAft>
                <a:spcPts val="1000"/>
              </a:spcAft>
            </a:pPr>
            <a:r>
              <a:rPr lang="en-US" sz="1600" b="0" dirty="0">
                <a:latin typeface="Lucida Console" panose="020B0609040504020204" pitchFamily="49" charset="0"/>
                <a:ea typeface="Times New Roman" panose="02020603050405020304" pitchFamily="18" charset="0"/>
                <a:cs typeface="Courier New" panose="02070309020205020404" pitchFamily="49" charset="0"/>
              </a:rPr>
              <a:t>    –</a:t>
            </a:r>
            <a:r>
              <a:rPr lang="en-US" sz="1600" b="0" dirty="0" err="1">
                <a:latin typeface="Lucida Console" panose="020B0609040504020204" pitchFamily="49" charset="0"/>
                <a:ea typeface="Times New Roman" panose="02020603050405020304" pitchFamily="18" charset="0"/>
                <a:cs typeface="Courier New" panose="02070309020205020404" pitchFamily="49" charset="0"/>
              </a:rPr>
              <a:t>DatabaseServer</a:t>
            </a:r>
            <a:r>
              <a:rPr lang="en-US" sz="1600" b="0" dirty="0">
                <a:latin typeface="Lucida Console" panose="020B0609040504020204" pitchFamily="49" charset="0"/>
                <a:ea typeface="Times New Roman" panose="02020603050405020304" pitchFamily="18" charset="0"/>
                <a:cs typeface="Courier New" panose="02070309020205020404" pitchFamily="49" charset="0"/>
              </a:rPr>
              <a:t> “</a:t>
            </a:r>
            <a:r>
              <a:rPr lang="en-US" sz="1600" b="0" dirty="0" err="1">
                <a:latin typeface="Lucida Console" panose="020B0609040504020204" pitchFamily="49" charset="0"/>
                <a:ea typeface="Times New Roman" panose="02020603050405020304" pitchFamily="18" charset="0"/>
                <a:cs typeface="Courier New" panose="02070309020205020404" pitchFamily="49" charset="0"/>
              </a:rPr>
              <a:t>SQLServer</a:t>
            </a:r>
            <a:r>
              <a:rPr lang="en-US" sz="1600" b="0" dirty="0">
                <a:latin typeface="Lucida Console" panose="020B0609040504020204" pitchFamily="49" charset="0"/>
                <a:ea typeface="Times New Roman" panose="02020603050405020304" pitchFamily="18" charset="0"/>
                <a:cs typeface="Courier New" panose="02070309020205020404" pitchFamily="49" charset="0"/>
              </a:rPr>
              <a:t>" –DatabaseName "MetadataServiceDB"</a:t>
            </a:r>
            <a:endParaRPr lang="en-GB" sz="1600" b="0" dirty="0">
              <a:latin typeface="Lucida Console" panose="020B0609040504020204" pitchFamily="49" charset="0"/>
              <a:ea typeface="Times New Roman" panose="02020603050405020304" pitchFamily="18" charset="0"/>
              <a:cs typeface="Courier New" panose="02070309020205020404" pitchFamily="49" charset="0"/>
            </a:endParaRPr>
          </a:p>
          <a:p>
            <a:r>
              <a:rPr lang="en-US" sz="1600" b="0" dirty="0">
                <a:latin typeface="Lucida Console" panose="020B0609040504020204" pitchFamily="49" charset="0"/>
                <a:ea typeface="Times New Roman" panose="02020603050405020304" pitchFamily="18" charset="0"/>
                <a:cs typeface="Courier New" panose="02070309020205020404" pitchFamily="49" charset="0"/>
              </a:rPr>
              <a:t>New-</a:t>
            </a:r>
            <a:r>
              <a:rPr lang="en-US" sz="1600" b="0" dirty="0" err="1">
                <a:latin typeface="Lucida Console" panose="020B0609040504020204" pitchFamily="49" charset="0"/>
                <a:ea typeface="Times New Roman" panose="02020603050405020304" pitchFamily="18" charset="0"/>
                <a:cs typeface="Courier New" panose="02070309020205020404" pitchFamily="49" charset="0"/>
              </a:rPr>
              <a:t>SPMetadataServiceApplicationProxy</a:t>
            </a:r>
            <a:endParaRPr lang="en-US" sz="1600" b="0" dirty="0">
              <a:latin typeface="Lucida Console" panose="020B0609040504020204" pitchFamily="49" charset="0"/>
              <a:ea typeface="Times New Roman" panose="02020603050405020304" pitchFamily="18" charset="0"/>
              <a:cs typeface="Courier New" panose="02070309020205020404" pitchFamily="49" charset="0"/>
            </a:endParaRPr>
          </a:p>
          <a:p>
            <a:r>
              <a:rPr lang="en-US" sz="1600" b="0" dirty="0">
                <a:latin typeface="Lucida Console" panose="020B0609040504020204" pitchFamily="49" charset="0"/>
                <a:ea typeface="Times New Roman" panose="02020603050405020304" pitchFamily="18" charset="0"/>
                <a:cs typeface="Courier New" panose="02070309020205020404" pitchFamily="49" charset="0"/>
              </a:rPr>
              <a:t>    –Name "Managed Metadata Service Proxy“</a:t>
            </a:r>
          </a:p>
          <a:p>
            <a:r>
              <a:rPr lang="en-US" sz="1600" b="0" dirty="0">
                <a:latin typeface="Lucida Console" panose="020B0609040504020204" pitchFamily="49" charset="0"/>
                <a:ea typeface="Times New Roman" panose="02020603050405020304" pitchFamily="18" charset="0"/>
                <a:cs typeface="Courier New" panose="02070309020205020404" pitchFamily="49" charset="0"/>
              </a:rPr>
              <a:t>    –ServiceApplication $</a:t>
            </a:r>
            <a:r>
              <a:rPr lang="en-US" sz="1600" b="0" dirty="0" err="1">
                <a:latin typeface="Lucida Console" panose="020B0609040504020204" pitchFamily="49" charset="0"/>
                <a:ea typeface="Times New Roman" panose="02020603050405020304" pitchFamily="18" charset="0"/>
                <a:cs typeface="Courier New" panose="02070309020205020404" pitchFamily="49" charset="0"/>
              </a:rPr>
              <a:t>metaDataServiceApp</a:t>
            </a:r>
            <a:endParaRPr lang="en-US" sz="1600" b="0" dirty="0">
              <a:latin typeface="Lucida Console" panose="020B0609040504020204" pitchFamily="49" charset="0"/>
              <a:ea typeface="Times New Roman" panose="02020603050405020304" pitchFamily="18" charset="0"/>
              <a:cs typeface="Courier New" panose="02070309020205020404" pitchFamily="49" charset="0"/>
            </a:endParaRPr>
          </a:p>
          <a:p>
            <a:r>
              <a:rPr lang="en-US" sz="1600" b="0" dirty="0">
                <a:latin typeface="Lucida Console" panose="020B0609040504020204" pitchFamily="49" charset="0"/>
                <a:ea typeface="Times New Roman" panose="02020603050405020304" pitchFamily="18" charset="0"/>
                <a:cs typeface="Courier New" panose="02070309020205020404" pitchFamily="49" charset="0"/>
              </a:rPr>
              <a:t>    –</a:t>
            </a:r>
            <a:r>
              <a:rPr lang="en-US" sz="1600" b="0" dirty="0" err="1">
                <a:latin typeface="Lucida Console" panose="020B0609040504020204" pitchFamily="49" charset="0"/>
                <a:ea typeface="Times New Roman" panose="02020603050405020304" pitchFamily="18" charset="0"/>
                <a:cs typeface="Courier New" panose="02070309020205020404" pitchFamily="49" charset="0"/>
              </a:rPr>
              <a:t>DefaultProxyGroup</a:t>
            </a:r>
            <a:endParaRPr lang="en-GB" sz="1600" b="0"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2775273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Configuring Managed Metadata Term Sets</a:t>
            </a:r>
          </a:p>
        </p:txBody>
      </p:sp>
      <p:sp>
        <p:nvSpPr>
          <p:cNvPr id="3" name="Text Placeholder 2"/>
          <p:cNvSpPr>
            <a:spLocks noGrp="1"/>
          </p:cNvSpPr>
          <p:nvPr>
            <p:ph sz="quarter" idx="10"/>
          </p:nvPr>
        </p:nvSpPr>
        <p:spPr/>
        <p:txBody>
          <a:bodyPr/>
          <a:lstStyle/>
          <a:p>
            <a:r>
              <a:rPr lang="en-GB" dirty="0"/>
              <a:t>Term Store Manager</a:t>
            </a:r>
          </a:p>
          <a:p>
            <a:r>
              <a:rPr lang="en-GB" dirty="0"/>
              <a:t>Obtaining Taxonomy Sessions and Term Stores
Creating Groups and Term Sets
Creating Terms</a:t>
            </a:r>
          </a:p>
        </p:txBody>
      </p:sp>
    </p:spTree>
    <p:extLst>
      <p:ext uri="{BB962C8B-B14F-4D97-AF65-F5344CB8AC3E}">
        <p14:creationId xmlns:p14="http://schemas.microsoft.com/office/powerpoint/2010/main" val="488097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Term Store Manager</a:t>
            </a:r>
          </a:p>
        </p:txBody>
      </p:sp>
      <p:sp>
        <p:nvSpPr>
          <p:cNvPr id="5" name="Content Placeholder 4"/>
          <p:cNvSpPr>
            <a:spLocks noGrp="1"/>
          </p:cNvSpPr>
          <p:nvPr>
            <p:ph sz="quarter" idx="10"/>
          </p:nvPr>
        </p:nvSpPr>
        <p:spPr/>
        <p:txBody>
          <a:bodyPr/>
          <a:lstStyle/>
          <a:p>
            <a:r>
              <a:rPr lang="en-US" dirty="0"/>
              <a:t>Locations</a:t>
            </a:r>
          </a:p>
          <a:p>
            <a:pPr lvl="1"/>
            <a:r>
              <a:rPr lang="en-US" dirty="0"/>
              <a:t>Central Administration</a:t>
            </a:r>
          </a:p>
          <a:p>
            <a:pPr lvl="1"/>
            <a:r>
              <a:rPr lang="en-US" dirty="0"/>
              <a:t>Site Settings</a:t>
            </a:r>
          </a:p>
          <a:p>
            <a:r>
              <a:rPr lang="en-US" dirty="0"/>
              <a:t>UI for managing Term Stores</a:t>
            </a:r>
          </a:p>
        </p:txBody>
      </p:sp>
    </p:spTree>
    <p:extLst>
      <p:ext uri="{BB962C8B-B14F-4D97-AF65-F5344CB8AC3E}">
        <p14:creationId xmlns:p14="http://schemas.microsoft.com/office/powerpoint/2010/main" val="142131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Meet Christopher Harrison | ‏@</a:t>
            </a:r>
            <a:r>
              <a:rPr lang="en-US" sz="4000" dirty="0" err="1"/>
              <a:t>geektrainer</a:t>
            </a:r>
            <a:r>
              <a:rPr lang="en-US" dirty="0"/>
              <a:t> </a:t>
            </a:r>
          </a:p>
        </p:txBody>
      </p:sp>
      <p:sp>
        <p:nvSpPr>
          <p:cNvPr id="7" name="Content Placeholder 6"/>
          <p:cNvSpPr>
            <a:spLocks noGrp="1"/>
          </p:cNvSpPr>
          <p:nvPr>
            <p:ph idx="10"/>
          </p:nvPr>
        </p:nvSpPr>
        <p:spPr/>
        <p:txBody>
          <a:bodyPr/>
          <a:lstStyle/>
          <a:p>
            <a:r>
              <a:rPr lang="en-US" dirty="0"/>
              <a:t>Head Geek, GeekTrainer</a:t>
            </a:r>
          </a:p>
          <a:p>
            <a:pPr lvl="1"/>
            <a:r>
              <a:rPr lang="en-US" dirty="0"/>
              <a:t>Specializes in ASP.NET, SharePoint and SQL Server</a:t>
            </a:r>
          </a:p>
          <a:p>
            <a:pPr lvl="1"/>
            <a:r>
              <a:rPr lang="en-US" dirty="0"/>
              <a:t>Microsoft Certified Trainer</a:t>
            </a:r>
          </a:p>
          <a:p>
            <a:r>
              <a:rPr lang="en-US" dirty="0"/>
              <a:t>Over 14 years experience</a:t>
            </a:r>
          </a:p>
          <a:p>
            <a:pPr lvl="1"/>
            <a:r>
              <a:rPr lang="en-US" dirty="0"/>
              <a:t>Periodic blogger at blog.geektrainer.com</a:t>
            </a:r>
          </a:p>
          <a:p>
            <a:pPr lvl="1"/>
            <a:r>
              <a:rPr lang="en-US" dirty="0"/>
              <a:t>Regular presenter at TechEd</a:t>
            </a:r>
          </a:p>
          <a:p>
            <a:pPr lvl="1"/>
            <a:r>
              <a:rPr lang="en-US" dirty="0"/>
              <a:t>Still remembers his Commodore-64</a:t>
            </a:r>
          </a:p>
          <a:p>
            <a:pPr lvl="1"/>
            <a:r>
              <a:rPr lang="en-US" dirty="0"/>
              <a:t>Husband, father of one four legged child, marathoner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0" y="-1"/>
            <a:ext cx="2133600" cy="3257405"/>
          </a:xfrm>
          <a:prstGeom prst="rect">
            <a:avLst/>
          </a:prstGeom>
        </p:spPr>
      </p:pic>
    </p:spTree>
    <p:extLst>
      <p:ext uri="{BB962C8B-B14F-4D97-AF65-F5344CB8AC3E}">
        <p14:creationId xmlns:p14="http://schemas.microsoft.com/office/powerpoint/2010/main" val="2251181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Term Store Manager</a:t>
            </a:r>
          </a:p>
        </p:txBody>
      </p:sp>
    </p:spTree>
    <p:extLst>
      <p:ext uri="{BB962C8B-B14F-4D97-AF65-F5344CB8AC3E}">
        <p14:creationId xmlns:p14="http://schemas.microsoft.com/office/powerpoint/2010/main" val="1676396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Obtaining Taxonomy Sessions and Term Stores</a:t>
            </a:r>
          </a:p>
        </p:txBody>
      </p:sp>
      <p:sp>
        <p:nvSpPr>
          <p:cNvPr id="3" name="Content Placeholder 2"/>
          <p:cNvSpPr>
            <a:spLocks noGrp="1"/>
          </p:cNvSpPr>
          <p:nvPr>
            <p:ph sz="quarter" idx="10"/>
          </p:nvPr>
        </p:nvSpPr>
        <p:spPr/>
        <p:txBody>
          <a:bodyPr/>
          <a:lstStyle/>
          <a:p>
            <a:r>
              <a:rPr lang="en-US" dirty="0"/>
              <a:t>Opening a Taxonomy Session</a:t>
            </a:r>
          </a:p>
          <a:p>
            <a:endParaRPr lang="en-US" dirty="0"/>
          </a:p>
          <a:p>
            <a:r>
              <a:rPr lang="en-US" dirty="0"/>
              <a:t>Opening a Term Store</a:t>
            </a:r>
          </a:p>
          <a:p>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
        <p:nvSpPr>
          <p:cNvPr id="5" name="Rectangle 4"/>
          <p:cNvSpPr/>
          <p:nvPr/>
        </p:nvSpPr>
        <p:spPr>
          <a:xfrm>
            <a:off x="872605" y="1898948"/>
            <a:ext cx="7955373"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Console" panose="020B0609040504020204" pitchFamily="49" charset="0"/>
                <a:ea typeface="Times New Roman" panose="02020603050405020304" pitchFamily="18" charset="0"/>
                <a:cs typeface="Courier New" panose="02070309020205020404" pitchFamily="49" charset="0"/>
              </a:rPr>
              <a:t>TaxonomySession taxonomySession = </a:t>
            </a:r>
            <a:br>
              <a:rPr lang="en-US" b="0" dirty="0">
                <a:latin typeface="Lucida Console" panose="020B0609040504020204" pitchFamily="49" charset="0"/>
                <a:ea typeface="Times New Roman" panose="02020603050405020304" pitchFamily="18" charset="0"/>
                <a:cs typeface="Courier New" panose="02070309020205020404" pitchFamily="49" charset="0"/>
              </a:rPr>
            </a:br>
            <a:r>
              <a:rPr lang="en-US" b="0" dirty="0">
                <a:latin typeface="Lucida Console" panose="020B0609040504020204" pitchFamily="49" charset="0"/>
                <a:ea typeface="Times New Roman" panose="02020603050405020304" pitchFamily="18" charset="0"/>
                <a:cs typeface="Courier New" panose="02070309020205020404" pitchFamily="49" charset="0"/>
              </a:rPr>
              <a:t>  	new TaxonomySession(siteCollection);</a:t>
            </a:r>
            <a:endParaRPr lang="en-GB" b="0" dirty="0">
              <a:latin typeface="Lucida Console" panose="020B0609040504020204" pitchFamily="49" charset="0"/>
              <a:cs typeface="Courier New" panose="02070309020205020404" pitchFamily="49" charset="0"/>
            </a:endParaRPr>
          </a:p>
        </p:txBody>
      </p:sp>
      <p:sp>
        <p:nvSpPr>
          <p:cNvPr id="6" name="Rectangle 5"/>
          <p:cNvSpPr/>
          <p:nvPr/>
        </p:nvSpPr>
        <p:spPr>
          <a:xfrm>
            <a:off x="872605" y="3384279"/>
            <a:ext cx="9229339"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Console" panose="020B0609040504020204" pitchFamily="49" charset="0"/>
                <a:ea typeface="Times New Roman" panose="02020603050405020304" pitchFamily="18" charset="0"/>
                <a:cs typeface="Lucida Sans Unicode" panose="020B0602030504020204" pitchFamily="34" charset="0"/>
              </a:rPr>
              <a:t>TermStore termStore = </a:t>
            </a:r>
            <a:br>
              <a:rPr lang="en-US" b="0" dirty="0">
                <a:latin typeface="Lucida Console" panose="020B0609040504020204" pitchFamily="49" charset="0"/>
                <a:ea typeface="Times New Roman" panose="02020603050405020304" pitchFamily="18" charset="0"/>
                <a:cs typeface="Lucida Sans Unicode" panose="020B0602030504020204" pitchFamily="34" charset="0"/>
              </a:rPr>
            </a:br>
            <a:r>
              <a:rPr lang="en-US" b="0" dirty="0">
                <a:latin typeface="Lucida Console" panose="020B0609040504020204" pitchFamily="49" charset="0"/>
                <a:ea typeface="Times New Roman" panose="02020603050405020304" pitchFamily="18" charset="0"/>
                <a:cs typeface="Lucida Sans Unicode" panose="020B0602030504020204" pitchFamily="34" charset="0"/>
              </a:rPr>
              <a:t>   </a:t>
            </a:r>
            <a:r>
              <a:rPr lang="en-US" b="0" dirty="0" err="1">
                <a:latin typeface="Lucida Console" panose="020B0609040504020204" pitchFamily="49" charset="0"/>
                <a:ea typeface="Times New Roman" panose="02020603050405020304" pitchFamily="18" charset="0"/>
                <a:cs typeface="Lucida Sans Unicode" panose="020B0602030504020204" pitchFamily="34" charset="0"/>
              </a:rPr>
              <a:t>taxonomySession.TermStores</a:t>
            </a:r>
            <a:r>
              <a:rPr lang="en-US" b="0" dirty="0">
                <a:latin typeface="Lucida Console" panose="020B0609040504020204" pitchFamily="49" charset="0"/>
                <a:ea typeface="Times New Roman" panose="02020603050405020304" pitchFamily="18" charset="0"/>
                <a:cs typeface="Lucida Sans Unicode" panose="020B0602030504020204" pitchFamily="34" charset="0"/>
              </a:rPr>
              <a:t>["Managed Metadata Service Proxy"];</a:t>
            </a:r>
            <a:endParaRPr lang="en-GB" b="0" dirty="0">
              <a:latin typeface="Lucida Console" panose="020B0609040504020204" pitchFamily="49" charset="0"/>
              <a:cs typeface="Lucida Sans Unicode" panose="020B0602030504020204" pitchFamily="34" charset="0"/>
            </a:endParaRPr>
          </a:p>
        </p:txBody>
      </p:sp>
    </p:spTree>
    <p:extLst>
      <p:ext uri="{BB962C8B-B14F-4D97-AF65-F5344CB8AC3E}">
        <p14:creationId xmlns:p14="http://schemas.microsoft.com/office/powerpoint/2010/main" val="56537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Groups and Term Sets</a:t>
            </a:r>
          </a:p>
        </p:txBody>
      </p:sp>
      <p:sp>
        <p:nvSpPr>
          <p:cNvPr id="3" name="Content Placeholder 2"/>
          <p:cNvSpPr>
            <a:spLocks noGrp="1"/>
          </p:cNvSpPr>
          <p:nvPr>
            <p:ph sz="quarter" idx="10"/>
          </p:nvPr>
        </p:nvSpPr>
        <p:spPr/>
        <p:txBody>
          <a:bodyPr/>
          <a:lstStyle/>
          <a:p>
            <a:r>
              <a:rPr lang="en-US" dirty="0"/>
              <a:t>Creating Groups</a:t>
            </a:r>
          </a:p>
          <a:p>
            <a:endParaRPr lang="en-US" dirty="0"/>
          </a:p>
          <a:p>
            <a:endParaRPr lang="en-US" dirty="0"/>
          </a:p>
          <a:p>
            <a:r>
              <a:rPr lang="en-US" dirty="0"/>
              <a:t>Creating Term Sets</a:t>
            </a:r>
          </a:p>
        </p:txBody>
      </p:sp>
      <p:sp>
        <p:nvSpPr>
          <p:cNvPr id="5" name="Rectangle 4"/>
          <p:cNvSpPr/>
          <p:nvPr/>
        </p:nvSpPr>
        <p:spPr>
          <a:xfrm>
            <a:off x="782104" y="2095297"/>
            <a:ext cx="8712416" cy="85767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Console" panose="020B0609040504020204" pitchFamily="49" charset="0"/>
                <a:ea typeface="Times New Roman" panose="02020603050405020304" pitchFamily="18" charset="0"/>
                <a:cs typeface="Courier New" panose="02070309020205020404" pitchFamily="49" charset="0"/>
              </a:rPr>
              <a:t>group = </a:t>
            </a:r>
            <a:r>
              <a:rPr lang="en-US" b="0" dirty="0" err="1">
                <a:latin typeface="Lucida Console" panose="020B0609040504020204" pitchFamily="49" charset="0"/>
                <a:ea typeface="Times New Roman" panose="02020603050405020304" pitchFamily="18" charset="0"/>
                <a:cs typeface="Courier New" panose="02070309020205020404" pitchFamily="49" charset="0"/>
              </a:rPr>
              <a:t>termStore.CreateGroup</a:t>
            </a:r>
            <a:r>
              <a:rPr lang="en-US" b="0" dirty="0">
                <a:latin typeface="Lucida Console" panose="020B0609040504020204" pitchFamily="49" charset="0"/>
                <a:ea typeface="Times New Roman" panose="02020603050405020304" pitchFamily="18" charset="0"/>
                <a:cs typeface="Courier New" panose="02070309020205020404" pitchFamily="49" charset="0"/>
              </a:rPr>
              <a:t>("Human Resources", groupGUID);</a:t>
            </a:r>
            <a:endParaRPr lang="en-GB" b="0" dirty="0">
              <a:latin typeface="Lucida Console" panose="020B06090405040202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Lucida Console" panose="020B0609040504020204" pitchFamily="49" charset="0"/>
                <a:ea typeface="Times New Roman" panose="02020603050405020304" pitchFamily="18" charset="0"/>
                <a:cs typeface="Courier New" panose="02070309020205020404" pitchFamily="49" charset="0"/>
              </a:rPr>
              <a:t>termStore.CommitAll();</a:t>
            </a:r>
            <a:endParaRPr lang="en-GB" b="0" dirty="0">
              <a:latin typeface="Lucida Console" panose="020B0609040504020204" pitchFamily="49" charset="0"/>
              <a:ea typeface="Times New Roman" panose="02020603050405020304" pitchFamily="18" charset="0"/>
              <a:cs typeface="Courier New" panose="02070309020205020404" pitchFamily="49" charset="0"/>
            </a:endParaRPr>
          </a:p>
        </p:txBody>
      </p:sp>
      <p:sp>
        <p:nvSpPr>
          <p:cNvPr id="6" name="Rectangle 5"/>
          <p:cNvSpPr/>
          <p:nvPr/>
        </p:nvSpPr>
        <p:spPr>
          <a:xfrm>
            <a:off x="782104" y="4159097"/>
            <a:ext cx="10312616" cy="83644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Console" panose="020B0609040504020204" pitchFamily="49" charset="0"/>
                <a:ea typeface="Times New Roman" panose="02020603050405020304" pitchFamily="18" charset="0"/>
                <a:cs typeface="Courier New" panose="02070309020205020404" pitchFamily="49" charset="0"/>
              </a:rPr>
              <a:t>carsTermSet = </a:t>
            </a:r>
            <a:r>
              <a:rPr lang="en-US" b="0" dirty="0" err="1">
                <a:latin typeface="Lucida Console" panose="020B0609040504020204" pitchFamily="49" charset="0"/>
                <a:ea typeface="Times New Roman" panose="02020603050405020304" pitchFamily="18" charset="0"/>
                <a:cs typeface="Courier New" panose="02070309020205020404" pitchFamily="49" charset="0"/>
              </a:rPr>
              <a:t>vehiclesGroup.CreateTermSet</a:t>
            </a:r>
            <a:r>
              <a:rPr lang="en-US" b="0" dirty="0">
                <a:latin typeface="Lucida Console" panose="020B0609040504020204" pitchFamily="49" charset="0"/>
                <a:ea typeface="Times New Roman" panose="02020603050405020304" pitchFamily="18" charset="0"/>
                <a:cs typeface="Courier New" panose="02070309020205020404" pitchFamily="49" charset="0"/>
              </a:rPr>
              <a:t>("Job Titles", termSetGUID);</a:t>
            </a:r>
            <a:endParaRPr lang="en-GB" b="0" dirty="0">
              <a:latin typeface="Lucida Console" panose="020B06090405040202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Lucida Console" panose="020B0609040504020204" pitchFamily="49" charset="0"/>
                <a:ea typeface="Times New Roman" panose="02020603050405020304" pitchFamily="18" charset="0"/>
                <a:cs typeface="Courier New" panose="02070309020205020404" pitchFamily="49" charset="0"/>
              </a:rPr>
              <a:t>termStore.CommitAll();</a:t>
            </a:r>
            <a:endParaRPr lang="en-GB" b="0"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3339226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Terms</a:t>
            </a:r>
          </a:p>
        </p:txBody>
      </p:sp>
      <p:sp>
        <p:nvSpPr>
          <p:cNvPr id="5" name="Rectangle 4"/>
          <p:cNvSpPr/>
          <p:nvPr/>
        </p:nvSpPr>
        <p:spPr>
          <a:xfrm>
            <a:off x="379514" y="1578186"/>
            <a:ext cx="9983686" cy="13044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Console" panose="020B0609040504020204" pitchFamily="49" charset="0"/>
                <a:ea typeface="Times New Roman" panose="02020603050405020304" pitchFamily="18" charset="0"/>
                <a:cs typeface="Courier New" panose="02070309020205020404" pitchFamily="49" charset="0"/>
              </a:rPr>
              <a:t>Guid newTermGUID = new </a:t>
            </a:r>
            <a:r>
              <a:rPr lang="en-US" b="0" dirty="0" err="1">
                <a:latin typeface="Lucida Console" panose="020B0609040504020204" pitchFamily="49" charset="0"/>
                <a:ea typeface="Times New Roman" panose="02020603050405020304" pitchFamily="18" charset="0"/>
                <a:cs typeface="Courier New" panose="02070309020205020404" pitchFamily="49" charset="0"/>
              </a:rPr>
              <a:t>Guid</a:t>
            </a:r>
            <a:r>
              <a:rPr lang="en-US" b="0" dirty="0">
                <a:latin typeface="Lucida Console" panose="020B0609040504020204" pitchFamily="49" charset="0"/>
                <a:ea typeface="Times New Roman" panose="02020603050405020304" pitchFamily="18" charset="0"/>
                <a:cs typeface="Courier New" panose="02070309020205020404" pitchFamily="49" charset="0"/>
              </a:rPr>
              <a:t>("97B2FA06-5546-476F-BB2B-740021A28206");</a:t>
            </a:r>
            <a:endParaRPr lang="en-GB" b="0" dirty="0">
              <a:latin typeface="Lucida Console" panose="020B06090405040202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err="1">
                <a:latin typeface="Lucida Console" panose="020B0609040504020204" pitchFamily="49" charset="0"/>
                <a:ea typeface="Times New Roman" panose="02020603050405020304" pitchFamily="18" charset="0"/>
                <a:cs typeface="Courier New" panose="02070309020205020404" pitchFamily="49" charset="0"/>
              </a:rPr>
              <a:t>termSet.CreateTerm</a:t>
            </a:r>
            <a:r>
              <a:rPr lang="en-US" b="0" dirty="0">
                <a:latin typeface="Lucida Console" panose="020B0609040504020204" pitchFamily="49" charset="0"/>
                <a:ea typeface="Times New Roman" panose="02020603050405020304" pitchFamily="18" charset="0"/>
                <a:cs typeface="Courier New" panose="02070309020205020404" pitchFamily="49" charset="0"/>
              </a:rPr>
              <a:t>("SharePoint Developer", 1033, newTermGUID);</a:t>
            </a:r>
            <a:endParaRPr lang="en-GB" b="0" dirty="0">
              <a:latin typeface="Lucida Console" panose="020B06090405040202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err="1">
                <a:latin typeface="Lucida Console" panose="020B0609040504020204" pitchFamily="49" charset="0"/>
                <a:ea typeface="Times New Roman" panose="02020603050405020304" pitchFamily="18" charset="0"/>
                <a:cs typeface="Courier New" panose="02070309020205020404" pitchFamily="49" charset="0"/>
              </a:rPr>
              <a:t>termStore.CommitAll</a:t>
            </a:r>
            <a:r>
              <a:rPr lang="en-US" b="0" dirty="0">
                <a:latin typeface="Lucida Console" panose="020B0609040504020204" pitchFamily="49" charset="0"/>
                <a:ea typeface="Times New Roman" panose="02020603050405020304" pitchFamily="18" charset="0"/>
                <a:cs typeface="Courier New" panose="02070309020205020404" pitchFamily="49" charset="0"/>
              </a:rPr>
              <a:t>();</a:t>
            </a:r>
            <a:endParaRPr lang="en-GB" b="0"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4007068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Groups and Terms with CSOM</a:t>
            </a:r>
          </a:p>
        </p:txBody>
      </p:sp>
    </p:spTree>
    <p:extLst>
      <p:ext uri="{BB962C8B-B14F-4D97-AF65-F5344CB8AC3E}">
        <p14:creationId xmlns:p14="http://schemas.microsoft.com/office/powerpoint/2010/main" val="3417005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Working with Managed Metadata Fields</a:t>
            </a:r>
          </a:p>
        </p:txBody>
      </p:sp>
      <p:sp>
        <p:nvSpPr>
          <p:cNvPr id="3" name="Text Placeholder 2"/>
          <p:cNvSpPr>
            <a:spLocks noGrp="1"/>
          </p:cNvSpPr>
          <p:nvPr>
            <p:ph sz="quarter" idx="10"/>
          </p:nvPr>
        </p:nvSpPr>
        <p:spPr/>
        <p:txBody>
          <a:bodyPr/>
          <a:lstStyle/>
          <a:p>
            <a:r>
              <a:rPr lang="en-GB" dirty="0"/>
              <a:t>Reading Values
Writing Values</a:t>
            </a:r>
          </a:p>
        </p:txBody>
      </p:sp>
    </p:spTree>
    <p:extLst>
      <p:ext uri="{BB962C8B-B14F-4D97-AF65-F5344CB8AC3E}">
        <p14:creationId xmlns:p14="http://schemas.microsoft.com/office/powerpoint/2010/main" val="2817575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Values</a:t>
            </a:r>
          </a:p>
        </p:txBody>
      </p:sp>
      <p:sp>
        <p:nvSpPr>
          <p:cNvPr id="3" name="Content Placeholder 2"/>
          <p:cNvSpPr>
            <a:spLocks noGrp="1"/>
          </p:cNvSpPr>
          <p:nvPr>
            <p:ph sz="quarter" idx="10"/>
          </p:nvPr>
        </p:nvSpPr>
        <p:spPr/>
        <p:txBody>
          <a:bodyPr/>
          <a:lstStyle/>
          <a:p>
            <a:pPr marL="514350" indent="-514350">
              <a:buFont typeface="+mj-lt"/>
              <a:buAutoNum type="arabicPeriod"/>
            </a:pPr>
            <a:r>
              <a:rPr lang="en-US" dirty="0"/>
              <a:t>Retrieve list item</a:t>
            </a:r>
          </a:p>
          <a:p>
            <a:pPr marL="514350" indent="-514350">
              <a:buFont typeface="+mj-lt"/>
              <a:buAutoNum type="arabicPeriod"/>
            </a:pPr>
            <a:r>
              <a:rPr lang="en-US" dirty="0"/>
              <a:t>Cast field to </a:t>
            </a:r>
            <a:r>
              <a:rPr lang="en-US" dirty="0" err="1"/>
              <a:t>TaxonomyFieldValue</a:t>
            </a:r>
            <a:endParaRPr lang="en-US" dirty="0"/>
          </a:p>
          <a:p>
            <a:pPr marL="514350" indent="-514350">
              <a:buFont typeface="+mj-lt"/>
              <a:buAutoNum type="arabicPeriod"/>
            </a:pPr>
            <a:r>
              <a:rPr lang="en-US" dirty="0"/>
              <a:t>Read Label property</a:t>
            </a:r>
          </a:p>
        </p:txBody>
      </p:sp>
    </p:spTree>
    <p:extLst>
      <p:ext uri="{BB962C8B-B14F-4D97-AF65-F5344CB8AC3E}">
        <p14:creationId xmlns:p14="http://schemas.microsoft.com/office/powerpoint/2010/main" val="2392850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Values</a:t>
            </a:r>
          </a:p>
        </p:txBody>
      </p:sp>
      <p:sp>
        <p:nvSpPr>
          <p:cNvPr id="3" name="Content Placeholder 2"/>
          <p:cNvSpPr>
            <a:spLocks noGrp="1"/>
          </p:cNvSpPr>
          <p:nvPr>
            <p:ph sz="quarter" idx="10"/>
          </p:nvPr>
        </p:nvSpPr>
        <p:spPr/>
        <p:txBody>
          <a:bodyPr/>
          <a:lstStyle/>
          <a:p>
            <a:pPr marL="514350" indent="-514350">
              <a:buFont typeface="+mj-lt"/>
              <a:buAutoNum type="arabicPeriod"/>
            </a:pPr>
            <a:r>
              <a:rPr lang="en-US" dirty="0"/>
              <a:t>Retrieve term from term store</a:t>
            </a:r>
          </a:p>
          <a:p>
            <a:pPr marL="514350" indent="-514350">
              <a:buFont typeface="+mj-lt"/>
              <a:buAutoNum type="arabicPeriod"/>
            </a:pPr>
            <a:r>
              <a:rPr lang="en-US" dirty="0"/>
              <a:t>Create </a:t>
            </a:r>
            <a:r>
              <a:rPr lang="en-US" dirty="0" err="1"/>
              <a:t>TaxonomyFieldValue</a:t>
            </a:r>
            <a:endParaRPr lang="en-US" dirty="0"/>
          </a:p>
          <a:p>
            <a:pPr marL="914265" lvl="1" indent="-514350"/>
            <a:r>
              <a:rPr lang="en-US" dirty="0"/>
              <a:t>Label</a:t>
            </a:r>
          </a:p>
          <a:p>
            <a:pPr marL="914265" lvl="1" indent="-514350"/>
            <a:r>
              <a:rPr lang="en-US" dirty="0" err="1"/>
              <a:t>Guid</a:t>
            </a:r>
            <a:endParaRPr lang="en-US" dirty="0"/>
          </a:p>
          <a:p>
            <a:pPr marL="914265" lvl="1" indent="-514350"/>
            <a:r>
              <a:rPr lang="en-US" dirty="0" err="1"/>
              <a:t>WssId</a:t>
            </a:r>
            <a:endParaRPr lang="en-US" dirty="0"/>
          </a:p>
          <a:p>
            <a:pPr marL="514350" indent="-514350">
              <a:buFont typeface="+mj-lt"/>
              <a:buAutoNum type="arabicPeriod"/>
            </a:pPr>
            <a:r>
              <a:rPr lang="en-US" dirty="0"/>
              <a:t>Assign field</a:t>
            </a:r>
          </a:p>
        </p:txBody>
      </p:sp>
    </p:spTree>
    <p:extLst>
      <p:ext uri="{BB962C8B-B14F-4D97-AF65-F5344CB8AC3E}">
        <p14:creationId xmlns:p14="http://schemas.microsoft.com/office/powerpoint/2010/main" val="283972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List Items and Managed Metadata Services with CSOM</a:t>
            </a:r>
          </a:p>
        </p:txBody>
      </p:sp>
    </p:spTree>
    <p:extLst>
      <p:ext uri="{BB962C8B-B14F-4D97-AF65-F5344CB8AC3E}">
        <p14:creationId xmlns:p14="http://schemas.microsoft.com/office/powerpoint/2010/main" val="3891839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0"/>
            <a:ext cx="8229600" cy="1084262"/>
          </a:xfrm>
        </p:spPr>
        <p:txBody>
          <a:bodyPr anchor="t">
            <a:noAutofit/>
          </a:bodyPr>
          <a:lstStyle/>
          <a:p>
            <a:pPr algn="l"/>
            <a:r>
              <a:rPr lang="en-US" sz="7200" dirty="0"/>
              <a:t>Tom Resing</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8800" y="1446063"/>
            <a:ext cx="1586230" cy="1586230"/>
          </a:xfrm>
          <a:prstGeom prst="rect">
            <a:avLst/>
          </a:prstGeom>
        </p:spPr>
      </p:pic>
      <p:pic>
        <p:nvPicPr>
          <p:cNvPr id="8" name="Picture 7"/>
          <p:cNvPicPr>
            <a:picLocks noChangeAspect="1"/>
          </p:cNvPicPr>
          <p:nvPr/>
        </p:nvPicPr>
        <p:blipFill>
          <a:blip r:embed="rId5" cstate="print"/>
          <a:stretch>
            <a:fillRect/>
          </a:stretch>
        </p:blipFill>
        <p:spPr>
          <a:xfrm>
            <a:off x="8105775" y="3505200"/>
            <a:ext cx="2114550" cy="2590800"/>
          </a:xfrm>
          <a:prstGeom prst="rect">
            <a:avLst/>
          </a:prstGeom>
        </p:spPr>
      </p:pic>
      <p:pic>
        <p:nvPicPr>
          <p:cNvPr id="10" name="Picture 9"/>
          <p:cNvPicPr>
            <a:picLocks noChangeAspect="1"/>
          </p:cNvPicPr>
          <p:nvPr/>
        </p:nvPicPr>
        <p:blipFill>
          <a:blip r:embed="rId6" cstate="print"/>
          <a:stretch>
            <a:fillRect/>
          </a:stretch>
        </p:blipFill>
        <p:spPr>
          <a:xfrm>
            <a:off x="8143875" y="438912"/>
            <a:ext cx="2133600" cy="257175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28801" y="4709158"/>
            <a:ext cx="3429007" cy="138684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6902" y="1446063"/>
            <a:ext cx="1586230" cy="158623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6903" y="3394094"/>
            <a:ext cx="5131727" cy="953262"/>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96903" y="4709158"/>
            <a:ext cx="3429007" cy="1386843"/>
          </a:xfrm>
          <a:prstGeom prst="rect">
            <a:avLst/>
          </a:prstGeom>
        </p:spPr>
      </p:pic>
      <p:sp>
        <p:nvSpPr>
          <p:cNvPr id="3" name="TextBox 2"/>
          <p:cNvSpPr txBox="1"/>
          <p:nvPr/>
        </p:nvSpPr>
        <p:spPr>
          <a:xfrm>
            <a:off x="3709640" y="1446064"/>
            <a:ext cx="4434236" cy="1384995"/>
          </a:xfrm>
          <a:prstGeom prst="rect">
            <a:avLst/>
          </a:prstGeom>
          <a:noFill/>
        </p:spPr>
        <p:txBody>
          <a:bodyPr wrap="square" rtlCol="0">
            <a:spAutoFit/>
          </a:bodyPr>
          <a:lstStyle/>
          <a:p>
            <a:r>
              <a:rPr lang="en-US" sz="2800" dirty="0"/>
              <a:t>SharePoint Engineer</a:t>
            </a:r>
          </a:p>
          <a:p>
            <a:r>
              <a:rPr lang="en-US" sz="2800" dirty="0"/>
              <a:t>Jive Software</a:t>
            </a:r>
          </a:p>
          <a:p>
            <a:r>
              <a:rPr lang="en-US" sz="2800" dirty="0"/>
              <a:t>16 years in Web Software</a:t>
            </a:r>
          </a:p>
        </p:txBody>
      </p:sp>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38782" y="4910393"/>
            <a:ext cx="2486018" cy="1193981"/>
          </a:xfrm>
          <a:prstGeom prst="rect">
            <a:avLst/>
          </a:prstGeom>
        </p:spPr>
      </p:pic>
    </p:spTree>
    <p:custDataLst>
      <p:tags r:id="rId1"/>
    </p:custDataLst>
    <p:extLst>
      <p:ext uri="{BB962C8B-B14F-4D97-AF65-F5344CB8AC3E}">
        <p14:creationId xmlns:p14="http://schemas.microsoft.com/office/powerpoint/2010/main" val="15298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Course Topics</a:t>
            </a:r>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3745859"/>
              </p:ext>
            </p:extLst>
          </p:nvPr>
        </p:nvGraphicFramePr>
        <p:xfrm>
          <a:off x="379413" y="1417636"/>
          <a:ext cx="11525250" cy="4480245"/>
        </p:xfrm>
        <a:graphic>
          <a:graphicData uri="http://schemas.openxmlformats.org/drawingml/2006/table">
            <a:tbl>
              <a:tblPr firstRow="1" bandRow="1">
                <a:tableStyleId>{5C22544A-7EE6-4342-B048-85BDC9FD1C3A}</a:tableStyleId>
              </a:tblPr>
              <a:tblGrid>
                <a:gridCol w="11525250">
                  <a:extLst>
                    <a:ext uri="{9D8B030D-6E8A-4147-A177-3AD203B41FA5}">
                      <a16:colId xmlns:a16="http://schemas.microsoft.com/office/drawing/2014/main" val="20000"/>
                    </a:ext>
                  </a:extLst>
                </a:gridCol>
              </a:tblGrid>
              <a:tr h="640035">
                <a:tc>
                  <a:txBody>
                    <a:bodyPr/>
                    <a:lstStyle/>
                    <a:p>
                      <a:r>
                        <a:rPr lang="en-US" sz="3200" dirty="0">
                          <a:latin typeface="Segoe UI Light" panose="020B0502040204020203" pitchFamily="34" charset="0"/>
                          <a:cs typeface="Segoe UI Light" panose="020B0502040204020203" pitchFamily="34" charset="0"/>
                        </a:rPr>
                        <a:t>SharePoint 2013 Advanced Development</a:t>
                      </a:r>
                    </a:p>
                  </a:txBody>
                  <a:tcPr anchor="ctr"/>
                </a:tc>
                <a:extLst>
                  <a:ext uri="{0D108BD9-81ED-4DB2-BD59-A6C34878D82A}">
                    <a16:rowId xmlns:a16="http://schemas.microsoft.com/office/drawing/2014/main" val="10000"/>
                  </a:ext>
                </a:extLst>
              </a:tr>
              <a:tr h="640035">
                <a:tc>
                  <a:txBody>
                    <a:bodyPr/>
                    <a:lstStyle/>
                    <a:p>
                      <a:r>
                        <a:rPr lang="en-US" sz="2000" dirty="0">
                          <a:latin typeface="Segoe UI Light" panose="020B0502040204020203" pitchFamily="34" charset="0"/>
                          <a:cs typeface="Segoe UI Light" panose="020B0502040204020203" pitchFamily="34" charset="0"/>
                        </a:rPr>
                        <a:t>01 | Developing Managed</a:t>
                      </a:r>
                      <a:r>
                        <a:rPr lang="en-US" sz="2000" baseline="0" dirty="0">
                          <a:latin typeface="Segoe UI Light" panose="020B0502040204020203" pitchFamily="34" charset="0"/>
                          <a:cs typeface="Segoe UI Light" panose="020B0502040204020203" pitchFamily="34" charset="0"/>
                        </a:rPr>
                        <a:t> Metadata Solutions</a:t>
                      </a:r>
                      <a:endParaRPr lang="en-US" sz="20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640035">
                <a:tc>
                  <a:txBody>
                    <a:bodyPr/>
                    <a:lstStyle/>
                    <a:p>
                      <a:r>
                        <a:rPr lang="en-US" sz="2000" dirty="0">
                          <a:latin typeface="Segoe UI Light" panose="020B0502040204020203" pitchFamily="34" charset="0"/>
                          <a:cs typeface="Segoe UI Light" panose="020B0502040204020203" pitchFamily="34" charset="0"/>
                        </a:rPr>
                        <a:t>02 |</a:t>
                      </a:r>
                      <a:r>
                        <a:rPr lang="en-US" sz="2000" baseline="0" dirty="0">
                          <a:latin typeface="Segoe UI Light" panose="020B0502040204020203" pitchFamily="34" charset="0"/>
                          <a:cs typeface="Segoe UI Light" panose="020B0502040204020203" pitchFamily="34" charset="0"/>
                        </a:rPr>
                        <a:t> Interacting with SharePoint Search</a:t>
                      </a:r>
                      <a:endParaRPr lang="en-US" sz="20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64003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000" b="0" dirty="0">
                          <a:latin typeface="Segoe UI Light" panose="020B0502040204020203" pitchFamily="34" charset="0"/>
                          <a:cs typeface="Segoe UI Light" panose="020B0502040204020203" pitchFamily="34" charset="0"/>
                        </a:rPr>
                        <a:t>03</a:t>
                      </a:r>
                      <a:r>
                        <a:rPr lang="en-US" sz="2000" b="0" baseline="0" dirty="0">
                          <a:latin typeface="Segoe UI Light" panose="020B0502040204020203" pitchFamily="34" charset="0"/>
                          <a:cs typeface="Segoe UI Light" panose="020B0502040204020203" pitchFamily="34" charset="0"/>
                        </a:rPr>
                        <a:t> | Customizing the Search Experience</a:t>
                      </a:r>
                      <a:endParaRPr lang="en-US" sz="2000" b="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r h="640035">
                <a:tc>
                  <a:txBody>
                    <a:bodyPr/>
                    <a:lstStyle/>
                    <a:p>
                      <a:r>
                        <a:rPr lang="en-US" sz="2000" dirty="0">
                          <a:latin typeface="Segoe UI Light" panose="020B0502040204020203" pitchFamily="34" charset="0"/>
                          <a:cs typeface="Segoe UI Light" panose="020B0502040204020203" pitchFamily="34" charset="0"/>
                        </a:rPr>
                        <a:t>04 | Working with Business Connectivity Services</a:t>
                      </a:r>
                    </a:p>
                  </a:txBody>
                  <a:tcPr anchor="ctr"/>
                </a:tc>
                <a:extLst>
                  <a:ext uri="{0D108BD9-81ED-4DB2-BD59-A6C34878D82A}">
                    <a16:rowId xmlns:a16="http://schemas.microsoft.com/office/drawing/2014/main" val="10004"/>
                  </a:ext>
                </a:extLst>
              </a:tr>
              <a:tr h="640035">
                <a:tc>
                  <a:txBody>
                    <a:bodyPr/>
                    <a:lstStyle/>
                    <a:p>
                      <a:r>
                        <a:rPr lang="en-US" sz="2000" dirty="0">
                          <a:latin typeface="Segoe UI Light" panose="020B0502040204020203" pitchFamily="34" charset="0"/>
                          <a:cs typeface="Segoe UI Light" panose="020B0502040204020203" pitchFamily="34" charset="0"/>
                        </a:rPr>
                        <a:t>05 | Managing and Accessing User Profile Data</a:t>
                      </a:r>
                    </a:p>
                  </a:txBody>
                  <a:tcPr anchor="ctr"/>
                </a:tc>
                <a:extLst>
                  <a:ext uri="{0D108BD9-81ED-4DB2-BD59-A6C34878D82A}">
                    <a16:rowId xmlns:a16="http://schemas.microsoft.com/office/drawing/2014/main" val="10005"/>
                  </a:ext>
                </a:extLst>
              </a:tr>
              <a:tr h="640035">
                <a:tc>
                  <a:txBody>
                    <a:bodyPr/>
                    <a:lstStyle/>
                    <a:p>
                      <a:r>
                        <a:rPr lang="en-US" sz="2000" dirty="0">
                          <a:latin typeface="Segoe UI Light" panose="020B0502040204020203" pitchFamily="34" charset="0"/>
                          <a:cs typeface="Segoe UI Light" panose="020B0502040204020203" pitchFamily="34" charset="0"/>
                        </a:rPr>
                        <a:t>06 | Customizing the Social Workload</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7856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Microsoft Virtual Academy</a:t>
            </a:r>
          </a:p>
          <a:p>
            <a:pPr lvl="1"/>
            <a:r>
              <a:rPr lang="en-US" dirty="0"/>
              <a:t>Free online learning tailored for IT Pros and Developers </a:t>
            </a:r>
          </a:p>
          <a:p>
            <a:pPr lvl="1"/>
            <a:r>
              <a:rPr lang="en-US" dirty="0"/>
              <a:t>Over 1M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err="1"/>
              <a:t>DevSPSAdv</a:t>
            </a:r>
            <a:r>
              <a:rPr lang="en-US" b="1" dirty="0"/>
              <a:t> </a:t>
            </a:r>
            <a:r>
              <a:rPr lang="en-US" dirty="0"/>
              <a:t>(expires 1/11/2014)</a:t>
            </a: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a:t>     Join the MVA Community!</a:t>
            </a:r>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a:t>01 | Developing Managed Metadata Solutions</a:t>
            </a:r>
          </a:p>
        </p:txBody>
      </p:sp>
      <p:sp>
        <p:nvSpPr>
          <p:cNvPr id="4" name="Subtitle 3"/>
          <p:cNvSpPr>
            <a:spLocks noGrp="1"/>
          </p:cNvSpPr>
          <p:nvPr>
            <p:ph type="subTitle" idx="1"/>
          </p:nvPr>
        </p:nvSpPr>
        <p:spPr/>
        <p:txBody>
          <a:bodyPr/>
          <a:lstStyle/>
          <a:p>
            <a:r>
              <a:rPr lang="en-US" dirty="0"/>
              <a:t>Christopher Harrison | Head Geek</a:t>
            </a:r>
          </a:p>
        </p:txBody>
      </p:sp>
    </p:spTree>
    <p:extLst>
      <p:ext uri="{BB962C8B-B14F-4D97-AF65-F5344CB8AC3E}">
        <p14:creationId xmlns:p14="http://schemas.microsoft.com/office/powerpoint/2010/main" val="89769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Overview</a:t>
            </a:r>
          </a:p>
        </p:txBody>
      </p:sp>
      <p:sp>
        <p:nvSpPr>
          <p:cNvPr id="5" name="Content Placeholder 4"/>
          <p:cNvSpPr>
            <a:spLocks noGrp="1"/>
          </p:cNvSpPr>
          <p:nvPr>
            <p:ph sz="quarter" idx="10"/>
          </p:nvPr>
        </p:nvSpPr>
        <p:spPr/>
        <p:txBody>
          <a:bodyPr/>
          <a:lstStyle/>
          <a:p>
            <a:r>
              <a:rPr lang="en-US" dirty="0"/>
              <a:t>Managed Metadata Components</a:t>
            </a:r>
          </a:p>
          <a:p>
            <a:r>
              <a:rPr lang="en-US" dirty="0"/>
              <a:t>Creating a Managed Metadata Store</a:t>
            </a:r>
          </a:p>
          <a:p>
            <a:r>
              <a:rPr lang="en-US" dirty="0"/>
              <a:t>Using Managed Metadata</a:t>
            </a:r>
          </a:p>
        </p:txBody>
      </p:sp>
    </p:spTree>
    <p:extLst>
      <p:ext uri="{BB962C8B-B14F-4D97-AF65-F5344CB8AC3E}">
        <p14:creationId xmlns:p14="http://schemas.microsoft.com/office/powerpoint/2010/main" val="103661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Managed Metadata Concepts</a:t>
            </a:r>
          </a:p>
        </p:txBody>
      </p:sp>
      <p:sp>
        <p:nvSpPr>
          <p:cNvPr id="3" name="Text Placeholder 2"/>
          <p:cNvSpPr>
            <a:spLocks noGrp="1"/>
          </p:cNvSpPr>
          <p:nvPr>
            <p:ph sz="quarter" idx="10"/>
          </p:nvPr>
        </p:nvSpPr>
        <p:spPr/>
        <p:txBody>
          <a:bodyPr/>
          <a:lstStyle/>
          <a:p>
            <a:r>
              <a:rPr lang="en-GB" dirty="0"/>
              <a:t>Overview of Managed Metadata
Using Managed Metadata Services</a:t>
            </a:r>
          </a:p>
          <a:p>
            <a:r>
              <a:rPr lang="en-GB" dirty="0"/>
              <a:t>Term Store Hierarchy</a:t>
            </a:r>
          </a:p>
          <a:p>
            <a:r>
              <a:rPr lang="en-GB" dirty="0"/>
              <a:t>Term Store Administration</a:t>
            </a:r>
          </a:p>
          <a:p>
            <a:endParaRPr lang="en-GB" dirty="0"/>
          </a:p>
        </p:txBody>
      </p:sp>
    </p:spTree>
    <p:extLst>
      <p:ext uri="{BB962C8B-B14F-4D97-AF65-F5344CB8AC3E}">
        <p14:creationId xmlns:p14="http://schemas.microsoft.com/office/powerpoint/2010/main" val="93415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Managed Metadata</a:t>
            </a:r>
          </a:p>
        </p:txBody>
      </p:sp>
      <p:sp>
        <p:nvSpPr>
          <p:cNvPr id="3" name="Content Placeholder 2"/>
          <p:cNvSpPr>
            <a:spLocks noGrp="1"/>
          </p:cNvSpPr>
          <p:nvPr>
            <p:ph sz="quarter" idx="10"/>
          </p:nvPr>
        </p:nvSpPr>
        <p:spPr/>
        <p:txBody>
          <a:bodyPr/>
          <a:lstStyle/>
          <a:p>
            <a:r>
              <a:rPr lang="en-US" dirty="0"/>
              <a:t>Managed metadata encourages users to tag content with a consistent set of terms and keywords</a:t>
            </a:r>
          </a:p>
          <a:p>
            <a:pPr lvl="1"/>
            <a:r>
              <a:rPr lang="en-US" dirty="0"/>
              <a:t>Terms</a:t>
            </a:r>
          </a:p>
          <a:p>
            <a:pPr lvl="1"/>
            <a:r>
              <a:rPr lang="en-US" dirty="0"/>
              <a:t>Keywords</a:t>
            </a:r>
          </a:p>
          <a:p>
            <a:pPr lvl="1"/>
            <a:r>
              <a:rPr lang="en-US" dirty="0"/>
              <a:t>Hashtags</a:t>
            </a:r>
          </a:p>
          <a:p>
            <a:r>
              <a:rPr lang="en-US" dirty="0"/>
              <a:t>Content Type Hub</a:t>
            </a:r>
          </a:p>
          <a:p>
            <a:endParaRPr lang="en-US" dirty="0"/>
          </a:p>
        </p:txBody>
      </p:sp>
    </p:spTree>
    <p:extLst>
      <p:ext uri="{BB962C8B-B14F-4D97-AF65-F5344CB8AC3E}">
        <p14:creationId xmlns:p14="http://schemas.microsoft.com/office/powerpoint/2010/main" val="6194927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SLIDE_GUID" val="d0efa56a-3b50-4a11-8770-9b21b4e185bc"/>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063d6bbaaf3dad7cc0ced92f3573244d">
  <xsd:schema xmlns:xsd="http://www.w3.org/2001/XMLSchema" xmlns:xs="http://www.w3.org/2001/XMLSchema" xmlns:p="http://schemas.microsoft.com/office/2006/metadata/properties" xmlns:ns3="636b0322-90fb-440c-9cbc-22749e7231e9" targetNamespace="http://schemas.microsoft.com/office/2006/metadata/properties" ma:root="true" ma:fieldsID="ffb8061dc68b430aeaa07d7040deb9cb"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C30F56-8F30-4E92-92F1-B81465B3A0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636b0322-90fb-440c-9cbc-22749e7231e9"/>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3935</TotalTime>
  <Words>645</Words>
  <Application>Microsoft Office PowerPoint</Application>
  <PresentationFormat>Widescreen</PresentationFormat>
  <Paragraphs>189</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Lucida Console</vt:lpstr>
      <vt:lpstr>Lucida Sans Unicode</vt:lpstr>
      <vt:lpstr>Segoe UI</vt:lpstr>
      <vt:lpstr>Segoe UI Light</vt:lpstr>
      <vt:lpstr>Times New Roman</vt:lpstr>
      <vt:lpstr>1_Office Theme</vt:lpstr>
      <vt:lpstr>SharePoint 2013 Advanced Solution Development</vt:lpstr>
      <vt:lpstr>Meet Christopher Harrison | ‏@geektrainer </vt:lpstr>
      <vt:lpstr>Tom Resing</vt:lpstr>
      <vt:lpstr>Course Topics</vt:lpstr>
      <vt:lpstr>     Join the MVA Community!</vt:lpstr>
      <vt:lpstr>PowerPoint Presentation</vt:lpstr>
      <vt:lpstr>Module Overview</vt:lpstr>
      <vt:lpstr>Managed Metadata Concepts</vt:lpstr>
      <vt:lpstr>Overview of Managed Metadata</vt:lpstr>
      <vt:lpstr>Using Managed Metadata Services</vt:lpstr>
      <vt:lpstr>Term Store Hierarchy</vt:lpstr>
      <vt:lpstr>Term Store</vt:lpstr>
      <vt:lpstr>Groups</vt:lpstr>
      <vt:lpstr>Term Sets</vt:lpstr>
      <vt:lpstr>Terms</vt:lpstr>
      <vt:lpstr>Term Administration</vt:lpstr>
      <vt:lpstr>The Managed Metadata Service Application</vt:lpstr>
      <vt:lpstr>Lesson 2: Configuring Managed Metadata Term Sets</vt:lpstr>
      <vt:lpstr>Term Store Manager</vt:lpstr>
      <vt:lpstr>Term Store Manager</vt:lpstr>
      <vt:lpstr>Obtaining Taxonomy Sessions and Term Stores</vt:lpstr>
      <vt:lpstr>Creating Groups and Term Sets</vt:lpstr>
      <vt:lpstr>Creating Terms</vt:lpstr>
      <vt:lpstr>Creating Groups and Terms with CSOM</vt:lpstr>
      <vt:lpstr>Working with Managed Metadata Fields</vt:lpstr>
      <vt:lpstr>Reading Values</vt:lpstr>
      <vt:lpstr>Writing Values</vt:lpstr>
      <vt:lpstr>Managing List Items and Managed Metadata Services with CSOM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Shaun Lewis</cp:lastModifiedBy>
  <cp:revision>100</cp:revision>
  <dcterms:created xsi:type="dcterms:W3CDTF">2013-02-15T23:12:42Z</dcterms:created>
  <dcterms:modified xsi:type="dcterms:W3CDTF">2016-07-18T10:37:11Z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