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7"/>
  </p:notesMasterIdLst>
  <p:handoutMasterIdLst>
    <p:handoutMasterId r:id="rId28"/>
  </p:handoutMasterIdLst>
  <p:sldIdLst>
    <p:sldId id="301" r:id="rId5"/>
    <p:sldId id="302" r:id="rId6"/>
    <p:sldId id="323" r:id="rId7"/>
    <p:sldId id="322" r:id="rId8"/>
    <p:sldId id="318" r:id="rId9"/>
    <p:sldId id="303" r:id="rId10"/>
    <p:sldId id="304" r:id="rId11"/>
    <p:sldId id="305" r:id="rId12"/>
    <p:sldId id="321" r:id="rId13"/>
    <p:sldId id="306" r:id="rId14"/>
    <p:sldId id="308" r:id="rId15"/>
    <p:sldId id="310" r:id="rId16"/>
    <p:sldId id="311" r:id="rId17"/>
    <p:sldId id="312" r:id="rId18"/>
    <p:sldId id="313" r:id="rId19"/>
    <p:sldId id="314" r:id="rId20"/>
    <p:sldId id="315" r:id="rId21"/>
    <p:sldId id="316" r:id="rId22"/>
    <p:sldId id="320" r:id="rId23"/>
    <p:sldId id="319" r:id="rId24"/>
    <p:sldId id="317" r:id="rId25"/>
    <p:sldId id="324" r:id="rId26"/>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5139" autoAdjust="0"/>
  </p:normalViewPr>
  <p:slideViewPr>
    <p:cSldViewPr snapToGrid="0">
      <p:cViewPr varScale="1">
        <p:scale>
          <a:sx n="95" d="100"/>
          <a:sy n="95" d="100"/>
        </p:scale>
        <p:origin x="1734" y="90"/>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62B91A-5744-4C77-9252-12E48C88E95D}" type="doc">
      <dgm:prSet loTypeId="urn:microsoft.com/office/officeart/2005/8/layout/hList3" loCatId="list" qsTypeId="urn:microsoft.com/office/officeart/2005/8/quickstyle/simple3" qsCatId="simple" csTypeId="urn:microsoft.com/office/officeart/2005/8/colors/accent2_1" csCatId="accent2" phldr="1"/>
      <dgm:spPr/>
      <dgm:t>
        <a:bodyPr/>
        <a:lstStyle/>
        <a:p>
          <a:endParaRPr lang="en-US"/>
        </a:p>
      </dgm:t>
    </dgm:pt>
    <dgm:pt modelId="{0DCC1D44-AE99-4E94-BABA-B42F850AFFC3}">
      <dgm:prSet/>
      <dgm:spPr/>
      <dgm:t>
        <a:bodyPr/>
        <a:lstStyle/>
        <a:p>
          <a:pPr rtl="0"/>
          <a:r>
            <a:rPr lang="en-US" baseline="0" dirty="0" smtClean="0"/>
            <a:t>External System</a:t>
          </a:r>
          <a:endParaRPr lang="en-US" dirty="0"/>
        </a:p>
      </dgm:t>
    </dgm:pt>
    <dgm:pt modelId="{FFEB7A88-8F78-4EB3-B7F4-BD293D728E76}" type="parTrans" cxnId="{92EEA520-B7C5-47D9-9401-51DF2EF236D4}">
      <dgm:prSet/>
      <dgm:spPr/>
      <dgm:t>
        <a:bodyPr/>
        <a:lstStyle/>
        <a:p>
          <a:endParaRPr lang="en-US"/>
        </a:p>
      </dgm:t>
    </dgm:pt>
    <dgm:pt modelId="{9DFD85BB-E327-48A8-BB55-599CCFEF6BEF}" type="sibTrans" cxnId="{92EEA520-B7C5-47D9-9401-51DF2EF236D4}">
      <dgm:prSet/>
      <dgm:spPr/>
      <dgm:t>
        <a:bodyPr/>
        <a:lstStyle/>
        <a:p>
          <a:endParaRPr lang="en-US"/>
        </a:p>
      </dgm:t>
    </dgm:pt>
    <dgm:pt modelId="{1EDC09AB-E78E-4DD9-926B-4E63E1228AB5}">
      <dgm:prSet/>
      <dgm:spPr/>
      <dgm:t>
        <a:bodyPr/>
        <a:lstStyle/>
        <a:p>
          <a:pPr rtl="0"/>
          <a:r>
            <a:rPr lang="en-US" baseline="0" dirty="0" smtClean="0"/>
            <a:t>External Content Type</a:t>
          </a:r>
          <a:endParaRPr lang="en-US" dirty="0"/>
        </a:p>
      </dgm:t>
    </dgm:pt>
    <dgm:pt modelId="{641AA010-E47C-48FC-B161-F4897F9DAA4D}" type="parTrans" cxnId="{C17753A7-C72E-49A5-9386-85E4C2F539A4}">
      <dgm:prSet/>
      <dgm:spPr/>
      <dgm:t>
        <a:bodyPr/>
        <a:lstStyle/>
        <a:p>
          <a:endParaRPr lang="en-US"/>
        </a:p>
      </dgm:t>
    </dgm:pt>
    <dgm:pt modelId="{6FCDD330-C08F-498D-A3AA-6BCC3917AFDB}" type="sibTrans" cxnId="{C17753A7-C72E-49A5-9386-85E4C2F539A4}">
      <dgm:prSet/>
      <dgm:spPr/>
      <dgm:t>
        <a:bodyPr/>
        <a:lstStyle/>
        <a:p>
          <a:endParaRPr lang="en-US"/>
        </a:p>
      </dgm:t>
    </dgm:pt>
    <dgm:pt modelId="{7ECE19EE-3D95-4988-B6A4-9D80F683B277}">
      <dgm:prSet/>
      <dgm:spPr/>
      <dgm:t>
        <a:bodyPr/>
        <a:lstStyle/>
        <a:p>
          <a:pPr rtl="0"/>
          <a:r>
            <a:rPr lang="en-US" baseline="0" dirty="0" smtClean="0"/>
            <a:t>External List</a:t>
          </a:r>
          <a:endParaRPr lang="en-US" dirty="0"/>
        </a:p>
      </dgm:t>
    </dgm:pt>
    <dgm:pt modelId="{6AF25F18-49DD-4508-96DA-8BA8653FB77D}" type="parTrans" cxnId="{00634DFF-A909-4BF7-A08E-895D1A806AA3}">
      <dgm:prSet/>
      <dgm:spPr/>
      <dgm:t>
        <a:bodyPr/>
        <a:lstStyle/>
        <a:p>
          <a:endParaRPr lang="en-US"/>
        </a:p>
      </dgm:t>
    </dgm:pt>
    <dgm:pt modelId="{05B5B283-86EE-470A-B8AB-B7BB6190434D}" type="sibTrans" cxnId="{00634DFF-A909-4BF7-A08E-895D1A806AA3}">
      <dgm:prSet/>
      <dgm:spPr/>
      <dgm:t>
        <a:bodyPr/>
        <a:lstStyle/>
        <a:p>
          <a:endParaRPr lang="en-US"/>
        </a:p>
      </dgm:t>
    </dgm:pt>
    <dgm:pt modelId="{A0461F1B-2DD1-4237-808E-4B95CF2353D2}">
      <dgm:prSet/>
      <dgm:spPr/>
      <dgm:t>
        <a:bodyPr/>
        <a:lstStyle/>
        <a:p>
          <a:pPr rtl="0"/>
          <a:r>
            <a:rPr lang="en-US" baseline="0" dirty="0" smtClean="0"/>
            <a:t>External Data Column</a:t>
          </a:r>
          <a:endParaRPr lang="en-US" dirty="0"/>
        </a:p>
      </dgm:t>
    </dgm:pt>
    <dgm:pt modelId="{8A14427A-8077-4E89-8F10-5EB3085E201E}" type="parTrans" cxnId="{364AA284-2755-4E61-B255-71268C211F32}">
      <dgm:prSet/>
      <dgm:spPr/>
      <dgm:t>
        <a:bodyPr/>
        <a:lstStyle/>
        <a:p>
          <a:endParaRPr lang="en-US"/>
        </a:p>
      </dgm:t>
    </dgm:pt>
    <dgm:pt modelId="{F09BDB01-7A5D-4659-AB2B-A5C75BBDF13B}" type="sibTrans" cxnId="{364AA284-2755-4E61-B255-71268C211F32}">
      <dgm:prSet/>
      <dgm:spPr/>
      <dgm:t>
        <a:bodyPr/>
        <a:lstStyle/>
        <a:p>
          <a:endParaRPr lang="en-US"/>
        </a:p>
      </dgm:t>
    </dgm:pt>
    <dgm:pt modelId="{98CAF79A-4E97-4120-960B-0BB165049094}">
      <dgm:prSet/>
      <dgm:spPr/>
      <dgm:t>
        <a:bodyPr/>
        <a:lstStyle/>
        <a:p>
          <a:pPr rtl="0"/>
          <a:r>
            <a:rPr lang="en-US" baseline="0" dirty="0" smtClean="0"/>
            <a:t>Business Data Connectivity (for Office)</a:t>
          </a:r>
          <a:endParaRPr lang="en-US" dirty="0"/>
        </a:p>
      </dgm:t>
    </dgm:pt>
    <dgm:pt modelId="{4BA525D3-20AC-436D-ADD0-AEC47ADCA765}" type="parTrans" cxnId="{CEA0C210-E6C9-4E79-BAD7-BD706E7CFD0B}">
      <dgm:prSet/>
      <dgm:spPr/>
      <dgm:t>
        <a:bodyPr/>
        <a:lstStyle/>
        <a:p>
          <a:endParaRPr lang="en-US"/>
        </a:p>
      </dgm:t>
    </dgm:pt>
    <dgm:pt modelId="{03995506-6DBA-479D-90D8-620FA605F8F6}" type="sibTrans" cxnId="{CEA0C210-E6C9-4E79-BAD7-BD706E7CFD0B}">
      <dgm:prSet/>
      <dgm:spPr/>
      <dgm:t>
        <a:bodyPr/>
        <a:lstStyle/>
        <a:p>
          <a:endParaRPr lang="en-US"/>
        </a:p>
      </dgm:t>
    </dgm:pt>
    <dgm:pt modelId="{BB9579A4-54A1-40BB-B0CD-0A04E83E5183}" type="pres">
      <dgm:prSet presAssocID="{3762B91A-5744-4C77-9252-12E48C88E95D}" presName="composite" presStyleCnt="0">
        <dgm:presLayoutVars>
          <dgm:chMax val="1"/>
          <dgm:dir/>
          <dgm:resizeHandles val="exact"/>
        </dgm:presLayoutVars>
      </dgm:prSet>
      <dgm:spPr/>
      <dgm:t>
        <a:bodyPr/>
        <a:lstStyle/>
        <a:p>
          <a:endParaRPr lang="en-US"/>
        </a:p>
      </dgm:t>
    </dgm:pt>
    <dgm:pt modelId="{55C94D1A-CE45-4685-9D1F-50BBA036CAF7}" type="pres">
      <dgm:prSet presAssocID="{0DCC1D44-AE99-4E94-BABA-B42F850AFFC3}" presName="roof" presStyleLbl="dkBgShp" presStyleIdx="0" presStyleCnt="2"/>
      <dgm:spPr/>
      <dgm:t>
        <a:bodyPr/>
        <a:lstStyle/>
        <a:p>
          <a:endParaRPr lang="en-US"/>
        </a:p>
      </dgm:t>
    </dgm:pt>
    <dgm:pt modelId="{42864B7E-37C1-4655-B494-23F50695F0BC}" type="pres">
      <dgm:prSet presAssocID="{0DCC1D44-AE99-4E94-BABA-B42F850AFFC3}" presName="pillars" presStyleCnt="0"/>
      <dgm:spPr/>
      <dgm:t>
        <a:bodyPr/>
        <a:lstStyle/>
        <a:p>
          <a:endParaRPr lang="en-US"/>
        </a:p>
      </dgm:t>
    </dgm:pt>
    <dgm:pt modelId="{331A05B9-219F-43B5-932A-AE3C5B695D8B}" type="pres">
      <dgm:prSet presAssocID="{0DCC1D44-AE99-4E94-BABA-B42F850AFFC3}" presName="pillar1" presStyleLbl="node1" presStyleIdx="0" presStyleCnt="1">
        <dgm:presLayoutVars>
          <dgm:bulletEnabled val="1"/>
        </dgm:presLayoutVars>
      </dgm:prSet>
      <dgm:spPr/>
      <dgm:t>
        <a:bodyPr/>
        <a:lstStyle/>
        <a:p>
          <a:endParaRPr lang="en-US"/>
        </a:p>
      </dgm:t>
    </dgm:pt>
    <dgm:pt modelId="{95DA18CA-5E21-47B8-A0F0-5C9924C86602}" type="pres">
      <dgm:prSet presAssocID="{0DCC1D44-AE99-4E94-BABA-B42F850AFFC3}" presName="base" presStyleLbl="dkBgShp" presStyleIdx="1" presStyleCnt="2"/>
      <dgm:spPr/>
      <dgm:t>
        <a:bodyPr/>
        <a:lstStyle/>
        <a:p>
          <a:endParaRPr lang="en-US"/>
        </a:p>
      </dgm:t>
    </dgm:pt>
  </dgm:ptLst>
  <dgm:cxnLst>
    <dgm:cxn modelId="{CEA0C210-E6C9-4E79-BAD7-BD706E7CFD0B}" srcId="{1EDC09AB-E78E-4DD9-926B-4E63E1228AB5}" destId="{98CAF79A-4E97-4120-960B-0BB165049094}" srcOrd="2" destOrd="0" parTransId="{4BA525D3-20AC-436D-ADD0-AEC47ADCA765}" sibTransId="{03995506-6DBA-479D-90D8-620FA605F8F6}"/>
    <dgm:cxn modelId="{C17753A7-C72E-49A5-9386-85E4C2F539A4}" srcId="{0DCC1D44-AE99-4E94-BABA-B42F850AFFC3}" destId="{1EDC09AB-E78E-4DD9-926B-4E63E1228AB5}" srcOrd="0" destOrd="0" parTransId="{641AA010-E47C-48FC-B161-F4897F9DAA4D}" sibTransId="{6FCDD330-C08F-498D-A3AA-6BCC3917AFDB}"/>
    <dgm:cxn modelId="{7758FE02-E8CC-4635-A691-B319CD30C655}" type="presOf" srcId="{1EDC09AB-E78E-4DD9-926B-4E63E1228AB5}" destId="{331A05B9-219F-43B5-932A-AE3C5B695D8B}" srcOrd="0" destOrd="0" presId="urn:microsoft.com/office/officeart/2005/8/layout/hList3"/>
    <dgm:cxn modelId="{11F3E73A-B00D-4016-8723-8B4A4A45F987}" type="presOf" srcId="{7ECE19EE-3D95-4988-B6A4-9D80F683B277}" destId="{331A05B9-219F-43B5-932A-AE3C5B695D8B}" srcOrd="0" destOrd="1" presId="urn:microsoft.com/office/officeart/2005/8/layout/hList3"/>
    <dgm:cxn modelId="{E3E3CEFC-7BF5-47AA-B425-68019F40C13A}" type="presOf" srcId="{0DCC1D44-AE99-4E94-BABA-B42F850AFFC3}" destId="{55C94D1A-CE45-4685-9D1F-50BBA036CAF7}" srcOrd="0" destOrd="0" presId="urn:microsoft.com/office/officeart/2005/8/layout/hList3"/>
    <dgm:cxn modelId="{27244EE8-D571-4CCA-93EA-7348F724BA56}" type="presOf" srcId="{98CAF79A-4E97-4120-960B-0BB165049094}" destId="{331A05B9-219F-43B5-932A-AE3C5B695D8B}" srcOrd="0" destOrd="3" presId="urn:microsoft.com/office/officeart/2005/8/layout/hList3"/>
    <dgm:cxn modelId="{92EEA520-B7C5-47D9-9401-51DF2EF236D4}" srcId="{3762B91A-5744-4C77-9252-12E48C88E95D}" destId="{0DCC1D44-AE99-4E94-BABA-B42F850AFFC3}" srcOrd="0" destOrd="0" parTransId="{FFEB7A88-8F78-4EB3-B7F4-BD293D728E76}" sibTransId="{9DFD85BB-E327-48A8-BB55-599CCFEF6BEF}"/>
    <dgm:cxn modelId="{929680DD-71FA-4704-A4E4-2304E745973F}" type="presOf" srcId="{A0461F1B-2DD1-4237-808E-4B95CF2353D2}" destId="{331A05B9-219F-43B5-932A-AE3C5B695D8B}" srcOrd="0" destOrd="2" presId="urn:microsoft.com/office/officeart/2005/8/layout/hList3"/>
    <dgm:cxn modelId="{364AA284-2755-4E61-B255-71268C211F32}" srcId="{1EDC09AB-E78E-4DD9-926B-4E63E1228AB5}" destId="{A0461F1B-2DD1-4237-808E-4B95CF2353D2}" srcOrd="1" destOrd="0" parTransId="{8A14427A-8077-4E89-8F10-5EB3085E201E}" sibTransId="{F09BDB01-7A5D-4659-AB2B-A5C75BBDF13B}"/>
    <dgm:cxn modelId="{00634DFF-A909-4BF7-A08E-895D1A806AA3}" srcId="{1EDC09AB-E78E-4DD9-926B-4E63E1228AB5}" destId="{7ECE19EE-3D95-4988-B6A4-9D80F683B277}" srcOrd="0" destOrd="0" parTransId="{6AF25F18-49DD-4508-96DA-8BA8653FB77D}" sibTransId="{05B5B283-86EE-470A-B8AB-B7BB6190434D}"/>
    <dgm:cxn modelId="{1672368A-F96C-4252-B140-363E1A825907}" type="presOf" srcId="{3762B91A-5744-4C77-9252-12E48C88E95D}" destId="{BB9579A4-54A1-40BB-B0CD-0A04E83E5183}" srcOrd="0" destOrd="0" presId="urn:microsoft.com/office/officeart/2005/8/layout/hList3"/>
    <dgm:cxn modelId="{A170DDD7-17E8-4FA4-A152-E262A11749D5}" type="presParOf" srcId="{BB9579A4-54A1-40BB-B0CD-0A04E83E5183}" destId="{55C94D1A-CE45-4685-9D1F-50BBA036CAF7}" srcOrd="0" destOrd="0" presId="urn:microsoft.com/office/officeart/2005/8/layout/hList3"/>
    <dgm:cxn modelId="{ADD03C06-0D9D-42FE-9578-B926F9888D08}" type="presParOf" srcId="{BB9579A4-54A1-40BB-B0CD-0A04E83E5183}" destId="{42864B7E-37C1-4655-B494-23F50695F0BC}" srcOrd="1" destOrd="0" presId="urn:microsoft.com/office/officeart/2005/8/layout/hList3"/>
    <dgm:cxn modelId="{A6311453-2C61-453F-8AC2-C6D3FF4BF282}" type="presParOf" srcId="{42864B7E-37C1-4655-B494-23F50695F0BC}" destId="{331A05B9-219F-43B5-932A-AE3C5B695D8B}" srcOrd="0" destOrd="0" presId="urn:microsoft.com/office/officeart/2005/8/layout/hList3"/>
    <dgm:cxn modelId="{B60EB649-8753-4547-9A03-7847D5274B14}" type="presParOf" srcId="{BB9579A4-54A1-40BB-B0CD-0A04E83E5183}" destId="{95DA18CA-5E21-47B8-A0F0-5C9924C86602}"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94D1A-CE45-4685-9D1F-50BBA036CAF7}">
      <dsp:nvSpPr>
        <dsp:cNvPr id="0" name=""/>
        <dsp:cNvSpPr/>
      </dsp:nvSpPr>
      <dsp:spPr>
        <a:xfrm>
          <a:off x="0" y="0"/>
          <a:ext cx="8118475" cy="1639236"/>
        </a:xfrm>
        <a:prstGeom prst="rect">
          <a:avLst/>
        </a:prstGeom>
        <a:solidFill>
          <a:schemeClr val="accent2">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baseline="0" dirty="0" smtClean="0"/>
            <a:t>External System</a:t>
          </a:r>
          <a:endParaRPr lang="en-US" sz="6500" kern="1200" dirty="0"/>
        </a:p>
      </dsp:txBody>
      <dsp:txXfrm>
        <a:off x="0" y="0"/>
        <a:ext cx="8118475" cy="1639236"/>
      </dsp:txXfrm>
    </dsp:sp>
    <dsp:sp modelId="{331A05B9-219F-43B5-932A-AE3C5B695D8B}">
      <dsp:nvSpPr>
        <dsp:cNvPr id="0" name=""/>
        <dsp:cNvSpPr/>
      </dsp:nvSpPr>
      <dsp:spPr>
        <a:xfrm>
          <a:off x="0" y="1639236"/>
          <a:ext cx="8118475" cy="3442395"/>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260" tIns="175260" rIns="175260" bIns="175260" numCol="1" spcCol="1270" anchor="t" anchorCtr="0">
          <a:noAutofit/>
        </a:bodyPr>
        <a:lstStyle/>
        <a:p>
          <a:pPr lvl="0" algn="l" defTabSz="2044700" rtl="0">
            <a:lnSpc>
              <a:spcPct val="90000"/>
            </a:lnSpc>
            <a:spcBef>
              <a:spcPct val="0"/>
            </a:spcBef>
            <a:spcAft>
              <a:spcPct val="35000"/>
            </a:spcAft>
          </a:pPr>
          <a:r>
            <a:rPr lang="en-US" sz="4600" kern="1200" baseline="0" dirty="0" smtClean="0"/>
            <a:t>External Content Type</a:t>
          </a:r>
          <a:endParaRPr lang="en-US" sz="4600" kern="1200" dirty="0"/>
        </a:p>
        <a:p>
          <a:pPr marL="285750" lvl="1" indent="-285750" algn="l" defTabSz="1600200" rtl="0">
            <a:lnSpc>
              <a:spcPct val="90000"/>
            </a:lnSpc>
            <a:spcBef>
              <a:spcPct val="0"/>
            </a:spcBef>
            <a:spcAft>
              <a:spcPct val="15000"/>
            </a:spcAft>
            <a:buChar char="••"/>
          </a:pPr>
          <a:r>
            <a:rPr lang="en-US" sz="3600" kern="1200" baseline="0" dirty="0" smtClean="0"/>
            <a:t>External List</a:t>
          </a:r>
          <a:endParaRPr lang="en-US" sz="3600" kern="1200" dirty="0"/>
        </a:p>
        <a:p>
          <a:pPr marL="285750" lvl="1" indent="-285750" algn="l" defTabSz="1600200" rtl="0">
            <a:lnSpc>
              <a:spcPct val="90000"/>
            </a:lnSpc>
            <a:spcBef>
              <a:spcPct val="0"/>
            </a:spcBef>
            <a:spcAft>
              <a:spcPct val="15000"/>
            </a:spcAft>
            <a:buChar char="••"/>
          </a:pPr>
          <a:r>
            <a:rPr lang="en-US" sz="3600" kern="1200" baseline="0" dirty="0" smtClean="0"/>
            <a:t>External Data Column</a:t>
          </a:r>
          <a:endParaRPr lang="en-US" sz="3600" kern="1200" dirty="0"/>
        </a:p>
        <a:p>
          <a:pPr marL="285750" lvl="1" indent="-285750" algn="l" defTabSz="1600200" rtl="0">
            <a:lnSpc>
              <a:spcPct val="90000"/>
            </a:lnSpc>
            <a:spcBef>
              <a:spcPct val="0"/>
            </a:spcBef>
            <a:spcAft>
              <a:spcPct val="15000"/>
            </a:spcAft>
            <a:buChar char="••"/>
          </a:pPr>
          <a:r>
            <a:rPr lang="en-US" sz="3600" kern="1200" baseline="0" dirty="0" smtClean="0"/>
            <a:t>Business Data Connectivity (for Office)</a:t>
          </a:r>
          <a:endParaRPr lang="en-US" sz="3600" kern="1200" dirty="0"/>
        </a:p>
      </dsp:txBody>
      <dsp:txXfrm>
        <a:off x="0" y="1639236"/>
        <a:ext cx="8118475" cy="3442395"/>
      </dsp:txXfrm>
    </dsp:sp>
    <dsp:sp modelId="{95DA18CA-5E21-47B8-A0F0-5C9924C86602}">
      <dsp:nvSpPr>
        <dsp:cNvPr id="0" name=""/>
        <dsp:cNvSpPr/>
      </dsp:nvSpPr>
      <dsp:spPr>
        <a:xfrm>
          <a:off x="0" y="5081631"/>
          <a:ext cx="8118475" cy="382488"/>
        </a:xfrm>
        <a:prstGeom prst="rect">
          <a:avLst/>
        </a:prstGeom>
        <a:solidFill>
          <a:schemeClr val="accent2">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08E50E-7ADE-409C-A999-3DA05BC67E04}" type="datetimeFigureOut">
              <a:rPr lang="en-US" smtClean="0"/>
              <a:t>12/12/2013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E75E16-1DEC-4B37-A2D5-1CC26C85315A}" type="slidenum">
              <a:rPr lang="en-US" smtClean="0"/>
              <a:t>‹#›</a:t>
            </a:fld>
            <a:endParaRPr lang="en-US"/>
          </a:p>
        </p:txBody>
      </p:sp>
    </p:spTree>
    <p:extLst>
      <p:ext uri="{BB962C8B-B14F-4D97-AF65-F5344CB8AC3E}">
        <p14:creationId xmlns:p14="http://schemas.microsoft.com/office/powerpoint/2010/main" val="393567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352DE-F0A5-435B-9DF1-4A161A29301F}" type="datetimeFigureOut">
              <a:rPr lang="en-US" smtClean="0"/>
              <a:t>12/12/2013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591A6-1AED-47CA-BE2D-64012F6F092A}" type="slidenum">
              <a:rPr lang="en-US" smtClean="0"/>
              <a:t>‹#›</a:t>
            </a:fld>
            <a:endParaRPr lang="en-US"/>
          </a:p>
        </p:txBody>
      </p:sp>
    </p:spTree>
    <p:extLst>
      <p:ext uri="{BB962C8B-B14F-4D97-AF65-F5344CB8AC3E}">
        <p14:creationId xmlns:p14="http://schemas.microsoft.com/office/powerpoint/2010/main" val="293665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58596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10183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1805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2882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baseline="0" dirty="0" smtClean="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56574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84743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1128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17649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89978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4390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D591A6-1AED-47CA-BE2D-64012F6F092A}" type="slidenum">
              <a:rPr lang="en-US" smtClean="0"/>
              <a:t>19</a:t>
            </a:fld>
            <a:endParaRPr lang="en-US"/>
          </a:p>
        </p:txBody>
      </p:sp>
    </p:spTree>
    <p:extLst>
      <p:ext uri="{BB962C8B-B14F-4D97-AF65-F5344CB8AC3E}">
        <p14:creationId xmlns:p14="http://schemas.microsoft.com/office/powerpoint/2010/main" val="2492732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1301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591A6-1AED-47CA-BE2D-64012F6F092A}" type="slidenum">
              <a:rPr lang="en-US" smtClean="0"/>
              <a:t>20</a:t>
            </a:fld>
            <a:endParaRPr lang="en-US"/>
          </a:p>
        </p:txBody>
      </p:sp>
    </p:spTree>
    <p:extLst>
      <p:ext uri="{BB962C8B-B14F-4D97-AF65-F5344CB8AC3E}">
        <p14:creationId xmlns:p14="http://schemas.microsoft.com/office/powerpoint/2010/main" val="3536410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A1DD2BC-EC38-4DA9-A9F4-9DCAA3F6C1C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1578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19583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591A6-1AED-47CA-BE2D-64012F6F092A}" type="slidenum">
              <a:rPr lang="en-US" smtClean="0"/>
              <a:t>3</a:t>
            </a:fld>
            <a:endParaRPr lang="en-US"/>
          </a:p>
        </p:txBody>
      </p:sp>
    </p:spTree>
    <p:extLst>
      <p:ext uri="{BB962C8B-B14F-4D97-AF65-F5344CB8AC3E}">
        <p14:creationId xmlns:p14="http://schemas.microsoft.com/office/powerpoint/2010/main" val="1164737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591A6-1AED-47CA-BE2D-64012F6F092A}" type="slidenum">
              <a:rPr lang="en-US" smtClean="0"/>
              <a:t>4</a:t>
            </a:fld>
            <a:endParaRPr lang="en-US"/>
          </a:p>
        </p:txBody>
      </p:sp>
    </p:spTree>
    <p:extLst>
      <p:ext uri="{BB962C8B-B14F-4D97-AF65-F5344CB8AC3E}">
        <p14:creationId xmlns:p14="http://schemas.microsoft.com/office/powerpoint/2010/main" val="395511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723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694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714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1370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E3960DE-CA21-4A0A-990A-38A0B17F2B8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81122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Virtual</a:t>
            </a:r>
            <a:r>
              <a:rPr lang="en-US" sz="4800" baseline="0" dirty="0" smtClean="0">
                <a:solidFill>
                  <a:schemeClr val="tx1">
                    <a:lumMod val="65000"/>
                    <a:lumOff val="35000"/>
                  </a:schemeClr>
                </a:solidFill>
                <a:latin typeface="Segoe UI Light" pitchFamily="34" charset="0"/>
                <a:ea typeface="Segoe UI" pitchFamily="34" charset="0"/>
                <a:cs typeface="Segoe UI" pitchFamily="34" charset="0"/>
              </a:rPr>
              <a:t> Academy</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7145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06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765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0509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5" y="5960743"/>
            <a:ext cx="8309114" cy="698589"/>
          </a:xfrm>
          <a:prstGeom prst="rect">
            <a:avLst/>
          </a:prstGeom>
          <a:noFill/>
          <a:ln w="9525">
            <a:noFill/>
            <a:miter lim="800000"/>
            <a:headEnd/>
            <a:tailEnd/>
          </a:ln>
        </p:spPr>
        <p:txBody>
          <a:bodyPr wrap="square">
            <a:spAutoFit/>
          </a:bodyPr>
          <a:lstStyle/>
          <a:p>
            <a:pPr marL="0" lvl="1" defTabSz="685566">
              <a:defRPr/>
            </a:pPr>
            <a:r>
              <a:rPr lang="en-US" sz="788"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2739305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29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491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904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2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63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75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112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540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039570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www.microsoft.com/resources/technet/en-us/office/media/video/video.html?cid=stc&amp;from=mscomstc&amp;VideoID=ea716d54-b0a0-440e-a589-721f9c9acd4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youtube.com/watch?v=7WK9RMjY8C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www.amazon.com/Microsoft-SharePoint-2013-Inside-Out/dp/0735666997?tag=resingnet-2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21297" y="2973285"/>
            <a:ext cx="5717902" cy="732508"/>
          </a:xfrm>
        </p:spPr>
        <p:txBody>
          <a:bodyPr/>
          <a:lstStyle/>
          <a:p>
            <a:r>
              <a:rPr lang="en-US" sz="2800" b="1" dirty="0"/>
              <a:t>Developing SharePoint Server Advanced Solutions</a:t>
            </a:r>
            <a:endParaRPr lang="en-GB" sz="2600" dirty="0"/>
          </a:p>
        </p:txBody>
      </p:sp>
      <p:sp>
        <p:nvSpPr>
          <p:cNvPr id="3" name="Subtitle 2"/>
          <p:cNvSpPr>
            <a:spLocks noGrp="1"/>
          </p:cNvSpPr>
          <p:nvPr>
            <p:ph type="subTitle" sz="quarter" idx="1"/>
          </p:nvPr>
        </p:nvSpPr>
        <p:spPr>
          <a:xfrm>
            <a:off x="3121297" y="3925328"/>
            <a:ext cx="5775960" cy="1103872"/>
          </a:xfrm>
          <a:prstGeom prst="rect">
            <a:avLst/>
          </a:prstGeom>
        </p:spPr>
        <p:txBody>
          <a:bodyPr/>
          <a:lstStyle/>
          <a:p>
            <a:r>
              <a:rPr lang="en-GB" dirty="0" smtClean="0"/>
              <a:t>Working with Business Connectivity Services
</a:t>
            </a:r>
            <a:endParaRPr lang="en-GB" dirty="0"/>
          </a:p>
        </p:txBody>
      </p:sp>
    </p:spTree>
    <p:extLst>
      <p:ext uri="{BB962C8B-B14F-4D97-AF65-F5344CB8AC3E}">
        <p14:creationId xmlns:p14="http://schemas.microsoft.com/office/powerpoint/2010/main" val="295836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OData Sources</a:t>
            </a:r>
            <a:endParaRPr lang="en-GB" dirty="0"/>
          </a:p>
        </p:txBody>
      </p:sp>
      <p:pic>
        <p:nvPicPr>
          <p:cNvPr id="4" name="Picture 3"/>
          <p:cNvPicPr>
            <a:picLocks noChangeAspect="1"/>
          </p:cNvPicPr>
          <p:nvPr/>
        </p:nvPicPr>
        <p:blipFill>
          <a:blip r:embed="rId3"/>
          <a:stretch>
            <a:fillRect/>
          </a:stretch>
        </p:blipFill>
        <p:spPr>
          <a:xfrm>
            <a:off x="458788" y="1021215"/>
            <a:ext cx="8106741" cy="4367908"/>
          </a:xfrm>
          <a:prstGeom prst="rect">
            <a:avLst/>
          </a:prstGeom>
        </p:spPr>
      </p:pic>
    </p:spTree>
    <p:extLst>
      <p:ext uri="{BB962C8B-B14F-4D97-AF65-F5344CB8AC3E}">
        <p14:creationId xmlns:p14="http://schemas.microsoft.com/office/powerpoint/2010/main" val="947202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External Lists from App-Scoped BDC Models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Automatically created by OData connector</a:t>
            </a:r>
          </a:p>
          <a:p>
            <a:pPr lvl="0"/>
            <a:r>
              <a:rPr lang="en-US" kern="0" dirty="0">
                <a:solidFill>
                  <a:srgbClr val="000000"/>
                </a:solidFill>
              </a:rPr>
              <a:t>Manually created by editing element.xml for a custom list </a:t>
            </a:r>
            <a:r>
              <a:rPr lang="en-US" kern="0" dirty="0" smtClean="0">
                <a:solidFill>
                  <a:srgbClr val="000000"/>
                </a:solidFill>
              </a:rPr>
              <a:t>instance</a:t>
            </a:r>
            <a:endParaRPr lang="en-US" kern="0" dirty="0">
              <a:solidFill>
                <a:srgbClr val="000000"/>
              </a:solidFill>
            </a:endParaRPr>
          </a:p>
        </p:txBody>
      </p:sp>
      <p:sp>
        <p:nvSpPr>
          <p:cNvPr id="3" name="TextBox 2"/>
          <p:cNvSpPr txBox="1"/>
          <p:nvPr/>
        </p:nvSpPr>
        <p:spPr>
          <a:xfrm>
            <a:off x="460375" y="2581275"/>
            <a:ext cx="8131175" cy="3754874"/>
          </a:xfrm>
          <a:prstGeom prst="rect">
            <a:avLst/>
          </a:prstGeom>
          <a:solidFill>
            <a:schemeClr val="accent3">
              <a:lumMod val="95000"/>
            </a:schemeClr>
          </a:solidFill>
        </p:spPr>
        <p:txBody>
          <a:bodyPr wrap="square" rtlCol="0">
            <a:spAutoFit/>
          </a:bodyPr>
          <a:lstStyle/>
          <a:p>
            <a:pPr lvl="0"/>
            <a:r>
              <a:rPr lang="en-US" sz="1700" kern="0" dirty="0">
                <a:solidFill>
                  <a:srgbClr val="000000"/>
                </a:solidFill>
                <a:latin typeface="Lucida Sans Unicode" panose="020B0602030504020204" pitchFamily="34" charset="0"/>
                <a:cs typeface="Lucida Sans Unicode" panose="020B0602030504020204" pitchFamily="34" charset="0"/>
              </a:rPr>
              <a:t>&lt;?xml version="1.0" encoding="utf-8"?&gt;</a:t>
            </a:r>
          </a:p>
          <a:p>
            <a:pPr lvl="0"/>
            <a:r>
              <a:rPr lang="en-US" sz="1700" kern="0" dirty="0">
                <a:solidFill>
                  <a:srgbClr val="000000"/>
                </a:solidFill>
                <a:latin typeface="Lucida Sans Unicode" panose="020B0602030504020204" pitchFamily="34" charset="0"/>
                <a:cs typeface="Lucida Sans Unicode" panose="020B0602030504020204" pitchFamily="34" charset="0"/>
              </a:rPr>
              <a:t>&lt;Elements xmlns="http://schemas.microsoft.com/sharepoint/"&gt;</a:t>
            </a:r>
          </a:p>
          <a:p>
            <a:pPr lvl="0"/>
            <a:r>
              <a:rPr lang="en-US" sz="1700" kern="0" dirty="0">
                <a:solidFill>
                  <a:srgbClr val="000000"/>
                </a:solidFill>
                <a:latin typeface="Lucida Sans Unicode" panose="020B0602030504020204" pitchFamily="34" charset="0"/>
                <a:cs typeface="Lucida Sans Unicode" panose="020B0602030504020204" pitchFamily="34" charset="0"/>
              </a:rPr>
              <a:t>  &lt;ListInstance Url="Lists/Territories" Description="Territories" OnQuickLaunch="TRUE" Title="Territories"&gt;</a:t>
            </a:r>
          </a:p>
          <a:p>
            <a:pPr lvl="0"/>
            <a:r>
              <a:rPr lang="en-US" sz="1700" kern="0" dirty="0">
                <a:solidFill>
                  <a:srgbClr val="000000"/>
                </a:solidFill>
                <a:latin typeface="Lucida Sans Unicode" panose="020B0602030504020204" pitchFamily="34" charset="0"/>
                <a:cs typeface="Lucida Sans Unicode" panose="020B0602030504020204" pitchFamily="34" charset="0"/>
              </a:rPr>
              <a:t>    &lt;DataSource&gt;</a:t>
            </a:r>
          </a:p>
          <a:p>
            <a:pPr lvl="0"/>
            <a:r>
              <a:rPr lang="en-US" sz="1700" kern="0" dirty="0">
                <a:solidFill>
                  <a:srgbClr val="000000"/>
                </a:solidFill>
                <a:latin typeface="Lucida Sans Unicode" panose="020B0602030504020204" pitchFamily="34" charset="0"/>
                <a:cs typeface="Lucida Sans Unicode" panose="020B0602030504020204" pitchFamily="34" charset="0"/>
              </a:rPr>
              <a:t>      &lt;Property Name="LobSystemInstance" Value="ContosoODataSurce" /&gt;</a:t>
            </a:r>
          </a:p>
          <a:p>
            <a:pPr lvl="0"/>
            <a:r>
              <a:rPr lang="en-US" sz="1700" kern="0" dirty="0">
                <a:solidFill>
                  <a:srgbClr val="000000"/>
                </a:solidFill>
                <a:latin typeface="Lucida Sans Unicode" panose="020B0602030504020204" pitchFamily="34" charset="0"/>
                <a:cs typeface="Lucida Sans Unicode" panose="020B0602030504020204" pitchFamily="34" charset="0"/>
              </a:rPr>
              <a:t>      &lt;Property Name="EntityNamespace" Value="NorthwindModel" /&gt;</a:t>
            </a:r>
          </a:p>
          <a:p>
            <a:pPr lvl="0"/>
            <a:r>
              <a:rPr lang="en-US" sz="1700" kern="0" dirty="0">
                <a:solidFill>
                  <a:srgbClr val="000000"/>
                </a:solidFill>
                <a:latin typeface="Lucida Sans Unicode" panose="020B0602030504020204" pitchFamily="34" charset="0"/>
                <a:cs typeface="Lucida Sans Unicode" panose="020B0602030504020204" pitchFamily="34" charset="0"/>
              </a:rPr>
              <a:t>      &lt;Property Name="Entity" Value="Territories" /&gt;</a:t>
            </a:r>
          </a:p>
          <a:p>
            <a:pPr lvl="0"/>
            <a:r>
              <a:rPr lang="en-US" sz="1700" kern="0" dirty="0">
                <a:solidFill>
                  <a:srgbClr val="000000"/>
                </a:solidFill>
                <a:latin typeface="Lucida Sans Unicode" panose="020B0602030504020204" pitchFamily="34" charset="0"/>
                <a:cs typeface="Lucida Sans Unicode" panose="020B0602030504020204" pitchFamily="34" charset="0"/>
              </a:rPr>
              <a:t>      &lt;Property Name="SpecificFinder" Value="ReadSpecificTerritory" /&gt;</a:t>
            </a:r>
          </a:p>
          <a:p>
            <a:pPr lvl="0"/>
            <a:r>
              <a:rPr lang="en-US" sz="1700" kern="0" dirty="0">
                <a:solidFill>
                  <a:srgbClr val="000000"/>
                </a:solidFill>
                <a:latin typeface="Lucida Sans Unicode" panose="020B0602030504020204" pitchFamily="34" charset="0"/>
                <a:cs typeface="Lucida Sans Unicode" panose="020B0602030504020204" pitchFamily="34" charset="0"/>
              </a:rPr>
              <a:t>      &lt;Property Name="MetadataCatalogFileName" Value="BDCMetadata.bdcm" /&gt;</a:t>
            </a:r>
          </a:p>
          <a:p>
            <a:pPr lvl="0"/>
            <a:r>
              <a:rPr lang="en-US" sz="1700" kern="0" dirty="0">
                <a:solidFill>
                  <a:srgbClr val="000000"/>
                </a:solidFill>
                <a:latin typeface="Lucida Sans Unicode" panose="020B0602030504020204" pitchFamily="34" charset="0"/>
                <a:cs typeface="Lucida Sans Unicode" panose="020B0602030504020204" pitchFamily="34" charset="0"/>
              </a:rPr>
              <a:t>    &lt;/DataSource&gt;</a:t>
            </a:r>
          </a:p>
          <a:p>
            <a:pPr lvl="0"/>
            <a:r>
              <a:rPr lang="en-US" sz="1700" kern="0" dirty="0">
                <a:solidFill>
                  <a:srgbClr val="000000"/>
                </a:solidFill>
                <a:latin typeface="Lucida Sans Unicode" panose="020B0602030504020204" pitchFamily="34" charset="0"/>
                <a:cs typeface="Lucida Sans Unicode" panose="020B0602030504020204" pitchFamily="34" charset="0"/>
              </a:rPr>
              <a:t>  &lt;/ListInstance&gt;</a:t>
            </a:r>
          </a:p>
          <a:p>
            <a:pPr lvl="0"/>
            <a:r>
              <a:rPr lang="en-US" sz="1700" kern="0" dirty="0">
                <a:solidFill>
                  <a:srgbClr val="000000"/>
                </a:solidFill>
                <a:latin typeface="Lucida Sans Unicode" panose="020B0602030504020204" pitchFamily="34" charset="0"/>
                <a:cs typeface="Lucida Sans Unicode" panose="020B0602030504020204" pitchFamily="34" charset="0"/>
              </a:rPr>
              <a:t>&lt;/Elements</a:t>
            </a:r>
            <a:r>
              <a:rPr lang="en-US" sz="1700" kern="0" dirty="0" smtClean="0">
                <a:solidFill>
                  <a:srgbClr val="000000"/>
                </a:solidFill>
                <a:latin typeface="Lucida Sans Unicode" panose="020B0602030504020204" pitchFamily="34" charset="0"/>
                <a:cs typeface="Lucida Sans Unicode" panose="020B0602030504020204" pitchFamily="34" charset="0"/>
              </a:rPr>
              <a:t>&gt;</a:t>
            </a:r>
            <a:endParaRPr lang="en-US" sz="1700"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43162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External Events and Notifications</a:t>
            </a:r>
            <a:endParaRPr lang="en-GB" dirty="0"/>
          </a:p>
        </p:txBody>
      </p:sp>
      <p:sp>
        <p:nvSpPr>
          <p:cNvPr id="3" name="Text Placeholder 2"/>
          <p:cNvSpPr>
            <a:spLocks noGrp="1"/>
          </p:cNvSpPr>
          <p:nvPr>
            <p:ph type="body" idx="1"/>
          </p:nvPr>
        </p:nvSpPr>
        <p:spPr/>
        <p:txBody>
          <a:bodyPr/>
          <a:lstStyle/>
          <a:p>
            <a:r>
              <a:rPr lang="en-GB" dirty="0" smtClean="0"/>
              <a:t>Event and Notification Features
Enabling External System Events
BCS Events Feature
Implementing BDC Event Methods
Initiating Subscriptions
External List Event Receivers</a:t>
            </a:r>
            <a:endParaRPr lang="en-GB" dirty="0"/>
          </a:p>
        </p:txBody>
      </p:sp>
    </p:spTree>
    <p:extLst>
      <p:ext uri="{BB962C8B-B14F-4D97-AF65-F5344CB8AC3E}">
        <p14:creationId xmlns:p14="http://schemas.microsoft.com/office/powerpoint/2010/main" val="259603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 and Notification Features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SharePoint 2010 External lists did not support alerts or event receivers</a:t>
            </a:r>
          </a:p>
          <a:p>
            <a:pPr lvl="0"/>
            <a:endParaRPr lang="en-US" kern="0" dirty="0">
              <a:solidFill>
                <a:srgbClr val="000000"/>
              </a:solidFill>
            </a:endParaRPr>
          </a:p>
          <a:p>
            <a:pPr lvl="0"/>
            <a:r>
              <a:rPr lang="en-US" kern="0" dirty="0">
                <a:solidFill>
                  <a:srgbClr val="000000"/>
                </a:solidFill>
              </a:rPr>
              <a:t>New SharePoint 2013 stereotyped operations allow external lists to participate in notification features of SharePoint</a:t>
            </a:r>
          </a:p>
          <a:p>
            <a:pPr lvl="1"/>
            <a:r>
              <a:rPr lang="en-US" kern="0" dirty="0">
                <a:solidFill>
                  <a:srgbClr val="000000"/>
                </a:solidFill>
              </a:rPr>
              <a:t>Alerts</a:t>
            </a:r>
          </a:p>
          <a:p>
            <a:pPr lvl="1"/>
            <a:r>
              <a:rPr lang="en-US" kern="0" dirty="0">
                <a:solidFill>
                  <a:srgbClr val="000000"/>
                </a:solidFill>
              </a:rPr>
              <a:t>Event Receivers</a:t>
            </a:r>
          </a:p>
          <a:p>
            <a:pPr lvl="1"/>
            <a:r>
              <a:rPr lang="en-US" kern="0" dirty="0">
                <a:solidFill>
                  <a:srgbClr val="000000"/>
                </a:solidFill>
              </a:rPr>
              <a:t>Remote Event Receivers</a:t>
            </a:r>
          </a:p>
          <a:p>
            <a:pPr lvl="0"/>
            <a:endParaRPr lang="en-US" kern="0" dirty="0">
              <a:solidFill>
                <a:srgbClr val="000000"/>
              </a:solidFill>
            </a:endParaRPr>
          </a:p>
        </p:txBody>
      </p:sp>
    </p:spTree>
    <p:extLst>
      <p:ext uri="{BB962C8B-B14F-4D97-AF65-F5344CB8AC3E}">
        <p14:creationId xmlns:p14="http://schemas.microsoft.com/office/powerpoint/2010/main" val="395073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Enabling External System Events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300" kern="0" dirty="0">
                <a:solidFill>
                  <a:srgbClr val="000000"/>
                </a:solidFill>
              </a:rPr>
              <a:t>External system must provide subscription support</a:t>
            </a:r>
          </a:p>
          <a:p>
            <a:pPr lvl="1"/>
            <a:r>
              <a:rPr lang="en-US" sz="2300" kern="0" dirty="0">
                <a:solidFill>
                  <a:srgbClr val="000000"/>
                </a:solidFill>
              </a:rPr>
              <a:t>OData would provide a Subscribe and Unsubscribe HTTP method</a:t>
            </a:r>
          </a:p>
          <a:p>
            <a:pPr lvl="1"/>
            <a:r>
              <a:rPr lang="en-US" sz="2300" kern="0" dirty="0">
                <a:solidFill>
                  <a:srgbClr val="000000"/>
                </a:solidFill>
              </a:rPr>
              <a:t>Database model would provide a Subscribe and Unsubscribe stored procedures</a:t>
            </a:r>
          </a:p>
          <a:p>
            <a:pPr lvl="1"/>
            <a:r>
              <a:rPr lang="en-US" sz="2300" kern="0" dirty="0">
                <a:solidFill>
                  <a:srgbClr val="000000"/>
                </a:solidFill>
              </a:rPr>
              <a:t>External system must be record subscription data</a:t>
            </a:r>
          </a:p>
          <a:p>
            <a:pPr lvl="2"/>
            <a:r>
              <a:rPr lang="en-US" sz="2300" kern="0" dirty="0">
                <a:solidFill>
                  <a:srgbClr val="000000"/>
                </a:solidFill>
              </a:rPr>
              <a:t>Example: DeliveryAddress, EntityName, Columns, User</a:t>
            </a:r>
          </a:p>
          <a:p>
            <a:pPr lvl="0"/>
            <a:r>
              <a:rPr lang="en-US" sz="2300" kern="0" dirty="0">
                <a:solidFill>
                  <a:srgbClr val="000000"/>
                </a:solidFill>
              </a:rPr>
              <a:t>When data changes, it is responsibility of external system to notify SharePoint of changes</a:t>
            </a:r>
          </a:p>
          <a:p>
            <a:pPr lvl="1"/>
            <a:r>
              <a:rPr lang="en-US" sz="2300" kern="0" dirty="0">
                <a:solidFill>
                  <a:srgbClr val="000000"/>
                </a:solidFill>
              </a:rPr>
              <a:t>Same event may trigger multiple subscription notifications</a:t>
            </a:r>
          </a:p>
          <a:p>
            <a:pPr lvl="1"/>
            <a:r>
              <a:rPr lang="en-US" sz="2300" kern="0" dirty="0">
                <a:solidFill>
                  <a:srgbClr val="000000"/>
                </a:solidFill>
              </a:rPr>
              <a:t>Response message format must be an Atom feed response</a:t>
            </a:r>
          </a:p>
        </p:txBody>
      </p:sp>
    </p:spTree>
    <p:extLst>
      <p:ext uri="{BB962C8B-B14F-4D97-AF65-F5344CB8AC3E}">
        <p14:creationId xmlns:p14="http://schemas.microsoft.com/office/powerpoint/2010/main" val="222681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BCS Events Feature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BCS Event Support requires a hidden list to be created to keep track of subscriptions</a:t>
            </a:r>
          </a:p>
          <a:p>
            <a:pPr lvl="1"/>
            <a:r>
              <a:rPr lang="en-US" kern="0" dirty="0">
                <a:solidFill>
                  <a:srgbClr val="000000"/>
                </a:solidFill>
              </a:rPr>
              <a:t>“External Subscriptions Store” list stored in _private\ExtSubs folder</a:t>
            </a:r>
          </a:p>
          <a:p>
            <a:pPr lvl="0"/>
            <a:endParaRPr lang="en-US" kern="0" dirty="0">
              <a:solidFill>
                <a:srgbClr val="000000"/>
              </a:solidFill>
            </a:endParaRPr>
          </a:p>
          <a:p>
            <a:pPr lvl="0"/>
            <a:r>
              <a:rPr lang="en-US" kern="0" dirty="0">
                <a:solidFill>
                  <a:srgbClr val="000000"/>
                </a:solidFill>
              </a:rPr>
              <a:t>Enabled by activating the ExternalSubscriptions web feature</a:t>
            </a:r>
          </a:p>
          <a:p>
            <a:pPr lvl="0"/>
            <a:endParaRPr lang="en-US" kern="0" dirty="0">
              <a:solidFill>
                <a:srgbClr val="000000"/>
              </a:solidFill>
            </a:endParaRPr>
          </a:p>
        </p:txBody>
      </p:sp>
    </p:spTree>
    <p:extLst>
      <p:ext uri="{BB962C8B-B14F-4D97-AF65-F5344CB8AC3E}">
        <p14:creationId xmlns:p14="http://schemas.microsoft.com/office/powerpoint/2010/main" val="394951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BDC Event Methods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BDC Model has been extended to have two new stereotypes methods</a:t>
            </a:r>
          </a:p>
          <a:p>
            <a:pPr lvl="1"/>
            <a:r>
              <a:rPr lang="en-US" kern="0" dirty="0">
                <a:solidFill>
                  <a:srgbClr val="000000"/>
                </a:solidFill>
              </a:rPr>
              <a:t>EventSubscriber, EventUnsubscriber</a:t>
            </a:r>
          </a:p>
          <a:p>
            <a:pPr lvl="0"/>
            <a:r>
              <a:rPr lang="en-US" kern="0" dirty="0">
                <a:solidFill>
                  <a:srgbClr val="000000"/>
                </a:solidFill>
              </a:rPr>
              <a:t>Special properties drive the method behavior</a:t>
            </a:r>
          </a:p>
          <a:p>
            <a:pPr lvl="1"/>
            <a:r>
              <a:rPr lang="en-US" kern="0" dirty="0">
                <a:solidFill>
                  <a:srgbClr val="000000"/>
                </a:solidFill>
              </a:rPr>
              <a:t>IsDeliveryAddress, IsEventType, IsOnBehalfOfField, SubscriptionIdName</a:t>
            </a:r>
          </a:p>
          <a:p>
            <a:pPr lvl="0"/>
            <a:r>
              <a:rPr lang="en-US" kern="0" dirty="0">
                <a:solidFill>
                  <a:srgbClr val="000000"/>
                </a:solidFill>
              </a:rPr>
              <a:t>OData method type requires specific properties to drive information exchange</a:t>
            </a:r>
          </a:p>
          <a:p>
            <a:pPr lvl="1"/>
            <a:r>
              <a:rPr lang="en-US" kern="0" dirty="0">
                <a:solidFill>
                  <a:srgbClr val="000000"/>
                </a:solidFill>
              </a:rPr>
              <a:t>ODataEntityUrl, ODataHttpMethod, ODataPayloadKind</a:t>
            </a:r>
          </a:p>
          <a:p>
            <a:pPr lvl="0"/>
            <a:r>
              <a:rPr lang="en-US" kern="0" dirty="0">
                <a:solidFill>
                  <a:srgbClr val="000000"/>
                </a:solidFill>
              </a:rPr>
              <a:t>Three Message Response Parsers</a:t>
            </a:r>
          </a:p>
          <a:p>
            <a:pPr lvl="1"/>
            <a:r>
              <a:rPr lang="en-US" kern="0" dirty="0">
                <a:solidFill>
                  <a:srgbClr val="000000"/>
                </a:solidFill>
              </a:rPr>
              <a:t>Identity, ODataEntryContent, Custom</a:t>
            </a:r>
          </a:p>
          <a:p>
            <a:pPr lvl="1"/>
            <a:r>
              <a:rPr lang="en-US" kern="0" dirty="0">
                <a:solidFill>
                  <a:srgbClr val="000000"/>
                </a:solidFill>
              </a:rPr>
              <a:t>Identity is default if none specified</a:t>
            </a:r>
          </a:p>
          <a:p>
            <a:pPr lvl="1"/>
            <a:endParaRPr lang="en-US" kern="0" dirty="0">
              <a:solidFill>
                <a:srgbClr val="000000"/>
              </a:solidFill>
            </a:endParaRPr>
          </a:p>
        </p:txBody>
      </p:sp>
    </p:spTree>
    <p:extLst>
      <p:ext uri="{BB962C8B-B14F-4D97-AF65-F5344CB8AC3E}">
        <p14:creationId xmlns:p14="http://schemas.microsoft.com/office/powerpoint/2010/main" val="68705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Initiating Subscriptions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Subscriptions can be created explicitly or implicitly</a:t>
            </a:r>
          </a:p>
          <a:p>
            <a:pPr lvl="1"/>
            <a:r>
              <a:rPr lang="en-US" kern="0" dirty="0">
                <a:solidFill>
                  <a:srgbClr val="000000"/>
                </a:solidFill>
              </a:rPr>
              <a:t>Explicit calls are made via the entity’s subscribe method</a:t>
            </a:r>
          </a:p>
          <a:p>
            <a:pPr lvl="1"/>
            <a:r>
              <a:rPr lang="en-US" kern="0" dirty="0">
                <a:solidFill>
                  <a:srgbClr val="000000"/>
                </a:solidFill>
              </a:rPr>
              <a:t>Implicit calls are made when alerts or event receivers are created</a:t>
            </a:r>
          </a:p>
          <a:p>
            <a:pPr lvl="1"/>
            <a:endParaRPr lang="en-US" kern="0" dirty="0">
              <a:solidFill>
                <a:srgbClr val="000000"/>
              </a:solidFill>
            </a:endParaRPr>
          </a:p>
          <a:p>
            <a:pPr lvl="0"/>
            <a:r>
              <a:rPr lang="en-US" kern="0" dirty="0">
                <a:solidFill>
                  <a:srgbClr val="000000"/>
                </a:solidFill>
              </a:rPr>
              <a:t>Conversely, a subscription can be removed explicitly or implicitly</a:t>
            </a:r>
          </a:p>
          <a:p>
            <a:pPr lvl="1"/>
            <a:r>
              <a:rPr lang="en-US" kern="0" dirty="0">
                <a:solidFill>
                  <a:srgbClr val="000000"/>
                </a:solidFill>
              </a:rPr>
              <a:t>Explicit is made via entity’s unsubscribe method</a:t>
            </a:r>
          </a:p>
          <a:p>
            <a:pPr lvl="1"/>
            <a:r>
              <a:rPr lang="en-US" kern="0" dirty="0">
                <a:solidFill>
                  <a:srgbClr val="000000"/>
                </a:solidFill>
              </a:rPr>
              <a:t>Implicit is called when an alert or event receiver is removed</a:t>
            </a:r>
          </a:p>
          <a:p>
            <a:pPr lvl="0"/>
            <a:endParaRPr lang="en-US" kern="0" dirty="0">
              <a:solidFill>
                <a:srgbClr val="000000"/>
              </a:solidFill>
            </a:endParaRPr>
          </a:p>
        </p:txBody>
      </p:sp>
    </p:spTree>
    <p:extLst>
      <p:ext uri="{BB962C8B-B14F-4D97-AF65-F5344CB8AC3E}">
        <p14:creationId xmlns:p14="http://schemas.microsoft.com/office/powerpoint/2010/main" val="400257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External List Event Receivers</a:t>
            </a:r>
            <a:endParaRPr lang="en-GB" dirty="0"/>
          </a:p>
        </p:txBody>
      </p:sp>
      <p:sp>
        <p:nvSpPr>
          <p:cNvPr id="4" name="Content Placeholder 2"/>
          <p:cNvSpPr txBox="1">
            <a:spLocks/>
          </p:cNvSpPr>
          <p:nvPr/>
        </p:nvSpPr>
        <p:spPr>
          <a:xfrm>
            <a:off x="460375" y="126440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Once subscription methods are configured you can place event receivers on your external lists</a:t>
            </a:r>
          </a:p>
          <a:p>
            <a:pPr lvl="1"/>
            <a:r>
              <a:rPr lang="en-US" kern="0" dirty="0" smtClean="0"/>
              <a:t>ItemAdded, ItemUpdated and ItemDeleted are only supported events</a:t>
            </a:r>
          </a:p>
          <a:p>
            <a:r>
              <a:rPr lang="en-US" kern="0" dirty="0" smtClean="0"/>
              <a:t>A new property of the </a:t>
            </a:r>
            <a:r>
              <a:rPr lang="en-US" b="1" kern="0" dirty="0" smtClean="0"/>
              <a:t>SPItemEventProperties</a:t>
            </a:r>
            <a:r>
              <a:rPr lang="en-US" kern="0" dirty="0" smtClean="0"/>
              <a:t> class is </a:t>
            </a:r>
            <a:r>
              <a:rPr lang="en-US" b="1" kern="0" dirty="0" smtClean="0"/>
              <a:t>ExternalNotificationMessage</a:t>
            </a:r>
          </a:p>
          <a:p>
            <a:pPr lvl="1"/>
            <a:r>
              <a:rPr lang="en-US" kern="0" dirty="0" smtClean="0"/>
              <a:t>Contains the encoded message that was sent from the external system</a:t>
            </a:r>
          </a:p>
          <a:p>
            <a:r>
              <a:rPr lang="en-US" kern="0" dirty="0" smtClean="0"/>
              <a:t>Convert the message to a string and analyze the external event changes</a:t>
            </a:r>
          </a:p>
          <a:p>
            <a:pPr lvl="1"/>
            <a:r>
              <a:rPr lang="en-US" kern="0" dirty="0" smtClean="0"/>
              <a:t>Encoding.UTF8.GetString</a:t>
            </a:r>
          </a:p>
          <a:p>
            <a:pPr lvl="1"/>
            <a:endParaRPr lang="en-US" kern="0" dirty="0"/>
          </a:p>
        </p:txBody>
      </p:sp>
    </p:spTree>
    <p:extLst>
      <p:ext uri="{BB962C8B-B14F-4D97-AF65-F5344CB8AC3E}">
        <p14:creationId xmlns:p14="http://schemas.microsoft.com/office/powerpoint/2010/main" val="399670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References</a:t>
            </a:r>
            <a:endParaRPr lang="en-US" sz="4800" dirty="0"/>
          </a:p>
        </p:txBody>
      </p:sp>
      <p:sp>
        <p:nvSpPr>
          <p:cNvPr id="3" name="Content Placeholder 2"/>
          <p:cNvSpPr>
            <a:spLocks noGrp="1"/>
          </p:cNvSpPr>
          <p:nvPr>
            <p:ph idx="1"/>
          </p:nvPr>
        </p:nvSpPr>
        <p:spPr>
          <a:xfrm>
            <a:off x="457200" y="1524000"/>
            <a:ext cx="8229600" cy="4495800"/>
          </a:xfrm>
        </p:spPr>
        <p:txBody>
          <a:bodyPr>
            <a:noAutofit/>
          </a:bodyPr>
          <a:lstStyle/>
          <a:p>
            <a:r>
              <a:rPr lang="en-US" sz="4100" dirty="0">
                <a:hlinkClick r:id="rId3"/>
              </a:rPr>
              <a:t>SharePoint 2013 changes and features in Business Connectivity </a:t>
            </a:r>
            <a:r>
              <a:rPr lang="en-US" sz="4100" dirty="0" smtClean="0">
                <a:hlinkClick r:id="rId3"/>
              </a:rPr>
              <a:t>Services</a:t>
            </a:r>
            <a:r>
              <a:rPr lang="en-US" sz="4100" dirty="0"/>
              <a:t>, </a:t>
            </a:r>
            <a:r>
              <a:rPr lang="en-US" sz="4100" dirty="0" smtClean="0"/>
              <a:t>Microsoft.com video 7/16/12</a:t>
            </a:r>
          </a:p>
          <a:p>
            <a:r>
              <a:rPr lang="en-US" sz="4100" dirty="0">
                <a:hlinkClick r:id="rId4"/>
              </a:rPr>
              <a:t>Make Business Data Available in SharePoint </a:t>
            </a:r>
            <a:r>
              <a:rPr lang="en-US" sz="4100" dirty="0" smtClean="0">
                <a:hlinkClick r:id="rId4"/>
              </a:rPr>
              <a:t>2013</a:t>
            </a:r>
            <a:r>
              <a:rPr lang="en-US" sz="4100" dirty="0" smtClean="0"/>
              <a:t>, video, </a:t>
            </a:r>
            <a:r>
              <a:rPr lang="en-US" sz="4100" dirty="0" err="1" smtClean="0"/>
              <a:t>Pluralsight</a:t>
            </a:r>
            <a:r>
              <a:rPr lang="en-US" sz="4100" dirty="0" smtClean="0"/>
              <a:t>, 4/10/2013</a:t>
            </a:r>
          </a:p>
          <a:p>
            <a:endParaRPr lang="en-US" sz="4100" dirty="0"/>
          </a:p>
        </p:txBody>
      </p:sp>
    </p:spTree>
    <p:extLst>
      <p:ext uri="{BB962C8B-B14F-4D97-AF65-F5344CB8AC3E}">
        <p14:creationId xmlns:p14="http://schemas.microsoft.com/office/powerpoint/2010/main" val="200879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6" cy="740664"/>
          </a:xfrm>
        </p:spPr>
        <p:txBody>
          <a:bodyPr/>
          <a:lstStyle/>
          <a:p>
            <a:r>
              <a:rPr lang="en-GB" dirty="0"/>
              <a:t>Working with Business Connectivity Services Overview</a:t>
            </a:r>
          </a:p>
        </p:txBody>
      </p:sp>
      <p:sp>
        <p:nvSpPr>
          <p:cNvPr id="3" name="Text Placeholder 2"/>
          <p:cNvSpPr>
            <a:spLocks noGrp="1"/>
          </p:cNvSpPr>
          <p:nvPr>
            <p:ph type="body" idx="1"/>
          </p:nvPr>
        </p:nvSpPr>
        <p:spPr/>
        <p:txBody>
          <a:bodyPr/>
          <a:lstStyle/>
          <a:p>
            <a:r>
              <a:rPr lang="en-GB" dirty="0" smtClean="0"/>
              <a:t>Creating BDC Models</a:t>
            </a:r>
          </a:p>
          <a:p>
            <a:r>
              <a:rPr lang="en-GB" dirty="0" smtClean="0"/>
              <a:t>Creating External Content Types</a:t>
            </a:r>
          </a:p>
          <a:p>
            <a:r>
              <a:rPr lang="en-GB" dirty="0" smtClean="0"/>
              <a:t>Working with External Events and Notifications</a:t>
            </a:r>
            <a:endParaRPr lang="en-GB" dirty="0"/>
          </a:p>
        </p:txBody>
      </p:sp>
    </p:spTree>
    <p:extLst>
      <p:ext uri="{BB962C8B-B14F-4D97-AF65-F5344CB8AC3E}">
        <p14:creationId xmlns:p14="http://schemas.microsoft.com/office/powerpoint/2010/main" val="1292870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Microsoft Press Books</a:t>
            </a:r>
            <a:endParaRPr lang="en-US" sz="4800" dirty="0"/>
          </a:p>
        </p:txBody>
      </p:sp>
      <p:sp>
        <p:nvSpPr>
          <p:cNvPr id="3" name="Content Placeholder 2"/>
          <p:cNvSpPr>
            <a:spLocks noGrp="1"/>
          </p:cNvSpPr>
          <p:nvPr>
            <p:ph idx="1"/>
          </p:nvPr>
        </p:nvSpPr>
        <p:spPr>
          <a:xfrm>
            <a:off x="457200" y="1524000"/>
            <a:ext cx="8229600" cy="4495800"/>
          </a:xfrm>
        </p:spPr>
        <p:txBody>
          <a:bodyPr>
            <a:noAutofit/>
          </a:bodyPr>
          <a:lstStyle/>
          <a:p>
            <a:pPr marL="144018"/>
            <a:r>
              <a:rPr lang="en-US" sz="4100" dirty="0" smtClean="0">
                <a:hlinkClick r:id="rId3"/>
              </a:rPr>
              <a:t>SharePoint </a:t>
            </a:r>
            <a:r>
              <a:rPr lang="en-US" sz="4100" dirty="0">
                <a:hlinkClick r:id="rId3"/>
              </a:rPr>
              <a:t>2013 Inside </a:t>
            </a:r>
            <a:r>
              <a:rPr lang="en-US" sz="4100" dirty="0" smtClean="0">
                <a:hlinkClick r:id="rId3"/>
              </a:rPr>
              <a:t>Out</a:t>
            </a:r>
            <a:endParaRPr lang="en-US" sz="4100" dirty="0"/>
          </a:p>
          <a:p>
            <a:pPr marL="428181" lvl="1"/>
            <a:r>
              <a:rPr lang="en-US" sz="3700" dirty="0" smtClean="0"/>
              <a:t>Chapter 22 </a:t>
            </a:r>
          </a:p>
          <a:p>
            <a:pPr marL="144018"/>
            <a:r>
              <a:rPr lang="en-US" sz="4100" dirty="0" smtClean="0"/>
              <a:t>Microsoft SharePoint 2013 : Developer Reference</a:t>
            </a:r>
          </a:p>
          <a:p>
            <a:pPr marL="428181" lvl="1"/>
            <a:r>
              <a:rPr lang="en-US" sz="3700" dirty="0" smtClean="0"/>
              <a:t>Chapters 10 and 14</a:t>
            </a:r>
          </a:p>
          <a:p>
            <a:pPr marL="144018"/>
            <a:r>
              <a:rPr lang="en-US" sz="4100" dirty="0" smtClean="0"/>
              <a:t>Inside SharePoint 2013</a:t>
            </a:r>
          </a:p>
          <a:p>
            <a:pPr marL="428181" lvl="1"/>
            <a:r>
              <a:rPr lang="en-US" sz="3700" dirty="0" smtClean="0"/>
              <a:t>Chapter 16</a:t>
            </a:r>
            <a:endParaRPr lang="en-US" sz="3700" dirty="0"/>
          </a:p>
        </p:txBody>
      </p:sp>
    </p:spTree>
    <p:extLst>
      <p:ext uri="{BB962C8B-B14F-4D97-AF65-F5344CB8AC3E}">
        <p14:creationId xmlns:p14="http://schemas.microsoft.com/office/powerpoint/2010/main" val="871478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pPr marL="0" indent="0">
              <a:buNone/>
            </a:pPr>
            <a:r>
              <a:rPr lang="en-GB" dirty="0" smtClean="0"/>
              <a:t>You learned</a:t>
            </a:r>
          </a:p>
          <a:p>
            <a:r>
              <a:rPr lang="en-GB" dirty="0" smtClean="0"/>
              <a:t>How to Create a BDC Model, External Content Type and External List – 2 ways</a:t>
            </a:r>
          </a:p>
          <a:p>
            <a:r>
              <a:rPr lang="en-GB" dirty="0" smtClean="0"/>
              <a:t>What’s Changed in Events and Alerts with BCS in 2013</a:t>
            </a:r>
          </a:p>
          <a:p>
            <a:r>
              <a:rPr lang="en-GB" dirty="0" smtClean="0"/>
              <a:t>How BCS Events are Implemented</a:t>
            </a:r>
            <a:endParaRPr lang="en-GB" dirty="0"/>
          </a:p>
        </p:txBody>
      </p:sp>
    </p:spTree>
    <p:extLst>
      <p:ext uri="{BB962C8B-B14F-4D97-AF65-F5344CB8AC3E}">
        <p14:creationId xmlns:p14="http://schemas.microsoft.com/office/powerpoint/2010/main" val="306912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94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2 BDCs – 1 BCS</a:t>
            </a:r>
            <a:endParaRPr lang="en-US" sz="4000" dirty="0"/>
          </a:p>
        </p:txBody>
      </p:sp>
      <p:sp>
        <p:nvSpPr>
          <p:cNvPr id="3" name="Content Placeholder 2"/>
          <p:cNvSpPr>
            <a:spLocks noGrp="1"/>
          </p:cNvSpPr>
          <p:nvPr>
            <p:ph idx="1"/>
          </p:nvPr>
        </p:nvSpPr>
        <p:spPr/>
        <p:txBody>
          <a:bodyPr/>
          <a:lstStyle/>
          <a:p>
            <a:r>
              <a:rPr lang="en-US" sz="3600" dirty="0" smtClean="0"/>
              <a:t>Business Data Catalog, predecessor to Business Connectivity Services in SharePoint 2007</a:t>
            </a:r>
          </a:p>
          <a:p>
            <a:r>
              <a:rPr lang="en-US" sz="3600" dirty="0" smtClean="0"/>
              <a:t>Business Data Connectivity was introduced with Business Connectivity Services in SharePoint 2010</a:t>
            </a:r>
          </a:p>
        </p:txBody>
      </p:sp>
    </p:spTree>
    <p:extLst>
      <p:ext uri="{BB962C8B-B14F-4D97-AF65-F5344CB8AC3E}">
        <p14:creationId xmlns:p14="http://schemas.microsoft.com/office/powerpoint/2010/main" val="284047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BDC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2770419"/>
              </p:ext>
            </p:extLst>
          </p:nvPr>
        </p:nvGraphicFramePr>
        <p:xfrm>
          <a:off x="458788" y="1020763"/>
          <a:ext cx="8118475" cy="5464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1642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and Consuming an External Content Type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smtClean="0">
                <a:solidFill>
                  <a:srgbClr val="000000"/>
                </a:solidFill>
              </a:rPr>
              <a:t>Create </a:t>
            </a:r>
            <a:r>
              <a:rPr lang="en-US" kern="0" dirty="0">
                <a:solidFill>
                  <a:srgbClr val="000000"/>
                </a:solidFill>
              </a:rPr>
              <a:t>an external content type in SharePoint Designer</a:t>
            </a:r>
          </a:p>
          <a:p>
            <a:pPr lvl="0"/>
            <a:r>
              <a:rPr lang="en-US" kern="0" dirty="0">
                <a:solidFill>
                  <a:srgbClr val="000000"/>
                </a:solidFill>
              </a:rPr>
              <a:t>Create an external list in SharePoint Designer</a:t>
            </a:r>
          </a:p>
          <a:p>
            <a:pPr lvl="0"/>
            <a:r>
              <a:rPr lang="en-US" kern="0" dirty="0">
                <a:solidFill>
                  <a:srgbClr val="000000"/>
                </a:solidFill>
              </a:rPr>
              <a:t>Set permissions on an external content type in Central Administration</a:t>
            </a:r>
          </a:p>
          <a:p>
            <a:pPr lvl="0"/>
            <a:r>
              <a:rPr lang="en-US" kern="0" dirty="0">
                <a:solidFill>
                  <a:srgbClr val="000000"/>
                </a:solidFill>
              </a:rPr>
              <a:t>Browse data in an external list</a:t>
            </a:r>
          </a:p>
        </p:txBody>
      </p:sp>
    </p:spTree>
    <p:extLst>
      <p:ext uri="{BB962C8B-B14F-4D97-AF65-F5344CB8AC3E}">
        <p14:creationId xmlns:p14="http://schemas.microsoft.com/office/powerpoint/2010/main" val="47184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BDC Model Designer</a:t>
            </a:r>
            <a:endParaRPr lang="en-GB" dirty="0"/>
          </a:p>
        </p:txBody>
      </p:sp>
      <p:pic>
        <p:nvPicPr>
          <p:cNvPr id="4" name="Content Placeholder 4"/>
          <p:cNvPicPr>
            <a:picLocks noChangeAspect="1"/>
          </p:cNvPicPr>
          <p:nvPr/>
        </p:nvPicPr>
        <p:blipFill>
          <a:blip r:embed="rId3"/>
          <a:stretch>
            <a:fillRect/>
          </a:stretch>
        </p:blipFill>
        <p:spPr>
          <a:xfrm>
            <a:off x="1279084" y="1095735"/>
            <a:ext cx="6136570" cy="5376649"/>
          </a:xfrm>
          <a:prstGeom prst="rect">
            <a:avLst/>
          </a:prstGeom>
        </p:spPr>
      </p:pic>
    </p:spTree>
    <p:extLst>
      <p:ext uri="{BB962C8B-B14F-4D97-AF65-F5344CB8AC3E}">
        <p14:creationId xmlns:p14="http://schemas.microsoft.com/office/powerpoint/2010/main" val="165057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BDC Model Files and Schema</a:t>
            </a:r>
            <a:endParaRPr lang="en-GB" dirty="0"/>
          </a:p>
        </p:txBody>
      </p:sp>
      <p:pic>
        <p:nvPicPr>
          <p:cNvPr id="4" name="Picture 3"/>
          <p:cNvPicPr>
            <a:picLocks noChangeAspect="1"/>
          </p:cNvPicPr>
          <p:nvPr/>
        </p:nvPicPr>
        <p:blipFill>
          <a:blip r:embed="rId3"/>
          <a:stretch>
            <a:fillRect/>
          </a:stretch>
        </p:blipFill>
        <p:spPr>
          <a:xfrm>
            <a:off x="458788" y="1021215"/>
            <a:ext cx="8121761" cy="4990479"/>
          </a:xfrm>
          <a:prstGeom prst="rect">
            <a:avLst/>
          </a:prstGeom>
        </p:spPr>
      </p:pic>
    </p:spTree>
    <p:extLst>
      <p:ext uri="{BB962C8B-B14F-4D97-AF65-F5344CB8AC3E}">
        <p14:creationId xmlns:p14="http://schemas.microsoft.com/office/powerpoint/2010/main" val="297367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BDC Model Files and Schema 2</a:t>
            </a:r>
            <a:endParaRPr lang="en-GB" dirty="0"/>
          </a:p>
        </p:txBody>
      </p:sp>
      <p:sp>
        <p:nvSpPr>
          <p:cNvPr id="4" name="Content Placeholder 2"/>
          <p:cNvSpPr txBox="1">
            <a:spLocks/>
          </p:cNvSpPr>
          <p:nvPr/>
        </p:nvSpPr>
        <p:spPr>
          <a:xfrm>
            <a:off x="458788" y="1021215"/>
            <a:ext cx="8119156" cy="5147356"/>
          </a:xfrm>
          <a:prstGeom prst="rect">
            <a:avLst/>
          </a:prstGeom>
        </p:spPr>
        <p:txBody>
          <a:bodyPr>
            <a:normAutofit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Sample method used to retrieve a single item:</a:t>
            </a:r>
          </a:p>
          <a:p>
            <a:pPr marL="0" lvl="0" indent="0">
              <a:buNone/>
            </a:pPr>
            <a:r>
              <a:rPr lang="en-US" sz="1600" kern="0" dirty="0">
                <a:solidFill>
                  <a:srgbClr val="0000FF"/>
                </a:solidFill>
                <a:highlight>
                  <a:srgbClr val="FFFFFF"/>
                </a:highlight>
                <a:latin typeface="Consolas"/>
              </a:rPr>
              <a:t>&lt;</a:t>
            </a:r>
            <a:r>
              <a:rPr lang="en-US" sz="1600" kern="0" dirty="0">
                <a:solidFill>
                  <a:srgbClr val="A31515"/>
                </a:solidFill>
                <a:highlight>
                  <a:srgbClr val="FFFFFF"/>
                </a:highlight>
                <a:latin typeface="Consolas"/>
              </a:rPr>
              <a:t>Method</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IsStatic</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false</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Name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DimEmployeeReadItem</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&gt;</a:t>
            </a:r>
            <a:endParaRPr lang="en-US" sz="1600" kern="0" dirty="0">
              <a:solidFill>
                <a:srgbClr val="000000"/>
              </a:solidFill>
              <a:highlight>
                <a:srgbClr val="FFFFFF"/>
              </a:highlight>
              <a:latin typeface="Consolas"/>
            </a:endParaRP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Properties</a:t>
            </a:r>
            <a:r>
              <a:rPr lang="en-US" sz="1600" kern="0" dirty="0">
                <a:solidFill>
                  <a:srgbClr val="0000FF"/>
                </a:solidFill>
                <a:highlight>
                  <a:srgbClr val="FFFFFF"/>
                </a:highlight>
                <a:latin typeface="Consolas"/>
              </a:rPr>
              <a:t>&gt;</a:t>
            </a:r>
            <a:endParaRPr lang="en-US" sz="1600" kern="0" dirty="0">
              <a:solidFill>
                <a:srgbClr val="000000"/>
              </a:solidFill>
              <a:highlight>
                <a:srgbClr val="FFFFFF"/>
              </a:highlight>
              <a:latin typeface="Consolas"/>
            </a:endParaRP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Name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RdbCommandType</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&gt;</a:t>
            </a:r>
            <a:r>
              <a:rPr lang="en-US" sz="1600" kern="0" dirty="0">
                <a:solidFill>
                  <a:srgbClr val="000000"/>
                </a:solidFill>
                <a:highlight>
                  <a:srgbClr val="FFFFFF"/>
                </a:highlight>
                <a:latin typeface="Consolas"/>
              </a:rPr>
              <a:t>Text</a:t>
            </a:r>
            <a:r>
              <a:rPr lang="en-US" sz="1600" kern="0" dirty="0">
                <a:solidFill>
                  <a:srgbClr val="0000FF"/>
                </a:solidFill>
                <a:highlight>
                  <a:srgbClr val="FFFFFF"/>
                </a:highlight>
                <a:latin typeface="Consolas"/>
              </a:rPr>
              <a:t>&lt;/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&gt;</a:t>
            </a:r>
            <a:endParaRPr lang="en-US" sz="1600" kern="0" dirty="0">
              <a:solidFill>
                <a:srgbClr val="000000"/>
              </a:solidFill>
              <a:highlight>
                <a:srgbClr val="FFFFFF"/>
              </a:highlight>
              <a:latin typeface="Consolas"/>
            </a:endParaRP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Name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RdbCommandText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Type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System.String</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&gt;</a:t>
            </a:r>
            <a:r>
              <a:rPr lang="en-US" sz="1600" kern="0" dirty="0">
                <a:solidFill>
                  <a:srgbClr val="000000"/>
                </a:solidFill>
                <a:highlight>
                  <a:srgbClr val="FFFFFF"/>
                </a:highlight>
                <a:latin typeface="Consolas"/>
              </a:rPr>
              <a:t>SELECT [EmployeeKey], [FirstName], [LastName] FROM [dbo].[DimEmployee] WHERE [EmployeeKey] = @EmployeeKey</a:t>
            </a:r>
            <a:r>
              <a:rPr lang="en-US" sz="1600" kern="0" dirty="0">
                <a:solidFill>
                  <a:srgbClr val="0000FF"/>
                </a:solidFill>
                <a:highlight>
                  <a:srgbClr val="FFFFFF"/>
                </a:highlight>
                <a:latin typeface="Consolas"/>
              </a:rPr>
              <a:t>&lt;/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&gt;</a:t>
            </a:r>
            <a:endParaRPr lang="en-US" sz="1600" kern="0" dirty="0">
              <a:solidFill>
                <a:srgbClr val="000000"/>
              </a:solidFill>
              <a:highlight>
                <a:srgbClr val="FFFFFF"/>
              </a:highlight>
              <a:latin typeface="Consolas"/>
            </a:endParaRP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Name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BackEndObjectType</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Type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System.String</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&gt;</a:t>
            </a:r>
            <a:r>
              <a:rPr lang="en-US" sz="1600" kern="0" dirty="0">
                <a:solidFill>
                  <a:srgbClr val="000000"/>
                </a:solidFill>
                <a:highlight>
                  <a:srgbClr val="FFFFFF"/>
                </a:highlight>
                <a:latin typeface="Consolas"/>
              </a:rPr>
              <a:t>SqlServerTable</a:t>
            </a:r>
            <a:r>
              <a:rPr lang="en-US" sz="1600" kern="0" dirty="0">
                <a:solidFill>
                  <a:srgbClr val="0000FF"/>
                </a:solidFill>
                <a:highlight>
                  <a:srgbClr val="FFFFFF"/>
                </a:highlight>
                <a:latin typeface="Consolas"/>
              </a:rPr>
              <a:t>&lt;/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&gt;</a:t>
            </a:r>
            <a:endParaRPr lang="en-US" sz="1600" kern="0" dirty="0">
              <a:solidFill>
                <a:srgbClr val="000000"/>
              </a:solidFill>
              <a:highlight>
                <a:srgbClr val="FFFFFF"/>
              </a:highlight>
              <a:latin typeface="Consolas"/>
            </a:endParaRP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Name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BackEndObject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Type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System.String</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&gt;</a:t>
            </a:r>
            <a:r>
              <a:rPr lang="en-US" sz="1600" kern="0" dirty="0">
                <a:solidFill>
                  <a:srgbClr val="000000"/>
                </a:solidFill>
                <a:highlight>
                  <a:srgbClr val="FFFFFF"/>
                </a:highlight>
                <a:latin typeface="Consolas"/>
              </a:rPr>
              <a:t>DimEmployee</a:t>
            </a:r>
            <a:r>
              <a:rPr lang="en-US" sz="1600" kern="0" dirty="0">
                <a:solidFill>
                  <a:srgbClr val="0000FF"/>
                </a:solidFill>
                <a:highlight>
                  <a:srgbClr val="FFFFFF"/>
                </a:highlight>
                <a:latin typeface="Consolas"/>
              </a:rPr>
              <a:t>&lt;/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&gt;</a:t>
            </a:r>
            <a:endParaRPr lang="en-US" sz="1600" kern="0" dirty="0">
              <a:solidFill>
                <a:srgbClr val="000000"/>
              </a:solidFill>
              <a:highlight>
                <a:srgbClr val="FFFFFF"/>
              </a:highlight>
              <a:latin typeface="Consolas"/>
            </a:endParaRP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Name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Schema</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 </a:t>
            </a:r>
            <a:r>
              <a:rPr lang="en-US" sz="1600" kern="0" dirty="0">
                <a:solidFill>
                  <a:srgbClr val="FF0000"/>
                </a:solidFill>
                <a:highlight>
                  <a:srgbClr val="FFFFFF"/>
                </a:highlight>
                <a:latin typeface="Consolas"/>
              </a:rPr>
              <a:t>Type</a:t>
            </a:r>
            <a:r>
              <a:rPr lang="en-US" sz="1600" kern="0" dirty="0">
                <a:solidFill>
                  <a:srgbClr val="0000FF"/>
                </a:solidFill>
                <a:highlight>
                  <a:srgbClr val="FFFFFF"/>
                </a:highlight>
                <a:latin typeface="Consolas"/>
              </a:rPr>
              <a:t>=</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System.String</a:t>
            </a:r>
            <a:r>
              <a:rPr lang="en-US" sz="1600" kern="0" dirty="0">
                <a:solidFill>
                  <a:srgbClr val="000000"/>
                </a:solidFill>
                <a:highlight>
                  <a:srgbClr val="FFFFFF"/>
                </a:highlight>
                <a:latin typeface="Consolas"/>
              </a:rPr>
              <a:t>"</a:t>
            </a:r>
            <a:r>
              <a:rPr lang="en-US" sz="1600" kern="0" dirty="0">
                <a:solidFill>
                  <a:srgbClr val="0000FF"/>
                </a:solidFill>
                <a:highlight>
                  <a:srgbClr val="FFFFFF"/>
                </a:highlight>
                <a:latin typeface="Consolas"/>
              </a:rPr>
              <a:t>&gt;</a:t>
            </a:r>
            <a:r>
              <a:rPr lang="en-US" sz="1600" kern="0" dirty="0">
                <a:solidFill>
                  <a:srgbClr val="000000"/>
                </a:solidFill>
                <a:highlight>
                  <a:srgbClr val="FFFFFF"/>
                </a:highlight>
                <a:latin typeface="Consolas"/>
              </a:rPr>
              <a:t>dbo</a:t>
            </a:r>
            <a:r>
              <a:rPr lang="en-US" sz="1600" kern="0" dirty="0">
                <a:solidFill>
                  <a:srgbClr val="0000FF"/>
                </a:solidFill>
                <a:highlight>
                  <a:srgbClr val="FFFFFF"/>
                </a:highlight>
                <a:latin typeface="Consolas"/>
              </a:rPr>
              <a:t>&lt;/</a:t>
            </a:r>
            <a:r>
              <a:rPr lang="en-US" sz="1600" kern="0" dirty="0">
                <a:solidFill>
                  <a:srgbClr val="A31515"/>
                </a:solidFill>
                <a:highlight>
                  <a:srgbClr val="FFFFFF"/>
                </a:highlight>
                <a:latin typeface="Consolas"/>
              </a:rPr>
              <a:t>Property</a:t>
            </a:r>
            <a:r>
              <a:rPr lang="en-US" sz="1600" kern="0" dirty="0">
                <a:solidFill>
                  <a:srgbClr val="0000FF"/>
                </a:solidFill>
                <a:highlight>
                  <a:srgbClr val="FFFFFF"/>
                </a:highlight>
                <a:latin typeface="Consolas"/>
              </a:rPr>
              <a:t>&gt;</a:t>
            </a:r>
            <a:endParaRPr lang="en-US" sz="1600" kern="0" dirty="0">
              <a:solidFill>
                <a:srgbClr val="000000"/>
              </a:solidFill>
              <a:highlight>
                <a:srgbClr val="FFFFFF"/>
              </a:highlight>
              <a:latin typeface="Consolas"/>
            </a:endParaRP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Properties</a:t>
            </a:r>
            <a:r>
              <a:rPr lang="en-US" sz="1600" kern="0" dirty="0">
                <a:solidFill>
                  <a:srgbClr val="0000FF"/>
                </a:solidFill>
                <a:highlight>
                  <a:srgbClr val="FFFFFF"/>
                </a:highlight>
                <a:latin typeface="Consolas"/>
              </a:rPr>
              <a:t>&gt;</a:t>
            </a: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AccessControlList</a:t>
            </a:r>
            <a:r>
              <a:rPr lang="en-US" sz="1600" kern="0" dirty="0">
                <a:solidFill>
                  <a:srgbClr val="0000FF"/>
                </a:solidFill>
                <a:highlight>
                  <a:srgbClr val="FFFFFF"/>
                </a:highlight>
                <a:latin typeface="Consolas"/>
              </a:rPr>
              <a:t>&gt;…&lt;/</a:t>
            </a:r>
            <a:r>
              <a:rPr lang="en-US" sz="1600" kern="0" dirty="0">
                <a:solidFill>
                  <a:srgbClr val="A31515"/>
                </a:solidFill>
                <a:highlight>
                  <a:srgbClr val="FFFFFF"/>
                </a:highlight>
                <a:latin typeface="Consolas"/>
              </a:rPr>
              <a:t>AccessControlList</a:t>
            </a:r>
            <a:r>
              <a:rPr lang="en-US" sz="1600" kern="0" dirty="0">
                <a:solidFill>
                  <a:srgbClr val="0000FF"/>
                </a:solidFill>
                <a:highlight>
                  <a:srgbClr val="FFFFFF"/>
                </a:highlight>
                <a:latin typeface="Consolas"/>
              </a:rPr>
              <a:t>&gt;</a:t>
            </a: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Parameters</a:t>
            </a:r>
            <a:r>
              <a:rPr lang="en-US" sz="1600" kern="0" dirty="0">
                <a:solidFill>
                  <a:srgbClr val="0000FF"/>
                </a:solidFill>
                <a:highlight>
                  <a:srgbClr val="FFFFFF"/>
                </a:highlight>
                <a:latin typeface="Consolas"/>
              </a:rPr>
              <a:t>&gt;…&lt;/</a:t>
            </a:r>
            <a:r>
              <a:rPr lang="en-US" sz="1600" kern="0" dirty="0">
                <a:solidFill>
                  <a:srgbClr val="A31515"/>
                </a:solidFill>
                <a:highlight>
                  <a:srgbClr val="FFFFFF"/>
                </a:highlight>
                <a:latin typeface="Consolas"/>
              </a:rPr>
              <a:t>Parameters</a:t>
            </a:r>
            <a:r>
              <a:rPr lang="en-US" sz="1600" kern="0" dirty="0">
                <a:solidFill>
                  <a:srgbClr val="0000FF"/>
                </a:solidFill>
                <a:highlight>
                  <a:srgbClr val="FFFFFF"/>
                </a:highlight>
                <a:latin typeface="Consolas"/>
              </a:rPr>
              <a:t>&gt;</a:t>
            </a:r>
          </a:p>
          <a:p>
            <a:pPr marL="0" lvl="0" indent="0">
              <a:buNone/>
            </a:pPr>
            <a:r>
              <a:rPr lang="en-US" sz="1600" kern="0" dirty="0">
                <a:solidFill>
                  <a:srgbClr val="0000FF"/>
                </a:solidFill>
                <a:highlight>
                  <a:srgbClr val="FFFFFF"/>
                </a:highlight>
                <a:latin typeface="Consolas"/>
              </a:rPr>
              <a:t>  &lt;</a:t>
            </a:r>
            <a:r>
              <a:rPr lang="en-US" sz="1600" kern="0" dirty="0">
                <a:solidFill>
                  <a:srgbClr val="A31515"/>
                </a:solidFill>
                <a:highlight>
                  <a:srgbClr val="FFFFFF"/>
                </a:highlight>
                <a:latin typeface="Consolas"/>
              </a:rPr>
              <a:t>MethodInstances</a:t>
            </a:r>
            <a:r>
              <a:rPr lang="en-US" sz="1600" kern="0" dirty="0">
                <a:solidFill>
                  <a:srgbClr val="0000FF"/>
                </a:solidFill>
                <a:highlight>
                  <a:srgbClr val="FFFFFF"/>
                </a:highlight>
                <a:latin typeface="Consolas"/>
              </a:rPr>
              <a:t>&gt;…&lt;/</a:t>
            </a:r>
            <a:r>
              <a:rPr lang="en-US" sz="1600" kern="0" dirty="0">
                <a:solidFill>
                  <a:srgbClr val="A31515"/>
                </a:solidFill>
                <a:highlight>
                  <a:srgbClr val="FFFFFF"/>
                </a:highlight>
                <a:latin typeface="Consolas"/>
              </a:rPr>
              <a:t>MethodInstances</a:t>
            </a:r>
            <a:r>
              <a:rPr lang="en-US" sz="1600" kern="0" dirty="0">
                <a:solidFill>
                  <a:srgbClr val="0000FF"/>
                </a:solidFill>
                <a:highlight>
                  <a:srgbClr val="FFFFFF"/>
                </a:highlight>
                <a:latin typeface="Consolas"/>
              </a:rPr>
              <a:t>&gt;</a:t>
            </a:r>
          </a:p>
          <a:p>
            <a:pPr marL="0" lvl="0" indent="0">
              <a:buNone/>
            </a:pPr>
            <a:r>
              <a:rPr lang="en-US" sz="1600" kern="0" dirty="0">
                <a:solidFill>
                  <a:srgbClr val="0000FF"/>
                </a:solidFill>
                <a:highlight>
                  <a:srgbClr val="FFFFFF"/>
                </a:highlight>
                <a:latin typeface="Consolas"/>
              </a:rPr>
              <a:t>&lt;/</a:t>
            </a:r>
            <a:r>
              <a:rPr lang="en-US" sz="1600" kern="0" dirty="0">
                <a:solidFill>
                  <a:srgbClr val="A31515"/>
                </a:solidFill>
                <a:highlight>
                  <a:srgbClr val="FFFFFF"/>
                </a:highlight>
                <a:latin typeface="Consolas"/>
              </a:rPr>
              <a:t>Method</a:t>
            </a:r>
            <a:r>
              <a:rPr lang="en-US" sz="1600" kern="0" dirty="0">
                <a:solidFill>
                  <a:srgbClr val="0000FF"/>
                </a:solidFill>
                <a:highlight>
                  <a:srgbClr val="FFFFFF"/>
                </a:highlight>
                <a:latin typeface="Consolas"/>
              </a:rPr>
              <a:t>&gt;</a:t>
            </a:r>
            <a:endParaRPr lang="en-US" sz="1600" kern="0" dirty="0">
              <a:solidFill>
                <a:srgbClr val="000000"/>
              </a:solidFill>
            </a:endParaRPr>
          </a:p>
        </p:txBody>
      </p:sp>
    </p:spTree>
    <p:extLst>
      <p:ext uri="{BB962C8B-B14F-4D97-AF65-F5344CB8AC3E}">
        <p14:creationId xmlns:p14="http://schemas.microsoft.com/office/powerpoint/2010/main" val="139939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Connecting to OData Source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smtClean="0">
                <a:solidFill>
                  <a:srgbClr val="000000"/>
                </a:solidFill>
              </a:rPr>
              <a:t>Create </a:t>
            </a:r>
            <a:r>
              <a:rPr lang="en-US" kern="0" dirty="0">
                <a:solidFill>
                  <a:srgbClr val="000000"/>
                </a:solidFill>
              </a:rPr>
              <a:t>an external content type in </a:t>
            </a:r>
            <a:r>
              <a:rPr lang="en-US" kern="0" dirty="0" smtClean="0">
                <a:solidFill>
                  <a:srgbClr val="000000"/>
                </a:solidFill>
              </a:rPr>
              <a:t>Visual Studio</a:t>
            </a:r>
          </a:p>
          <a:p>
            <a:pPr lvl="0"/>
            <a:r>
              <a:rPr lang="en-US" kern="0" dirty="0" smtClean="0">
                <a:solidFill>
                  <a:srgbClr val="000000"/>
                </a:solidFill>
              </a:rPr>
              <a:t>Deploy to SharePoint as an App</a:t>
            </a:r>
          </a:p>
          <a:p>
            <a:pPr lvl="0"/>
            <a:r>
              <a:rPr lang="en-US" kern="0" dirty="0" smtClean="0">
                <a:solidFill>
                  <a:srgbClr val="000000"/>
                </a:solidFill>
              </a:rPr>
              <a:t>View OData External List in browser</a:t>
            </a:r>
            <a:endParaRPr lang="en-US" kern="0" dirty="0">
              <a:solidFill>
                <a:srgbClr val="000000"/>
              </a:solidFill>
            </a:endParaRPr>
          </a:p>
        </p:txBody>
      </p:sp>
    </p:spTree>
    <p:extLst>
      <p:ext uri="{BB962C8B-B14F-4D97-AF65-F5344CB8AC3E}">
        <p14:creationId xmlns:p14="http://schemas.microsoft.com/office/powerpoint/2010/main" val="38181430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063d6bbaaf3dad7cc0ced92f3573244d">
  <xsd:schema xmlns:xsd="http://www.w3.org/2001/XMLSchema" xmlns:xs="http://www.w3.org/2001/XMLSchema" xmlns:p="http://schemas.microsoft.com/office/2006/metadata/properties" xmlns:ns3="636b0322-90fb-440c-9cbc-22749e7231e9" targetNamespace="http://schemas.microsoft.com/office/2006/metadata/properties" ma:root="true" ma:fieldsID="ffb8061dc68b430aeaa07d7040deb9cb"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5E2277-F8EA-485E-A5D8-F0078CE87002}">
  <ds:schemaRef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636b0322-90fb-440c-9cbc-22749e7231e9"/>
    <ds:schemaRef ds:uri="http://purl.org/dc/dcmitype/"/>
  </ds:schemaRefs>
</ds:datastoreItem>
</file>

<file path=customXml/itemProps2.xml><?xml version="1.0" encoding="utf-8"?>
<ds:datastoreItem xmlns:ds="http://schemas.openxmlformats.org/officeDocument/2006/customXml" ds:itemID="{B030F49C-E2E2-4682-97C7-E8311D236C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949013-9797-4A9A-ADBE-C4056DAC62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1150</TotalTime>
  <Words>905</Words>
  <Application>Microsoft Office PowerPoint</Application>
  <PresentationFormat>On-screen Show (4:3)</PresentationFormat>
  <Paragraphs>150</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Consolas</vt:lpstr>
      <vt:lpstr>Lucida Sans Unicode</vt:lpstr>
      <vt:lpstr>Segoe Light</vt:lpstr>
      <vt:lpstr>Segoe UI</vt:lpstr>
      <vt:lpstr>Segoe UI Light</vt:lpstr>
      <vt:lpstr>Times New Roman</vt:lpstr>
      <vt:lpstr>Verdana</vt:lpstr>
      <vt:lpstr>Wingdings</vt:lpstr>
      <vt:lpstr>Presentation1</vt:lpstr>
      <vt:lpstr>Developing SharePoint Server Advanced Solutions</vt:lpstr>
      <vt:lpstr>Working with Business Connectivity Services Overview</vt:lpstr>
      <vt:lpstr>2 BDCs – 1 BCS</vt:lpstr>
      <vt:lpstr>BDC Model</vt:lpstr>
      <vt:lpstr>Demonstration: Creating and Consuming an External Content Type</vt:lpstr>
      <vt:lpstr>Using the BDC Model Designer</vt:lpstr>
      <vt:lpstr>BDC Model Files and Schema</vt:lpstr>
      <vt:lpstr>BDC Model Files and Schema 2</vt:lpstr>
      <vt:lpstr>Demonstration: Connecting to OData Source</vt:lpstr>
      <vt:lpstr>Connecting to OData Sources</vt:lpstr>
      <vt:lpstr>Creating External Lists from App-Scoped BDC Models</vt:lpstr>
      <vt:lpstr>Lesson 3: Working with External Events and Notifications</vt:lpstr>
      <vt:lpstr>Event and Notification Features</vt:lpstr>
      <vt:lpstr>Enabling External System Events</vt:lpstr>
      <vt:lpstr>BCS Events Feature</vt:lpstr>
      <vt:lpstr>Implementing BDC Event Methods</vt:lpstr>
      <vt:lpstr>Initiating Subscriptions</vt:lpstr>
      <vt:lpstr>External List Event Receivers</vt:lpstr>
      <vt:lpstr>References</vt:lpstr>
      <vt:lpstr>Microsoft Press Books</vt:lpstr>
      <vt:lpstr>Module Review and Takeaways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Resing</dc:creator>
  <cp:lastModifiedBy>Kristen Paulson</cp:lastModifiedBy>
  <cp:revision>53</cp:revision>
  <dcterms:created xsi:type="dcterms:W3CDTF">2013-10-05T00:25:47Z</dcterms:created>
  <dcterms:modified xsi:type="dcterms:W3CDTF">2013-12-12T22:33:57Z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ies>
</file>