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3"/>
  </p:notesMasterIdLst>
  <p:handoutMasterIdLst>
    <p:handoutMasterId r:id="rId24"/>
  </p:handoutMasterIdLst>
  <p:sldIdLst>
    <p:sldId id="301" r:id="rId5"/>
    <p:sldId id="326" r:id="rId6"/>
    <p:sldId id="327" r:id="rId7"/>
    <p:sldId id="328" r:id="rId8"/>
    <p:sldId id="330" r:id="rId9"/>
    <p:sldId id="331" r:id="rId10"/>
    <p:sldId id="332" r:id="rId11"/>
    <p:sldId id="333" r:id="rId12"/>
    <p:sldId id="334" r:id="rId13"/>
    <p:sldId id="335" r:id="rId14"/>
    <p:sldId id="336" r:id="rId15"/>
    <p:sldId id="337" r:id="rId16"/>
    <p:sldId id="338" r:id="rId17"/>
    <p:sldId id="339" r:id="rId18"/>
    <p:sldId id="341" r:id="rId19"/>
    <p:sldId id="340" r:id="rId20"/>
    <p:sldId id="317" r:id="rId21"/>
    <p:sldId id="324" r:id="rId22"/>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85139" autoAdjust="0"/>
  </p:normalViewPr>
  <p:slideViewPr>
    <p:cSldViewPr snapToGrid="0">
      <p:cViewPr varScale="1">
        <p:scale>
          <a:sx n="95" d="100"/>
          <a:sy n="95" d="100"/>
        </p:scale>
        <p:origin x="1734" y="90"/>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08E50E-7ADE-409C-A999-3DA05BC67E04}" type="datetimeFigureOut">
              <a:rPr lang="en-US" smtClean="0"/>
              <a:t>12/13/2013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E75E16-1DEC-4B37-A2D5-1CC26C85315A}" type="slidenum">
              <a:rPr lang="en-US" smtClean="0"/>
              <a:t>‹#›</a:t>
            </a:fld>
            <a:endParaRPr lang="en-US"/>
          </a:p>
        </p:txBody>
      </p:sp>
    </p:spTree>
    <p:extLst>
      <p:ext uri="{BB962C8B-B14F-4D97-AF65-F5344CB8AC3E}">
        <p14:creationId xmlns:p14="http://schemas.microsoft.com/office/powerpoint/2010/main" val="393567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352DE-F0A5-435B-9DF1-4A161A29301F}" type="datetimeFigureOut">
              <a:rPr lang="en-US" smtClean="0"/>
              <a:t>12/13/2013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591A6-1AED-47CA-BE2D-64012F6F092A}" type="slidenum">
              <a:rPr lang="en-US" smtClean="0"/>
              <a:t>‹#›</a:t>
            </a:fld>
            <a:endParaRPr lang="en-US"/>
          </a:p>
        </p:txBody>
      </p:sp>
    </p:spTree>
    <p:extLst>
      <p:ext uri="{BB962C8B-B14F-4D97-AF65-F5344CB8AC3E}">
        <p14:creationId xmlns:p14="http://schemas.microsoft.com/office/powerpoint/2010/main" val="293665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58596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93293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00364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8316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2291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20493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6641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BD591A6-1AED-47CA-BE2D-64012F6F092A}" type="slidenum">
              <a:rPr lang="en-US" smtClean="0"/>
              <a:t>16</a:t>
            </a:fld>
            <a:endParaRPr lang="en-US"/>
          </a:p>
        </p:txBody>
      </p:sp>
    </p:spTree>
    <p:extLst>
      <p:ext uri="{BB962C8B-B14F-4D97-AF65-F5344CB8AC3E}">
        <p14:creationId xmlns:p14="http://schemas.microsoft.com/office/powerpoint/2010/main" val="79241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A1DD2BC-EC38-4DA9-A9F4-9DCAA3F6C1C4}"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Creating Advanced Business Data Connectivity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1578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128749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330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8654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1680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73351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2677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8970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97371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AED4DB-A8B2-4CEF-9E42-74F88168108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126755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Virtual</a:t>
            </a:r>
            <a:r>
              <a:rPr lang="en-US" sz="4800" baseline="0" dirty="0" smtClean="0">
                <a:solidFill>
                  <a:schemeClr val="tx1">
                    <a:lumMod val="65000"/>
                    <a:lumOff val="35000"/>
                  </a:schemeClr>
                </a:solidFill>
                <a:latin typeface="Segoe UI Light" pitchFamily="34" charset="0"/>
                <a:ea typeface="Segoe UI" pitchFamily="34" charset="0"/>
                <a:cs typeface="Segoe UI" pitchFamily="34" charset="0"/>
              </a:rPr>
              <a:t> Academy</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7145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06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765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05091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5" y="5960743"/>
            <a:ext cx="8309114" cy="698589"/>
          </a:xfrm>
          <a:prstGeom prst="rect">
            <a:avLst/>
          </a:prstGeom>
          <a:noFill/>
          <a:ln w="9525">
            <a:noFill/>
            <a:miter lim="800000"/>
            <a:headEnd/>
            <a:tailEnd/>
          </a:ln>
        </p:spPr>
        <p:txBody>
          <a:bodyPr wrap="square">
            <a:spAutoFit/>
          </a:bodyPr>
          <a:lstStyle/>
          <a:p>
            <a:pPr marL="0" lvl="1" defTabSz="685566">
              <a:defRPr/>
            </a:pPr>
            <a:r>
              <a:rPr lang="en-US" sz="788"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1638299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29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44916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904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2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63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75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112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540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039570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www.amazon.com/Microsoft-SharePoint-2013-Inside-Out/dp/0735666997?tag=resingnet-2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21297" y="2973285"/>
            <a:ext cx="5717902" cy="732508"/>
          </a:xfrm>
        </p:spPr>
        <p:txBody>
          <a:bodyPr/>
          <a:lstStyle/>
          <a:p>
            <a:r>
              <a:rPr lang="en-US" sz="2800" b="1" dirty="0"/>
              <a:t>Developing SharePoint Server Advanced Solutions</a:t>
            </a:r>
            <a:endParaRPr lang="en-GB" sz="2600" dirty="0"/>
          </a:p>
        </p:txBody>
      </p:sp>
      <p:sp>
        <p:nvSpPr>
          <p:cNvPr id="3" name="Subtitle 2"/>
          <p:cNvSpPr>
            <a:spLocks noGrp="1"/>
          </p:cNvSpPr>
          <p:nvPr>
            <p:ph type="subTitle" sz="quarter" idx="1"/>
          </p:nvPr>
        </p:nvSpPr>
        <p:spPr>
          <a:xfrm>
            <a:off x="3121297" y="3925328"/>
            <a:ext cx="5775960" cy="1103872"/>
          </a:xfrm>
          <a:prstGeom prst="rect">
            <a:avLst/>
          </a:prstGeom>
        </p:spPr>
        <p:txBody>
          <a:bodyPr/>
          <a:lstStyle/>
          <a:p>
            <a:r>
              <a:rPr lang="en-US" dirty="0"/>
              <a:t>Customizing the Social Workload</a:t>
            </a:r>
            <a:r>
              <a:rPr lang="en-GB" dirty="0" smtClean="0"/>
              <a:t>
</a:t>
            </a:r>
            <a:endParaRPr lang="en-GB" dirty="0"/>
          </a:p>
        </p:txBody>
      </p:sp>
    </p:spTree>
    <p:extLst>
      <p:ext uri="{BB962C8B-B14F-4D97-AF65-F5344CB8AC3E}">
        <p14:creationId xmlns:p14="http://schemas.microsoft.com/office/powerpoint/2010/main" val="295836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Working with Feeds</a:t>
            </a:r>
            <a:endParaRPr lang="en-GB" dirty="0"/>
          </a:p>
        </p:txBody>
      </p:sp>
      <p:sp>
        <p:nvSpPr>
          <p:cNvPr id="3" name="Text Placeholder 2"/>
          <p:cNvSpPr>
            <a:spLocks noGrp="1"/>
          </p:cNvSpPr>
          <p:nvPr>
            <p:ph type="body" idx="1"/>
          </p:nvPr>
        </p:nvSpPr>
        <p:spPr/>
        <p:txBody>
          <a:bodyPr/>
          <a:lstStyle/>
          <a:p>
            <a:r>
              <a:rPr lang="en-GB" dirty="0" smtClean="0"/>
              <a:t>Introducing Feeds
Retrieving Feeds
Posting to a Feed
Adding Mentions and Tags to a Feed Post</a:t>
            </a:r>
            <a:endParaRPr lang="en-GB" dirty="0"/>
          </a:p>
        </p:txBody>
      </p:sp>
    </p:spTree>
    <p:extLst>
      <p:ext uri="{BB962C8B-B14F-4D97-AF65-F5344CB8AC3E}">
        <p14:creationId xmlns:p14="http://schemas.microsoft.com/office/powerpoint/2010/main" val="111803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Feeds</a:t>
            </a:r>
            <a:endParaRPr lang="en-GB" dirty="0"/>
          </a:p>
        </p:txBody>
      </p:sp>
      <p:sp>
        <p:nvSpPr>
          <p:cNvPr id="4" name="Content Placeholder 2"/>
          <p:cNvSpPr txBox="1">
            <a:spLocks/>
          </p:cNvSpPr>
          <p:nvPr/>
        </p:nvSpPr>
        <p:spPr>
          <a:xfrm>
            <a:off x="205869" y="100175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Available on any site</a:t>
            </a:r>
          </a:p>
          <a:p>
            <a:pPr lvl="0"/>
            <a:endParaRPr lang="en-US" kern="0" dirty="0">
              <a:solidFill>
                <a:srgbClr val="000000"/>
              </a:solidFill>
            </a:endParaRPr>
          </a:p>
          <a:p>
            <a:pPr lvl="0"/>
            <a:r>
              <a:rPr lang="en-US" kern="0" dirty="0">
                <a:solidFill>
                  <a:srgbClr val="000000"/>
                </a:solidFill>
              </a:rPr>
              <a:t>Site Feed Feature</a:t>
            </a:r>
          </a:p>
          <a:p>
            <a:pPr lvl="1"/>
            <a:r>
              <a:rPr lang="en-US" kern="0" dirty="0">
                <a:solidFill>
                  <a:srgbClr val="000000"/>
                </a:solidFill>
              </a:rPr>
              <a:t>Activated by default on My Sites</a:t>
            </a:r>
          </a:p>
          <a:p>
            <a:pPr lvl="1"/>
            <a:r>
              <a:rPr lang="en-US" kern="0" dirty="0">
                <a:solidFill>
                  <a:srgbClr val="000000"/>
                </a:solidFill>
              </a:rPr>
              <a:t>Not activated by default on </a:t>
            </a:r>
            <a:r>
              <a:rPr lang="en-US" i="1" kern="0" dirty="0">
                <a:solidFill>
                  <a:srgbClr val="000000"/>
                </a:solidFill>
              </a:rPr>
              <a:t>most</a:t>
            </a:r>
            <a:r>
              <a:rPr lang="en-US" kern="0" dirty="0">
                <a:solidFill>
                  <a:srgbClr val="000000"/>
                </a:solidFill>
              </a:rPr>
              <a:t> other site templates</a:t>
            </a:r>
          </a:p>
          <a:p>
            <a:pPr lvl="1"/>
            <a:endParaRPr lang="en-US" kern="0" dirty="0">
              <a:solidFill>
                <a:srgbClr val="000000"/>
              </a:solidFill>
            </a:endParaRPr>
          </a:p>
          <a:p>
            <a:pPr lvl="0"/>
            <a:r>
              <a:rPr lang="en-US" kern="0" dirty="0">
                <a:solidFill>
                  <a:srgbClr val="000000"/>
                </a:solidFill>
              </a:rPr>
              <a:t>My Sites uses difference content types to other sites to store posts. </a:t>
            </a:r>
          </a:p>
          <a:p>
            <a:pPr lvl="1"/>
            <a:r>
              <a:rPr lang="en-US" kern="0" dirty="0">
                <a:solidFill>
                  <a:srgbClr val="000000"/>
                </a:solidFill>
              </a:rPr>
              <a:t>No change in social APIs</a:t>
            </a:r>
          </a:p>
          <a:p>
            <a:pPr lvl="1"/>
            <a:r>
              <a:rPr lang="en-US" kern="0" dirty="0">
                <a:solidFill>
                  <a:srgbClr val="000000"/>
                </a:solidFill>
              </a:rPr>
              <a:t>Can impact posts retrieved directly, for example by using search</a:t>
            </a:r>
          </a:p>
          <a:p>
            <a:pPr lvl="1"/>
            <a:endParaRPr lang="en-US" kern="0" dirty="0">
              <a:solidFill>
                <a:srgbClr val="000000"/>
              </a:solidFill>
            </a:endParaRPr>
          </a:p>
        </p:txBody>
      </p:sp>
    </p:spTree>
    <p:extLst>
      <p:ext uri="{BB962C8B-B14F-4D97-AF65-F5344CB8AC3E}">
        <p14:creationId xmlns:p14="http://schemas.microsoft.com/office/powerpoint/2010/main" val="372639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Retrieving Feeds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SocialFeedManager</a:t>
            </a:r>
            <a:br>
              <a:rPr lang="en-US" kern="0" dirty="0">
                <a:solidFill>
                  <a:srgbClr val="000000"/>
                </a:solidFill>
              </a:rPr>
            </a:br>
            <a:endParaRPr lang="en-US" kern="0" dirty="0">
              <a:solidFill>
                <a:srgbClr val="000000"/>
              </a:solidFill>
            </a:endParaRPr>
          </a:p>
          <a:p>
            <a:pPr lvl="0"/>
            <a:r>
              <a:rPr lang="en-US" kern="0" dirty="0">
                <a:solidFill>
                  <a:srgbClr val="000000"/>
                </a:solidFill>
              </a:rPr>
              <a:t>Feed Options</a:t>
            </a:r>
            <a:br>
              <a:rPr lang="en-US" kern="0" dirty="0">
                <a:solidFill>
                  <a:srgbClr val="000000"/>
                </a:solidFill>
              </a:rPr>
            </a:br>
            <a:endParaRPr lang="en-US" kern="0" dirty="0">
              <a:solidFill>
                <a:srgbClr val="000000"/>
              </a:solidFill>
            </a:endParaRPr>
          </a:p>
          <a:p>
            <a:pPr lvl="0"/>
            <a:r>
              <a:rPr lang="en-US" kern="0" dirty="0">
                <a:solidFill>
                  <a:srgbClr val="000000"/>
                </a:solidFill>
              </a:rPr>
              <a:t>Threads</a:t>
            </a:r>
          </a:p>
        </p:txBody>
      </p:sp>
    </p:spTree>
    <p:extLst>
      <p:ext uri="{BB962C8B-B14F-4D97-AF65-F5344CB8AC3E}">
        <p14:creationId xmlns:p14="http://schemas.microsoft.com/office/powerpoint/2010/main" val="28392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Posting to a Feed</a:t>
            </a:r>
            <a:endParaRPr lang="en-GB" dirty="0"/>
          </a:p>
        </p:txBody>
      </p:sp>
      <p:sp>
        <p:nvSpPr>
          <p:cNvPr id="4" name="Text Placeholder 3"/>
          <p:cNvSpPr>
            <a:spLocks noGrp="1"/>
          </p:cNvSpPr>
          <p:nvPr>
            <p:ph type="body" idx="1"/>
          </p:nvPr>
        </p:nvSpPr>
        <p:spPr/>
        <p:txBody>
          <a:bodyPr/>
          <a:lstStyle/>
          <a:p>
            <a:r>
              <a:rPr lang="en-GB" dirty="0" smtClean="0"/>
              <a:t>Post</a:t>
            </a:r>
          </a:p>
          <a:p>
            <a:pPr lvl="1"/>
            <a:r>
              <a:rPr lang="en-GB" dirty="0" smtClean="0"/>
              <a:t>To the current user’s My Site</a:t>
            </a:r>
          </a:p>
          <a:p>
            <a:pPr lvl="1"/>
            <a:r>
              <a:rPr lang="en-GB" dirty="0" smtClean="0"/>
              <a:t>To a SharePoint site with the Site Feed Feature activated</a:t>
            </a:r>
          </a:p>
          <a:p>
            <a:pPr lvl="1"/>
            <a:r>
              <a:rPr lang="en-GB" dirty="0" smtClean="0"/>
              <a:t>In response to an existing post on any site</a:t>
            </a:r>
          </a:p>
          <a:p>
            <a:pPr lvl="1"/>
            <a:endParaRPr lang="en-GB" dirty="0"/>
          </a:p>
          <a:p>
            <a:r>
              <a:rPr lang="en-GB" dirty="0" err="1" smtClean="0"/>
              <a:t>SocialPostCreationData</a:t>
            </a:r>
            <a:endParaRPr lang="en-GB" dirty="0" smtClean="0"/>
          </a:p>
          <a:p>
            <a:pPr lvl="1"/>
            <a:r>
              <a:rPr lang="en-GB" dirty="0" err="1" smtClean="0"/>
              <a:t>ContentItems</a:t>
            </a:r>
            <a:endParaRPr lang="en-GB" dirty="0" smtClean="0"/>
          </a:p>
          <a:p>
            <a:pPr lvl="1"/>
            <a:r>
              <a:rPr lang="en-GB" dirty="0" err="1" smtClean="0"/>
              <a:t>ContentText</a:t>
            </a:r>
            <a:endParaRPr lang="en-GB" dirty="0"/>
          </a:p>
        </p:txBody>
      </p:sp>
    </p:spTree>
    <p:extLst>
      <p:ext uri="{BB962C8B-B14F-4D97-AF65-F5344CB8AC3E}">
        <p14:creationId xmlns:p14="http://schemas.microsoft.com/office/powerpoint/2010/main" val="73417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Mentions and Tags to a Feed Post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@Mentions</a:t>
            </a:r>
          </a:p>
          <a:p>
            <a:pPr lvl="0"/>
            <a:r>
              <a:rPr lang="en-US" kern="0" dirty="0">
                <a:solidFill>
                  <a:srgbClr val="000000"/>
                </a:solidFill>
              </a:rPr>
              <a:t>#Tags</a:t>
            </a:r>
          </a:p>
          <a:p>
            <a:pPr lvl="0"/>
            <a:endParaRPr lang="en-US" kern="0" dirty="0">
              <a:solidFill>
                <a:srgbClr val="000000"/>
              </a:solidFill>
            </a:endParaRPr>
          </a:p>
          <a:p>
            <a:pPr lvl="0"/>
            <a:r>
              <a:rPr lang="en-US" kern="0" dirty="0">
                <a:solidFill>
                  <a:srgbClr val="000000"/>
                </a:solidFill>
              </a:rPr>
              <a:t>Replace tags and mentions with placeholders</a:t>
            </a:r>
          </a:p>
          <a:p>
            <a:pPr lvl="1"/>
            <a:r>
              <a:rPr lang="en-US" kern="0" dirty="0">
                <a:solidFill>
                  <a:srgbClr val="000000"/>
                </a:solidFill>
              </a:rPr>
              <a:t>Hi @Pat, are you working on #P892 ?</a:t>
            </a:r>
          </a:p>
          <a:p>
            <a:pPr lvl="1"/>
            <a:r>
              <a:rPr lang="en-US" kern="0" dirty="0">
                <a:solidFill>
                  <a:srgbClr val="000000"/>
                </a:solidFill>
              </a:rPr>
              <a:t>Hi @{0}, are you working on {1} ?</a:t>
            </a:r>
          </a:p>
          <a:p>
            <a:pPr lvl="2"/>
            <a:r>
              <a:rPr lang="en-US" sz="2400" kern="0" dirty="0">
                <a:solidFill>
                  <a:srgbClr val="000000"/>
                </a:solidFill>
              </a:rPr>
              <a:t>Array of </a:t>
            </a:r>
            <a:r>
              <a:rPr lang="en-US" sz="2400" b="1" kern="0" dirty="0">
                <a:solidFill>
                  <a:srgbClr val="000000"/>
                </a:solidFill>
              </a:rPr>
              <a:t>SocialDataItem</a:t>
            </a:r>
            <a:r>
              <a:rPr lang="en-US" sz="2400" kern="0" dirty="0">
                <a:solidFill>
                  <a:srgbClr val="000000"/>
                </a:solidFill>
              </a:rPr>
              <a:t> objects</a:t>
            </a:r>
          </a:p>
          <a:p>
            <a:pPr lvl="3"/>
            <a:r>
              <a:rPr lang="en-US" sz="2400" kern="0" dirty="0">
                <a:solidFill>
                  <a:srgbClr val="000000"/>
                </a:solidFill>
              </a:rPr>
              <a:t>Pat	</a:t>
            </a:r>
          </a:p>
          <a:p>
            <a:pPr lvl="3"/>
            <a:r>
              <a:rPr lang="en-US" sz="2400" kern="0" dirty="0">
                <a:solidFill>
                  <a:srgbClr val="000000"/>
                </a:solidFill>
              </a:rPr>
              <a:t>#P892</a:t>
            </a:r>
          </a:p>
          <a:p>
            <a:pPr lvl="0"/>
            <a:endParaRPr lang="en-US" kern="0" dirty="0">
              <a:solidFill>
                <a:srgbClr val="000000"/>
              </a:solidFill>
            </a:endParaRPr>
          </a:p>
        </p:txBody>
      </p:sp>
    </p:spTree>
    <p:extLst>
      <p:ext uri="{BB962C8B-B14F-4D97-AF65-F5344CB8AC3E}">
        <p14:creationId xmlns:p14="http://schemas.microsoft.com/office/powerpoint/2010/main" val="9718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 A Social App Part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kern="0" dirty="0">
              <a:solidFill>
                <a:srgbClr val="000000"/>
              </a:solidFill>
            </a:endParaRPr>
          </a:p>
        </p:txBody>
      </p:sp>
    </p:spTree>
    <p:extLst>
      <p:ext uri="{BB962C8B-B14F-4D97-AF65-F5344CB8AC3E}">
        <p14:creationId xmlns:p14="http://schemas.microsoft.com/office/powerpoint/2010/main" val="73512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Microsoft Press Books</a:t>
            </a:r>
            <a:endParaRPr lang="en-US" sz="4800" dirty="0"/>
          </a:p>
        </p:txBody>
      </p:sp>
      <p:sp>
        <p:nvSpPr>
          <p:cNvPr id="3" name="Content Placeholder 2"/>
          <p:cNvSpPr>
            <a:spLocks noGrp="1"/>
          </p:cNvSpPr>
          <p:nvPr>
            <p:ph idx="1"/>
          </p:nvPr>
        </p:nvSpPr>
        <p:spPr>
          <a:xfrm>
            <a:off x="457200" y="1524000"/>
            <a:ext cx="8229600" cy="4495800"/>
          </a:xfrm>
        </p:spPr>
        <p:txBody>
          <a:bodyPr>
            <a:noAutofit/>
          </a:bodyPr>
          <a:lstStyle/>
          <a:p>
            <a:pPr marL="144018"/>
            <a:r>
              <a:rPr lang="en-US" sz="4100" dirty="0" smtClean="0">
                <a:hlinkClick r:id="rId3"/>
              </a:rPr>
              <a:t>SharePoint </a:t>
            </a:r>
            <a:r>
              <a:rPr lang="en-US" sz="4100" dirty="0">
                <a:hlinkClick r:id="rId3"/>
              </a:rPr>
              <a:t>2013 Inside </a:t>
            </a:r>
            <a:r>
              <a:rPr lang="en-US" sz="4100" dirty="0" smtClean="0">
                <a:hlinkClick r:id="rId3"/>
              </a:rPr>
              <a:t>Out</a:t>
            </a:r>
            <a:endParaRPr lang="en-US" sz="4100" dirty="0"/>
          </a:p>
          <a:p>
            <a:pPr marL="428181" lvl="1"/>
            <a:r>
              <a:rPr lang="en-US" sz="3700" dirty="0" smtClean="0"/>
              <a:t>Chapter </a:t>
            </a:r>
            <a:r>
              <a:rPr lang="en-US" sz="3700" dirty="0"/>
              <a:t>6</a:t>
            </a:r>
            <a:endParaRPr lang="en-US" sz="3700" dirty="0" smtClean="0"/>
          </a:p>
          <a:p>
            <a:pPr marL="144018"/>
            <a:r>
              <a:rPr lang="en-US" sz="4100" dirty="0" smtClean="0"/>
              <a:t>Inside SharePoint 2013</a:t>
            </a:r>
          </a:p>
          <a:p>
            <a:pPr marL="428181" lvl="1"/>
            <a:r>
              <a:rPr lang="en-US" sz="3700" smtClean="0"/>
              <a:t>Chapter 17</a:t>
            </a:r>
            <a:endParaRPr lang="en-US" sz="3700" dirty="0"/>
          </a:p>
        </p:txBody>
      </p:sp>
    </p:spTree>
    <p:extLst>
      <p:ext uri="{BB962C8B-B14F-4D97-AF65-F5344CB8AC3E}">
        <p14:creationId xmlns:p14="http://schemas.microsoft.com/office/powerpoint/2010/main" val="1195471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pPr marL="0" indent="0">
              <a:buNone/>
            </a:pPr>
            <a:endParaRPr lang="en-GB" dirty="0"/>
          </a:p>
        </p:txBody>
      </p:sp>
    </p:spTree>
    <p:extLst>
      <p:ext uri="{BB962C8B-B14F-4D97-AF65-F5344CB8AC3E}">
        <p14:creationId xmlns:p14="http://schemas.microsoft.com/office/powerpoint/2010/main" val="3069121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96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US" dirty="0"/>
              <a:t>Developing Social Solutions</a:t>
            </a:r>
          </a:p>
          <a:p>
            <a:r>
              <a:rPr lang="en-US" dirty="0"/>
              <a:t>Working with Feeds</a:t>
            </a:r>
          </a:p>
          <a:p>
            <a:r>
              <a:rPr lang="en-US" dirty="0"/>
              <a:t>Creating a Social App Part</a:t>
            </a:r>
          </a:p>
        </p:txBody>
      </p:sp>
    </p:spTree>
    <p:extLst>
      <p:ext uri="{BB962C8B-B14F-4D97-AF65-F5344CB8AC3E}">
        <p14:creationId xmlns:p14="http://schemas.microsoft.com/office/powerpoint/2010/main" val="72681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Developing Social Solutions</a:t>
            </a:r>
            <a:endParaRPr lang="en-GB" dirty="0"/>
          </a:p>
        </p:txBody>
      </p:sp>
      <p:sp>
        <p:nvSpPr>
          <p:cNvPr id="3" name="Text Placeholder 2"/>
          <p:cNvSpPr>
            <a:spLocks noGrp="1"/>
          </p:cNvSpPr>
          <p:nvPr>
            <p:ph type="body" idx="1"/>
          </p:nvPr>
        </p:nvSpPr>
        <p:spPr/>
        <p:txBody>
          <a:bodyPr/>
          <a:lstStyle/>
          <a:p>
            <a:r>
              <a:rPr lang="en-GB" dirty="0" smtClean="0"/>
              <a:t>Demonstration: Tagging and Following Entities by Using Out-of-the-Box Functionality
Configuring App Permissions
Understanding Actors
Following Entities
Managing Following
Liking Posts</a:t>
            </a:r>
            <a:endParaRPr lang="en-GB" dirty="0"/>
          </a:p>
        </p:txBody>
      </p:sp>
    </p:spTree>
    <p:extLst>
      <p:ext uri="{BB962C8B-B14F-4D97-AF65-F5344CB8AC3E}">
        <p14:creationId xmlns:p14="http://schemas.microsoft.com/office/powerpoint/2010/main" val="104795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Tagging and Following Entities by Using Out-of-the-Box Functionality</a:t>
            </a:r>
            <a:endParaRPr lang="en-GB" dirty="0"/>
          </a:p>
        </p:txBody>
      </p:sp>
      <p:sp>
        <p:nvSpPr>
          <p:cNvPr id="4" name="Text Placeholder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438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App Permissions</a:t>
            </a:r>
            <a:endParaRPr lang="en-GB" dirty="0"/>
          </a:p>
        </p:txBody>
      </p:sp>
      <p:sp>
        <p:nvSpPr>
          <p:cNvPr id="4" name="Text Placeholder 3"/>
          <p:cNvSpPr>
            <a:spLocks noGrp="1"/>
          </p:cNvSpPr>
          <p:nvPr>
            <p:ph type="body" idx="1"/>
          </p:nvPr>
        </p:nvSpPr>
        <p:spPr/>
        <p:txBody>
          <a:bodyPr/>
          <a:lstStyle/>
          <a:p>
            <a:r>
              <a:rPr lang="en-GB" dirty="0" smtClean="0"/>
              <a:t>App Permissions</a:t>
            </a:r>
          </a:p>
          <a:p>
            <a:pPr lvl="1"/>
            <a:r>
              <a:rPr lang="en-GB" dirty="0" smtClean="0"/>
              <a:t>User Profiles</a:t>
            </a:r>
          </a:p>
          <a:p>
            <a:pPr lvl="1"/>
            <a:r>
              <a:rPr lang="en-GB" dirty="0" err="1" smtClean="0"/>
              <a:t>CoreSocial</a:t>
            </a:r>
            <a:endParaRPr lang="en-GB" dirty="0" smtClean="0"/>
          </a:p>
          <a:p>
            <a:pPr lvl="1"/>
            <a:r>
              <a:rPr lang="en-GB" dirty="0" err="1" smtClean="0"/>
              <a:t>Microfeed</a:t>
            </a:r>
            <a:endParaRPr lang="en-GB" dirty="0" smtClean="0"/>
          </a:p>
          <a:p>
            <a:pPr lvl="1"/>
            <a:endParaRPr lang="en-GB" dirty="0"/>
          </a:p>
          <a:p>
            <a:r>
              <a:rPr lang="en-GB" dirty="0" smtClean="0"/>
              <a:t>Development Environment</a:t>
            </a:r>
          </a:p>
          <a:p>
            <a:pPr lvl="1"/>
            <a:r>
              <a:rPr lang="en-GB" dirty="0" smtClean="0"/>
              <a:t>Tenant</a:t>
            </a:r>
          </a:p>
          <a:p>
            <a:pPr lvl="1"/>
            <a:endParaRPr lang="en-GB" dirty="0"/>
          </a:p>
          <a:p>
            <a:r>
              <a:rPr lang="en-GB" dirty="0" smtClean="0"/>
              <a:t>Search</a:t>
            </a:r>
            <a:endParaRPr lang="en-GB" dirty="0"/>
          </a:p>
        </p:txBody>
      </p:sp>
    </p:spTree>
    <p:extLst>
      <p:ext uri="{BB962C8B-B14F-4D97-AF65-F5344CB8AC3E}">
        <p14:creationId xmlns:p14="http://schemas.microsoft.com/office/powerpoint/2010/main" val="349798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Actors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Actor:</a:t>
            </a:r>
          </a:p>
          <a:p>
            <a:pPr lvl="1"/>
            <a:r>
              <a:rPr lang="en-US" kern="0" dirty="0">
                <a:solidFill>
                  <a:srgbClr val="000000"/>
                </a:solidFill>
              </a:rPr>
              <a:t>User</a:t>
            </a:r>
          </a:p>
          <a:p>
            <a:pPr lvl="1"/>
            <a:r>
              <a:rPr lang="en-US" kern="0" dirty="0">
                <a:solidFill>
                  <a:srgbClr val="000000"/>
                </a:solidFill>
              </a:rPr>
              <a:t>Site</a:t>
            </a:r>
          </a:p>
          <a:p>
            <a:pPr lvl="1"/>
            <a:r>
              <a:rPr lang="en-US" kern="0" dirty="0">
                <a:solidFill>
                  <a:srgbClr val="000000"/>
                </a:solidFill>
              </a:rPr>
              <a:t>Tag</a:t>
            </a:r>
          </a:p>
          <a:p>
            <a:pPr lvl="1"/>
            <a:r>
              <a:rPr lang="en-US" kern="0" dirty="0">
                <a:solidFill>
                  <a:srgbClr val="000000"/>
                </a:solidFill>
              </a:rPr>
              <a:t>Document</a:t>
            </a:r>
          </a:p>
          <a:p>
            <a:pPr lvl="1"/>
            <a:endParaRPr lang="en-US" kern="0" dirty="0">
              <a:solidFill>
                <a:srgbClr val="000000"/>
              </a:solidFill>
            </a:endParaRPr>
          </a:p>
          <a:p>
            <a:pPr lvl="0"/>
            <a:r>
              <a:rPr lang="en-US" kern="0" dirty="0">
                <a:solidFill>
                  <a:srgbClr val="000000"/>
                </a:solidFill>
              </a:rPr>
              <a:t>Actors act on other actors</a:t>
            </a:r>
          </a:p>
          <a:p>
            <a:pPr lvl="1"/>
            <a:r>
              <a:rPr lang="en-US" kern="0" dirty="0">
                <a:solidFill>
                  <a:srgbClr val="000000"/>
                </a:solidFill>
              </a:rPr>
              <a:t>A user mentions another user</a:t>
            </a:r>
          </a:p>
          <a:p>
            <a:pPr lvl="1"/>
            <a:r>
              <a:rPr lang="en-US" kern="0" dirty="0">
                <a:solidFill>
                  <a:srgbClr val="000000"/>
                </a:solidFill>
              </a:rPr>
              <a:t>A user follows a site</a:t>
            </a:r>
          </a:p>
          <a:p>
            <a:pPr lvl="1"/>
            <a:endParaRPr lang="en-US" kern="0" dirty="0">
              <a:solidFill>
                <a:srgbClr val="000000"/>
              </a:solidFill>
            </a:endParaRPr>
          </a:p>
          <a:p>
            <a:pPr lvl="0"/>
            <a:r>
              <a:rPr lang="en-US" kern="0" dirty="0">
                <a:solidFill>
                  <a:srgbClr val="000000"/>
                </a:solidFill>
              </a:rPr>
              <a:t>SocialActor class</a:t>
            </a:r>
          </a:p>
        </p:txBody>
      </p:sp>
    </p:spTree>
    <p:extLst>
      <p:ext uri="{BB962C8B-B14F-4D97-AF65-F5344CB8AC3E}">
        <p14:creationId xmlns:p14="http://schemas.microsoft.com/office/powerpoint/2010/main" val="176935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Following Entities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SocialFollowManager</a:t>
            </a:r>
          </a:p>
          <a:p>
            <a:pPr lvl="0"/>
            <a:endParaRPr lang="en-US" kern="0" dirty="0">
              <a:solidFill>
                <a:srgbClr val="000000"/>
              </a:solidFill>
            </a:endParaRPr>
          </a:p>
          <a:p>
            <a:pPr lvl="0"/>
            <a:r>
              <a:rPr lang="en-US" kern="0" dirty="0">
                <a:solidFill>
                  <a:srgbClr val="000000"/>
                </a:solidFill>
              </a:rPr>
              <a:t>SocialActorInfo</a:t>
            </a:r>
          </a:p>
          <a:p>
            <a:pPr lvl="0"/>
            <a:endParaRPr lang="en-US" kern="0" dirty="0">
              <a:solidFill>
                <a:srgbClr val="000000"/>
              </a:solidFill>
            </a:endParaRPr>
          </a:p>
          <a:p>
            <a:pPr lvl="0"/>
            <a:r>
              <a:rPr lang="en-US" kern="0" dirty="0">
                <a:solidFill>
                  <a:srgbClr val="000000"/>
                </a:solidFill>
              </a:rPr>
              <a:t>Follow:</a:t>
            </a:r>
          </a:p>
          <a:p>
            <a:pPr lvl="1"/>
            <a:r>
              <a:rPr lang="en-US" kern="0" dirty="0">
                <a:solidFill>
                  <a:srgbClr val="000000"/>
                </a:solidFill>
              </a:rPr>
              <a:t>Sites</a:t>
            </a:r>
          </a:p>
          <a:p>
            <a:pPr lvl="1"/>
            <a:r>
              <a:rPr lang="en-US" kern="0" dirty="0">
                <a:solidFill>
                  <a:srgbClr val="000000"/>
                </a:solidFill>
              </a:rPr>
              <a:t>Users</a:t>
            </a:r>
          </a:p>
          <a:p>
            <a:pPr lvl="1"/>
            <a:r>
              <a:rPr lang="en-US" kern="0" dirty="0">
                <a:solidFill>
                  <a:srgbClr val="000000"/>
                </a:solidFill>
              </a:rPr>
              <a:t>Tags</a:t>
            </a:r>
          </a:p>
          <a:p>
            <a:pPr lvl="1"/>
            <a:r>
              <a:rPr lang="en-US" kern="0" dirty="0">
                <a:solidFill>
                  <a:srgbClr val="000000"/>
                </a:solidFill>
              </a:rPr>
              <a:t>Documents</a:t>
            </a:r>
          </a:p>
          <a:p>
            <a:pPr marL="288925" lvl="1" indent="0">
              <a:buNone/>
            </a:pPr>
            <a:endParaRPr lang="en-US" kern="0" dirty="0">
              <a:solidFill>
                <a:srgbClr val="000000"/>
              </a:solidFill>
            </a:endParaRPr>
          </a:p>
        </p:txBody>
      </p:sp>
    </p:spTree>
    <p:extLst>
      <p:ext uri="{BB962C8B-B14F-4D97-AF65-F5344CB8AC3E}">
        <p14:creationId xmlns:p14="http://schemas.microsoft.com/office/powerpoint/2010/main" val="118926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Following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Managing following</a:t>
            </a:r>
          </a:p>
          <a:p>
            <a:pPr marL="0" lvl="0" indent="0">
              <a:buNone/>
            </a:pPr>
            <a:endParaRPr lang="en-US" kern="0" dirty="0">
              <a:solidFill>
                <a:srgbClr val="000000"/>
              </a:solidFill>
            </a:endParaRPr>
          </a:p>
          <a:p>
            <a:pPr lvl="1"/>
            <a:r>
              <a:rPr lang="en-US" kern="0" dirty="0">
                <a:solidFill>
                  <a:srgbClr val="000000"/>
                </a:solidFill>
              </a:rPr>
              <a:t>Can the actor be followed?</a:t>
            </a:r>
          </a:p>
          <a:p>
            <a:pPr lvl="1"/>
            <a:endParaRPr lang="en-US" kern="0" dirty="0">
              <a:solidFill>
                <a:srgbClr val="000000"/>
              </a:solidFill>
            </a:endParaRPr>
          </a:p>
          <a:p>
            <a:pPr lvl="1"/>
            <a:r>
              <a:rPr lang="en-US" kern="0" dirty="0">
                <a:solidFill>
                  <a:srgbClr val="000000"/>
                </a:solidFill>
              </a:rPr>
              <a:t>Is the current user already following the actor?</a:t>
            </a:r>
          </a:p>
        </p:txBody>
      </p:sp>
    </p:spTree>
    <p:extLst>
      <p:ext uri="{BB962C8B-B14F-4D97-AF65-F5344CB8AC3E}">
        <p14:creationId xmlns:p14="http://schemas.microsoft.com/office/powerpoint/2010/main" val="42762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Liking Posts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Liking posts</a:t>
            </a:r>
          </a:p>
          <a:p>
            <a:pPr lvl="0"/>
            <a:endParaRPr lang="en-US" kern="0" dirty="0">
              <a:solidFill>
                <a:srgbClr val="000000"/>
              </a:solidFill>
            </a:endParaRPr>
          </a:p>
          <a:p>
            <a:pPr lvl="1"/>
            <a:r>
              <a:rPr lang="en-US" kern="0" dirty="0">
                <a:solidFill>
                  <a:srgbClr val="000000"/>
                </a:solidFill>
              </a:rPr>
              <a:t>Can the post be liked?</a:t>
            </a:r>
          </a:p>
          <a:p>
            <a:pPr lvl="1"/>
            <a:endParaRPr lang="en-US" kern="0" dirty="0">
              <a:solidFill>
                <a:srgbClr val="000000"/>
              </a:solidFill>
            </a:endParaRPr>
          </a:p>
          <a:p>
            <a:pPr lvl="1"/>
            <a:r>
              <a:rPr lang="en-US" kern="0" dirty="0">
                <a:solidFill>
                  <a:srgbClr val="000000"/>
                </a:solidFill>
              </a:rPr>
              <a:t>Does the current user already like the post?</a:t>
            </a:r>
          </a:p>
        </p:txBody>
      </p:sp>
    </p:spTree>
    <p:extLst>
      <p:ext uri="{BB962C8B-B14F-4D97-AF65-F5344CB8AC3E}">
        <p14:creationId xmlns:p14="http://schemas.microsoft.com/office/powerpoint/2010/main" val="1509367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063d6bbaaf3dad7cc0ced92f3573244d">
  <xsd:schema xmlns:xsd="http://www.w3.org/2001/XMLSchema" xmlns:xs="http://www.w3.org/2001/XMLSchema" xmlns:p="http://schemas.microsoft.com/office/2006/metadata/properties" xmlns:ns3="636b0322-90fb-440c-9cbc-22749e7231e9" targetNamespace="http://schemas.microsoft.com/office/2006/metadata/properties" ma:root="true" ma:fieldsID="ffb8061dc68b430aeaa07d7040deb9cb"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76E334-5791-4EEE-B846-50ECC2E44836}">
  <ds:schemaRef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550F290-D77F-4F1D-9C55-61DF46962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47E06E-503A-4EB1-A7CE-85FB68E6AD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1308</TotalTime>
  <Words>327</Words>
  <Application>Microsoft Office PowerPoint</Application>
  <PresentationFormat>On-screen Show (4:3)</PresentationFormat>
  <Paragraphs>119</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Segoe Light</vt:lpstr>
      <vt:lpstr>Segoe UI</vt:lpstr>
      <vt:lpstr>Segoe UI Light</vt:lpstr>
      <vt:lpstr>Times New Roman</vt:lpstr>
      <vt:lpstr>Verdana</vt:lpstr>
      <vt:lpstr>Wingdings</vt:lpstr>
      <vt:lpstr>Presentation1</vt:lpstr>
      <vt:lpstr>Developing SharePoint Server Advanced Solutions</vt:lpstr>
      <vt:lpstr>Module Overview</vt:lpstr>
      <vt:lpstr>Lesson 2: Developing Social Solutions</vt:lpstr>
      <vt:lpstr>Demonstration: Tagging and Following Entities by Using Out-of-the-Box Functionality</vt:lpstr>
      <vt:lpstr>Configuring App Permissions</vt:lpstr>
      <vt:lpstr>Understanding Actors</vt:lpstr>
      <vt:lpstr>Following Entities</vt:lpstr>
      <vt:lpstr>Managing Following</vt:lpstr>
      <vt:lpstr>Liking Posts</vt:lpstr>
      <vt:lpstr>Lesson 3: Working with Feeds</vt:lpstr>
      <vt:lpstr>Introducing Feeds</vt:lpstr>
      <vt:lpstr>Retrieving Feeds</vt:lpstr>
      <vt:lpstr>Posting to a Feed</vt:lpstr>
      <vt:lpstr>Adding Mentions and Tags to a Feed Post</vt:lpstr>
      <vt:lpstr>Demonstration – A Social App Part</vt:lpstr>
      <vt:lpstr>Microsoft Press Books</vt:lpstr>
      <vt:lpstr>Module Review and Takeaways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Resing</dc:creator>
  <cp:lastModifiedBy>Kristen Paulson</cp:lastModifiedBy>
  <cp:revision>56</cp:revision>
  <dcterms:created xsi:type="dcterms:W3CDTF">2013-10-05T00:25:47Z</dcterms:created>
  <dcterms:modified xsi:type="dcterms:W3CDTF">2013-12-13T14:20:20Z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ies>
</file>