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1" r:id="rId5"/>
    <p:sldId id="276" r:id="rId6"/>
    <p:sldId id="277" r:id="rId7"/>
    <p:sldId id="294" r:id="rId8"/>
    <p:sldId id="337" r:id="rId9"/>
    <p:sldId id="338" r:id="rId10"/>
    <p:sldId id="339" r:id="rId11"/>
    <p:sldId id="340" r:id="rId12"/>
    <p:sldId id="341" r:id="rId13"/>
    <p:sldId id="295" r:id="rId14"/>
    <p:sldId id="296" r:id="rId15"/>
    <p:sldId id="298" r:id="rId16"/>
    <p:sldId id="299" r:id="rId17"/>
    <p:sldId id="300" r:id="rId18"/>
    <p:sldId id="301" r:id="rId19"/>
    <p:sldId id="303" r:id="rId20"/>
    <p:sldId id="342" r:id="rId21"/>
    <p:sldId id="305" r:id="rId22"/>
    <p:sldId id="306" r:id="rId23"/>
    <p:sldId id="307" r:id="rId24"/>
    <p:sldId id="326" r:id="rId25"/>
    <p:sldId id="327" r:id="rId26"/>
    <p:sldId id="328" r:id="rId27"/>
    <p:sldId id="329" r:id="rId28"/>
    <p:sldId id="330" r:id="rId29"/>
    <p:sldId id="331" r:id="rId30"/>
    <p:sldId id="332" r:id="rId31"/>
    <p:sldId id="343" r:id="rId32"/>
    <p:sldId id="333" r:id="rId33"/>
    <p:sldId id="336"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2"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9668" autoAdjust="0"/>
  </p:normalViewPr>
  <p:slideViewPr>
    <p:cSldViewPr snapToGrid="0">
      <p:cViewPr varScale="1">
        <p:scale>
          <a:sx n="65" d="100"/>
          <a:sy n="65" d="100"/>
        </p:scale>
        <p:origin x="852" y="66"/>
      </p:cViewPr>
      <p:guideLst/>
    </p:cSldViewPr>
  </p:slideViewPr>
  <p:outlineViewPr>
    <p:cViewPr>
      <p:scale>
        <a:sx n="33" d="100"/>
        <a:sy n="33" d="100"/>
      </p:scale>
      <p:origin x="0" y="-4944"/>
    </p:cViewPr>
  </p:outlineViewPr>
  <p:notesTextViewPr>
    <p:cViewPr>
      <p:scale>
        <a:sx n="1" d="1"/>
        <a:sy n="1" d="1"/>
      </p:scale>
      <p:origin x="0" y="0"/>
    </p:cViewPr>
  </p:notesTextViewPr>
  <p:sorterViewPr>
    <p:cViewPr>
      <p:scale>
        <a:sx n="100" d="100"/>
        <a:sy n="100" d="100"/>
      </p:scale>
      <p:origin x="0" y="-5742"/>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4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738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777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25919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062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7088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107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77420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5830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496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314202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9722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0050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47652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6457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84164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7297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8320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6727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687191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341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D0BF5C-480E-41A0-BA60-9494D799C6CE}"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67399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68396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D0BF5C-480E-41A0-BA60-9494D799C6C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908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45775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18668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407401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02066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36206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199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Tom Resing | SharePoint Engineer, Jive Software</a:t>
            </a:r>
          </a:p>
          <a:p>
            <a:r>
              <a:rPr lang="en-US" dirty="0"/>
              <a:t>Christopher Harrison | Microsoft Certified Trainer</a:t>
            </a:r>
          </a:p>
        </p:txBody>
      </p:sp>
      <p:sp>
        <p:nvSpPr>
          <p:cNvPr id="2" name="Title 1"/>
          <p:cNvSpPr>
            <a:spLocks noGrp="1"/>
          </p:cNvSpPr>
          <p:nvPr>
            <p:ph type="ctrTitle"/>
          </p:nvPr>
        </p:nvSpPr>
        <p:spPr/>
        <p:txBody>
          <a:bodyPr/>
          <a:lstStyle/>
          <a:p>
            <a:r>
              <a:rPr lang="en-US" sz="4000" dirty="0"/>
              <a:t>SharePoint </a:t>
            </a:r>
            <a:r>
              <a:rPr lang="en-US" sz="4000"/>
              <a:t>2013 Advanced </a:t>
            </a:r>
            <a:r>
              <a:rPr lang="en-US" sz="4000" dirty="0"/>
              <a:t>Solution Development</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Transforms</a:t>
            </a:r>
          </a:p>
        </p:txBody>
      </p:sp>
      <p:sp>
        <p:nvSpPr>
          <p:cNvPr id="3" name="Text Placeholder 2"/>
          <p:cNvSpPr>
            <a:spLocks noGrp="1"/>
          </p:cNvSpPr>
          <p:nvPr>
            <p:ph sz="quarter" idx="10"/>
          </p:nvPr>
        </p:nvSpPr>
        <p:spPr/>
        <p:txBody>
          <a:bodyPr/>
          <a:lstStyle/>
          <a:p>
            <a:r>
              <a:rPr lang="en-GB" sz="2800" dirty="0"/>
              <a:t>Result Sources
Creating Result Sources
Query Transforms
Query Transforms - Keyword Filters
Query Transforms - Property Filters
Query Transforms - Sorting</a:t>
            </a:r>
          </a:p>
        </p:txBody>
      </p:sp>
    </p:spTree>
    <p:extLst>
      <p:ext uri="{BB962C8B-B14F-4D97-AF65-F5344CB8AC3E}">
        <p14:creationId xmlns:p14="http://schemas.microsoft.com/office/powerpoint/2010/main" val="325148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 Sources</a:t>
            </a:r>
          </a:p>
        </p:txBody>
      </p:sp>
      <p:sp>
        <p:nvSpPr>
          <p:cNvPr id="3" name="Content Placeholder 2"/>
          <p:cNvSpPr>
            <a:spLocks noGrp="1"/>
          </p:cNvSpPr>
          <p:nvPr>
            <p:ph sz="quarter" idx="10"/>
          </p:nvPr>
        </p:nvSpPr>
        <p:spPr/>
        <p:txBody>
          <a:bodyPr/>
          <a:lstStyle/>
          <a:p>
            <a:pPr lvl="0"/>
            <a:r>
              <a:rPr lang="en-US" dirty="0">
                <a:solidFill>
                  <a:srgbClr val="000000"/>
                </a:solidFill>
              </a:rPr>
              <a:t>Result Source are used to partition indexed content into smaller meaningful sets</a:t>
            </a:r>
          </a:p>
          <a:p>
            <a:pPr lvl="0"/>
            <a:r>
              <a:rPr lang="en-US" dirty="0">
                <a:solidFill>
                  <a:srgbClr val="000000"/>
                </a:solidFill>
              </a:rPr>
              <a:t>Result Sources are used for Search Federation</a:t>
            </a:r>
          </a:p>
          <a:p>
            <a:pPr lvl="1"/>
            <a:r>
              <a:rPr lang="en-US" dirty="0">
                <a:solidFill>
                  <a:srgbClr val="000000"/>
                </a:solidFill>
              </a:rPr>
              <a:t>Exchange</a:t>
            </a:r>
          </a:p>
          <a:p>
            <a:pPr lvl="1"/>
            <a:r>
              <a:rPr lang="en-US" dirty="0">
                <a:solidFill>
                  <a:srgbClr val="000000"/>
                </a:solidFill>
              </a:rPr>
              <a:t>Remote SharePoint</a:t>
            </a:r>
          </a:p>
          <a:p>
            <a:pPr lvl="1"/>
            <a:r>
              <a:rPr lang="en-US" dirty="0">
                <a:solidFill>
                  <a:srgbClr val="000000"/>
                </a:solidFill>
              </a:rPr>
              <a:t>OpenSearch 1.0/1.1</a:t>
            </a:r>
          </a:p>
          <a:p>
            <a:pPr lvl="0"/>
            <a:r>
              <a:rPr lang="en-US" dirty="0">
                <a:solidFill>
                  <a:srgbClr val="000000"/>
                </a:solidFill>
              </a:rPr>
              <a:t>Configured with a Query Transform </a:t>
            </a:r>
          </a:p>
          <a:p>
            <a:pPr lvl="0"/>
            <a:r>
              <a:rPr lang="en-US" dirty="0">
                <a:solidFill>
                  <a:srgbClr val="000000"/>
                </a:solidFill>
              </a:rPr>
              <a:t>16 provided out of the box</a:t>
            </a:r>
          </a:p>
        </p:txBody>
      </p:sp>
    </p:spTree>
    <p:extLst>
      <p:ext uri="{BB962C8B-B14F-4D97-AF65-F5344CB8AC3E}">
        <p14:creationId xmlns:p14="http://schemas.microsoft.com/office/powerpoint/2010/main" val="39865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Transforms</a:t>
            </a:r>
          </a:p>
        </p:txBody>
      </p:sp>
      <p:sp>
        <p:nvSpPr>
          <p:cNvPr id="3" name="Content Placeholder 2"/>
          <p:cNvSpPr>
            <a:spLocks noGrp="1"/>
          </p:cNvSpPr>
          <p:nvPr>
            <p:ph sz="quarter" idx="10"/>
          </p:nvPr>
        </p:nvSpPr>
        <p:spPr/>
        <p:txBody>
          <a:bodyPr/>
          <a:lstStyle/>
          <a:p>
            <a:pPr lvl="0"/>
            <a:r>
              <a:rPr lang="en-US" dirty="0">
                <a:solidFill>
                  <a:srgbClr val="000000"/>
                </a:solidFill>
              </a:rPr>
              <a:t>Each Result Source must have a Query Transform</a:t>
            </a:r>
          </a:p>
          <a:p>
            <a:pPr lvl="1"/>
            <a:r>
              <a:rPr lang="en-US" dirty="0">
                <a:solidFill>
                  <a:srgbClr val="000000"/>
                </a:solidFill>
              </a:rPr>
              <a:t>Simply a search query</a:t>
            </a:r>
          </a:p>
          <a:p>
            <a:pPr lvl="1"/>
            <a:r>
              <a:rPr lang="en-US" dirty="0">
                <a:solidFill>
                  <a:srgbClr val="000000"/>
                </a:solidFill>
              </a:rPr>
              <a:t>Used to narrow the focus of items in the Result Source</a:t>
            </a:r>
          </a:p>
        </p:txBody>
      </p:sp>
    </p:spTree>
    <p:extLst>
      <p:ext uri="{BB962C8B-B14F-4D97-AF65-F5344CB8AC3E}">
        <p14:creationId xmlns:p14="http://schemas.microsoft.com/office/powerpoint/2010/main" val="111471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Transforms - Keyword Filters</a:t>
            </a:r>
          </a:p>
        </p:txBody>
      </p:sp>
      <p:sp>
        <p:nvSpPr>
          <p:cNvPr id="3" name="Content Placeholder 2"/>
          <p:cNvSpPr>
            <a:spLocks noGrp="1"/>
          </p:cNvSpPr>
          <p:nvPr>
            <p:ph sz="quarter" idx="10"/>
          </p:nvPr>
        </p:nvSpPr>
        <p:spPr/>
        <p:txBody>
          <a:bodyPr/>
          <a:lstStyle/>
          <a:p>
            <a:pPr lvl="0"/>
            <a:r>
              <a:rPr lang="en-US" dirty="0">
                <a:solidFill>
                  <a:srgbClr val="000000"/>
                </a:solidFill>
              </a:rPr>
              <a:t>Keyword Filters</a:t>
            </a:r>
          </a:p>
          <a:p>
            <a:pPr lvl="1"/>
            <a:r>
              <a:rPr lang="en-US" dirty="0">
                <a:solidFill>
                  <a:srgbClr val="000000"/>
                </a:solidFill>
              </a:rPr>
              <a:t>Used to pass values from where the query is executing</a:t>
            </a:r>
          </a:p>
          <a:p>
            <a:pPr lvl="1"/>
            <a:r>
              <a:rPr lang="en-US" dirty="0">
                <a:solidFill>
                  <a:srgbClr val="000000"/>
                </a:solidFill>
              </a:rPr>
              <a:t>Helpful for providing context to the Query Transform</a:t>
            </a:r>
          </a:p>
          <a:p>
            <a:pPr lvl="0"/>
            <a:r>
              <a:rPr lang="en-US" dirty="0">
                <a:solidFill>
                  <a:srgbClr val="000000"/>
                </a:solidFill>
              </a:rPr>
              <a:t>Query Builder tool provides a common set of values via the UI</a:t>
            </a:r>
          </a:p>
          <a:p>
            <a:pPr lvl="1"/>
            <a:r>
              <a:rPr lang="en-US" dirty="0">
                <a:solidFill>
                  <a:srgbClr val="000000"/>
                </a:solidFill>
              </a:rPr>
              <a:t>Example:  Pass a value from the query string </a:t>
            </a:r>
          </a:p>
          <a:p>
            <a:pPr lvl="0"/>
            <a:r>
              <a:rPr lang="en-US" dirty="0">
                <a:solidFill>
                  <a:srgbClr val="000000"/>
                </a:solidFill>
              </a:rPr>
              <a:t>Programmatically you must know these values in advanced</a:t>
            </a:r>
          </a:p>
        </p:txBody>
      </p:sp>
    </p:spTree>
    <p:extLst>
      <p:ext uri="{BB962C8B-B14F-4D97-AF65-F5344CB8AC3E}">
        <p14:creationId xmlns:p14="http://schemas.microsoft.com/office/powerpoint/2010/main" val="390876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Transforms - Property Filters</a:t>
            </a:r>
          </a:p>
        </p:txBody>
      </p:sp>
      <p:sp>
        <p:nvSpPr>
          <p:cNvPr id="3" name="Content Placeholder 2"/>
          <p:cNvSpPr>
            <a:spLocks noGrp="1"/>
          </p:cNvSpPr>
          <p:nvPr>
            <p:ph sz="quarter" idx="10"/>
          </p:nvPr>
        </p:nvSpPr>
        <p:spPr/>
        <p:txBody>
          <a:bodyPr/>
          <a:lstStyle/>
          <a:p>
            <a:pPr lvl="0"/>
            <a:r>
              <a:rPr lang="en-US" dirty="0">
                <a:solidFill>
                  <a:srgbClr val="000000"/>
                </a:solidFill>
              </a:rPr>
              <a:t>Property Filters are based on Managed Properties</a:t>
            </a:r>
          </a:p>
          <a:p>
            <a:pPr lvl="1"/>
            <a:r>
              <a:rPr lang="en-US" dirty="0">
                <a:solidFill>
                  <a:srgbClr val="000000"/>
                </a:solidFill>
              </a:rPr>
              <a:t>Format is a query</a:t>
            </a:r>
          </a:p>
          <a:p>
            <a:pPr lvl="0"/>
            <a:r>
              <a:rPr lang="en-US" dirty="0">
                <a:solidFill>
                  <a:srgbClr val="000000"/>
                </a:solidFill>
              </a:rPr>
              <a:t>Examples:</a:t>
            </a:r>
          </a:p>
          <a:p>
            <a:pPr lvl="1"/>
            <a:r>
              <a:rPr lang="en-US" dirty="0" err="1">
                <a:solidFill>
                  <a:srgbClr val="000000"/>
                </a:solidFill>
              </a:rPr>
              <a:t>FileType:docx</a:t>
            </a:r>
            <a:endParaRPr lang="en-US" dirty="0">
              <a:solidFill>
                <a:srgbClr val="000000"/>
              </a:solidFill>
            </a:endParaRPr>
          </a:p>
          <a:p>
            <a:pPr lvl="1"/>
            <a:r>
              <a:rPr lang="en-US" dirty="0" err="1">
                <a:solidFill>
                  <a:srgbClr val="000000"/>
                </a:solidFill>
              </a:rPr>
              <a:t>ModifyDate</a:t>
            </a:r>
            <a:r>
              <a:rPr lang="en-US" dirty="0">
                <a:solidFill>
                  <a:srgbClr val="000000"/>
                </a:solidFill>
              </a:rPr>
              <a:t>&gt;1/1/2013</a:t>
            </a:r>
          </a:p>
          <a:p>
            <a:pPr lvl="1"/>
            <a:r>
              <a:rPr lang="en-US" dirty="0" err="1">
                <a:solidFill>
                  <a:srgbClr val="000000"/>
                </a:solidFill>
              </a:rPr>
              <a:t>Author:Christopher</a:t>
            </a:r>
            <a:r>
              <a:rPr lang="en-US" dirty="0">
                <a:solidFill>
                  <a:srgbClr val="000000"/>
                </a:solidFill>
              </a:rPr>
              <a:t> Harrison</a:t>
            </a:r>
          </a:p>
          <a:p>
            <a:pPr lvl="1"/>
            <a:r>
              <a:rPr lang="en-US" dirty="0" err="1">
                <a:solidFill>
                  <a:srgbClr val="000000"/>
                </a:solidFill>
              </a:rPr>
              <a:t>ViewsLifeTime</a:t>
            </a:r>
            <a:r>
              <a:rPr lang="en-US" dirty="0">
                <a:solidFill>
                  <a:srgbClr val="000000"/>
                </a:solidFill>
              </a:rPr>
              <a:t>&gt;100</a:t>
            </a:r>
          </a:p>
        </p:txBody>
      </p:sp>
    </p:spTree>
    <p:extLst>
      <p:ext uri="{BB962C8B-B14F-4D97-AF65-F5344CB8AC3E}">
        <p14:creationId xmlns:p14="http://schemas.microsoft.com/office/powerpoint/2010/main" val="124482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Transforms - Sorting</a:t>
            </a:r>
          </a:p>
        </p:txBody>
      </p:sp>
      <p:sp>
        <p:nvSpPr>
          <p:cNvPr id="3" name="Content Placeholder 2"/>
          <p:cNvSpPr>
            <a:spLocks noGrp="1"/>
          </p:cNvSpPr>
          <p:nvPr>
            <p:ph sz="quarter" idx="10"/>
          </p:nvPr>
        </p:nvSpPr>
        <p:spPr/>
        <p:txBody>
          <a:bodyPr/>
          <a:lstStyle/>
          <a:p>
            <a:pPr lvl="0"/>
            <a:r>
              <a:rPr lang="en-US" sz="2800" dirty="0">
                <a:solidFill>
                  <a:srgbClr val="000000"/>
                </a:solidFill>
              </a:rPr>
              <a:t>Query Transform defines the Sort order of the results</a:t>
            </a:r>
          </a:p>
          <a:p>
            <a:pPr lvl="0"/>
            <a:r>
              <a:rPr lang="en-US" sz="2800" dirty="0">
                <a:solidFill>
                  <a:srgbClr val="000000"/>
                </a:solidFill>
              </a:rPr>
              <a:t>Options</a:t>
            </a:r>
          </a:p>
          <a:p>
            <a:pPr lvl="1"/>
            <a:r>
              <a:rPr lang="en-US" sz="2400" dirty="0">
                <a:solidFill>
                  <a:srgbClr val="000000"/>
                </a:solidFill>
              </a:rPr>
              <a:t>Managed Property</a:t>
            </a:r>
          </a:p>
          <a:p>
            <a:pPr lvl="1"/>
            <a:r>
              <a:rPr lang="en-US" sz="2400" dirty="0">
                <a:solidFill>
                  <a:srgbClr val="000000"/>
                </a:solidFill>
              </a:rPr>
              <a:t>Ranking Model</a:t>
            </a:r>
          </a:p>
          <a:p>
            <a:pPr lvl="0"/>
            <a:r>
              <a:rPr lang="en-US" sz="2800" dirty="0">
                <a:solidFill>
                  <a:srgbClr val="000000"/>
                </a:solidFill>
              </a:rPr>
              <a:t>Multiple levels of sort</a:t>
            </a:r>
          </a:p>
          <a:p>
            <a:pPr lvl="1"/>
            <a:r>
              <a:rPr lang="en-US" sz="2400" dirty="0">
                <a:solidFill>
                  <a:srgbClr val="000000"/>
                </a:solidFill>
              </a:rPr>
              <a:t>Managed Properties can be used for sort</a:t>
            </a:r>
          </a:p>
          <a:p>
            <a:pPr lvl="2"/>
            <a:r>
              <a:rPr lang="en-US" sz="2000" dirty="0">
                <a:solidFill>
                  <a:srgbClr val="000000"/>
                </a:solidFill>
              </a:rPr>
              <a:t>Must have the Sortable property set</a:t>
            </a:r>
          </a:p>
          <a:p>
            <a:pPr lvl="1"/>
            <a:r>
              <a:rPr lang="en-US" sz="2400" dirty="0">
                <a:solidFill>
                  <a:srgbClr val="000000"/>
                </a:solidFill>
              </a:rPr>
              <a:t>Dynamic ranking can target items to move up in the results</a:t>
            </a:r>
          </a:p>
          <a:p>
            <a:pPr lvl="0"/>
            <a:r>
              <a:rPr lang="en-US" sz="2800" dirty="0">
                <a:solidFill>
                  <a:srgbClr val="000000"/>
                </a:solidFill>
              </a:rPr>
              <a:t>Ranking Profiles can provide advanced sorting algorithms</a:t>
            </a:r>
          </a:p>
        </p:txBody>
      </p:sp>
    </p:spTree>
    <p:extLst>
      <p:ext uri="{BB962C8B-B14F-4D97-AF65-F5344CB8AC3E}">
        <p14:creationId xmlns:p14="http://schemas.microsoft.com/office/powerpoint/2010/main" val="270484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Result Sources with Query Transforms</a:t>
            </a:r>
          </a:p>
        </p:txBody>
      </p:sp>
    </p:spTree>
    <p:extLst>
      <p:ext uri="{BB962C8B-B14F-4D97-AF65-F5344CB8AC3E}">
        <p14:creationId xmlns:p14="http://schemas.microsoft.com/office/powerpoint/2010/main" val="428173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Query Rules</a:t>
            </a:r>
          </a:p>
        </p:txBody>
      </p:sp>
      <p:sp>
        <p:nvSpPr>
          <p:cNvPr id="4" name="Content Placeholder 3"/>
          <p:cNvSpPr>
            <a:spLocks noGrp="1"/>
          </p:cNvSpPr>
          <p:nvPr>
            <p:ph sz="quarter" idx="10"/>
          </p:nvPr>
        </p:nvSpPr>
        <p:spPr/>
        <p:txBody>
          <a:bodyPr/>
          <a:lstStyle/>
          <a:p>
            <a:r>
              <a:rPr lang="en-GB" dirty="0"/>
              <a:t>Query Rule Concepts
Query Rule Conditions and Actions</a:t>
            </a:r>
            <a:endParaRPr lang="en-US" dirty="0"/>
          </a:p>
        </p:txBody>
      </p:sp>
    </p:spTree>
    <p:extLst>
      <p:ext uri="{BB962C8B-B14F-4D97-AF65-F5344CB8AC3E}">
        <p14:creationId xmlns:p14="http://schemas.microsoft.com/office/powerpoint/2010/main" val="263186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Rule Concepts</a:t>
            </a:r>
          </a:p>
        </p:txBody>
      </p:sp>
      <p:sp>
        <p:nvSpPr>
          <p:cNvPr id="3" name="Content Placeholder 2"/>
          <p:cNvSpPr>
            <a:spLocks noGrp="1"/>
          </p:cNvSpPr>
          <p:nvPr>
            <p:ph sz="quarter" idx="10"/>
          </p:nvPr>
        </p:nvSpPr>
        <p:spPr/>
        <p:txBody>
          <a:bodyPr/>
          <a:lstStyle/>
          <a:p>
            <a:pPr lvl="0"/>
            <a:r>
              <a:rPr lang="en-US" dirty="0">
                <a:solidFill>
                  <a:srgbClr val="000000"/>
                </a:solidFill>
              </a:rPr>
              <a:t>Replaces Keywords and Best Bets</a:t>
            </a:r>
          </a:p>
          <a:p>
            <a:pPr lvl="0"/>
            <a:r>
              <a:rPr lang="en-US" dirty="0">
                <a:solidFill>
                  <a:srgbClr val="000000"/>
                </a:solidFill>
              </a:rPr>
              <a:t>Guide the user based on intent</a:t>
            </a:r>
          </a:p>
          <a:p>
            <a:pPr lvl="0"/>
            <a:r>
              <a:rPr lang="en-US" dirty="0">
                <a:solidFill>
                  <a:srgbClr val="000000"/>
                </a:solidFill>
              </a:rPr>
              <a:t>Configuration includes</a:t>
            </a:r>
          </a:p>
          <a:p>
            <a:pPr lvl="1"/>
            <a:r>
              <a:rPr lang="en-US" dirty="0">
                <a:solidFill>
                  <a:srgbClr val="000000"/>
                </a:solidFill>
              </a:rPr>
              <a:t>Scope</a:t>
            </a:r>
          </a:p>
          <a:p>
            <a:pPr lvl="1"/>
            <a:r>
              <a:rPr lang="en-US" dirty="0">
                <a:solidFill>
                  <a:srgbClr val="000000"/>
                </a:solidFill>
              </a:rPr>
              <a:t>Conditions</a:t>
            </a:r>
          </a:p>
          <a:p>
            <a:pPr lvl="1"/>
            <a:r>
              <a:rPr lang="en-US" dirty="0">
                <a:solidFill>
                  <a:srgbClr val="000000"/>
                </a:solidFill>
              </a:rPr>
              <a:t>Actions</a:t>
            </a:r>
          </a:p>
          <a:p>
            <a:pPr lvl="1"/>
            <a:r>
              <a:rPr lang="en-US" dirty="0">
                <a:solidFill>
                  <a:srgbClr val="000000"/>
                </a:solidFill>
              </a:rPr>
              <a:t>Publishing Settings</a:t>
            </a:r>
          </a:p>
        </p:txBody>
      </p:sp>
    </p:spTree>
    <p:extLst>
      <p:ext uri="{BB962C8B-B14F-4D97-AF65-F5344CB8AC3E}">
        <p14:creationId xmlns:p14="http://schemas.microsoft.com/office/powerpoint/2010/main" val="255041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Rule Conditions and Actions</a:t>
            </a:r>
          </a:p>
        </p:txBody>
      </p:sp>
      <p:sp>
        <p:nvSpPr>
          <p:cNvPr id="3" name="Content Placeholder 2"/>
          <p:cNvSpPr>
            <a:spLocks noGrp="1"/>
          </p:cNvSpPr>
          <p:nvPr>
            <p:ph sz="quarter" idx="10"/>
          </p:nvPr>
        </p:nvSpPr>
        <p:spPr/>
        <p:txBody>
          <a:bodyPr/>
          <a:lstStyle/>
          <a:p>
            <a:pPr lvl="0"/>
            <a:r>
              <a:rPr lang="en-US" dirty="0">
                <a:solidFill>
                  <a:srgbClr val="000000"/>
                </a:solidFill>
              </a:rPr>
              <a:t>Conditions determine if query rule applies</a:t>
            </a:r>
          </a:p>
          <a:p>
            <a:pPr lvl="0"/>
            <a:r>
              <a:rPr lang="en-US" dirty="0">
                <a:solidFill>
                  <a:srgbClr val="000000"/>
                </a:solidFill>
              </a:rPr>
              <a:t>Examples</a:t>
            </a:r>
          </a:p>
          <a:p>
            <a:pPr lvl="1"/>
            <a:r>
              <a:rPr lang="en-US" dirty="0">
                <a:solidFill>
                  <a:srgbClr val="000000"/>
                </a:solidFill>
              </a:rPr>
              <a:t>“401K” promotes Human Resources site</a:t>
            </a:r>
          </a:p>
          <a:p>
            <a:pPr lvl="1"/>
            <a:r>
              <a:rPr lang="en-US" dirty="0">
                <a:solidFill>
                  <a:srgbClr val="000000"/>
                </a:solidFill>
              </a:rPr>
              <a:t>“Vacation” highlights request forms</a:t>
            </a:r>
          </a:p>
          <a:p>
            <a:pPr lvl="0"/>
            <a:r>
              <a:rPr lang="en-US" dirty="0">
                <a:solidFill>
                  <a:srgbClr val="000000"/>
                </a:solidFill>
              </a:rPr>
              <a:t>Query Actions include</a:t>
            </a:r>
          </a:p>
          <a:p>
            <a:pPr lvl="1"/>
            <a:r>
              <a:rPr lang="en-US" dirty="0">
                <a:solidFill>
                  <a:srgbClr val="000000"/>
                </a:solidFill>
              </a:rPr>
              <a:t>Promoted Results</a:t>
            </a:r>
          </a:p>
          <a:p>
            <a:pPr lvl="1"/>
            <a:r>
              <a:rPr lang="en-US" dirty="0">
                <a:solidFill>
                  <a:srgbClr val="000000"/>
                </a:solidFill>
              </a:rPr>
              <a:t>Result Blocks</a:t>
            </a:r>
          </a:p>
          <a:p>
            <a:pPr lvl="1"/>
            <a:r>
              <a:rPr lang="en-US" dirty="0">
                <a:solidFill>
                  <a:srgbClr val="000000"/>
                </a:solidFill>
              </a:rPr>
              <a:t>Change results</a:t>
            </a:r>
          </a:p>
        </p:txBody>
      </p:sp>
    </p:spTree>
    <p:extLst>
      <p:ext uri="{BB962C8B-B14F-4D97-AF65-F5344CB8AC3E}">
        <p14:creationId xmlns:p14="http://schemas.microsoft.com/office/powerpoint/2010/main" val="351382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Microsoft Virtual Academy</a:t>
            </a:r>
          </a:p>
          <a:p>
            <a:pPr lvl="1"/>
            <a:r>
              <a:rPr lang="en-US" dirty="0"/>
              <a:t>Free online learning tailored for IT Pros and Developers </a:t>
            </a:r>
          </a:p>
          <a:p>
            <a:pPr lvl="1"/>
            <a:r>
              <a:rPr lang="en-US" dirty="0"/>
              <a:t>Over 1M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DevSPSAdv</a:t>
            </a:r>
            <a:r>
              <a:rPr lang="en-US" dirty="0"/>
              <a:t> (expires 1/11/2014)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a:t>     Join the MVA Community!</a:t>
            </a:r>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Rules</a:t>
            </a:r>
          </a:p>
        </p:txBody>
      </p:sp>
    </p:spTree>
    <p:extLst>
      <p:ext uri="{BB962C8B-B14F-4D97-AF65-F5344CB8AC3E}">
        <p14:creationId xmlns:p14="http://schemas.microsoft.com/office/powerpoint/2010/main" val="391496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Customizing Content Processing</a:t>
            </a:r>
          </a:p>
        </p:txBody>
      </p:sp>
      <p:sp>
        <p:nvSpPr>
          <p:cNvPr id="3" name="Text Placeholder 2"/>
          <p:cNvSpPr>
            <a:spLocks noGrp="1"/>
          </p:cNvSpPr>
          <p:nvPr>
            <p:ph sz="quarter" idx="10"/>
          </p:nvPr>
        </p:nvSpPr>
        <p:spPr/>
        <p:txBody>
          <a:bodyPr/>
          <a:lstStyle/>
          <a:p>
            <a:r>
              <a:rPr lang="en-GB" dirty="0"/>
              <a:t>Entity Extractors
Configuring Entity Extractors
Company Name Extractors
Creating and Deploying a Thesaurus
Adding Query Spelling Corrections
The Content Enrichment Web Service
Creating a Content Enrichment Service
Configuring Content Enrichment Service</a:t>
            </a:r>
          </a:p>
        </p:txBody>
      </p:sp>
    </p:spTree>
    <p:extLst>
      <p:ext uri="{BB962C8B-B14F-4D97-AF65-F5344CB8AC3E}">
        <p14:creationId xmlns:p14="http://schemas.microsoft.com/office/powerpoint/2010/main" val="3431443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Extractors</a:t>
            </a:r>
          </a:p>
        </p:txBody>
      </p:sp>
      <p:sp>
        <p:nvSpPr>
          <p:cNvPr id="3" name="Content Placeholder 2"/>
          <p:cNvSpPr>
            <a:spLocks noGrp="1"/>
          </p:cNvSpPr>
          <p:nvPr>
            <p:ph sz="quarter" idx="10"/>
          </p:nvPr>
        </p:nvSpPr>
        <p:spPr/>
        <p:txBody>
          <a:bodyPr/>
          <a:lstStyle/>
          <a:p>
            <a:pPr lvl="0"/>
            <a:r>
              <a:rPr lang="en-US" dirty="0">
                <a:solidFill>
                  <a:srgbClr val="000000"/>
                </a:solidFill>
              </a:rPr>
              <a:t>Cleanse and structure data</a:t>
            </a:r>
          </a:p>
          <a:p>
            <a:pPr lvl="0"/>
            <a:r>
              <a:rPr lang="en-US" dirty="0">
                <a:solidFill>
                  <a:srgbClr val="000000"/>
                </a:solidFill>
              </a:rPr>
              <a:t>Four types of extractors</a:t>
            </a:r>
          </a:p>
          <a:p>
            <a:pPr lvl="1"/>
            <a:r>
              <a:rPr lang="en-US" dirty="0">
                <a:solidFill>
                  <a:srgbClr val="000000"/>
                </a:solidFill>
              </a:rPr>
              <a:t>Word</a:t>
            </a:r>
          </a:p>
          <a:p>
            <a:pPr lvl="1"/>
            <a:r>
              <a:rPr lang="en-US" dirty="0">
                <a:solidFill>
                  <a:srgbClr val="000000"/>
                </a:solidFill>
              </a:rPr>
              <a:t>Word Part</a:t>
            </a:r>
          </a:p>
          <a:p>
            <a:pPr lvl="1"/>
            <a:r>
              <a:rPr lang="en-US" dirty="0">
                <a:solidFill>
                  <a:srgbClr val="000000"/>
                </a:solidFill>
              </a:rPr>
              <a:t>Word Exact</a:t>
            </a:r>
          </a:p>
          <a:p>
            <a:pPr lvl="1"/>
            <a:r>
              <a:rPr lang="en-US" dirty="0">
                <a:solidFill>
                  <a:srgbClr val="000000"/>
                </a:solidFill>
              </a:rPr>
              <a:t>Word Part Exact</a:t>
            </a:r>
          </a:p>
          <a:p>
            <a:pPr lvl="0"/>
            <a:r>
              <a:rPr lang="en-US" dirty="0">
                <a:solidFill>
                  <a:srgbClr val="000000"/>
                </a:solidFill>
              </a:rPr>
              <a:t>Limited to 12 extractors</a:t>
            </a:r>
          </a:p>
          <a:p>
            <a:pPr lvl="1"/>
            <a:r>
              <a:rPr lang="en-US" dirty="0">
                <a:solidFill>
                  <a:srgbClr val="000000"/>
                </a:solidFill>
              </a:rPr>
              <a:t>FAST Search was </a:t>
            </a:r>
            <a:r>
              <a:rPr lang="en-US" dirty="0" err="1">
                <a:solidFill>
                  <a:srgbClr val="000000"/>
                </a:solidFill>
              </a:rPr>
              <a:t>unlimitted</a:t>
            </a:r>
            <a:endParaRPr lang="en-US" dirty="0">
              <a:solidFill>
                <a:srgbClr val="000000"/>
              </a:solidFill>
            </a:endParaRPr>
          </a:p>
        </p:txBody>
      </p:sp>
    </p:spTree>
    <p:extLst>
      <p:ext uri="{BB962C8B-B14F-4D97-AF65-F5344CB8AC3E}">
        <p14:creationId xmlns:p14="http://schemas.microsoft.com/office/powerpoint/2010/main" val="383105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Entity Extractors</a:t>
            </a:r>
          </a:p>
        </p:txBody>
      </p:sp>
      <p:sp>
        <p:nvSpPr>
          <p:cNvPr id="3" name="Content Placeholder 2"/>
          <p:cNvSpPr>
            <a:spLocks noGrp="1"/>
          </p:cNvSpPr>
          <p:nvPr>
            <p:ph sz="quarter" idx="10"/>
          </p:nvPr>
        </p:nvSpPr>
        <p:spPr/>
        <p:txBody>
          <a:bodyPr/>
          <a:lstStyle/>
          <a:p>
            <a:r>
              <a:rPr lang="en-US" dirty="0"/>
              <a:t>CSV file</a:t>
            </a:r>
          </a:p>
          <a:p>
            <a:pPr lvl="1"/>
            <a:r>
              <a:rPr lang="en-US" dirty="0"/>
              <a:t>Key</a:t>
            </a:r>
          </a:p>
          <a:p>
            <a:pPr lvl="1"/>
            <a:r>
              <a:rPr lang="en-US" dirty="0"/>
              <a:t>Display form</a:t>
            </a:r>
          </a:p>
          <a:p>
            <a:r>
              <a:rPr lang="en-US" dirty="0"/>
              <a:t>Importing</a:t>
            </a:r>
          </a:p>
          <a:p>
            <a:pPr lvl="1"/>
            <a:r>
              <a:rPr lang="en-US" dirty="0">
                <a:solidFill>
                  <a:srgbClr val="000000"/>
                </a:solidFill>
              </a:rPr>
              <a:t>Import-</a:t>
            </a:r>
            <a:r>
              <a:rPr lang="en-US" dirty="0" err="1">
                <a:solidFill>
                  <a:srgbClr val="000000"/>
                </a:solidFill>
              </a:rPr>
              <a:t>SPEnterpriseSearchCustomExtractionDictionary</a:t>
            </a:r>
            <a:endParaRPr lang="en-US" dirty="0">
              <a:solidFill>
                <a:srgbClr val="000000"/>
              </a:solidFill>
            </a:endParaRPr>
          </a:p>
          <a:p>
            <a:pPr lvl="1"/>
            <a:r>
              <a:rPr lang="en-US" dirty="0">
                <a:solidFill>
                  <a:srgbClr val="000000"/>
                </a:solidFill>
              </a:rPr>
              <a:t>Requires a UNC path</a:t>
            </a:r>
          </a:p>
          <a:p>
            <a:r>
              <a:rPr lang="en-US" dirty="0">
                <a:solidFill>
                  <a:srgbClr val="000000"/>
                </a:solidFill>
              </a:rPr>
              <a:t>Requires full crawl</a:t>
            </a:r>
          </a:p>
          <a:p>
            <a:pPr lvl="0"/>
            <a:endParaRPr lang="en-US" dirty="0">
              <a:solidFill>
                <a:srgbClr val="000000"/>
              </a:solidFill>
            </a:endParaRPr>
          </a:p>
          <a:p>
            <a:pPr lvl="1"/>
            <a:endParaRPr lang="en-US" dirty="0"/>
          </a:p>
        </p:txBody>
      </p:sp>
    </p:spTree>
    <p:extLst>
      <p:ext uri="{BB962C8B-B14F-4D97-AF65-F5344CB8AC3E}">
        <p14:creationId xmlns:p14="http://schemas.microsoft.com/office/powerpoint/2010/main" val="368744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Name Extractors</a:t>
            </a:r>
          </a:p>
        </p:txBody>
      </p:sp>
      <p:sp>
        <p:nvSpPr>
          <p:cNvPr id="3" name="Content Placeholder 2"/>
          <p:cNvSpPr>
            <a:spLocks noGrp="1"/>
          </p:cNvSpPr>
          <p:nvPr>
            <p:ph sz="quarter" idx="10"/>
          </p:nvPr>
        </p:nvSpPr>
        <p:spPr/>
        <p:txBody>
          <a:bodyPr/>
          <a:lstStyle/>
          <a:p>
            <a:pPr lvl="0"/>
            <a:r>
              <a:rPr lang="en-US" dirty="0">
                <a:solidFill>
                  <a:srgbClr val="000000"/>
                </a:solidFill>
              </a:rPr>
              <a:t>Company entity extractor is configured via MMS</a:t>
            </a:r>
          </a:p>
          <a:p>
            <a:pPr lvl="0"/>
            <a:r>
              <a:rPr lang="en-US" dirty="0">
                <a:solidFill>
                  <a:srgbClr val="000000"/>
                </a:solidFill>
              </a:rPr>
              <a:t>Designed to tag content with company information for targeted search and refinement</a:t>
            </a:r>
          </a:p>
          <a:p>
            <a:pPr lvl="0"/>
            <a:r>
              <a:rPr lang="en-US" dirty="0">
                <a:solidFill>
                  <a:srgbClr val="000000"/>
                </a:solidFill>
              </a:rPr>
              <a:t>Must enable the company extractor on the managed properties</a:t>
            </a:r>
          </a:p>
          <a:p>
            <a:pPr lvl="1"/>
            <a:r>
              <a:rPr lang="en-US" dirty="0">
                <a:solidFill>
                  <a:srgbClr val="000000"/>
                </a:solidFill>
              </a:rPr>
              <a:t>Body and Title are preconfigured</a:t>
            </a:r>
          </a:p>
        </p:txBody>
      </p:sp>
    </p:spTree>
    <p:extLst>
      <p:ext uri="{BB962C8B-B14F-4D97-AF65-F5344CB8AC3E}">
        <p14:creationId xmlns:p14="http://schemas.microsoft.com/office/powerpoint/2010/main" val="74238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and Deploying a Thesaurus</a:t>
            </a:r>
          </a:p>
        </p:txBody>
      </p:sp>
      <p:sp>
        <p:nvSpPr>
          <p:cNvPr id="3" name="Content Placeholder 2"/>
          <p:cNvSpPr>
            <a:spLocks noGrp="1"/>
          </p:cNvSpPr>
          <p:nvPr>
            <p:ph sz="quarter" idx="10"/>
          </p:nvPr>
        </p:nvSpPr>
        <p:spPr/>
        <p:txBody>
          <a:bodyPr/>
          <a:lstStyle/>
          <a:p>
            <a:pPr lvl="0"/>
            <a:r>
              <a:rPr lang="en-US" dirty="0">
                <a:solidFill>
                  <a:srgbClr val="000000"/>
                </a:solidFill>
              </a:rPr>
              <a:t>Thesaurus allows configuration of synonyms</a:t>
            </a:r>
          </a:p>
          <a:p>
            <a:pPr lvl="1"/>
            <a:r>
              <a:rPr lang="en-US" dirty="0">
                <a:solidFill>
                  <a:srgbClr val="000000"/>
                </a:solidFill>
              </a:rPr>
              <a:t>IE = Internet Explorer</a:t>
            </a:r>
          </a:p>
          <a:p>
            <a:pPr lvl="1"/>
            <a:r>
              <a:rPr lang="en-US" dirty="0">
                <a:solidFill>
                  <a:srgbClr val="000000"/>
                </a:solidFill>
              </a:rPr>
              <a:t>Win8 = Windows 8</a:t>
            </a:r>
          </a:p>
          <a:p>
            <a:pPr lvl="1"/>
            <a:r>
              <a:rPr lang="en-US" dirty="0">
                <a:solidFill>
                  <a:srgbClr val="000000"/>
                </a:solidFill>
              </a:rPr>
              <a:t>SP = SharePoint</a:t>
            </a:r>
          </a:p>
          <a:p>
            <a:pPr lvl="0"/>
            <a:r>
              <a:rPr lang="en-US" dirty="0">
                <a:solidFill>
                  <a:srgbClr val="000000"/>
                </a:solidFill>
              </a:rPr>
              <a:t>Thesaurus entries are one way</a:t>
            </a:r>
          </a:p>
          <a:p>
            <a:pPr lvl="1"/>
            <a:r>
              <a:rPr lang="en-US" dirty="0">
                <a:solidFill>
                  <a:srgbClr val="000000"/>
                </a:solidFill>
              </a:rPr>
              <a:t>Two way entries require second entry</a:t>
            </a:r>
          </a:p>
          <a:p>
            <a:pPr lvl="0"/>
            <a:r>
              <a:rPr lang="en-US" dirty="0">
                <a:solidFill>
                  <a:srgbClr val="000000"/>
                </a:solidFill>
              </a:rPr>
              <a:t>Deployment is via Windows PowerShell</a:t>
            </a:r>
          </a:p>
        </p:txBody>
      </p:sp>
    </p:spTree>
    <p:extLst>
      <p:ext uri="{BB962C8B-B14F-4D97-AF65-F5344CB8AC3E}">
        <p14:creationId xmlns:p14="http://schemas.microsoft.com/office/powerpoint/2010/main" val="600210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Query Spelling Corrections</a:t>
            </a:r>
          </a:p>
        </p:txBody>
      </p:sp>
      <p:sp>
        <p:nvSpPr>
          <p:cNvPr id="3" name="Content Placeholder 2"/>
          <p:cNvSpPr>
            <a:spLocks noGrp="1"/>
          </p:cNvSpPr>
          <p:nvPr>
            <p:ph sz="quarter" idx="10"/>
          </p:nvPr>
        </p:nvSpPr>
        <p:spPr/>
        <p:txBody>
          <a:bodyPr/>
          <a:lstStyle/>
          <a:p>
            <a:pPr lvl="0"/>
            <a:r>
              <a:rPr lang="en-US" dirty="0">
                <a:solidFill>
                  <a:srgbClr val="000000"/>
                </a:solidFill>
              </a:rPr>
              <a:t>“Did you mean”</a:t>
            </a:r>
          </a:p>
          <a:p>
            <a:pPr lvl="1"/>
            <a:r>
              <a:rPr lang="en-US" dirty="0">
                <a:solidFill>
                  <a:srgbClr val="000000"/>
                </a:solidFill>
              </a:rPr>
              <a:t>“</a:t>
            </a:r>
            <a:r>
              <a:rPr lang="en-US" dirty="0" err="1">
                <a:solidFill>
                  <a:srgbClr val="000000"/>
                </a:solidFill>
              </a:rPr>
              <a:t>SharePonit</a:t>
            </a:r>
            <a:r>
              <a:rPr lang="en-US" dirty="0">
                <a:solidFill>
                  <a:srgbClr val="000000"/>
                </a:solidFill>
              </a:rPr>
              <a:t>” generates “Did you mean SharePoint”?</a:t>
            </a:r>
          </a:p>
          <a:p>
            <a:pPr lvl="0"/>
            <a:r>
              <a:rPr lang="en-US" dirty="0">
                <a:solidFill>
                  <a:srgbClr val="000000"/>
                </a:solidFill>
              </a:rPr>
              <a:t>Exclusions</a:t>
            </a:r>
          </a:p>
          <a:p>
            <a:pPr lvl="1"/>
            <a:r>
              <a:rPr lang="en-US" dirty="0">
                <a:solidFill>
                  <a:srgbClr val="000000"/>
                </a:solidFill>
              </a:rPr>
              <a:t>Product names</a:t>
            </a:r>
          </a:p>
          <a:p>
            <a:pPr lvl="1"/>
            <a:r>
              <a:rPr lang="en-US" dirty="0">
                <a:solidFill>
                  <a:srgbClr val="000000"/>
                </a:solidFill>
              </a:rPr>
              <a:t>Departments</a:t>
            </a:r>
          </a:p>
        </p:txBody>
      </p:sp>
    </p:spTree>
    <p:extLst>
      <p:ext uri="{BB962C8B-B14F-4D97-AF65-F5344CB8AC3E}">
        <p14:creationId xmlns:p14="http://schemas.microsoft.com/office/powerpoint/2010/main" val="297947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Content Enrichment Web Service</a:t>
            </a:r>
          </a:p>
        </p:txBody>
      </p:sp>
      <p:sp>
        <p:nvSpPr>
          <p:cNvPr id="3" name="Content Placeholder 2"/>
          <p:cNvSpPr>
            <a:spLocks noGrp="1"/>
          </p:cNvSpPr>
          <p:nvPr>
            <p:ph sz="quarter" idx="10"/>
          </p:nvPr>
        </p:nvSpPr>
        <p:spPr/>
        <p:txBody>
          <a:bodyPr/>
          <a:lstStyle/>
          <a:p>
            <a:pPr lvl="0"/>
            <a:r>
              <a:rPr lang="en-US" dirty="0">
                <a:solidFill>
                  <a:srgbClr val="000000"/>
                </a:solidFill>
              </a:rPr>
              <a:t>Entity extraction requires values be imported</a:t>
            </a:r>
          </a:p>
          <a:p>
            <a:pPr lvl="0"/>
            <a:r>
              <a:rPr lang="en-US" dirty="0">
                <a:solidFill>
                  <a:srgbClr val="000000"/>
                </a:solidFill>
              </a:rPr>
              <a:t>Content Enrichment allows custom code</a:t>
            </a:r>
          </a:p>
          <a:p>
            <a:pPr lvl="1"/>
            <a:r>
              <a:rPr lang="en-US" dirty="0">
                <a:solidFill>
                  <a:srgbClr val="000000"/>
                </a:solidFill>
              </a:rPr>
              <a:t>Items are sent to enrichment service based on a trigger</a:t>
            </a:r>
          </a:p>
          <a:p>
            <a:pPr lvl="2"/>
            <a:r>
              <a:rPr lang="en-US" dirty="0" err="1">
                <a:solidFill>
                  <a:srgbClr val="000000"/>
                </a:solidFill>
              </a:rPr>
              <a:t>ZipCode</a:t>
            </a:r>
            <a:r>
              <a:rPr lang="en-US" dirty="0">
                <a:solidFill>
                  <a:srgbClr val="000000"/>
                </a:solidFill>
              </a:rPr>
              <a:t> is not null</a:t>
            </a:r>
          </a:p>
          <a:p>
            <a:r>
              <a:rPr lang="en-US" dirty="0">
                <a:solidFill>
                  <a:srgbClr val="000000"/>
                </a:solidFill>
              </a:rPr>
              <a:t>Requirements</a:t>
            </a:r>
          </a:p>
          <a:p>
            <a:pPr lvl="1"/>
            <a:r>
              <a:rPr lang="en-US" dirty="0">
                <a:solidFill>
                  <a:srgbClr val="000000"/>
                </a:solidFill>
              </a:rPr>
              <a:t>Managed property</a:t>
            </a:r>
          </a:p>
          <a:p>
            <a:pPr lvl="1"/>
            <a:r>
              <a:rPr lang="en-US" dirty="0">
                <a:solidFill>
                  <a:srgbClr val="000000"/>
                </a:solidFill>
              </a:rPr>
              <a:t>WCF Service</a:t>
            </a:r>
          </a:p>
        </p:txBody>
      </p:sp>
    </p:spTree>
    <p:extLst>
      <p:ext uri="{BB962C8B-B14F-4D97-AF65-F5344CB8AC3E}">
        <p14:creationId xmlns:p14="http://schemas.microsoft.com/office/powerpoint/2010/main" val="158839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Enrichment Service Notes</a:t>
            </a:r>
          </a:p>
        </p:txBody>
      </p:sp>
      <p:sp>
        <p:nvSpPr>
          <p:cNvPr id="3" name="Content Placeholder 2"/>
          <p:cNvSpPr>
            <a:spLocks noGrp="1"/>
          </p:cNvSpPr>
          <p:nvPr>
            <p:ph sz="quarter" idx="10"/>
          </p:nvPr>
        </p:nvSpPr>
        <p:spPr/>
        <p:txBody>
          <a:bodyPr/>
          <a:lstStyle/>
          <a:p>
            <a:r>
              <a:rPr lang="en-US" dirty="0"/>
              <a:t>External WCF service</a:t>
            </a:r>
          </a:p>
          <a:p>
            <a:pPr lvl="1"/>
            <a:r>
              <a:rPr lang="en-US" dirty="0"/>
              <a:t>Use triggers to limit items sent to service</a:t>
            </a:r>
          </a:p>
          <a:p>
            <a:pPr lvl="1"/>
            <a:r>
              <a:rPr lang="en-US" dirty="0"/>
              <a:t>Ensure WCF service is on the same network</a:t>
            </a:r>
          </a:p>
          <a:p>
            <a:r>
              <a:rPr lang="en-US" dirty="0"/>
              <a:t>Only one WCF service can be configured</a:t>
            </a:r>
          </a:p>
          <a:p>
            <a:r>
              <a:rPr lang="en-US" dirty="0"/>
              <a:t>Does not alter original item</a:t>
            </a:r>
          </a:p>
          <a:p>
            <a:pPr lvl="1"/>
            <a:r>
              <a:rPr lang="en-US" dirty="0"/>
              <a:t>Changes are only “stored” in search</a:t>
            </a:r>
          </a:p>
        </p:txBody>
      </p:sp>
    </p:spTree>
    <p:extLst>
      <p:ext uri="{BB962C8B-B14F-4D97-AF65-F5344CB8AC3E}">
        <p14:creationId xmlns:p14="http://schemas.microsoft.com/office/powerpoint/2010/main" val="1275976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Content Enrichment Service</a:t>
            </a:r>
          </a:p>
        </p:txBody>
      </p:sp>
      <p:sp>
        <p:nvSpPr>
          <p:cNvPr id="3" name="Content Placeholder 2"/>
          <p:cNvSpPr>
            <a:spLocks noGrp="1"/>
          </p:cNvSpPr>
          <p:nvPr>
            <p:ph sz="quarter" idx="10"/>
          </p:nvPr>
        </p:nvSpPr>
        <p:spPr/>
        <p:txBody>
          <a:bodyPr/>
          <a:lstStyle/>
          <a:p>
            <a:r>
              <a:rPr lang="en-US" dirty="0">
                <a:solidFill>
                  <a:srgbClr val="000000"/>
                </a:solidFill>
              </a:rPr>
              <a:t>Create a WCF Service in Visual Studio</a:t>
            </a:r>
          </a:p>
          <a:p>
            <a:r>
              <a:rPr lang="en-US" dirty="0">
                <a:solidFill>
                  <a:srgbClr val="000000"/>
                </a:solidFill>
              </a:rPr>
              <a:t>Add assembly reference to </a:t>
            </a:r>
            <a:r>
              <a:rPr lang="en-US" b="1" dirty="0">
                <a:solidFill>
                  <a:srgbClr val="000000"/>
                </a:solidFill>
              </a:rPr>
              <a:t>Microsoft.Office.Server.Search.ContentProcessingEnrichment.dll</a:t>
            </a:r>
          </a:p>
          <a:p>
            <a:r>
              <a:rPr lang="en-US" dirty="0">
                <a:solidFill>
                  <a:srgbClr val="000000"/>
                </a:solidFill>
              </a:rPr>
              <a:t>Implement the </a:t>
            </a:r>
            <a:r>
              <a:rPr lang="en-US" b="1" dirty="0" err="1">
                <a:solidFill>
                  <a:srgbClr val="000000"/>
                </a:solidFill>
              </a:rPr>
              <a:t>IContentProcessingEnrichmentService</a:t>
            </a:r>
            <a:endParaRPr lang="en-US" b="1" dirty="0">
              <a:solidFill>
                <a:srgbClr val="000000"/>
              </a:solidFill>
            </a:endParaRPr>
          </a:p>
          <a:p>
            <a:r>
              <a:rPr lang="en-US" dirty="0">
                <a:solidFill>
                  <a:srgbClr val="000000"/>
                </a:solidFill>
              </a:rPr>
              <a:t>Implement the </a:t>
            </a:r>
            <a:r>
              <a:rPr lang="en-US" b="1" dirty="0" err="1">
                <a:solidFill>
                  <a:srgbClr val="000000"/>
                </a:solidFill>
              </a:rPr>
              <a:t>ProcessItem</a:t>
            </a:r>
            <a:r>
              <a:rPr lang="en-US" dirty="0">
                <a:solidFill>
                  <a:srgbClr val="000000"/>
                </a:solidFill>
              </a:rPr>
              <a:t> method</a:t>
            </a:r>
          </a:p>
          <a:p>
            <a:r>
              <a:rPr lang="en-US" dirty="0">
                <a:solidFill>
                  <a:srgbClr val="000000"/>
                </a:solidFill>
              </a:rPr>
              <a:t>Deploy the project to a server</a:t>
            </a:r>
          </a:p>
          <a:p>
            <a:r>
              <a:rPr lang="en-US" dirty="0">
                <a:solidFill>
                  <a:srgbClr val="000000"/>
                </a:solidFill>
              </a:rPr>
              <a:t>Configure SharePoint Search to point to service</a:t>
            </a:r>
          </a:p>
        </p:txBody>
      </p:sp>
    </p:spTree>
    <p:extLst>
      <p:ext uri="{BB962C8B-B14F-4D97-AF65-F5344CB8AC3E}">
        <p14:creationId xmlns:p14="http://schemas.microsoft.com/office/powerpoint/2010/main" val="302182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t>03 | </a:t>
            </a:r>
            <a:r>
              <a:rPr lang="en-US" b="1" dirty="0"/>
              <a:t>Customizing the Search Experience</a:t>
            </a:r>
          </a:p>
        </p:txBody>
      </p:sp>
      <p:sp>
        <p:nvSpPr>
          <p:cNvPr id="4" name="Subtitle 3"/>
          <p:cNvSpPr>
            <a:spLocks noGrp="1"/>
          </p:cNvSpPr>
          <p:nvPr>
            <p:ph type="subTitle" idx="1"/>
          </p:nvPr>
        </p:nvSpPr>
        <p:spPr/>
        <p:txBody>
          <a:bodyPr/>
          <a:lstStyle/>
          <a:p>
            <a:r>
              <a:rPr lang="en-US" dirty="0"/>
              <a:t>Tom Resing | SharePoint Engineer, Jive Software</a:t>
            </a:r>
          </a:p>
          <a:p>
            <a:r>
              <a:rPr lang="en-US" dirty="0"/>
              <a:t>Christopher Harrison | Head Geek</a:t>
            </a:r>
          </a:p>
        </p:txBody>
      </p:sp>
    </p:spTree>
    <p:extLst>
      <p:ext uri="{BB962C8B-B14F-4D97-AF65-F5344CB8AC3E}">
        <p14:creationId xmlns:p14="http://schemas.microsoft.com/office/powerpoint/2010/main" val="897692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Configuring Entity Extraction</a:t>
            </a:r>
          </a:p>
        </p:txBody>
      </p:sp>
    </p:spTree>
    <p:extLst>
      <p:ext uri="{BB962C8B-B14F-4D97-AF65-F5344CB8AC3E}">
        <p14:creationId xmlns:p14="http://schemas.microsoft.com/office/powerpoint/2010/main" val="349313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sz="quarter" idx="10"/>
          </p:nvPr>
        </p:nvSpPr>
        <p:spPr/>
        <p:txBody>
          <a:bodyPr/>
          <a:lstStyle/>
          <a:p>
            <a:r>
              <a:rPr lang="en-GB" dirty="0"/>
              <a:t>Search Schemas</a:t>
            </a:r>
          </a:p>
          <a:p>
            <a:r>
              <a:rPr lang="en-GB" dirty="0"/>
              <a:t>Customizing Query Processing
Customizing Search Results
Customizing Content Processing</a:t>
            </a:r>
          </a:p>
        </p:txBody>
      </p:sp>
    </p:spTree>
    <p:extLst>
      <p:ext uri="{BB962C8B-B14F-4D97-AF65-F5344CB8AC3E}">
        <p14:creationId xmlns:p14="http://schemas.microsoft.com/office/powerpoint/2010/main" val="82880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Schemas</a:t>
            </a:r>
          </a:p>
        </p:txBody>
      </p:sp>
      <p:sp>
        <p:nvSpPr>
          <p:cNvPr id="3" name="Content Placeholder 2"/>
          <p:cNvSpPr>
            <a:spLocks noGrp="1"/>
          </p:cNvSpPr>
          <p:nvPr>
            <p:ph sz="quarter" idx="10"/>
          </p:nvPr>
        </p:nvSpPr>
        <p:spPr/>
        <p:txBody>
          <a:bodyPr/>
          <a:lstStyle/>
          <a:p>
            <a:r>
              <a:rPr lang="en-US" dirty="0"/>
              <a:t>Search Schema Concepts</a:t>
            </a:r>
          </a:p>
          <a:p>
            <a:r>
              <a:rPr lang="en-US" dirty="0"/>
              <a:t>Crawled Properties</a:t>
            </a:r>
          </a:p>
          <a:p>
            <a:r>
              <a:rPr lang="en-US" dirty="0"/>
              <a:t>Managed Properties</a:t>
            </a:r>
          </a:p>
        </p:txBody>
      </p:sp>
    </p:spTree>
    <p:extLst>
      <p:ext uri="{BB962C8B-B14F-4D97-AF65-F5344CB8AC3E}">
        <p14:creationId xmlns:p14="http://schemas.microsoft.com/office/powerpoint/2010/main" val="403233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Schema</a:t>
            </a:r>
          </a:p>
        </p:txBody>
      </p:sp>
      <p:sp>
        <p:nvSpPr>
          <p:cNvPr id="3" name="Content Placeholder 2"/>
          <p:cNvSpPr>
            <a:spLocks noGrp="1"/>
          </p:cNvSpPr>
          <p:nvPr>
            <p:ph sz="quarter" idx="10"/>
          </p:nvPr>
        </p:nvSpPr>
        <p:spPr/>
        <p:txBody>
          <a:bodyPr/>
          <a:lstStyle/>
          <a:p>
            <a:r>
              <a:rPr lang="en-US" dirty="0"/>
              <a:t>Mapping between crawled and managed properties</a:t>
            </a:r>
          </a:p>
          <a:p>
            <a:r>
              <a:rPr lang="en-US" dirty="0"/>
              <a:t>Controls how managed properties’ capabilities</a:t>
            </a:r>
          </a:p>
        </p:txBody>
      </p:sp>
    </p:spTree>
    <p:extLst>
      <p:ext uri="{BB962C8B-B14F-4D97-AF65-F5344CB8AC3E}">
        <p14:creationId xmlns:p14="http://schemas.microsoft.com/office/powerpoint/2010/main" val="271783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Crawled Properties</a:t>
            </a:r>
          </a:p>
        </p:txBody>
      </p:sp>
      <p:sp>
        <p:nvSpPr>
          <p:cNvPr id="3" name="Content Placeholder 2"/>
          <p:cNvSpPr>
            <a:spLocks noGrp="1"/>
          </p:cNvSpPr>
          <p:nvPr>
            <p:ph sz="quarter" idx="10"/>
          </p:nvPr>
        </p:nvSpPr>
        <p:spPr/>
        <p:txBody>
          <a:bodyPr/>
          <a:lstStyle/>
          <a:p>
            <a:r>
              <a:rPr lang="en-US" dirty="0"/>
              <a:t>All properties are crawled</a:t>
            </a:r>
          </a:p>
          <a:p>
            <a:pPr lvl="1"/>
            <a:r>
              <a:rPr lang="en-US" dirty="0"/>
              <a:t>List columns</a:t>
            </a:r>
          </a:p>
          <a:p>
            <a:pPr lvl="1"/>
            <a:r>
              <a:rPr lang="en-US" dirty="0"/>
              <a:t>BCS attributes</a:t>
            </a:r>
          </a:p>
          <a:p>
            <a:pPr lvl="1"/>
            <a:r>
              <a:rPr lang="en-US" dirty="0"/>
              <a:t>File properties</a:t>
            </a:r>
          </a:p>
          <a:p>
            <a:r>
              <a:rPr lang="en-US" dirty="0"/>
              <a:t>Values are available for search</a:t>
            </a:r>
          </a:p>
          <a:p>
            <a:r>
              <a:rPr lang="en-US" dirty="0"/>
              <a:t>SharePoint stores the values but not where they came from</a:t>
            </a:r>
          </a:p>
          <a:p>
            <a:pPr lvl="1"/>
            <a:r>
              <a:rPr lang="en-US" dirty="0"/>
              <a:t>Knows “Harrison” exists, but not that it was in </a:t>
            </a:r>
            <a:r>
              <a:rPr lang="en-US" dirty="0" err="1"/>
              <a:t>LastName</a:t>
            </a:r>
            <a:endParaRPr lang="en-US" dirty="0"/>
          </a:p>
        </p:txBody>
      </p:sp>
    </p:spTree>
    <p:extLst>
      <p:ext uri="{BB962C8B-B14F-4D97-AF65-F5344CB8AC3E}">
        <p14:creationId xmlns:p14="http://schemas.microsoft.com/office/powerpoint/2010/main" val="149259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sp>
        <p:nvSpPr>
          <p:cNvPr id="3" name="Content Placeholder 2"/>
          <p:cNvSpPr>
            <a:spLocks noGrp="1"/>
          </p:cNvSpPr>
          <p:nvPr>
            <p:ph sz="quarter" idx="10"/>
          </p:nvPr>
        </p:nvSpPr>
        <p:spPr/>
        <p:txBody>
          <a:bodyPr/>
          <a:lstStyle/>
          <a:p>
            <a:r>
              <a:rPr lang="en-US" dirty="0"/>
              <a:t>Stores value and original source</a:t>
            </a:r>
          </a:p>
          <a:p>
            <a:r>
              <a:rPr lang="en-US" dirty="0"/>
              <a:t>Uses</a:t>
            </a:r>
          </a:p>
          <a:p>
            <a:pPr lvl="1"/>
            <a:r>
              <a:rPr lang="en-US" dirty="0"/>
              <a:t>Property specific queries</a:t>
            </a:r>
          </a:p>
          <a:p>
            <a:pPr lvl="1"/>
            <a:r>
              <a:rPr lang="en-US" dirty="0"/>
              <a:t>Refiners</a:t>
            </a:r>
          </a:p>
          <a:p>
            <a:pPr lvl="1"/>
            <a:r>
              <a:rPr lang="en-US" dirty="0"/>
              <a:t>Sorting</a:t>
            </a:r>
          </a:p>
          <a:p>
            <a:r>
              <a:rPr lang="en-US" dirty="0"/>
              <a:t>Requires a full crawl</a:t>
            </a:r>
          </a:p>
        </p:txBody>
      </p:sp>
    </p:spTree>
    <p:extLst>
      <p:ext uri="{BB962C8B-B14F-4D97-AF65-F5344CB8AC3E}">
        <p14:creationId xmlns:p14="http://schemas.microsoft.com/office/powerpoint/2010/main" val="369711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Managed Properties</a:t>
            </a:r>
          </a:p>
        </p:txBody>
      </p:sp>
    </p:spTree>
    <p:extLst>
      <p:ext uri="{BB962C8B-B14F-4D97-AF65-F5344CB8AC3E}">
        <p14:creationId xmlns:p14="http://schemas.microsoft.com/office/powerpoint/2010/main" val="26469755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6DB1085E-7B46-45B6-8270-A1BCF3E66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3881</TotalTime>
  <Words>746</Words>
  <Application>Microsoft Office PowerPoint</Application>
  <PresentationFormat>Widescreen</PresentationFormat>
  <Paragraphs>205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Segoe UI</vt:lpstr>
      <vt:lpstr>Segoe UI Light</vt:lpstr>
      <vt:lpstr>Times New Roman</vt:lpstr>
      <vt:lpstr>1_Office Theme</vt:lpstr>
      <vt:lpstr>SharePoint 2013 Advanced Solution Development</vt:lpstr>
      <vt:lpstr>     Join the MVA Community!</vt:lpstr>
      <vt:lpstr>PowerPoint Presentation</vt:lpstr>
      <vt:lpstr>Module Overview</vt:lpstr>
      <vt:lpstr>Search Schemas</vt:lpstr>
      <vt:lpstr>Search Schema</vt:lpstr>
      <vt:lpstr>Crawled Properties</vt:lpstr>
      <vt:lpstr>Managed Properties</vt:lpstr>
      <vt:lpstr>Creating Managed Properties</vt:lpstr>
      <vt:lpstr>Query Transforms</vt:lpstr>
      <vt:lpstr>Result Sources</vt:lpstr>
      <vt:lpstr>Query Transforms</vt:lpstr>
      <vt:lpstr>Query Transforms - Keyword Filters</vt:lpstr>
      <vt:lpstr>Query Transforms - Property Filters</vt:lpstr>
      <vt:lpstr>Query Transforms - Sorting</vt:lpstr>
      <vt:lpstr>Creating Result Sources with Query Transforms</vt:lpstr>
      <vt:lpstr>Query Rules</vt:lpstr>
      <vt:lpstr>Query Rule Concepts</vt:lpstr>
      <vt:lpstr>Query Rule Conditions and Actions</vt:lpstr>
      <vt:lpstr>Query Rules</vt:lpstr>
      <vt:lpstr>Lesson 3: Customizing Content Processing</vt:lpstr>
      <vt:lpstr>Entity Extractors</vt:lpstr>
      <vt:lpstr>Configuring Entity Extractors</vt:lpstr>
      <vt:lpstr>Company Name Extractors</vt:lpstr>
      <vt:lpstr>Creating and Deploying a Thesaurus</vt:lpstr>
      <vt:lpstr>Adding Query Spelling Corrections</vt:lpstr>
      <vt:lpstr>The Content Enrichment Web Service</vt:lpstr>
      <vt:lpstr>Content Enrichment Service Notes</vt:lpstr>
      <vt:lpstr>Creating a Content Enrichment Service</vt:lpstr>
      <vt:lpstr>Configuring Entity Extraction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Shaun Lewis</cp:lastModifiedBy>
  <cp:revision>100</cp:revision>
  <dcterms:created xsi:type="dcterms:W3CDTF">2013-02-15T23:12:42Z</dcterms:created>
  <dcterms:modified xsi:type="dcterms:W3CDTF">2016-07-21T12:38:38Z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