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71" r:id="rId5"/>
    <p:sldId id="276" r:id="rId6"/>
    <p:sldId id="277" r:id="rId7"/>
    <p:sldId id="278" r:id="rId8"/>
    <p:sldId id="279" r:id="rId9"/>
    <p:sldId id="283" r:id="rId10"/>
    <p:sldId id="291" r:id="rId11"/>
    <p:sldId id="292" r:id="rId12"/>
    <p:sldId id="293" r:id="rId13"/>
    <p:sldId id="294" r:id="rId14"/>
    <p:sldId id="297" r:id="rId15"/>
    <p:sldId id="298" r:id="rId16"/>
    <p:sldId id="299" r:id="rId17"/>
    <p:sldId id="300" r:id="rId18"/>
    <p:sldId id="301" r:id="rId19"/>
    <p:sldId id="302" r:id="rId20"/>
    <p:sldId id="303" r:id="rId21"/>
    <p:sldId id="304" r:id="rId22"/>
    <p:sldId id="305"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er Harrison" initials="CH" lastIdx="2" clrIdx="0">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4280" autoAdjust="0"/>
  </p:normalViewPr>
  <p:slideViewPr>
    <p:cSldViewPr snapToGrid="0">
      <p:cViewPr varScale="1">
        <p:scale>
          <a:sx n="68" d="100"/>
          <a:sy n="68" d="100"/>
        </p:scale>
        <p:origin x="732" y="72"/>
      </p:cViewPr>
      <p:guideLst/>
    </p:cSldViewPr>
  </p:slideViewPr>
  <p:outlineViewPr>
    <p:cViewPr>
      <p:scale>
        <a:sx n="33" d="100"/>
        <a:sy n="33" d="100"/>
      </p:scale>
      <p:origin x="0" y="-4944"/>
    </p:cViewPr>
  </p:outlineViewPr>
  <p:notesTextViewPr>
    <p:cViewPr>
      <p:scale>
        <a:sx n="1" d="1"/>
        <a:sy n="1" d="1"/>
      </p:scale>
      <p:origin x="0" y="0"/>
    </p:cViewPr>
  </p:notesTextViewPr>
  <p:sorterViewPr>
    <p:cViewPr>
      <p:scale>
        <a:sx n="100" d="100"/>
        <a:sy n="100" d="100"/>
      </p:scale>
      <p:origin x="0" y="-5742"/>
    </p:cViewPr>
  </p:sorter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7/20/2016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5C8051F-1D8E-4505-8278-B577460578DD}"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92202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5C8051F-1D8E-4505-8278-B577460578DD}"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39768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5C8051F-1D8E-4505-8278-B577460578DD}"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522766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5C8051F-1D8E-4505-8278-B577460578DD}"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748252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5C8051F-1D8E-4505-8278-B577460578DD}"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06052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5C8051F-1D8E-4505-8278-B577460578DD}"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922215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5C8051F-1D8E-4505-8278-B577460578DD}"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1840901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5C8051F-1D8E-4505-8278-B577460578DD}"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00973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5C8051F-1D8E-4505-8278-B577460578DD}"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7666179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5C8051F-1D8E-4505-8278-B577460578DD}"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
        <p:nvSpPr>
          <p:cNvPr id="7" name="TextBox 6"/>
          <p:cNvSpPr txBox="1"/>
          <p:nvPr/>
        </p:nvSpPr>
        <p:spPr>
          <a:xfrm>
            <a:off x="19050" y="8870950"/>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1622683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a:t>
            </a:fld>
            <a:endParaRPr lang="en-US"/>
          </a:p>
        </p:txBody>
      </p:sp>
    </p:spTree>
    <p:extLst>
      <p:ext uri="{BB962C8B-B14F-4D97-AF65-F5344CB8AC3E}">
        <p14:creationId xmlns:p14="http://schemas.microsoft.com/office/powerpoint/2010/main" val="34162763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3751978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5C8051F-1D8E-4505-8278-B577460578DD}"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86746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5C8051F-1D8E-4505-8278-B577460578DD}"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204011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5C8051F-1D8E-4505-8278-B577460578DD}"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88534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5C8051F-1D8E-4505-8278-B577460578DD}"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38507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5C8051F-1D8E-4505-8278-B577460578DD}"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52735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5C8051F-1D8E-4505-8278-B577460578DD}"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5686542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a:xfrm>
            <a:off x="611718" y="1021215"/>
            <a:ext cx="10825541" cy="514735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11693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2"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aka.ms/MVA-Voucher"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Tom Resing | SharePoint Engineer, Jive Software</a:t>
            </a:r>
          </a:p>
          <a:p>
            <a:r>
              <a:rPr lang="en-US" dirty="0"/>
              <a:t>Christopher Harrison | Microsoft Certified Trainer</a:t>
            </a:r>
          </a:p>
        </p:txBody>
      </p:sp>
      <p:sp>
        <p:nvSpPr>
          <p:cNvPr id="2" name="Title 1"/>
          <p:cNvSpPr>
            <a:spLocks noGrp="1"/>
          </p:cNvSpPr>
          <p:nvPr>
            <p:ph type="ctrTitle"/>
          </p:nvPr>
        </p:nvSpPr>
        <p:spPr/>
        <p:txBody>
          <a:bodyPr/>
          <a:lstStyle/>
          <a:p>
            <a:r>
              <a:rPr lang="en-US" sz="4000" dirty="0"/>
              <a:t>SharePoint 2013 Advanced Solution Development</a:t>
            </a:r>
          </a:p>
        </p:txBody>
      </p:sp>
    </p:spTree>
    <p:extLst>
      <p:ext uri="{BB962C8B-B14F-4D97-AF65-F5344CB8AC3E}">
        <p14:creationId xmlns:p14="http://schemas.microsoft.com/office/powerpoint/2010/main" val="1665733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KQL Operators</a:t>
            </a:r>
            <a:br>
              <a:rPr lang="en-GB" dirty="0"/>
            </a:br>
            <a:endParaRPr lang="en-GB" dirty="0"/>
          </a:p>
        </p:txBody>
      </p:sp>
      <p:sp>
        <p:nvSpPr>
          <p:cNvPr id="3" name="Content Placeholder 2"/>
          <p:cNvSpPr>
            <a:spLocks noGrp="1"/>
          </p:cNvSpPr>
          <p:nvPr>
            <p:ph sz="quarter" idx="10"/>
          </p:nvPr>
        </p:nvSpPr>
        <p:spPr>
          <a:xfrm>
            <a:off x="379413" y="745587"/>
            <a:ext cx="11525250" cy="6724357"/>
          </a:xfrm>
        </p:spPr>
        <p:txBody>
          <a:bodyPr/>
          <a:lstStyle/>
          <a:p>
            <a:pPr lvl="0"/>
            <a:r>
              <a:rPr lang="en-US" sz="2000" dirty="0">
                <a:solidFill>
                  <a:srgbClr val="000000"/>
                </a:solidFill>
              </a:rPr>
              <a:t>KQL allows the use of various operators to allow advanced query capabilities</a:t>
            </a:r>
          </a:p>
          <a:p>
            <a:pPr lvl="0"/>
            <a:r>
              <a:rPr lang="en-US" sz="2000" dirty="0">
                <a:solidFill>
                  <a:srgbClr val="000000"/>
                </a:solidFill>
              </a:rPr>
              <a:t>Queries with no operator specified are implicitly AND operators</a:t>
            </a:r>
          </a:p>
          <a:p>
            <a:pPr lvl="0"/>
            <a:r>
              <a:rPr lang="en-US" sz="2000" dirty="0">
                <a:solidFill>
                  <a:srgbClr val="000000"/>
                </a:solidFill>
              </a:rPr>
              <a:t>Available operators include</a:t>
            </a:r>
          </a:p>
          <a:p>
            <a:pPr lvl="1"/>
            <a:r>
              <a:rPr lang="en-US" sz="2000" dirty="0">
                <a:solidFill>
                  <a:srgbClr val="000000"/>
                </a:solidFill>
              </a:rPr>
              <a:t>Wildcard</a:t>
            </a:r>
          </a:p>
          <a:p>
            <a:pPr lvl="1"/>
            <a:r>
              <a:rPr lang="en-US" sz="2000" dirty="0">
                <a:solidFill>
                  <a:srgbClr val="000000"/>
                </a:solidFill>
              </a:rPr>
              <a:t>Comparison (&lt;,&gt;,&lt;=,&gt;=,&lt;&gt;)</a:t>
            </a:r>
          </a:p>
          <a:p>
            <a:pPr lvl="1"/>
            <a:r>
              <a:rPr lang="en-US" sz="2000" dirty="0">
                <a:solidFill>
                  <a:srgbClr val="000000"/>
                </a:solidFill>
              </a:rPr>
              <a:t>Contains (:)</a:t>
            </a:r>
          </a:p>
          <a:p>
            <a:pPr lvl="1"/>
            <a:r>
              <a:rPr lang="en-US" sz="2000" dirty="0">
                <a:solidFill>
                  <a:srgbClr val="000000"/>
                </a:solidFill>
              </a:rPr>
              <a:t>Proximity (NEAR, ONEAR) </a:t>
            </a:r>
          </a:p>
          <a:p>
            <a:pPr lvl="1"/>
            <a:r>
              <a:rPr lang="en-US" sz="2000" dirty="0">
                <a:solidFill>
                  <a:srgbClr val="000000"/>
                </a:solidFill>
              </a:rPr>
              <a:t>Ranking (XRANK)</a:t>
            </a:r>
          </a:p>
          <a:p>
            <a:pPr lvl="1"/>
            <a:r>
              <a:rPr lang="en-US" sz="2000" dirty="0">
                <a:solidFill>
                  <a:srgbClr val="000000"/>
                </a:solidFill>
              </a:rPr>
              <a:t>Synonym (WORDS)</a:t>
            </a:r>
          </a:p>
          <a:p>
            <a:pPr lvl="0"/>
            <a:r>
              <a:rPr lang="en-US" sz="2000" dirty="0">
                <a:solidFill>
                  <a:srgbClr val="000000"/>
                </a:solidFill>
              </a:rPr>
              <a:t>All operators are case sensitive and must be in uppercase</a:t>
            </a:r>
          </a:p>
          <a:p>
            <a:pPr lvl="0"/>
            <a:r>
              <a:rPr lang="en-US" sz="2000" dirty="0">
                <a:solidFill>
                  <a:srgbClr val="000000"/>
                </a:solidFill>
              </a:rPr>
              <a:t>NEAR(Search Microsoft SharePoint 2013 Advance Solutions =&gt; “Microsoft”)</a:t>
            </a:r>
          </a:p>
          <a:p>
            <a:pPr lvl="0"/>
            <a:r>
              <a:rPr lang="en-US" sz="2000" dirty="0">
                <a:solidFill>
                  <a:srgbClr val="000000"/>
                </a:solidFill>
              </a:rPr>
              <a:t>ONEAR(Search Microsoft SharePoint 2013 Advance Solutions =&gt; “Microsoft SharePoint 2013 Advance Solutions”)</a:t>
            </a:r>
          </a:p>
        </p:txBody>
      </p:sp>
    </p:spTree>
    <p:extLst>
      <p:ext uri="{BB962C8B-B14F-4D97-AF65-F5344CB8AC3E}">
        <p14:creationId xmlns:p14="http://schemas.microsoft.com/office/powerpoint/2010/main" val="72130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Executing Search Queries from Code</a:t>
            </a:r>
          </a:p>
        </p:txBody>
      </p:sp>
      <p:sp>
        <p:nvSpPr>
          <p:cNvPr id="3" name="Text Placeholder 2"/>
          <p:cNvSpPr>
            <a:spLocks noGrp="1"/>
          </p:cNvSpPr>
          <p:nvPr>
            <p:ph sz="quarter" idx="10"/>
          </p:nvPr>
        </p:nvSpPr>
        <p:spPr/>
        <p:txBody>
          <a:bodyPr/>
          <a:lstStyle/>
          <a:p>
            <a:r>
              <a:rPr lang="en-GB" dirty="0"/>
              <a:t>Search APIs
Executing Web Service Queries
Executing Server-Side Queries
Demonstration: Server Side Object Model
Executing Client Side Queries
Demonstration: Client Side Object Model
Executing Representational state transfer (REST) Queries
Demonstration: Executing </a:t>
            </a:r>
            <a:r>
              <a:rPr lang="en-GB" dirty="0" err="1"/>
              <a:t>RESTQueries</a:t>
            </a:r>
            <a:endParaRPr lang="en-GB" dirty="0"/>
          </a:p>
        </p:txBody>
      </p:sp>
    </p:spTree>
    <p:extLst>
      <p:ext uri="{BB962C8B-B14F-4D97-AF65-F5344CB8AC3E}">
        <p14:creationId xmlns:p14="http://schemas.microsoft.com/office/powerpoint/2010/main" val="233779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Search APIs</a:t>
            </a:r>
          </a:p>
        </p:txBody>
      </p:sp>
      <p:sp>
        <p:nvSpPr>
          <p:cNvPr id="3" name="Content Placeholder 2"/>
          <p:cNvSpPr>
            <a:spLocks noGrp="1"/>
          </p:cNvSpPr>
          <p:nvPr>
            <p:ph sz="quarter" idx="10"/>
          </p:nvPr>
        </p:nvSpPr>
        <p:spPr/>
        <p:txBody>
          <a:bodyPr/>
          <a:lstStyle/>
          <a:p>
            <a:pPr lvl="0"/>
            <a:r>
              <a:rPr lang="en-US" dirty="0">
                <a:solidFill>
                  <a:srgbClr val="000000"/>
                </a:solidFill>
              </a:rPr>
              <a:t>There are several ways to submit a query to SharePoint Search</a:t>
            </a:r>
          </a:p>
          <a:p>
            <a:pPr lvl="1"/>
            <a:r>
              <a:rPr lang="en-US" dirty="0">
                <a:solidFill>
                  <a:srgbClr val="000000"/>
                </a:solidFill>
              </a:rPr>
              <a:t>User Interface (UI)</a:t>
            </a:r>
          </a:p>
          <a:p>
            <a:pPr lvl="1"/>
            <a:r>
              <a:rPr lang="en-US" dirty="0">
                <a:solidFill>
                  <a:srgbClr val="000000"/>
                </a:solidFill>
              </a:rPr>
              <a:t>Web Services</a:t>
            </a:r>
          </a:p>
          <a:p>
            <a:pPr lvl="1"/>
            <a:r>
              <a:rPr lang="en-US" dirty="0">
                <a:solidFill>
                  <a:srgbClr val="000000"/>
                </a:solidFill>
              </a:rPr>
              <a:t>Server Object Model</a:t>
            </a:r>
          </a:p>
          <a:p>
            <a:pPr lvl="1"/>
            <a:r>
              <a:rPr lang="en-US" dirty="0">
                <a:solidFill>
                  <a:srgbClr val="000000"/>
                </a:solidFill>
              </a:rPr>
              <a:t>Client Side Object Model</a:t>
            </a:r>
          </a:p>
          <a:p>
            <a:pPr lvl="1"/>
            <a:r>
              <a:rPr lang="en-US" dirty="0">
                <a:solidFill>
                  <a:srgbClr val="000000"/>
                </a:solidFill>
              </a:rPr>
              <a:t>REST</a:t>
            </a:r>
          </a:p>
          <a:p>
            <a:pPr lvl="0"/>
            <a:r>
              <a:rPr lang="en-US" dirty="0">
                <a:solidFill>
                  <a:srgbClr val="000000"/>
                </a:solidFill>
              </a:rPr>
              <a:t>Based on industry standards</a:t>
            </a:r>
          </a:p>
          <a:p>
            <a:pPr lvl="1"/>
            <a:r>
              <a:rPr lang="en-US" dirty="0">
                <a:solidFill>
                  <a:srgbClr val="000000"/>
                </a:solidFill>
              </a:rPr>
              <a:t>Web services, HTTP, REST, .NET</a:t>
            </a:r>
          </a:p>
          <a:p>
            <a:pPr lvl="1"/>
            <a:r>
              <a:rPr lang="en-US" dirty="0">
                <a:solidFill>
                  <a:srgbClr val="000000"/>
                </a:solidFill>
              </a:rPr>
              <a:t>Easily integrate search into legacy applications</a:t>
            </a:r>
          </a:p>
        </p:txBody>
      </p:sp>
    </p:spTree>
    <p:extLst>
      <p:ext uri="{BB962C8B-B14F-4D97-AF65-F5344CB8AC3E}">
        <p14:creationId xmlns:p14="http://schemas.microsoft.com/office/powerpoint/2010/main" val="262780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Executing Web Service Queries</a:t>
            </a:r>
          </a:p>
        </p:txBody>
      </p:sp>
      <p:sp>
        <p:nvSpPr>
          <p:cNvPr id="3" name="Content Placeholder 2"/>
          <p:cNvSpPr>
            <a:spLocks noGrp="1"/>
          </p:cNvSpPr>
          <p:nvPr>
            <p:ph sz="quarter" idx="10"/>
          </p:nvPr>
        </p:nvSpPr>
        <p:spPr/>
        <p:txBody>
          <a:bodyPr/>
          <a:lstStyle/>
          <a:p>
            <a:pPr lvl="0"/>
            <a:r>
              <a:rPr lang="en-US" dirty="0">
                <a:solidFill>
                  <a:srgbClr val="000000"/>
                </a:solidFill>
              </a:rPr>
              <a:t>Web Services are deprecated in 2013</a:t>
            </a:r>
          </a:p>
          <a:p>
            <a:pPr lvl="1"/>
            <a:r>
              <a:rPr lang="en-US" dirty="0">
                <a:solidFill>
                  <a:srgbClr val="000000"/>
                </a:solidFill>
              </a:rPr>
              <a:t>Still work, but you should migrate to different API</a:t>
            </a:r>
          </a:p>
          <a:p>
            <a:pPr lvl="0"/>
            <a:r>
              <a:rPr lang="en-US" dirty="0">
                <a:solidFill>
                  <a:srgbClr val="000000"/>
                </a:solidFill>
              </a:rPr>
              <a:t>Uses the /_</a:t>
            </a:r>
            <a:r>
              <a:rPr lang="en-US" dirty="0" err="1">
                <a:solidFill>
                  <a:srgbClr val="000000"/>
                </a:solidFill>
              </a:rPr>
              <a:t>vti_bin</a:t>
            </a:r>
            <a:r>
              <a:rPr lang="en-US" dirty="0">
                <a:solidFill>
                  <a:srgbClr val="000000"/>
                </a:solidFill>
              </a:rPr>
              <a:t>/spsearch.asmx end point</a:t>
            </a:r>
          </a:p>
          <a:p>
            <a:pPr lvl="0"/>
            <a:r>
              <a:rPr lang="en-US" dirty="0">
                <a:solidFill>
                  <a:srgbClr val="000000"/>
                </a:solidFill>
              </a:rPr>
              <a:t>Query and </a:t>
            </a:r>
            <a:r>
              <a:rPr lang="en-US" dirty="0" err="1">
                <a:solidFill>
                  <a:srgbClr val="000000"/>
                </a:solidFill>
              </a:rPr>
              <a:t>QueryEx</a:t>
            </a:r>
            <a:r>
              <a:rPr lang="en-US" dirty="0">
                <a:solidFill>
                  <a:srgbClr val="000000"/>
                </a:solidFill>
              </a:rPr>
              <a:t> methods require a specially xml formatted query parameter</a:t>
            </a:r>
          </a:p>
        </p:txBody>
      </p:sp>
      <p:sp>
        <p:nvSpPr>
          <p:cNvPr id="4" name="Content Placeholder 2"/>
          <p:cNvSpPr txBox="1">
            <a:spLocks/>
          </p:cNvSpPr>
          <p:nvPr/>
        </p:nvSpPr>
        <p:spPr>
          <a:xfrm>
            <a:off x="1982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endParaRPr lang="en-US" kern="0" dirty="0">
              <a:solidFill>
                <a:srgbClr val="000000"/>
              </a:solidFill>
            </a:endParaRPr>
          </a:p>
        </p:txBody>
      </p:sp>
    </p:spTree>
    <p:extLst>
      <p:ext uri="{BB962C8B-B14F-4D97-AF65-F5344CB8AC3E}">
        <p14:creationId xmlns:p14="http://schemas.microsoft.com/office/powerpoint/2010/main" val="1589040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Executing Server-Side Queries</a:t>
            </a:r>
          </a:p>
        </p:txBody>
      </p:sp>
      <p:sp>
        <p:nvSpPr>
          <p:cNvPr id="3" name="Content Placeholder 2"/>
          <p:cNvSpPr>
            <a:spLocks noGrp="1"/>
          </p:cNvSpPr>
          <p:nvPr>
            <p:ph sz="quarter" idx="10"/>
          </p:nvPr>
        </p:nvSpPr>
        <p:spPr/>
        <p:txBody>
          <a:bodyPr/>
          <a:lstStyle/>
          <a:p>
            <a:pPr lvl="0"/>
            <a:r>
              <a:rPr lang="en-US" dirty="0">
                <a:solidFill>
                  <a:srgbClr val="000000"/>
                </a:solidFill>
              </a:rPr>
              <a:t>Server side object model must be run on a SharePoint server</a:t>
            </a:r>
          </a:p>
          <a:p>
            <a:pPr lvl="1"/>
            <a:r>
              <a:rPr lang="en-US" dirty="0">
                <a:solidFill>
                  <a:srgbClr val="000000"/>
                </a:solidFill>
              </a:rPr>
              <a:t>Must be run in x64 application</a:t>
            </a:r>
          </a:p>
          <a:p>
            <a:pPr lvl="0"/>
            <a:r>
              <a:rPr lang="en-US" dirty="0">
                <a:solidFill>
                  <a:srgbClr val="000000"/>
                </a:solidFill>
              </a:rPr>
              <a:t>Use </a:t>
            </a:r>
            <a:r>
              <a:rPr lang="en-US" b="1" dirty="0" err="1">
                <a:solidFill>
                  <a:srgbClr val="000000"/>
                </a:solidFill>
              </a:rPr>
              <a:t>KeywordQuery</a:t>
            </a:r>
            <a:r>
              <a:rPr lang="en-US" dirty="0">
                <a:solidFill>
                  <a:srgbClr val="000000"/>
                </a:solidFill>
              </a:rPr>
              <a:t> class to build queries</a:t>
            </a:r>
          </a:p>
          <a:p>
            <a:pPr lvl="1"/>
            <a:r>
              <a:rPr lang="en-US" b="1" dirty="0">
                <a:solidFill>
                  <a:srgbClr val="000000"/>
                </a:solidFill>
              </a:rPr>
              <a:t>Execute </a:t>
            </a:r>
            <a:r>
              <a:rPr lang="en-US" dirty="0">
                <a:solidFill>
                  <a:srgbClr val="000000"/>
                </a:solidFill>
              </a:rPr>
              <a:t>method is deprecated</a:t>
            </a:r>
          </a:p>
          <a:p>
            <a:pPr lvl="1"/>
            <a:r>
              <a:rPr lang="en-US" dirty="0">
                <a:solidFill>
                  <a:srgbClr val="000000"/>
                </a:solidFill>
              </a:rPr>
              <a:t>Use new </a:t>
            </a:r>
            <a:r>
              <a:rPr lang="en-US" b="1" dirty="0" err="1">
                <a:solidFill>
                  <a:srgbClr val="000000"/>
                </a:solidFill>
              </a:rPr>
              <a:t>SearchExecutor</a:t>
            </a:r>
            <a:r>
              <a:rPr lang="en-US" dirty="0">
                <a:solidFill>
                  <a:srgbClr val="000000"/>
                </a:solidFill>
              </a:rPr>
              <a:t> class to execute single and multiple queries</a:t>
            </a:r>
          </a:p>
        </p:txBody>
      </p:sp>
      <p:sp>
        <p:nvSpPr>
          <p:cNvPr id="4" name="Content Placeholder 2"/>
          <p:cNvSpPr txBox="1">
            <a:spLocks/>
          </p:cNvSpPr>
          <p:nvPr/>
        </p:nvSpPr>
        <p:spPr>
          <a:xfrm>
            <a:off x="1982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endParaRPr lang="en-US" kern="0" dirty="0">
              <a:solidFill>
                <a:srgbClr val="000000"/>
              </a:solidFill>
            </a:endParaRPr>
          </a:p>
        </p:txBody>
      </p:sp>
    </p:spTree>
    <p:extLst>
      <p:ext uri="{BB962C8B-B14F-4D97-AF65-F5344CB8AC3E}">
        <p14:creationId xmlns:p14="http://schemas.microsoft.com/office/powerpoint/2010/main" val="1513564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Server Side Object Model Queries</a:t>
            </a:r>
          </a:p>
        </p:txBody>
      </p:sp>
    </p:spTree>
    <p:extLst>
      <p:ext uri="{BB962C8B-B14F-4D97-AF65-F5344CB8AC3E}">
        <p14:creationId xmlns:p14="http://schemas.microsoft.com/office/powerpoint/2010/main" val="4273823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Executing Client Side Queries</a:t>
            </a:r>
          </a:p>
        </p:txBody>
      </p:sp>
      <p:sp>
        <p:nvSpPr>
          <p:cNvPr id="3" name="Content Placeholder 2"/>
          <p:cNvSpPr>
            <a:spLocks noGrp="1"/>
          </p:cNvSpPr>
          <p:nvPr>
            <p:ph sz="quarter" idx="10"/>
          </p:nvPr>
        </p:nvSpPr>
        <p:spPr/>
        <p:txBody>
          <a:bodyPr>
            <a:normAutofit fontScale="92500" lnSpcReduction="10000"/>
          </a:bodyPr>
          <a:lstStyle/>
          <a:p>
            <a:pPr lvl="0"/>
            <a:r>
              <a:rPr lang="en-US" dirty="0">
                <a:solidFill>
                  <a:srgbClr val="000000"/>
                </a:solidFill>
              </a:rPr>
              <a:t>Client side object model is a .NET API that can run from any .NET client</a:t>
            </a:r>
          </a:p>
          <a:p>
            <a:pPr lvl="1"/>
            <a:r>
              <a:rPr lang="en-US" dirty="0">
                <a:solidFill>
                  <a:srgbClr val="000000"/>
                </a:solidFill>
              </a:rPr>
              <a:t>App does not have to run on SharePoint server</a:t>
            </a:r>
          </a:p>
          <a:p>
            <a:pPr lvl="0"/>
            <a:r>
              <a:rPr lang="en-US" dirty="0">
                <a:solidFill>
                  <a:srgbClr val="000000"/>
                </a:solidFill>
              </a:rPr>
              <a:t>Calls are </a:t>
            </a:r>
            <a:r>
              <a:rPr lang="en-US" dirty="0" err="1">
                <a:solidFill>
                  <a:srgbClr val="000000"/>
                </a:solidFill>
              </a:rPr>
              <a:t>proxied</a:t>
            </a:r>
            <a:r>
              <a:rPr lang="en-US" dirty="0">
                <a:solidFill>
                  <a:srgbClr val="000000"/>
                </a:solidFill>
              </a:rPr>
              <a:t> to the server side object model</a:t>
            </a:r>
          </a:p>
          <a:p>
            <a:pPr lvl="0"/>
            <a:r>
              <a:rPr lang="en-US" dirty="0">
                <a:solidFill>
                  <a:srgbClr val="000000"/>
                </a:solidFill>
              </a:rPr>
              <a:t>Similar to Server Side, use the </a:t>
            </a:r>
            <a:r>
              <a:rPr lang="en-US" b="1" dirty="0" err="1">
                <a:solidFill>
                  <a:srgbClr val="000000"/>
                </a:solidFill>
              </a:rPr>
              <a:t>KeywordQuery</a:t>
            </a:r>
            <a:r>
              <a:rPr lang="en-US" dirty="0">
                <a:solidFill>
                  <a:srgbClr val="000000"/>
                </a:solidFill>
              </a:rPr>
              <a:t> class to construct queries</a:t>
            </a:r>
          </a:p>
          <a:p>
            <a:pPr lvl="1"/>
            <a:r>
              <a:rPr lang="en-US" b="1" dirty="0" err="1">
                <a:solidFill>
                  <a:srgbClr val="000000"/>
                </a:solidFill>
              </a:rPr>
              <a:t>SearchExecutor</a:t>
            </a:r>
            <a:r>
              <a:rPr lang="en-US" b="1" dirty="0">
                <a:solidFill>
                  <a:srgbClr val="000000"/>
                </a:solidFill>
              </a:rPr>
              <a:t> </a:t>
            </a:r>
            <a:r>
              <a:rPr lang="en-US" dirty="0">
                <a:solidFill>
                  <a:srgbClr val="000000"/>
                </a:solidFill>
              </a:rPr>
              <a:t>class is also used to send multiple queries at once</a:t>
            </a:r>
          </a:p>
          <a:p>
            <a:pPr lvl="1"/>
            <a:r>
              <a:rPr lang="en-US" dirty="0">
                <a:solidFill>
                  <a:srgbClr val="000000"/>
                </a:solidFill>
              </a:rPr>
              <a:t>Results are returned in a </a:t>
            </a:r>
            <a:r>
              <a:rPr lang="en-US" b="1" dirty="0" err="1">
                <a:solidFill>
                  <a:srgbClr val="000000"/>
                </a:solidFill>
              </a:rPr>
              <a:t>ResultTableCollection</a:t>
            </a:r>
            <a:endParaRPr lang="en-US" b="1" dirty="0">
              <a:solidFill>
                <a:srgbClr val="000000"/>
              </a:solidFill>
            </a:endParaRPr>
          </a:p>
          <a:p>
            <a:pPr lvl="1"/>
            <a:r>
              <a:rPr lang="en-US" dirty="0">
                <a:solidFill>
                  <a:srgbClr val="000000"/>
                </a:solidFill>
              </a:rPr>
              <a:t>Iterate through all </a:t>
            </a:r>
            <a:r>
              <a:rPr lang="en-US" b="1" dirty="0" err="1">
                <a:solidFill>
                  <a:srgbClr val="000000"/>
                </a:solidFill>
              </a:rPr>
              <a:t>ResultTable</a:t>
            </a:r>
            <a:r>
              <a:rPr lang="en-US" dirty="0">
                <a:solidFill>
                  <a:srgbClr val="000000"/>
                </a:solidFill>
              </a:rPr>
              <a:t> objects to get the full result set (Promoted Results, Main Results)</a:t>
            </a:r>
          </a:p>
          <a:p>
            <a:pPr lvl="0"/>
            <a:r>
              <a:rPr lang="en-US" b="1" dirty="0" err="1">
                <a:solidFill>
                  <a:srgbClr val="000000"/>
                </a:solidFill>
              </a:rPr>
              <a:t>QueryAsUserIgnoreAppPrincipal</a:t>
            </a:r>
            <a:r>
              <a:rPr lang="en-US" dirty="0">
                <a:solidFill>
                  <a:srgbClr val="000000"/>
                </a:solidFill>
              </a:rPr>
              <a:t> permission scope</a:t>
            </a:r>
          </a:p>
        </p:txBody>
      </p:sp>
      <p:sp>
        <p:nvSpPr>
          <p:cNvPr id="4" name="Content Placeholder 2"/>
          <p:cNvSpPr txBox="1">
            <a:spLocks/>
          </p:cNvSpPr>
          <p:nvPr/>
        </p:nvSpPr>
        <p:spPr>
          <a:xfrm>
            <a:off x="1982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endParaRPr lang="en-US" kern="0" dirty="0">
              <a:solidFill>
                <a:srgbClr val="000000"/>
              </a:solidFill>
            </a:endParaRPr>
          </a:p>
        </p:txBody>
      </p:sp>
    </p:spTree>
    <p:extLst>
      <p:ext uri="{BB962C8B-B14F-4D97-AF65-F5344CB8AC3E}">
        <p14:creationId xmlns:p14="http://schemas.microsoft.com/office/powerpoint/2010/main" val="216662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Client Side Object Model</a:t>
            </a:r>
          </a:p>
        </p:txBody>
      </p:sp>
    </p:spTree>
    <p:extLst>
      <p:ext uri="{BB962C8B-B14F-4D97-AF65-F5344CB8AC3E}">
        <p14:creationId xmlns:p14="http://schemas.microsoft.com/office/powerpoint/2010/main" val="738020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Executing Representational state transfer (REST) Queries</a:t>
            </a:r>
          </a:p>
        </p:txBody>
      </p:sp>
      <p:sp>
        <p:nvSpPr>
          <p:cNvPr id="3" name="Content Placeholder 2"/>
          <p:cNvSpPr>
            <a:spLocks noGrp="1"/>
          </p:cNvSpPr>
          <p:nvPr>
            <p:ph sz="quarter" idx="10"/>
          </p:nvPr>
        </p:nvSpPr>
        <p:spPr/>
        <p:txBody>
          <a:bodyPr>
            <a:normAutofit fontScale="92500" lnSpcReduction="10000"/>
          </a:bodyPr>
          <a:lstStyle/>
          <a:p>
            <a:pPr lvl="0"/>
            <a:r>
              <a:rPr lang="en-US" dirty="0">
                <a:solidFill>
                  <a:srgbClr val="000000"/>
                </a:solidFill>
              </a:rPr>
              <a:t>Representation state transfer (REST) is a simple HTTP based protocol</a:t>
            </a:r>
          </a:p>
          <a:p>
            <a:pPr lvl="1"/>
            <a:r>
              <a:rPr lang="en-US" dirty="0">
                <a:solidFill>
                  <a:srgbClr val="000000"/>
                </a:solidFill>
              </a:rPr>
              <a:t>GET, POST, MERGE</a:t>
            </a:r>
          </a:p>
          <a:p>
            <a:pPr lvl="0"/>
            <a:r>
              <a:rPr lang="en-US" dirty="0">
                <a:solidFill>
                  <a:srgbClr val="000000"/>
                </a:solidFill>
              </a:rPr>
              <a:t>REST Search requests utilizes the http://server/_api/search/query end point</a:t>
            </a:r>
          </a:p>
          <a:p>
            <a:pPr lvl="1"/>
            <a:r>
              <a:rPr lang="en-US" dirty="0">
                <a:solidFill>
                  <a:srgbClr val="000000"/>
                </a:solidFill>
              </a:rPr>
              <a:t>Result format can be in XML or JSON</a:t>
            </a:r>
          </a:p>
          <a:p>
            <a:pPr lvl="1"/>
            <a:r>
              <a:rPr lang="en-US" dirty="0">
                <a:solidFill>
                  <a:srgbClr val="000000"/>
                </a:solidFill>
              </a:rPr>
              <a:t>Based on Accept header</a:t>
            </a:r>
          </a:p>
          <a:p>
            <a:pPr lvl="2"/>
            <a:r>
              <a:rPr lang="en-US" dirty="0">
                <a:solidFill>
                  <a:srgbClr val="000000"/>
                </a:solidFill>
              </a:rPr>
              <a:t>Application/</a:t>
            </a:r>
            <a:r>
              <a:rPr lang="en-US" dirty="0" err="1">
                <a:solidFill>
                  <a:srgbClr val="000000"/>
                </a:solidFill>
              </a:rPr>
              <a:t>atom+xml</a:t>
            </a:r>
            <a:endParaRPr lang="en-US" dirty="0">
              <a:solidFill>
                <a:srgbClr val="000000"/>
              </a:solidFill>
            </a:endParaRPr>
          </a:p>
          <a:p>
            <a:pPr lvl="2"/>
            <a:r>
              <a:rPr lang="en-US" dirty="0">
                <a:solidFill>
                  <a:srgbClr val="000000"/>
                </a:solidFill>
              </a:rPr>
              <a:t>Application/</a:t>
            </a:r>
            <a:r>
              <a:rPr lang="en-US" dirty="0" err="1">
                <a:solidFill>
                  <a:srgbClr val="000000"/>
                </a:solidFill>
              </a:rPr>
              <a:t>json</a:t>
            </a:r>
            <a:endParaRPr lang="en-US" dirty="0">
              <a:solidFill>
                <a:srgbClr val="000000"/>
              </a:solidFill>
            </a:endParaRPr>
          </a:p>
          <a:p>
            <a:pPr lvl="0"/>
            <a:r>
              <a:rPr lang="en-US" dirty="0">
                <a:solidFill>
                  <a:srgbClr val="000000"/>
                </a:solidFill>
              </a:rPr>
              <a:t>REST Query Suggestions requests utilize the http://server/_api/search/suggest end point</a:t>
            </a:r>
          </a:p>
          <a:p>
            <a:pPr lvl="1"/>
            <a:r>
              <a:rPr lang="en-US" dirty="0">
                <a:solidFill>
                  <a:srgbClr val="000000"/>
                </a:solidFill>
              </a:rPr>
              <a:t>Helpful for autocomplete controls</a:t>
            </a:r>
          </a:p>
        </p:txBody>
      </p:sp>
    </p:spTree>
    <p:extLst>
      <p:ext uri="{BB962C8B-B14F-4D97-AF65-F5344CB8AC3E}">
        <p14:creationId xmlns:p14="http://schemas.microsoft.com/office/powerpoint/2010/main" val="538208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Executing REST Queries</a:t>
            </a:r>
          </a:p>
        </p:txBody>
      </p:sp>
    </p:spTree>
    <p:extLst>
      <p:ext uri="{BB962C8B-B14F-4D97-AF65-F5344CB8AC3E}">
        <p14:creationId xmlns:p14="http://schemas.microsoft.com/office/powerpoint/2010/main" val="2529924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Microsoft Virtual Academy</a:t>
            </a:r>
          </a:p>
          <a:p>
            <a:pPr lvl="1"/>
            <a:r>
              <a:rPr lang="en-US" dirty="0"/>
              <a:t>Free online learning tailored for IT Pros and Developers </a:t>
            </a:r>
          </a:p>
          <a:p>
            <a:pPr lvl="1"/>
            <a:r>
              <a:rPr lang="en-US" dirty="0"/>
              <a:t>Over 1M registered users</a:t>
            </a:r>
          </a:p>
          <a:p>
            <a:pPr lvl="1"/>
            <a:r>
              <a:rPr lang="en-US" dirty="0"/>
              <a:t>Up-to-date, relevant training on variety of Microsoft products</a:t>
            </a:r>
          </a:p>
          <a:p>
            <a:r>
              <a:rPr lang="en-US" dirty="0"/>
              <a:t>“Earn while you learn!” </a:t>
            </a:r>
          </a:p>
          <a:p>
            <a:pPr lvl="1"/>
            <a:r>
              <a:rPr lang="en-US" dirty="0"/>
              <a:t>Get 50 MVA Points for this event!</a:t>
            </a:r>
          </a:p>
          <a:p>
            <a:pPr lvl="1"/>
            <a:r>
              <a:rPr lang="en-US" dirty="0"/>
              <a:t>Visit </a:t>
            </a:r>
            <a:r>
              <a:rPr lang="en-US" dirty="0">
                <a:hlinkClick r:id="rId3"/>
              </a:rPr>
              <a:t>http://aka.ms/MVA-Voucher</a:t>
            </a:r>
            <a:r>
              <a:rPr lang="en-US" dirty="0"/>
              <a:t> </a:t>
            </a:r>
          </a:p>
          <a:p>
            <a:pPr lvl="1"/>
            <a:r>
              <a:rPr lang="en-US" dirty="0"/>
              <a:t>Enter this code: </a:t>
            </a:r>
            <a:r>
              <a:rPr lang="en-US" b="1" dirty="0" err="1"/>
              <a:t>DevSPSAdv</a:t>
            </a:r>
            <a:r>
              <a:rPr lang="en-US" b="1" dirty="0"/>
              <a:t> (expires 1/11/2014)</a:t>
            </a:r>
          </a:p>
        </p:txBody>
      </p:sp>
      <p:pic>
        <p:nvPicPr>
          <p:cNvPr id="5" name="Picture 4"/>
          <p:cNvPicPr>
            <a:picLocks noChangeAspect="1"/>
          </p:cNvPicPr>
          <p:nvPr/>
        </p:nvPicPr>
        <p:blipFill>
          <a:blip r:embed="rId4"/>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a:t>     Join the MVA Community!</a:t>
            </a:r>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a:t>02 | Interacting with SharePoint Server Search</a:t>
            </a:r>
          </a:p>
        </p:txBody>
      </p:sp>
      <p:sp>
        <p:nvSpPr>
          <p:cNvPr id="4" name="Subtitle 3"/>
          <p:cNvSpPr>
            <a:spLocks noGrp="1"/>
          </p:cNvSpPr>
          <p:nvPr>
            <p:ph type="subTitle" idx="1"/>
          </p:nvPr>
        </p:nvSpPr>
        <p:spPr/>
        <p:txBody>
          <a:bodyPr/>
          <a:lstStyle/>
          <a:p>
            <a:r>
              <a:rPr lang="en-US" dirty="0"/>
              <a:t>Christopher Harrison | Head Geek</a:t>
            </a:r>
          </a:p>
        </p:txBody>
      </p:sp>
    </p:spTree>
    <p:extLst>
      <p:ext uri="{BB962C8B-B14F-4D97-AF65-F5344CB8AC3E}">
        <p14:creationId xmlns:p14="http://schemas.microsoft.com/office/powerpoint/2010/main" val="897692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Overview</a:t>
            </a:r>
          </a:p>
        </p:txBody>
      </p:sp>
      <p:sp>
        <p:nvSpPr>
          <p:cNvPr id="3" name="Text Placeholder 2"/>
          <p:cNvSpPr>
            <a:spLocks noGrp="1"/>
          </p:cNvSpPr>
          <p:nvPr>
            <p:ph sz="quarter" idx="10"/>
          </p:nvPr>
        </p:nvSpPr>
        <p:spPr/>
        <p:txBody>
          <a:bodyPr/>
          <a:lstStyle/>
          <a:p>
            <a:r>
              <a:rPr lang="en-GB" dirty="0"/>
              <a:t>Understanding the SharePoint 2013 Search Service
Building Search Queries with KQL and FQL
Executing Search Queries from Code</a:t>
            </a:r>
          </a:p>
        </p:txBody>
      </p:sp>
    </p:spTree>
    <p:extLst>
      <p:ext uri="{BB962C8B-B14F-4D97-AF65-F5344CB8AC3E}">
        <p14:creationId xmlns:p14="http://schemas.microsoft.com/office/powerpoint/2010/main" val="304902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Lesson 1: Understanding the SharePoint 2013 Search Service</a:t>
            </a:r>
          </a:p>
        </p:txBody>
      </p:sp>
      <p:sp>
        <p:nvSpPr>
          <p:cNvPr id="3" name="Text Placeholder 2"/>
          <p:cNvSpPr>
            <a:spLocks noGrp="1"/>
          </p:cNvSpPr>
          <p:nvPr>
            <p:ph sz="quarter" idx="10"/>
          </p:nvPr>
        </p:nvSpPr>
        <p:spPr/>
        <p:txBody>
          <a:bodyPr/>
          <a:lstStyle/>
          <a:p>
            <a:r>
              <a:rPr lang="en-GB" dirty="0"/>
              <a:t>Search Architecture
Demonstration: Exploring the Search Architecture
The Search Index
Crawled Properties
Managed Properties
Demonstration: Exploring Crawl and Managed Properties
Search Schema
Demonstration: Exploring the Search Schema</a:t>
            </a:r>
          </a:p>
        </p:txBody>
      </p:sp>
    </p:spTree>
    <p:extLst>
      <p:ext uri="{BB962C8B-B14F-4D97-AF65-F5344CB8AC3E}">
        <p14:creationId xmlns:p14="http://schemas.microsoft.com/office/powerpoint/2010/main" val="1860789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Search Index</a:t>
            </a:r>
          </a:p>
        </p:txBody>
      </p:sp>
      <p:sp>
        <p:nvSpPr>
          <p:cNvPr id="3" name="Content Placeholder 2"/>
          <p:cNvSpPr>
            <a:spLocks noGrp="1"/>
          </p:cNvSpPr>
          <p:nvPr>
            <p:ph sz="quarter" idx="10"/>
          </p:nvPr>
        </p:nvSpPr>
        <p:spPr/>
        <p:txBody>
          <a:bodyPr/>
          <a:lstStyle/>
          <a:p>
            <a:pPr lvl="0"/>
            <a:r>
              <a:rPr lang="en-US" dirty="0">
                <a:solidFill>
                  <a:srgbClr val="000000"/>
                </a:solidFill>
              </a:rPr>
              <a:t>Search index resides on the file system</a:t>
            </a:r>
          </a:p>
          <a:p>
            <a:pPr lvl="0"/>
            <a:r>
              <a:rPr lang="en-US" dirty="0">
                <a:solidFill>
                  <a:srgbClr val="000000"/>
                </a:solidFill>
              </a:rPr>
              <a:t>Broken into partitions for improved performance</a:t>
            </a:r>
          </a:p>
          <a:p>
            <a:pPr lvl="1"/>
            <a:r>
              <a:rPr lang="en-US" dirty="0">
                <a:solidFill>
                  <a:srgbClr val="000000"/>
                </a:solidFill>
              </a:rPr>
              <a:t>Default</a:t>
            </a:r>
          </a:p>
          <a:p>
            <a:pPr lvl="1"/>
            <a:r>
              <a:rPr lang="en-US" dirty="0">
                <a:solidFill>
                  <a:srgbClr val="000000"/>
                </a:solidFill>
              </a:rPr>
              <a:t>Security</a:t>
            </a:r>
          </a:p>
          <a:p>
            <a:pPr lvl="1"/>
            <a:r>
              <a:rPr lang="en-US" dirty="0">
                <a:solidFill>
                  <a:srgbClr val="000000"/>
                </a:solidFill>
              </a:rPr>
              <a:t>Link</a:t>
            </a:r>
          </a:p>
          <a:p>
            <a:pPr lvl="1"/>
            <a:r>
              <a:rPr lang="en-US" dirty="0">
                <a:solidFill>
                  <a:srgbClr val="000000"/>
                </a:solidFill>
              </a:rPr>
              <a:t>Usage</a:t>
            </a:r>
          </a:p>
          <a:p>
            <a:pPr lvl="1"/>
            <a:r>
              <a:rPr lang="en-US" dirty="0">
                <a:solidFill>
                  <a:srgbClr val="000000"/>
                </a:solidFill>
              </a:rPr>
              <a:t>People</a:t>
            </a:r>
          </a:p>
          <a:p>
            <a:pPr lvl="0"/>
            <a:r>
              <a:rPr lang="en-US" dirty="0">
                <a:solidFill>
                  <a:srgbClr val="000000"/>
                </a:solidFill>
              </a:rPr>
              <a:t>Redundancy provided by creating index partitions and replicas</a:t>
            </a:r>
          </a:p>
          <a:p>
            <a:pPr lvl="1"/>
            <a:r>
              <a:rPr lang="en-US" dirty="0">
                <a:solidFill>
                  <a:srgbClr val="000000"/>
                </a:solidFill>
              </a:rPr>
              <a:t>Similar to columns and rows in FAST Search</a:t>
            </a:r>
          </a:p>
        </p:txBody>
      </p:sp>
    </p:spTree>
    <p:extLst>
      <p:ext uri="{BB962C8B-B14F-4D97-AF65-F5344CB8AC3E}">
        <p14:creationId xmlns:p14="http://schemas.microsoft.com/office/powerpoint/2010/main" val="177256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Lesson 2: Building Search Queries with KQL and FQL</a:t>
            </a:r>
          </a:p>
        </p:txBody>
      </p:sp>
      <p:sp>
        <p:nvSpPr>
          <p:cNvPr id="3" name="Text Placeholder 2"/>
          <p:cNvSpPr>
            <a:spLocks noGrp="1"/>
          </p:cNvSpPr>
          <p:nvPr>
            <p:ph sz="quarter" idx="10"/>
          </p:nvPr>
        </p:nvSpPr>
        <p:spPr/>
        <p:txBody>
          <a:bodyPr/>
          <a:lstStyle/>
          <a:p>
            <a:r>
              <a:rPr lang="en-GB" dirty="0"/>
              <a:t>SharePoint Query Languages
Keyword Query Language (KQL) Queries
KQL Operators</a:t>
            </a:r>
          </a:p>
        </p:txBody>
      </p:sp>
    </p:spTree>
    <p:extLst>
      <p:ext uri="{BB962C8B-B14F-4D97-AF65-F5344CB8AC3E}">
        <p14:creationId xmlns:p14="http://schemas.microsoft.com/office/powerpoint/2010/main" val="1924410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SharePoint Query Languages</a:t>
            </a:r>
          </a:p>
        </p:txBody>
      </p:sp>
      <p:sp>
        <p:nvSpPr>
          <p:cNvPr id="3" name="Content Placeholder 2"/>
          <p:cNvSpPr>
            <a:spLocks noGrp="1"/>
          </p:cNvSpPr>
          <p:nvPr>
            <p:ph sz="quarter" idx="10"/>
          </p:nvPr>
        </p:nvSpPr>
        <p:spPr/>
        <p:txBody>
          <a:bodyPr/>
          <a:lstStyle/>
          <a:p>
            <a:pPr lvl="0"/>
            <a:r>
              <a:rPr lang="en-US" dirty="0">
                <a:solidFill>
                  <a:srgbClr val="000000"/>
                </a:solidFill>
              </a:rPr>
              <a:t>SharePoint supports two types of query languages</a:t>
            </a:r>
          </a:p>
          <a:p>
            <a:pPr lvl="1"/>
            <a:r>
              <a:rPr lang="en-US" dirty="0">
                <a:solidFill>
                  <a:srgbClr val="000000"/>
                </a:solidFill>
              </a:rPr>
              <a:t>Keyword Query Language (KQL)</a:t>
            </a:r>
          </a:p>
          <a:p>
            <a:pPr lvl="1"/>
            <a:r>
              <a:rPr lang="en-US" dirty="0">
                <a:solidFill>
                  <a:srgbClr val="000000"/>
                </a:solidFill>
              </a:rPr>
              <a:t>FAST Query Language (FQL)</a:t>
            </a:r>
          </a:p>
          <a:p>
            <a:pPr lvl="0"/>
            <a:r>
              <a:rPr lang="en-US" dirty="0">
                <a:solidFill>
                  <a:srgbClr val="000000"/>
                </a:solidFill>
              </a:rPr>
              <a:t>KQL is the default query language</a:t>
            </a:r>
          </a:p>
          <a:p>
            <a:pPr lvl="1"/>
            <a:r>
              <a:rPr lang="en-US" dirty="0">
                <a:solidFill>
                  <a:srgbClr val="000000"/>
                </a:solidFill>
              </a:rPr>
              <a:t>FQL must be enabled manually</a:t>
            </a:r>
          </a:p>
          <a:p>
            <a:pPr lvl="0"/>
            <a:r>
              <a:rPr lang="en-US" dirty="0">
                <a:solidFill>
                  <a:srgbClr val="000000"/>
                </a:solidFill>
              </a:rPr>
              <a:t>SQL Syntax (</a:t>
            </a:r>
            <a:r>
              <a:rPr lang="en-US" dirty="0" err="1">
                <a:solidFill>
                  <a:srgbClr val="000000"/>
                </a:solidFill>
              </a:rPr>
              <a:t>FullTextSqlQuery</a:t>
            </a:r>
            <a:r>
              <a:rPr lang="en-US" dirty="0">
                <a:solidFill>
                  <a:srgbClr val="000000"/>
                </a:solidFill>
              </a:rPr>
              <a:t>) queries no longer supported</a:t>
            </a:r>
          </a:p>
          <a:p>
            <a:pPr lvl="1"/>
            <a:r>
              <a:rPr lang="en-US" dirty="0">
                <a:solidFill>
                  <a:srgbClr val="000000"/>
                </a:solidFill>
              </a:rPr>
              <a:t>Any older applications will break when moving to SharePoint 2013</a:t>
            </a:r>
          </a:p>
        </p:txBody>
      </p:sp>
    </p:spTree>
    <p:extLst>
      <p:ext uri="{BB962C8B-B14F-4D97-AF65-F5344CB8AC3E}">
        <p14:creationId xmlns:p14="http://schemas.microsoft.com/office/powerpoint/2010/main" val="1472495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Keyword Query Language (KQL) Queries</a:t>
            </a:r>
          </a:p>
        </p:txBody>
      </p:sp>
      <p:sp>
        <p:nvSpPr>
          <p:cNvPr id="3" name="Content Placeholder 2"/>
          <p:cNvSpPr>
            <a:spLocks noGrp="1"/>
          </p:cNvSpPr>
          <p:nvPr>
            <p:ph sz="quarter" idx="10"/>
          </p:nvPr>
        </p:nvSpPr>
        <p:spPr/>
        <p:txBody>
          <a:bodyPr/>
          <a:lstStyle/>
          <a:p>
            <a:pPr lvl="0"/>
            <a:r>
              <a:rPr lang="en-US" dirty="0">
                <a:solidFill>
                  <a:srgbClr val="000000"/>
                </a:solidFill>
              </a:rPr>
              <a:t>KQL queries can be up to 2048 characters</a:t>
            </a:r>
          </a:p>
          <a:p>
            <a:pPr lvl="1"/>
            <a:r>
              <a:rPr lang="en-US" dirty="0">
                <a:solidFill>
                  <a:srgbClr val="000000"/>
                </a:solidFill>
              </a:rPr>
              <a:t>Programmatically you can increase this limit</a:t>
            </a:r>
          </a:p>
          <a:p>
            <a:pPr lvl="0"/>
            <a:r>
              <a:rPr lang="en-US" dirty="0">
                <a:solidFill>
                  <a:srgbClr val="000000"/>
                </a:solidFill>
              </a:rPr>
              <a:t>Simple keyword queries are run against the full text index</a:t>
            </a:r>
          </a:p>
          <a:p>
            <a:pPr lvl="1"/>
            <a:r>
              <a:rPr lang="en-US" dirty="0">
                <a:solidFill>
                  <a:srgbClr val="000000"/>
                </a:solidFill>
              </a:rPr>
              <a:t>They are not case sensitive</a:t>
            </a:r>
          </a:p>
          <a:p>
            <a:pPr lvl="1"/>
            <a:r>
              <a:rPr lang="en-US" dirty="0">
                <a:solidFill>
                  <a:srgbClr val="000000"/>
                </a:solidFill>
              </a:rPr>
              <a:t>Includes any crawled property with the </a:t>
            </a:r>
            <a:r>
              <a:rPr lang="en-US" b="1" dirty="0">
                <a:solidFill>
                  <a:srgbClr val="000000"/>
                </a:solidFill>
              </a:rPr>
              <a:t>Include in full-text index</a:t>
            </a:r>
            <a:r>
              <a:rPr lang="en-US" dirty="0">
                <a:solidFill>
                  <a:srgbClr val="000000"/>
                </a:solidFill>
              </a:rPr>
              <a:t> checked</a:t>
            </a:r>
          </a:p>
          <a:p>
            <a:pPr lvl="0"/>
            <a:r>
              <a:rPr lang="en-US" dirty="0">
                <a:solidFill>
                  <a:srgbClr val="000000"/>
                </a:solidFill>
              </a:rPr>
              <a:t>Phrases are designated with double quotes ("SharePoint Server")</a:t>
            </a:r>
          </a:p>
        </p:txBody>
      </p:sp>
    </p:spTree>
    <p:extLst>
      <p:ext uri="{BB962C8B-B14F-4D97-AF65-F5344CB8AC3E}">
        <p14:creationId xmlns:p14="http://schemas.microsoft.com/office/powerpoint/2010/main" val="172045942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063d6bbaaf3dad7cc0ced92f3573244d">
  <xsd:schema xmlns:xsd="http://www.w3.org/2001/XMLSchema" xmlns:xs="http://www.w3.org/2001/XMLSchema" xmlns:p="http://schemas.microsoft.com/office/2006/metadata/properties" xmlns:ns3="636b0322-90fb-440c-9cbc-22749e7231e9" targetNamespace="http://schemas.microsoft.com/office/2006/metadata/properties" ma:root="true" ma:fieldsID="ffb8061dc68b430aeaa07d7040deb9cb"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636b0322-90fb-440c-9cbc-22749e7231e9"/>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13E62AD1-57C6-48D1-A5A9-7A10B1557E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3888</TotalTime>
  <Words>677</Words>
  <Application>Microsoft Office PowerPoint</Application>
  <PresentationFormat>Widescreen</PresentationFormat>
  <Paragraphs>136</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Segoe UI</vt:lpstr>
      <vt:lpstr>Segoe UI Light</vt:lpstr>
      <vt:lpstr>Times New Roman</vt:lpstr>
      <vt:lpstr>1_Office Theme</vt:lpstr>
      <vt:lpstr>SharePoint 2013 Advanced Solution Development</vt:lpstr>
      <vt:lpstr>     Join the MVA Community!</vt:lpstr>
      <vt:lpstr>PowerPoint Presentation</vt:lpstr>
      <vt:lpstr>Module Overview</vt:lpstr>
      <vt:lpstr>Lesson 1: Understanding the SharePoint 2013 Search Service</vt:lpstr>
      <vt:lpstr>The Search Index</vt:lpstr>
      <vt:lpstr>Lesson 2: Building Search Queries with KQL and FQL</vt:lpstr>
      <vt:lpstr>SharePoint Query Languages</vt:lpstr>
      <vt:lpstr>Keyword Query Language (KQL) Queries</vt:lpstr>
      <vt:lpstr>KQL Operators </vt:lpstr>
      <vt:lpstr>Lesson 3: Executing Search Queries from Code</vt:lpstr>
      <vt:lpstr>Search APIs</vt:lpstr>
      <vt:lpstr>Executing Web Service Queries</vt:lpstr>
      <vt:lpstr>Executing Server-Side Queries</vt:lpstr>
      <vt:lpstr>Server Side Object Model Queries</vt:lpstr>
      <vt:lpstr>Executing Client Side Queries</vt:lpstr>
      <vt:lpstr>Client Side Object Model</vt:lpstr>
      <vt:lpstr>Executing Representational state transfer (REST) Queries</vt:lpstr>
      <vt:lpstr>Executing REST Queries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Shaun Lewis</cp:lastModifiedBy>
  <cp:revision>105</cp:revision>
  <dcterms:created xsi:type="dcterms:W3CDTF">2013-02-15T23:12:42Z</dcterms:created>
  <dcterms:modified xsi:type="dcterms:W3CDTF">2016-07-20T11:18:38Z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