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1"/>
  </p:notesMasterIdLst>
  <p:handoutMasterIdLst>
    <p:handoutMasterId r:id="rId62"/>
  </p:handoutMasterIdLst>
  <p:sldIdLst>
    <p:sldId id="343" r:id="rId5"/>
    <p:sldId id="265" r:id="rId6"/>
    <p:sldId id="425" r:id="rId7"/>
    <p:sldId id="285" r:id="rId8"/>
    <p:sldId id="286" r:id="rId9"/>
    <p:sldId id="426" r:id="rId10"/>
    <p:sldId id="427" r:id="rId11"/>
    <p:sldId id="428" r:id="rId12"/>
    <p:sldId id="429" r:id="rId13"/>
    <p:sldId id="409" r:id="rId14"/>
    <p:sldId id="410" r:id="rId15"/>
    <p:sldId id="430" r:id="rId16"/>
    <p:sldId id="431" r:id="rId17"/>
    <p:sldId id="432" r:id="rId18"/>
    <p:sldId id="433" r:id="rId19"/>
    <p:sldId id="303" r:id="rId20"/>
    <p:sldId id="472" r:id="rId21"/>
    <p:sldId id="473" r:id="rId22"/>
    <p:sldId id="434" r:id="rId23"/>
    <p:sldId id="435" r:id="rId24"/>
    <p:sldId id="436" r:id="rId25"/>
    <p:sldId id="438" r:id="rId26"/>
    <p:sldId id="439" r:id="rId27"/>
    <p:sldId id="440" r:id="rId28"/>
    <p:sldId id="441" r:id="rId29"/>
    <p:sldId id="442" r:id="rId30"/>
    <p:sldId id="443" r:id="rId31"/>
    <p:sldId id="313" r:id="rId32"/>
    <p:sldId id="444" r:id="rId33"/>
    <p:sldId id="445" r:id="rId34"/>
    <p:sldId id="446" r:id="rId35"/>
    <p:sldId id="447" r:id="rId36"/>
    <p:sldId id="448" r:id="rId37"/>
    <p:sldId id="449" r:id="rId38"/>
    <p:sldId id="450" r:id="rId39"/>
    <p:sldId id="407" r:id="rId40"/>
    <p:sldId id="412" r:id="rId41"/>
    <p:sldId id="453" r:id="rId42"/>
    <p:sldId id="454" r:id="rId43"/>
    <p:sldId id="466" r:id="rId44"/>
    <p:sldId id="467" r:id="rId45"/>
    <p:sldId id="455" r:id="rId46"/>
    <p:sldId id="456" r:id="rId47"/>
    <p:sldId id="457" r:id="rId48"/>
    <p:sldId id="458" r:id="rId49"/>
    <p:sldId id="468" r:id="rId50"/>
    <p:sldId id="469" r:id="rId51"/>
    <p:sldId id="459" r:id="rId52"/>
    <p:sldId id="460" r:id="rId53"/>
    <p:sldId id="461" r:id="rId54"/>
    <p:sldId id="462" r:id="rId55"/>
    <p:sldId id="463" r:id="rId56"/>
    <p:sldId id="470" r:id="rId57"/>
    <p:sldId id="471" r:id="rId58"/>
    <p:sldId id="421" r:id="rId59"/>
    <p:sldId id="422" r:id="rId6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15:guide id="2" pos="456" userDrawn="1">
          <p15:clr>
            <a:srgbClr val="A4A3A4"/>
          </p15:clr>
        </p15:guide>
        <p15:guide id="3" orient="horz" pos="76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Advitee Basnet" initials="AB" lastIdx="16" clrIdx="1">
    <p:extLst>
      <p:ext uri="{19B8F6BF-5375-455C-9EA6-DF929625EA0E}">
        <p15:presenceInfo xmlns:p15="http://schemas.microsoft.com/office/powerpoint/2012/main" userId="S::advitee.basnet@ansrsource.com::14648963-6a0e-40ed-b1ec-396049dc41c5" providerId="AD"/>
      </p:ext>
    </p:extLst>
  </p:cmAuthor>
  <p:cmAuthor id="3" name="Syed Asgar" initials="SA" lastIdx="6" clrIdx="2">
    <p:extLst>
      <p:ext uri="{19B8F6BF-5375-455C-9EA6-DF929625EA0E}">
        <p15:presenceInfo xmlns:p15="http://schemas.microsoft.com/office/powerpoint/2012/main" userId="S::syed.asgar@alshaya.com::a1d5d9d4-3bcf-42d3-a6ce-680b1db87c49" providerId="AD"/>
      </p:ext>
    </p:extLst>
  </p:cmAuthor>
  <p:cmAuthor id="4" name="Suchitra Krishna" initials="SK" lastIdx="33" clrIdx="3">
    <p:extLst>
      <p:ext uri="{19B8F6BF-5375-455C-9EA6-DF929625EA0E}">
        <p15:presenceInfo xmlns:p15="http://schemas.microsoft.com/office/powerpoint/2012/main" userId="S::SuchitraKrishna@ansrsource.com::e12467ad-cd63-4247-b6dd-a4ac834348d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30000"/>
    <a:srgbClr val="004A78"/>
    <a:srgbClr val="0000A3"/>
    <a:srgbClr val="E7EFF7"/>
    <a:srgbClr val="CBDDEF"/>
    <a:srgbClr val="006298"/>
    <a:srgbClr val="FF6300"/>
    <a:srgbClr val="E9255F"/>
    <a:srgbClr val="009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88497" autoAdjust="0"/>
  </p:normalViewPr>
  <p:slideViewPr>
    <p:cSldViewPr snapToGrid="0" snapToObjects="1">
      <p:cViewPr varScale="1">
        <p:scale>
          <a:sx n="60" d="100"/>
          <a:sy n="60" d="100"/>
        </p:scale>
        <p:origin x="1032" y="48"/>
      </p:cViewPr>
      <p:guideLst>
        <p:guide pos="456"/>
        <p:guide orient="horz" pos="768"/>
      </p:guideLst>
    </p:cSldViewPr>
  </p:slideViewPr>
  <p:outlineViewPr>
    <p:cViewPr>
      <p:scale>
        <a:sx n="50" d="100"/>
        <a:sy n="50" d="100"/>
      </p:scale>
      <p:origin x="0" y="-55674"/>
    </p:cViewPr>
  </p:outlineViewPr>
  <p:notesTextViewPr>
    <p:cViewPr>
      <p:scale>
        <a:sx n="100" d="100"/>
        <a:sy n="100" d="100"/>
      </p:scale>
      <p:origin x="0" y="0"/>
    </p:cViewPr>
  </p:notesTextViewPr>
  <p:notesViewPr>
    <p:cSldViewPr snapToGrid="0" snapToObjects="1">
      <p:cViewPr varScale="1">
        <p:scale>
          <a:sx n="85" d="100"/>
          <a:sy n="85" d="100"/>
        </p:scale>
        <p:origin x="3054"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2/24/2022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2/24/2022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49912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Instructions:</a:t>
            </a:r>
          </a:p>
          <a:p>
            <a:pPr marL="171450" indent="-171450">
              <a:buFont typeface="Arial" panose="020B0604020202020204" pitchFamily="34" charset="0"/>
              <a:buChar char="•"/>
            </a:pPr>
            <a:r>
              <a:rPr lang="en-US" dirty="0"/>
              <a:t>Gather into small groups of three to five.</a:t>
            </a:r>
          </a:p>
          <a:p>
            <a:pPr marL="171450" indent="-171450">
              <a:buFont typeface="Arial" panose="020B0604020202020204" pitchFamily="34" charset="0"/>
              <a:buChar char="•"/>
            </a:pPr>
            <a:r>
              <a:rPr lang="en-US" dirty="0"/>
              <a:t>Read through the slide information.</a:t>
            </a:r>
          </a:p>
          <a:p>
            <a:pPr marL="171450" indent="-171450">
              <a:buFont typeface="Arial" panose="020B0604020202020204" pitchFamily="34" charset="0"/>
              <a:buChar char="•"/>
            </a:pPr>
            <a:r>
              <a:rPr lang="en-US" dirty="0"/>
              <a:t>Collectively decide on your small group’s answers to the question presented.</a:t>
            </a:r>
          </a:p>
          <a:p>
            <a:pPr marL="171450" indent="-171450">
              <a:buFont typeface="Arial" panose="020B0604020202020204" pitchFamily="34" charset="0"/>
              <a:buChar char="•"/>
            </a:pPr>
            <a:r>
              <a:rPr lang="en-US" dirty="0"/>
              <a:t>Share your findings with the larger group.</a:t>
            </a:r>
          </a:p>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10</a:t>
            </a:fld>
            <a:endParaRPr lang="en-US" dirty="0"/>
          </a:p>
        </p:txBody>
      </p:sp>
    </p:spTree>
    <p:extLst>
      <p:ext uri="{BB962C8B-B14F-4D97-AF65-F5344CB8AC3E}">
        <p14:creationId xmlns:p14="http://schemas.microsoft.com/office/powerpoint/2010/main" val="2600494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There are two basic kinds of accounting information systems: financial accounting and managerial accounting. The company’s accounting system should be designed to provide both financial and managerial accounting information. The key point is flexibility—the system should be able to supply different information for different purposes.</a:t>
            </a:r>
            <a:endParaRPr lang="en-US" sz="1200" b="0"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12</a:t>
            </a:fld>
            <a:endParaRPr lang="en-US" dirty="0"/>
          </a:p>
        </p:txBody>
      </p:sp>
    </p:spTree>
    <p:extLst>
      <p:ext uri="{BB962C8B-B14F-4D97-AF65-F5344CB8AC3E}">
        <p14:creationId xmlns:p14="http://schemas.microsoft.com/office/powerpoint/2010/main" val="3084079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Financial accounting is primarily concerned with producing information (financial statements) for external users, including investors, creditors, customers, suppliers, government agencies (Food and Drug Administration, Federal Communications Commission, etc.), and labor unions. This information has a historical orientation and is used for such things as investment decisions, stewardship evaluation, monitoring activity, and regulatory measures.</a:t>
            </a:r>
            <a:endParaRPr lang="en-US" sz="1200" b="0"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13</a:t>
            </a:fld>
            <a:endParaRPr lang="en-US" dirty="0"/>
          </a:p>
        </p:txBody>
      </p:sp>
    </p:spTree>
    <p:extLst>
      <p:ext uri="{BB962C8B-B14F-4D97-AF65-F5344CB8AC3E}">
        <p14:creationId xmlns:p14="http://schemas.microsoft.com/office/powerpoint/2010/main" val="1091851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Financial statements </a:t>
            </a:r>
            <a:r>
              <a:rPr lang="en-US" sz="1200" b="0" i="0" u="none" strike="noStrike" kern="1200" baseline="0" dirty="0">
                <a:solidFill>
                  <a:schemeClr val="tx1"/>
                </a:solidFill>
                <a:latin typeface="+mn-lt"/>
                <a:ea typeface="+mn-ea"/>
                <a:cs typeface="+mn-cs"/>
              </a:rPr>
              <a:t>must conform to certain rules and conventions that are defined by various agencies, such as the Securities and Exchange Commission (S E C), the Financial Accounting Standards Board (F A S B), and the International Accounting Standards Board (I A S B). These rules pertain to issues such as the recognition of revenues; timing of expenses; and recording of assets, liabilities, </a:t>
            </a:r>
            <a:r>
              <a:rPr lang="en-IN" sz="1200" b="0" i="0" u="none" strike="noStrike" kern="1200" baseline="0" dirty="0">
                <a:solidFill>
                  <a:schemeClr val="tx1"/>
                </a:solidFill>
                <a:latin typeface="+mn-lt"/>
                <a:ea typeface="+mn-ea"/>
                <a:cs typeface="+mn-cs"/>
              </a:rPr>
              <a:t>and stockholders’ equity.</a:t>
            </a: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14</a:t>
            </a:fld>
            <a:endParaRPr lang="en-US" dirty="0"/>
          </a:p>
        </p:txBody>
      </p:sp>
    </p:spTree>
    <p:extLst>
      <p:ext uri="{BB962C8B-B14F-4D97-AF65-F5344CB8AC3E}">
        <p14:creationId xmlns:p14="http://schemas.microsoft.com/office/powerpoint/2010/main" val="798126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managerial accounting system produces information for internal users, such as managers, executives, and workers. Thus, managerial accounting could be properly called internal accounting, and financial accounting could be called external accounting. Specifically, managerial accounting identifies, collects, measures, classifies, and reports financial and nonfinancial information that is useful to internal users in planning, controlling, and decision making.</a:t>
            </a: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15</a:t>
            </a:fld>
            <a:endParaRPr lang="en-US" dirty="0"/>
          </a:p>
        </p:txBody>
      </p:sp>
    </p:spTree>
    <p:extLst>
      <p:ext uri="{BB962C8B-B14F-4D97-AF65-F5344CB8AC3E}">
        <p14:creationId xmlns:p14="http://schemas.microsoft.com/office/powerpoint/2010/main" val="686943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IN" sz="1200" b="0" i="0" u="none" strike="noStrike" kern="1200" baseline="0" dirty="0">
                <a:solidFill>
                  <a:schemeClr val="tx1"/>
                </a:solidFill>
                <a:latin typeface="Arial" charset="0"/>
                <a:ea typeface="+mn-ea"/>
                <a:cs typeface="+mn-cs"/>
              </a:rPr>
              <a:t>Comparison of Financial and Managerial Accounting.</a:t>
            </a:r>
            <a:endParaRPr lang="en-US" dirty="0"/>
          </a:p>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16</a:t>
            </a:fld>
            <a:endParaRPr lang="en-US" dirty="0"/>
          </a:p>
        </p:txBody>
      </p:sp>
    </p:spTree>
    <p:extLst>
      <p:ext uri="{BB962C8B-B14F-4D97-AF65-F5344CB8AC3E}">
        <p14:creationId xmlns:p14="http://schemas.microsoft.com/office/powerpoint/2010/main" val="579618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17</a:t>
            </a:fld>
            <a:endParaRPr lang="en-US" dirty="0"/>
          </a:p>
        </p:txBody>
      </p:sp>
    </p:spTree>
    <p:extLst>
      <p:ext uri="{BB962C8B-B14F-4D97-AF65-F5344CB8AC3E}">
        <p14:creationId xmlns:p14="http://schemas.microsoft.com/office/powerpoint/2010/main" val="26904732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business environment in which companies operate changes constantly. Effective managerial accounting systems must advance in order to provide information that helps improve companies’ planning, control, and decision-making activities in the constantly evolving global business environment.</a:t>
            </a: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19</a:t>
            </a:fld>
            <a:endParaRPr lang="en-US" dirty="0"/>
          </a:p>
        </p:txBody>
      </p:sp>
    </p:spTree>
    <p:extLst>
      <p:ext uri="{BB962C8B-B14F-4D97-AF65-F5344CB8AC3E}">
        <p14:creationId xmlns:p14="http://schemas.microsoft.com/office/powerpoint/2010/main" val="1537406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Several important uses of managerial accounting resulting from these advances include new methods of estimating product and service cost and profitability, growing use of data analytics in conducting and communicating managerial accounting analyses, understanding customer orientation, evaluating the business from a cross-functional perspective, providing information useful in improving total quality and measuring the timeliness and efficiency of organizational performance.</a:t>
            </a: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20</a:t>
            </a:fld>
            <a:endParaRPr lang="en-US" dirty="0"/>
          </a:p>
        </p:txBody>
      </p:sp>
    </p:spTree>
    <p:extLst>
      <p:ext uri="{BB962C8B-B14F-4D97-AF65-F5344CB8AC3E}">
        <p14:creationId xmlns:p14="http://schemas.microsoft.com/office/powerpoint/2010/main" val="38865751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Today’s companies need focused, accurate information on the cost of the products and services they produce. Activity-based costing (ABC) is a more detailed approach to determining the cost of</a:t>
            </a:r>
            <a:r>
              <a:rPr lang="en-US" baseline="0" dirty="0"/>
              <a:t> </a:t>
            </a:r>
            <a:r>
              <a:rPr lang="en-US" dirty="0"/>
              <a:t>goods and services. ABC improves costing accuracy by emphasizing the cost of the many activities or tasks that must be done to produce a product or offer a service. </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21</a:t>
            </a:fld>
            <a:endParaRPr lang="en-US" dirty="0"/>
          </a:p>
        </p:txBody>
      </p:sp>
    </p:spTree>
    <p:extLst>
      <p:ext uri="{BB962C8B-B14F-4D97-AF65-F5344CB8AC3E}">
        <p14:creationId xmlns:p14="http://schemas.microsoft.com/office/powerpoint/2010/main" val="2018471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By the end of this chapter, you should be able to</a:t>
            </a:r>
            <a:r>
              <a:rPr lang="en-US" dirty="0"/>
              <a:t>:</a:t>
            </a:r>
          </a:p>
          <a:p>
            <a:pPr marL="228600" indent="-228600">
              <a:buClr>
                <a:srgbClr val="004A78"/>
              </a:buClr>
              <a:buFont typeface="Arial" panose="020B0604020202020204" pitchFamily="34" charset="0"/>
              <a:buChar char="•"/>
            </a:pPr>
            <a:r>
              <a:rPr lang="en-US" dirty="0"/>
              <a:t>Explain the meaning of managerial accounting</a:t>
            </a:r>
          </a:p>
          <a:p>
            <a:pPr marL="228600" indent="-228600">
              <a:buClr>
                <a:srgbClr val="004A78"/>
              </a:buClr>
              <a:buFont typeface="Arial" panose="020B0604020202020204" pitchFamily="34" charset="0"/>
              <a:buChar char="•"/>
            </a:pPr>
            <a:r>
              <a:rPr lang="en-US" dirty="0"/>
              <a:t>Explain the differences between managerial accounting and financial accounting</a:t>
            </a:r>
          </a:p>
          <a:p>
            <a:pPr marL="228600" indent="-228600">
              <a:buClr>
                <a:srgbClr val="004A78"/>
              </a:buClr>
              <a:buFont typeface="Arial" panose="020B0604020202020204" pitchFamily="34" charset="0"/>
              <a:buChar char="•"/>
            </a:pPr>
            <a:r>
              <a:rPr lang="en-US" dirty="0">
                <a:highlight>
                  <a:srgbClr val="FFFF00"/>
                </a:highlight>
              </a:rPr>
              <a:t>Explain</a:t>
            </a:r>
            <a:r>
              <a:rPr lang="en-US" dirty="0"/>
              <a:t> the current focus of managerial accounting</a:t>
            </a:r>
          </a:p>
          <a:p>
            <a:pPr marL="228600" indent="-228600">
              <a:buClr>
                <a:srgbClr val="004A78"/>
              </a:buClr>
              <a:buFont typeface="Arial" panose="020B0604020202020204" pitchFamily="34" charset="0"/>
              <a:buChar char="•"/>
            </a:pPr>
            <a:r>
              <a:rPr lang="en-US" dirty="0"/>
              <a:t>Describe the role of managerial accountants in an organization</a:t>
            </a:r>
          </a:p>
          <a:p>
            <a:pPr marL="228600" marR="0" lvl="0" indent="-228600" algn="l" defTabSz="914400" rtl="0" eaLnBrk="0" fontAlgn="base" latinLnBrk="0" hangingPunct="0">
              <a:lnSpc>
                <a:spcPct val="100000"/>
              </a:lnSpc>
              <a:spcBef>
                <a:spcPct val="30000"/>
              </a:spcBef>
              <a:spcAft>
                <a:spcPct val="0"/>
              </a:spcAft>
              <a:buClr>
                <a:srgbClr val="004A78"/>
              </a:buClr>
              <a:buSzTx/>
              <a:buFont typeface="Arial" panose="020B0604020202020204" pitchFamily="34" charset="0"/>
              <a:buChar char="•"/>
              <a:tabLst/>
              <a:defRPr/>
            </a:pPr>
            <a:r>
              <a:rPr lang="en-US" dirty="0"/>
              <a:t>Explain the importance of ethical behavior for managers and managerial accountants</a:t>
            </a:r>
          </a:p>
          <a:p>
            <a:pPr marL="228600" indent="-228600">
              <a:buClr>
                <a:srgbClr val="004A78"/>
              </a:buClr>
              <a:buFont typeface="Arial" panose="020B0604020202020204" pitchFamily="34" charset="0"/>
              <a:buChar char="•"/>
            </a:pPr>
            <a:r>
              <a:rPr lang="en-US" dirty="0"/>
              <a:t>Identify three forms of certification available to managerial accountants</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a:t>
            </a:fld>
            <a:endParaRPr lang="en-US" dirty="0"/>
          </a:p>
        </p:txBody>
      </p:sp>
    </p:spTree>
    <p:extLst>
      <p:ext uri="{BB962C8B-B14F-4D97-AF65-F5344CB8AC3E}">
        <p14:creationId xmlns:p14="http://schemas.microsoft.com/office/powerpoint/2010/main" val="26488080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Process-value analysis focuses on the way in which companies create value for customers. The objective is to find ways to perform necessary activities more efficiently and to eliminate those that do not create customer value.</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22</a:t>
            </a:fld>
            <a:endParaRPr lang="en-US" dirty="0"/>
          </a:p>
        </p:txBody>
      </p:sp>
    </p:spTree>
    <p:extLst>
      <p:ext uri="{BB962C8B-B14F-4D97-AF65-F5344CB8AC3E}">
        <p14:creationId xmlns:p14="http://schemas.microsoft.com/office/powerpoint/2010/main" val="3238133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Managerial accounting analyses utilize various data analytic perspectives and techniques to create financial insights for improved decision making across the company. Throughout this book, we examine many specific examples of how data analytics informs key managerial accounting decision recommendations. For example, critical decisions regarding cost forecasting (Chapter 3), product and service line profitability (Chapter 5), strategy selection and evaluation (Chapter 7), adding or dropping physical store or online platforms (Chapter 8), and business sustainability practices (Chapter 13) rely on the data analytics-based insights of management accounting analyses. Furthermore, managerial accountants utilize data analytics to communicate (or visualize) the results of their decision recommendations to decision makers across the company. </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23</a:t>
            </a:fld>
            <a:endParaRPr lang="en-US" dirty="0"/>
          </a:p>
        </p:txBody>
      </p:sp>
    </p:spTree>
    <p:extLst>
      <p:ext uri="{BB962C8B-B14F-4D97-AF65-F5344CB8AC3E}">
        <p14:creationId xmlns:p14="http://schemas.microsoft.com/office/powerpoint/2010/main" val="28544516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Institute of Management Accountants (I M A) created the I M A Management Accounting Competency Framework to explain the exciting roles and interconnected skills and abilities, including data governance, data analytics, and data visualization, expected of successful managerial accountants. In essence, data governance refers to ensuring data integrity and security. Data analytics refers to gathering and analyzing data to improve decision making. Finally, data visualization refers to graphical or other presentation of data to improve their interpretation.</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24</a:t>
            </a:fld>
            <a:endParaRPr lang="en-US" dirty="0"/>
          </a:p>
        </p:txBody>
      </p:sp>
    </p:spTree>
    <p:extLst>
      <p:ext uri="{BB962C8B-B14F-4D97-AF65-F5344CB8AC3E}">
        <p14:creationId xmlns:p14="http://schemas.microsoft.com/office/powerpoint/2010/main" val="34328493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Customer value is a key focus because firms can establish a competitive advantage by creating better customer value for the same or lower cost than competitors or creating equivalent value for lower cost than that of</a:t>
            </a:r>
            <a:r>
              <a:rPr lang="en-US" baseline="0" dirty="0"/>
              <a:t> </a:t>
            </a:r>
            <a:r>
              <a:rPr lang="en-US" dirty="0"/>
              <a:t>competitors. Customer value is the difference between what a customer receives and what the customer gives up when buying a product or service.</a:t>
            </a:r>
          </a:p>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25</a:t>
            </a:fld>
            <a:endParaRPr lang="en-US" dirty="0"/>
          </a:p>
        </p:txBody>
      </p:sp>
    </p:spTree>
    <p:extLst>
      <p:ext uri="{BB962C8B-B14F-4D97-AF65-F5344CB8AC3E}">
        <p14:creationId xmlns:p14="http://schemas.microsoft.com/office/powerpoint/2010/main" val="7540775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Effective cost information can help the company identify strategies that increase customer value and, in so doing, create a sustainable competitive advantage. Generally, firms choose one of two general strategies: </a:t>
            </a:r>
          </a:p>
          <a:p>
            <a:r>
              <a:rPr lang="en-US" sz="1200" b="0" i="0" u="none" strike="noStrike" kern="1200" baseline="0" dirty="0">
                <a:solidFill>
                  <a:schemeClr val="tx1"/>
                </a:solidFill>
                <a:latin typeface="+mn-lt"/>
                <a:ea typeface="+mn-ea"/>
                <a:cs typeface="+mn-cs"/>
              </a:rPr>
              <a:t>(1) Cost leadership: The objective of the cost leadership strategy is to provide the same or better value to customers at a lower cost than competitors. (2) Superior products through differentiation (</a:t>
            </a:r>
            <a:r>
              <a:rPr lang="en-US" sz="1800" dirty="0">
                <a:effectLst/>
                <a:latin typeface="Segoe UI" panose="020B0502040204020203" pitchFamily="34" charset="0"/>
              </a:rPr>
              <a:t>for example</a:t>
            </a:r>
            <a:r>
              <a:rPr lang="en-US" sz="1200" b="0" i="0" u="none" strike="noStrike" kern="1200" baseline="0" dirty="0">
                <a:solidFill>
                  <a:schemeClr val="tx1"/>
                </a:solidFill>
                <a:latin typeface="+mn-lt"/>
                <a:ea typeface="+mn-ea"/>
                <a:cs typeface="+mn-cs"/>
              </a:rPr>
              <a:t>, highest performance quality, most desired product features, best customer service, etc.): A differentiation strategy strives to increase customer value by providing something to customers not provided by competitors.</a:t>
            </a:r>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26</a:t>
            </a:fld>
            <a:endParaRPr lang="en-US" dirty="0"/>
          </a:p>
        </p:txBody>
      </p:sp>
    </p:spTree>
    <p:extLst>
      <p:ext uri="{BB962C8B-B14F-4D97-AF65-F5344CB8AC3E}">
        <p14:creationId xmlns:p14="http://schemas.microsoft.com/office/powerpoint/2010/main" val="1316999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Successful pursuit of cost leadership and/or differentiation strategies requires an understanding of a firm’s value chain. The value chain is the set of activities required to design, develop, produce, market, and deliver products and services, as well as provide support services to customers.</a:t>
            </a:r>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27</a:t>
            </a:fld>
            <a:endParaRPr lang="en-US" dirty="0"/>
          </a:p>
        </p:txBody>
      </p:sp>
    </p:spTree>
    <p:extLst>
      <p:ext uri="{BB962C8B-B14F-4D97-AF65-F5344CB8AC3E}">
        <p14:creationId xmlns:p14="http://schemas.microsoft.com/office/powerpoint/2010/main" val="13636672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Successful pursuit of cost leadership and/or differentiation strategies requires an understanding of a firm’s value chain. The value chain is the set of activities required to design, develop, produce, market, and deliver products and services, as well as provide support services to customers.</a:t>
            </a:r>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28</a:t>
            </a:fld>
            <a:endParaRPr lang="en-US" dirty="0"/>
          </a:p>
        </p:txBody>
      </p:sp>
    </p:spTree>
    <p:extLst>
      <p:ext uri="{BB962C8B-B14F-4D97-AF65-F5344CB8AC3E}">
        <p14:creationId xmlns:p14="http://schemas.microsoft.com/office/powerpoint/2010/main" val="11455397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managing the value chain, a managerial accountant must understand and measure many functions of the business. Contemporary approaches to costing may include initial design and engineering costs, as well as manufacturing costs, and the costs of distribution, sales, and service.</a:t>
            </a:r>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29</a:t>
            </a:fld>
            <a:endParaRPr lang="en-US" dirty="0"/>
          </a:p>
        </p:txBody>
      </p:sp>
    </p:spTree>
    <p:extLst>
      <p:ext uri="{BB962C8B-B14F-4D97-AF65-F5344CB8AC3E}">
        <p14:creationId xmlns:p14="http://schemas.microsoft.com/office/powerpoint/2010/main" val="37376665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Continuous improvement is the continual search for ways to increase the overall efficiency and productivity of activities by reducing waste, increasing quality, and managing costs. Managerial accounting information about the costs of products, customers, processes, and other objects of management interest can be the basis for identifying problems and alternative solutions. Continuous improvement is fundamental for establishing excellence. </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30</a:t>
            </a:fld>
            <a:endParaRPr lang="en-US" dirty="0"/>
          </a:p>
        </p:txBody>
      </p:sp>
    </p:spTree>
    <p:extLst>
      <p:ext uri="{BB962C8B-B14F-4D97-AF65-F5344CB8AC3E}">
        <p14:creationId xmlns:p14="http://schemas.microsoft.com/office/powerpoint/2010/main" val="38789450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 philosophy of total quality management, in which manufacturers strive to create an environment that will enable workers to manufacture perfect (zero-defect) products, has replaced the ‘‘acceptable quality’’ attitudes of the past. This emphasis on quality has also created a demand for a managerial accounting system that provides information about quality, including quality cost measurement and reporting for both manufacturing and service industries.</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31</a:t>
            </a:fld>
            <a:endParaRPr lang="en-US" dirty="0"/>
          </a:p>
        </p:txBody>
      </p:sp>
    </p:spTree>
    <p:extLst>
      <p:ext uri="{BB962C8B-B14F-4D97-AF65-F5344CB8AC3E}">
        <p14:creationId xmlns:p14="http://schemas.microsoft.com/office/powerpoint/2010/main" val="590827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cs typeface="Calibri"/>
              </a:rPr>
              <a:t>Task: This is an introductory exercise at the beginning of the chapter. </a:t>
            </a:r>
          </a:p>
          <a:p>
            <a:r>
              <a:rPr lang="en-US" dirty="0">
                <a:latin typeface="+mn-lt"/>
                <a:cs typeface="Calibri"/>
              </a:rPr>
              <a:t>Objectives: To provide an informal way for participants to learn about each other. This exercise allows students to practice speaking in front of a group.</a:t>
            </a:r>
            <a:r>
              <a:rPr lang="en-US" baseline="0" dirty="0">
                <a:latin typeface="+mn-lt"/>
                <a:cs typeface="Calibri"/>
              </a:rPr>
              <a:t> It also helps students to think about the uses and applications of managerial accounting</a:t>
            </a:r>
            <a:r>
              <a:rPr lang="en-US" altLang="en-US" sz="1200" dirty="0">
                <a:solidFill>
                  <a:srgbClr val="004A78"/>
                </a:solidFill>
                <a:highlight>
                  <a:srgbClr val="FFFF00"/>
                </a:highlight>
              </a:rPr>
              <a:t>.</a:t>
            </a:r>
            <a:endParaRPr lang="en-US" dirty="0">
              <a:latin typeface="+mn-lt"/>
              <a:cs typeface="Calibri"/>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mn-lt"/>
                <a:cs typeface="Calibri"/>
              </a:rPr>
              <a:t>Instructions: Students should introduce themselves before answering the question.</a:t>
            </a:r>
          </a:p>
          <a:p>
            <a:r>
              <a:rPr lang="en-US" dirty="0">
                <a:latin typeface="+mn-lt"/>
                <a:cs typeface="Calibri"/>
              </a:rPr>
              <a:t>Average Time: 5 minutes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mn-lt"/>
                <a:cs typeface="Calibri"/>
              </a:rPr>
              <a:t>Note: To adapt this activity for an online learning environment, conduct the interviews using a web conferencing tool (e.g., Zoom or Microsoft Teams). You can provide 1 to 2 minutes to students so that they can think. After 2 minutes when students start providing their opinion, they can first introduce themselves.</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a:t>
            </a:fld>
            <a:endParaRPr lang="en-US" dirty="0"/>
          </a:p>
        </p:txBody>
      </p:sp>
    </p:spTree>
    <p:extLst>
      <p:ext uri="{BB962C8B-B14F-4D97-AF65-F5344CB8AC3E}">
        <p14:creationId xmlns:p14="http://schemas.microsoft.com/office/powerpoint/2010/main" val="12717648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For example, many companies attempt to increase organizational value by eliminating wasteful activities that exist throughout the value chain. This has led to a change in accounting, referred to as lean accounting, which organizes costs according to the value chain and collects both financial and nonfinancial information. </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32</a:t>
            </a:fld>
            <a:endParaRPr lang="en-US" dirty="0"/>
          </a:p>
        </p:txBody>
      </p:sp>
    </p:spTree>
    <p:extLst>
      <p:ext uri="{BB962C8B-B14F-4D97-AF65-F5344CB8AC3E}">
        <p14:creationId xmlns:p14="http://schemas.microsoft.com/office/powerpoint/2010/main" val="1890137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 more recent charge of managerial accountants is </a:t>
            </a:r>
            <a:r>
              <a:rPr lang="en-US" sz="1800" b="0" i="0" u="none" strike="noStrike" baseline="0" dirty="0">
                <a:latin typeface="GaramondPremrPro"/>
              </a:rPr>
              <a:t>to help carry out the company’s approach to enterprise risk management (ERM) and/or corporate sustainability reporting (CSR). ERM is a formal way for managerial accountants to identify and respond to the most important threats and business opportunities facing the organization.</a:t>
            </a: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33</a:t>
            </a:fld>
            <a:endParaRPr lang="en-US" dirty="0"/>
          </a:p>
        </p:txBody>
      </p:sp>
    </p:spTree>
    <p:extLst>
      <p:ext uri="{BB962C8B-B14F-4D97-AF65-F5344CB8AC3E}">
        <p14:creationId xmlns:p14="http://schemas.microsoft.com/office/powerpoint/2010/main" val="19006951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Time is a crucial element in all phases of the value chain. World-class firms reduce time to market by compressing design, implementation, and production cycles. These firms deliver products or services quickly by eliminating nonvalue-added time, which is time of no value to the customer (e.g., the time a product spends on the loading dock). Interestingly, decreasing nonvalue-added time appears to go hand in hand with increasing quality.</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34</a:t>
            </a:fld>
            <a:endParaRPr lang="en-US" dirty="0"/>
          </a:p>
        </p:txBody>
      </p:sp>
    </p:spTree>
    <p:extLst>
      <p:ext uri="{BB962C8B-B14F-4D97-AF65-F5344CB8AC3E}">
        <p14:creationId xmlns:p14="http://schemas.microsoft.com/office/powerpoint/2010/main" val="32226152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Improving efficiency is also a vital concern. Both financial and nonfinancial measures of efficiency are needed. Cost is a critical measure of efficiency. Trends in costs over time and measures of productivity changes can provide important measures of the efficacy of continuous improvement decisions. </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35</a:t>
            </a:fld>
            <a:endParaRPr lang="en-US" dirty="0"/>
          </a:p>
        </p:txBody>
      </p:sp>
    </p:spTree>
    <p:extLst>
      <p:ext uri="{BB962C8B-B14F-4D97-AF65-F5344CB8AC3E}">
        <p14:creationId xmlns:p14="http://schemas.microsoft.com/office/powerpoint/2010/main" val="38911622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36</a:t>
            </a:fld>
            <a:endParaRPr lang="en-US" dirty="0"/>
          </a:p>
        </p:txBody>
      </p:sp>
    </p:spTree>
    <p:extLst>
      <p:ext uri="{BB962C8B-B14F-4D97-AF65-F5344CB8AC3E}">
        <p14:creationId xmlns:p14="http://schemas.microsoft.com/office/powerpoint/2010/main" val="13556254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 role of managerial accountants in an organization is one of support. They assist those individuals who are responsible for carrying out an organization’s basic objectives. Positions that have direct responsibility for the basic objectives of an organization are referred to as line positions. Positions that are supportive in nature and have only indirect responsibility for an organization’s basic objectives are called staff positions. </a:t>
            </a:r>
            <a:endParaRPr lang="en-US" b="1"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38</a:t>
            </a:fld>
            <a:endParaRPr lang="en-US" dirty="0"/>
          </a:p>
        </p:txBody>
      </p:sp>
    </p:spTree>
    <p:extLst>
      <p:ext uri="{BB962C8B-B14F-4D97-AF65-F5344CB8AC3E}">
        <p14:creationId xmlns:p14="http://schemas.microsoft.com/office/powerpoint/2010/main" val="7237395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 controller supervises all accounting functions and reports directly to the general manager and chief operating officer. In larger companies, the controller is separate from the treasury department. The treasurer is responsible for the finance function.</a:t>
            </a:r>
            <a:endParaRPr lang="en-US" b="1"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39</a:t>
            </a:fld>
            <a:endParaRPr lang="en-US" dirty="0"/>
          </a:p>
        </p:txBody>
      </p:sp>
    </p:spTree>
    <p:extLst>
      <p:ext uri="{BB962C8B-B14F-4D97-AF65-F5344CB8AC3E}">
        <p14:creationId xmlns:p14="http://schemas.microsoft.com/office/powerpoint/2010/main" val="36997652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40</a:t>
            </a:fld>
            <a:endParaRPr lang="en-US" dirty="0"/>
          </a:p>
        </p:txBody>
      </p:sp>
    </p:spTree>
    <p:extLst>
      <p:ext uri="{BB962C8B-B14F-4D97-AF65-F5344CB8AC3E}">
        <p14:creationId xmlns:p14="http://schemas.microsoft.com/office/powerpoint/2010/main" val="41678042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 objective of profit maximization should be constrained by the requirement that profits be achieved through legal and ethical means. Ethical behavior involves choosing actions that are right, proper, and just. Behavior can be right or wrong; it can be proper or improper; and the decisions we make can be fair or unfair. Companies in business for the long term find that it pays to treat all of their constituents with honesty and loyalty.</a:t>
            </a:r>
          </a:p>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42</a:t>
            </a:fld>
            <a:endParaRPr lang="en-US" dirty="0"/>
          </a:p>
        </p:txBody>
      </p:sp>
    </p:spTree>
    <p:extLst>
      <p:ext uri="{BB962C8B-B14F-4D97-AF65-F5344CB8AC3E}">
        <p14:creationId xmlns:p14="http://schemas.microsoft.com/office/powerpoint/2010/main" val="28662158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To promote ethical behavior by managers and employees, organizations commonly establish standards of conduct referred to as Company Codes of Conduct. A quick review of various corporate codes of conduct shows some common ground. Important parts of corporate codes of conduct are integrity, performance of duties, and compliance with the rule of law. They also uniformly prohibit the acceptance of kickbacks and improper gifts, insider trading, and misappropriation of corporate information and assets.</a:t>
            </a:r>
          </a:p>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43</a:t>
            </a:fld>
            <a:endParaRPr lang="en-US" dirty="0"/>
          </a:p>
        </p:txBody>
      </p:sp>
    </p:spTree>
    <p:extLst>
      <p:ext uri="{BB962C8B-B14F-4D97-AF65-F5344CB8AC3E}">
        <p14:creationId xmlns:p14="http://schemas.microsoft.com/office/powerpoint/2010/main" val="1098834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What do we mean by managerial accounting? Quite simply, managerial accounting is the provision of accounting information for a company’s internal users. More specifically, managerial accounting represents the firm’s internal accounting system designed to provide the necessary financial and nonfinancial information that helps company managers make the best possible decisions. Unlike financial accounting, managerial accounting is not bound by any formal criteria such as generally accepted accounting principles (G A </a:t>
            </a:r>
            <a:r>
              <a:rPr lang="en-US" sz="1200" b="0" i="0" u="none" strike="noStrike" kern="1200" baseline="0" dirty="0" err="1">
                <a:solidFill>
                  <a:schemeClr val="tx1"/>
                </a:solidFill>
                <a:latin typeface="+mn-lt"/>
                <a:ea typeface="+mn-ea"/>
                <a:cs typeface="+mn-cs"/>
              </a:rPr>
              <a:t>A</a:t>
            </a:r>
            <a:r>
              <a:rPr lang="en-US" sz="1200" b="0" i="0" u="none" strike="noStrike" kern="1200" baseline="0" dirty="0">
                <a:solidFill>
                  <a:schemeClr val="tx1"/>
                </a:solidFill>
                <a:latin typeface="+mn-lt"/>
                <a:ea typeface="+mn-ea"/>
                <a:cs typeface="+mn-cs"/>
              </a:rPr>
              <a:t> P).</a:t>
            </a:r>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a:t>
            </a:fld>
            <a:endParaRPr lang="en-US" dirty="0"/>
          </a:p>
        </p:txBody>
      </p:sp>
    </p:spTree>
    <p:extLst>
      <p:ext uri="{BB962C8B-B14F-4D97-AF65-F5344CB8AC3E}">
        <p14:creationId xmlns:p14="http://schemas.microsoft.com/office/powerpoint/2010/main" val="29937186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In addition to organizations establishing standards of conduct for their managers and employees, professional associations also establish ethical standards. Both the American Institute of Certified Public Accountants (A I C P A) and the Institute of Management Accountants (I M A) have established ethical standards for accountants. </a:t>
            </a:r>
          </a:p>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44</a:t>
            </a:fld>
            <a:endParaRPr lang="en-US" dirty="0"/>
          </a:p>
        </p:txBody>
      </p:sp>
    </p:spTree>
    <p:extLst>
      <p:ext uri="{BB962C8B-B14F-4D97-AF65-F5344CB8AC3E}">
        <p14:creationId xmlns:p14="http://schemas.microsoft.com/office/powerpoint/2010/main" val="13173767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Professional accountants are bound by these codes of conduct. Perhaps the biggest challenge with ethical dilemmas is that when they arise, employees frequently do not realize (1) that such a dilemma has arisen or (2) the ‘‘correct’’ action that should be taken to rectify the dilemma.</a:t>
            </a:r>
          </a:p>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45</a:t>
            </a:fld>
            <a:endParaRPr lang="en-US" dirty="0"/>
          </a:p>
        </p:txBody>
      </p:sp>
    </p:spTree>
    <p:extLst>
      <p:ext uri="{BB962C8B-B14F-4D97-AF65-F5344CB8AC3E}">
        <p14:creationId xmlns:p14="http://schemas.microsoft.com/office/powerpoint/2010/main" val="9502171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Instructions:</a:t>
            </a:r>
          </a:p>
          <a:p>
            <a:pPr marL="171450" indent="-171450">
              <a:buFont typeface="Arial" panose="020B0604020202020204" pitchFamily="34" charset="0"/>
              <a:buChar char="•"/>
            </a:pPr>
            <a:r>
              <a:rPr lang="en-US" dirty="0"/>
              <a:t>Gather into small groups of three to five.</a:t>
            </a:r>
          </a:p>
          <a:p>
            <a:pPr marL="171450" indent="-171450">
              <a:buFont typeface="Arial" panose="020B0604020202020204" pitchFamily="34" charset="0"/>
              <a:buChar char="•"/>
            </a:pPr>
            <a:r>
              <a:rPr lang="en-US" dirty="0"/>
              <a:t>Read through the slide information.</a:t>
            </a:r>
          </a:p>
          <a:p>
            <a:pPr marL="171450" indent="-171450">
              <a:buFont typeface="Arial" panose="020B0604020202020204" pitchFamily="34" charset="0"/>
              <a:buChar char="•"/>
            </a:pPr>
            <a:r>
              <a:rPr lang="en-US" dirty="0"/>
              <a:t>Collectively decide on your small group’s answers to the question presented.</a:t>
            </a:r>
          </a:p>
          <a:p>
            <a:pPr marL="171450" indent="-171450">
              <a:buFont typeface="Arial" panose="020B0604020202020204" pitchFamily="34" charset="0"/>
              <a:buChar char="•"/>
            </a:pPr>
            <a:r>
              <a:rPr lang="en-US" dirty="0"/>
              <a:t>Share your findings with the larger group.</a:t>
            </a:r>
          </a:p>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46</a:t>
            </a:fld>
            <a:endParaRPr lang="en-US" dirty="0"/>
          </a:p>
        </p:txBody>
      </p:sp>
    </p:spTree>
    <p:extLst>
      <p:ext uri="{BB962C8B-B14F-4D97-AF65-F5344CB8AC3E}">
        <p14:creationId xmlns:p14="http://schemas.microsoft.com/office/powerpoint/2010/main" val="25928060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 accounting profession offers three major forms of certification to managerial accountants: (1) Certificate in Management Accounting; (2) Certificate in Public Accounting; and (3) Certificate in Internal Auditing. Each certification offers particular advantages to a managerial accountant. All three certifications offer evidence that the holder has achieved a minimum level of professional competence.</a:t>
            </a:r>
          </a:p>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48</a:t>
            </a:fld>
            <a:endParaRPr lang="en-US" dirty="0"/>
          </a:p>
        </p:txBody>
      </p:sp>
    </p:spTree>
    <p:extLst>
      <p:ext uri="{BB962C8B-B14F-4D97-AF65-F5344CB8AC3E}">
        <p14:creationId xmlns:p14="http://schemas.microsoft.com/office/powerpoint/2010/main" val="19999425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 Certificate in Management Accounting is designed to meet the specific needs of managerial accountants. A Certified Management Accountant (CMA) has passed a rigorous qualifying examination, met an experience requirement, and participates in continuing education</a:t>
            </a:r>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49</a:t>
            </a:fld>
            <a:endParaRPr lang="en-US" dirty="0"/>
          </a:p>
        </p:txBody>
      </p:sp>
    </p:spTree>
    <p:extLst>
      <p:ext uri="{BB962C8B-B14F-4D97-AF65-F5344CB8AC3E}">
        <p14:creationId xmlns:p14="http://schemas.microsoft.com/office/powerpoint/2010/main" val="15927868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 Certificate in Public Accounting is the oldest and most well-known certification in accounting. The purpose of the certificate is to provide minimal professional qualification for external auditors. Only a Certified Public Accountant (C P A) is permitted (by law) to serve as an external auditor. </a:t>
            </a:r>
          </a:p>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50</a:t>
            </a:fld>
            <a:endParaRPr lang="en-US" dirty="0"/>
          </a:p>
        </p:txBody>
      </p:sp>
    </p:spTree>
    <p:extLst>
      <p:ext uri="{BB962C8B-B14F-4D97-AF65-F5344CB8AC3E}">
        <p14:creationId xmlns:p14="http://schemas.microsoft.com/office/powerpoint/2010/main" val="16575677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 P A s must pass a national examination and be licensed by the state in which they practice. Although the Certificate in Public Accounting does not have a managerial accounting orientation, many managerial accountants also hold this certificate.</a:t>
            </a:r>
          </a:p>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51</a:t>
            </a:fld>
            <a:endParaRPr lang="en-US" dirty="0"/>
          </a:p>
        </p:txBody>
      </p:sp>
    </p:spTree>
    <p:extLst>
      <p:ext uri="{BB962C8B-B14F-4D97-AF65-F5344CB8AC3E}">
        <p14:creationId xmlns:p14="http://schemas.microsoft.com/office/powerpoint/2010/main" val="14210051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Internal auditing differs from external auditing and managerial accounting, and many internal auditors felt a need for a specialized certification. The Certified Internal Auditor (C I A) has passed a comprehensive examination designed to ensure technical competence and has two years’ experience.</a:t>
            </a:r>
          </a:p>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52</a:t>
            </a:fld>
            <a:endParaRPr lang="en-US" dirty="0"/>
          </a:p>
        </p:txBody>
      </p:sp>
    </p:spTree>
    <p:extLst>
      <p:ext uri="{BB962C8B-B14F-4D97-AF65-F5344CB8AC3E}">
        <p14:creationId xmlns:p14="http://schemas.microsoft.com/office/powerpoint/2010/main" val="16074233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55</a:t>
            </a:fld>
            <a:endParaRPr lang="en-US" dirty="0"/>
          </a:p>
        </p:txBody>
      </p:sp>
    </p:spTree>
    <p:extLst>
      <p:ext uri="{BB962C8B-B14F-4D97-AF65-F5344CB8AC3E}">
        <p14:creationId xmlns:p14="http://schemas.microsoft.com/office/powerpoint/2010/main" val="4563232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56</a:t>
            </a:fld>
            <a:endParaRPr lang="en-US" dirty="0"/>
          </a:p>
        </p:txBody>
      </p:sp>
    </p:spTree>
    <p:extLst>
      <p:ext uri="{BB962C8B-B14F-4D97-AF65-F5344CB8AC3E}">
        <p14:creationId xmlns:p14="http://schemas.microsoft.com/office/powerpoint/2010/main" val="3555505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Managerial accounting has three broad objectives:</a:t>
            </a:r>
          </a:p>
          <a:p>
            <a:r>
              <a:rPr lang="en-US" dirty="0"/>
              <a:t>(1) To provide information for planning the organization’s actions, (2) To provide information for controlling the organization’s actions, and (3) To provide information for making effective decisions.</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a:t>
            </a:fld>
            <a:endParaRPr lang="en-US" dirty="0"/>
          </a:p>
        </p:txBody>
      </p:sp>
    </p:spTree>
    <p:extLst>
      <p:ext uri="{BB962C8B-B14F-4D97-AF65-F5344CB8AC3E}">
        <p14:creationId xmlns:p14="http://schemas.microsoft.com/office/powerpoint/2010/main" val="1990912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Managerial accounting information is needed by a number of individuals. In particular, managers and empowered workers need comprehensive, up-to-date information for the following activities:</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P</a:t>
            </a:r>
            <a:r>
              <a:rPr lang="en-US" dirty="0">
                <a:solidFill>
                  <a:srgbClr val="004A78"/>
                </a:solidFill>
              </a:rPr>
              <a:t>lanning</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C</a:t>
            </a:r>
            <a:r>
              <a:rPr lang="en-US" dirty="0">
                <a:solidFill>
                  <a:srgbClr val="004A78"/>
                </a:solidFill>
              </a:rPr>
              <a:t>ontrolling</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D</a:t>
            </a:r>
            <a:r>
              <a:rPr lang="en-US" dirty="0">
                <a:solidFill>
                  <a:srgbClr val="004A78"/>
                </a:solidFill>
              </a:rPr>
              <a:t>ecision making</a:t>
            </a:r>
            <a:endParaRPr lang="en-IN" dirty="0">
              <a:solidFill>
                <a:srgbClr val="004A78"/>
              </a:solidFill>
            </a:endParaRP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a:t>
            </a:fld>
            <a:endParaRPr lang="en-US" dirty="0"/>
          </a:p>
        </p:txBody>
      </p:sp>
    </p:spTree>
    <p:extLst>
      <p:ext uri="{BB962C8B-B14F-4D97-AF65-F5344CB8AC3E}">
        <p14:creationId xmlns:p14="http://schemas.microsoft.com/office/powerpoint/2010/main" val="979271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detailed formulation of action to achieve a particular end is the management activity called planning. Planning requires setting objectives and identifying methods to achieve </a:t>
            </a:r>
            <a:r>
              <a:rPr lang="en-IN" sz="1200" b="0" i="0" u="none" strike="noStrike" kern="1200" baseline="0" dirty="0">
                <a:solidFill>
                  <a:schemeClr val="tx1"/>
                </a:solidFill>
                <a:latin typeface="+mn-lt"/>
                <a:ea typeface="+mn-ea"/>
                <a:cs typeface="+mn-cs"/>
              </a:rPr>
              <a:t>those objectives.</a:t>
            </a:r>
            <a:endParaRPr lang="en-US" sz="1200" b="0"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a:t>
            </a:fld>
            <a:endParaRPr lang="en-US" dirty="0"/>
          </a:p>
        </p:txBody>
      </p:sp>
    </p:spTree>
    <p:extLst>
      <p:ext uri="{BB962C8B-B14F-4D97-AF65-F5344CB8AC3E}">
        <p14:creationId xmlns:p14="http://schemas.microsoft.com/office/powerpoint/2010/main" val="3791553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managerial activity of monitoring a plan’s implementation and taking corrective action as needed is referred to as controlling. Control is usually achieved by comparing actual performance with expected performance.</a:t>
            </a:r>
            <a:endParaRPr lang="en-US" sz="1200" b="0"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8</a:t>
            </a:fld>
            <a:endParaRPr lang="en-US" dirty="0"/>
          </a:p>
        </p:txBody>
      </p:sp>
    </p:spTree>
    <p:extLst>
      <p:ext uri="{BB962C8B-B14F-4D97-AF65-F5344CB8AC3E}">
        <p14:creationId xmlns:p14="http://schemas.microsoft.com/office/powerpoint/2010/main" val="594774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process of choosing among competing alternatives is called decision making. This managerial function is intertwined with planning and control in that a manager cannot successfully plan or control the organization’s actions without making decisions regarding competing alternatives.</a:t>
            </a:r>
            <a:endParaRPr lang="en-US" sz="1200" b="0"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9</a:t>
            </a:fld>
            <a:endParaRPr lang="en-US" dirty="0"/>
          </a:p>
        </p:txBody>
      </p:sp>
    </p:spTree>
    <p:extLst>
      <p:ext uri="{BB962C8B-B14F-4D97-AF65-F5344CB8AC3E}">
        <p14:creationId xmlns:p14="http://schemas.microsoft.com/office/powerpoint/2010/main" val="12510626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Mowen/Hansen/Heitger, Managerial Accounting: The Cornerstone of Business Decision Making, 8th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1" name="Footer">
            <a:extLst>
              <a:ext uri="{FF2B5EF4-FFF2-40B4-BE49-F238E27FC236}">
                <a16:creationId xmlns:a16="http://schemas.microsoft.com/office/drawing/2014/main" id="{2FE23E1E-3F3F-496D-9D3C-6328EF22AD51}"/>
              </a:ext>
            </a:extLst>
          </p:cNvPr>
          <p:cNvSpPr txBox="1"/>
          <p:nvPr userDrawn="1"/>
        </p:nvSpPr>
        <p:spPr>
          <a:xfrm>
            <a:off x="3007866" y="6107856"/>
            <a:ext cx="8956009" cy="692497"/>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Mowen/Hansen/Heitger, Managerial Accounting: The Cornerstone of Business Decision Making, 8th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Footer">
            <a:extLst>
              <a:ext uri="{FF2B5EF4-FFF2-40B4-BE49-F238E27FC236}">
                <a16:creationId xmlns:a16="http://schemas.microsoft.com/office/drawing/2014/main" id="{8DBEBBA5-5ED7-4E17-9CC7-20B87CE09B3D}"/>
              </a:ext>
            </a:extLst>
          </p:cNvPr>
          <p:cNvSpPr txBox="1"/>
          <p:nvPr userDrawn="1"/>
        </p:nvSpPr>
        <p:spPr>
          <a:xfrm>
            <a:off x="3007866" y="6107856"/>
            <a:ext cx="8956009" cy="692497"/>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Mowen/Hansen/Heitger, Managerial Accounting: The Cornerstone of Business Decision Making, 8th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Footer">
            <a:extLst>
              <a:ext uri="{FF2B5EF4-FFF2-40B4-BE49-F238E27FC236}">
                <a16:creationId xmlns:a16="http://schemas.microsoft.com/office/drawing/2014/main" id="{9FBD3F1F-10E3-4E95-A539-34CC0DD612E1}"/>
              </a:ext>
            </a:extLst>
          </p:cNvPr>
          <p:cNvSpPr txBox="1"/>
          <p:nvPr userDrawn="1"/>
        </p:nvSpPr>
        <p:spPr>
          <a:xfrm>
            <a:off x="3007866" y="6107856"/>
            <a:ext cx="8956009" cy="692497"/>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Mowen/Hansen/Heitger, Managerial Accounting: The Cornerstone of Business Decision Making, 8th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a16="http://schemas.microsoft.com/office/drawing/2014/main"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9" name="Footer">
            <a:extLst>
              <a:ext uri="{FF2B5EF4-FFF2-40B4-BE49-F238E27FC236}">
                <a16:creationId xmlns:a16="http://schemas.microsoft.com/office/drawing/2014/main" id="{87D4D5BA-8BD3-4C21-B8C3-AF6722FB97F9}"/>
              </a:ext>
            </a:extLst>
          </p:cNvPr>
          <p:cNvSpPr txBox="1"/>
          <p:nvPr userDrawn="1"/>
        </p:nvSpPr>
        <p:spPr>
          <a:xfrm>
            <a:off x="3007866" y="6107856"/>
            <a:ext cx="8956009" cy="692497"/>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Mowen/Hansen/Heitger, Managerial Accounting: The Cornerstone of Business Decision Making, 8th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820940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a16="http://schemas.microsoft.com/office/drawing/2014/main"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a16="http://schemas.microsoft.com/office/drawing/2014/main"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13" name="Footer">
            <a:extLst>
              <a:ext uri="{FF2B5EF4-FFF2-40B4-BE49-F238E27FC236}">
                <a16:creationId xmlns:a16="http://schemas.microsoft.com/office/drawing/2014/main" id="{D52DE910-5DC6-42B2-8874-06D2295BC20D}"/>
              </a:ext>
            </a:extLst>
          </p:cNvPr>
          <p:cNvSpPr txBox="1"/>
          <p:nvPr userDrawn="1"/>
        </p:nvSpPr>
        <p:spPr>
          <a:xfrm>
            <a:off x="3007866" y="6107856"/>
            <a:ext cx="8956009" cy="692497"/>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Mowen/Hansen/Heitger, Managerial Accounting: The Cornerstone of Business Decision Making, 8th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26694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289304"/>
            <a:ext cx="10711543" cy="407517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a:defRPr lang="en-US" sz="2000" dirty="0"/>
            </a:lvl1pPr>
          </a:lstStyle>
          <a:p>
            <a:pPr marL="342900" lvl="0" indent="-342900">
              <a:buClr>
                <a:srgbClr val="004A78"/>
              </a:buClr>
              <a:buChar char="•"/>
            </a:pPr>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marL="342900" lvl="0" indent="-342900">
              <a:buClr>
                <a:srgbClr val="004A78"/>
              </a:buClr>
              <a:buChar char="•"/>
            </a:pP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marL="342900" lvl="0" indent="-342900">
              <a:buClr>
                <a:srgbClr val="004A78"/>
              </a:buClr>
              <a:buChar char="•"/>
            </a:pP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marL="342900" lvl="0" indent="-342900">
              <a:buClr>
                <a:srgbClr val="004A78"/>
              </a:buClr>
              <a:buChar char="•"/>
            </a:pP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marL="342900" lvl="0" indent="-342900">
              <a:buClr>
                <a:srgbClr val="004A78"/>
              </a:buClr>
              <a:buChar char="•"/>
            </a:pP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marL="342900" lvl="0" indent="-342900">
              <a:buClr>
                <a:srgbClr val="004A78"/>
              </a:buClr>
              <a:buChar char="•"/>
            </a:pP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Footer">
            <a:extLst>
              <a:ext uri="{FF2B5EF4-FFF2-40B4-BE49-F238E27FC236}">
                <a16:creationId xmlns:a16="http://schemas.microsoft.com/office/drawing/2014/main" id="{D3145A0B-FA52-447F-AC50-C580D0D60607}"/>
              </a:ext>
            </a:extLst>
          </p:cNvPr>
          <p:cNvSpPr txBox="1"/>
          <p:nvPr userDrawn="1"/>
        </p:nvSpPr>
        <p:spPr>
          <a:xfrm>
            <a:off x="3007866" y="6107856"/>
            <a:ext cx="8956009" cy="692497"/>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Mowen/Hansen/Heitger, Managerial Accounting: The Cornerstone of Business Decision Making, 8th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289304"/>
            <a:ext cx="10711543" cy="43942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a:defRPr lang="en-US" sz="2000" dirty="0"/>
            </a:lvl1pPr>
          </a:lstStyle>
          <a:p>
            <a:pPr marL="457200" lvl="0" indent="-457200">
              <a:buClr>
                <a:srgbClr val="004A78"/>
              </a:buClr>
              <a:buFont typeface="+mj-lt"/>
              <a:buAutoNum type="arabicPeriod"/>
            </a:pPr>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marL="457200" lvl="0" indent="-457200">
              <a:buClr>
                <a:srgbClr val="004A78"/>
              </a:buClr>
              <a:buFont typeface="+mj-lt"/>
              <a:buAutoNum type="arabicPeriod"/>
            </a:pP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marL="457200" lvl="0" indent="-457200">
              <a:buClr>
                <a:srgbClr val="004A78"/>
              </a:buClr>
              <a:buFont typeface="+mj-lt"/>
              <a:buAutoNum type="arabicPeriod"/>
            </a:pP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marL="457200" lvl="0" indent="-457200">
              <a:buClr>
                <a:srgbClr val="004A78"/>
              </a:buClr>
              <a:buFont typeface="+mj-lt"/>
              <a:buAutoNum type="arabicPeriod"/>
            </a:pP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marL="457200" lvl="0" indent="-457200">
              <a:buClr>
                <a:srgbClr val="004A78"/>
              </a:buClr>
              <a:buFont typeface="+mj-lt"/>
              <a:buAutoNum type="arabicPeriod"/>
            </a:pP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marL="457200" lvl="0" indent="-457200">
              <a:buClr>
                <a:srgbClr val="004A78"/>
              </a:buClr>
              <a:buFont typeface="+mj-lt"/>
              <a:buAutoNum type="arabicPeriod"/>
            </a:pP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Footer">
            <a:extLst>
              <a:ext uri="{FF2B5EF4-FFF2-40B4-BE49-F238E27FC236}">
                <a16:creationId xmlns:a16="http://schemas.microsoft.com/office/drawing/2014/main" id="{B9DC92B5-2F93-43B5-88F5-FB4B843BA43B}"/>
              </a:ext>
            </a:extLst>
          </p:cNvPr>
          <p:cNvSpPr txBox="1"/>
          <p:nvPr userDrawn="1"/>
        </p:nvSpPr>
        <p:spPr>
          <a:xfrm>
            <a:off x="3007866" y="6107856"/>
            <a:ext cx="8956009" cy="692497"/>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Mowen/Hansen/Heitger, Managerial Accounting: The Cornerstone of Business Decision Making, 8th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a:defRPr lang="en-US" sz="2000" dirty="0">
                <a:solidFill>
                  <a:srgbClr val="004A78"/>
                </a:solidFill>
              </a:defRPr>
            </a:lvl1pPr>
            <a:lvl2pPr>
              <a:defRPr lang="en-US" sz="2000" dirty="0"/>
            </a:lvl2pPr>
            <a:lvl3pPr>
              <a:defRPr lang="en-US" dirty="0"/>
            </a:lvl3pPr>
            <a:lvl4pPr>
              <a:defRPr lang="en-US" sz="2000" dirty="0"/>
            </a:lvl4pPr>
            <a:lvl5pPr>
              <a:defRPr lang="en-US" sz="2000" dirty="0"/>
            </a:lvl5pPr>
          </a:lstStyle>
          <a:p>
            <a:pPr marL="342900" lvl="0" indent="-342900">
              <a:buClr>
                <a:srgbClr val="004A78"/>
              </a:buClr>
              <a:buChar char="•"/>
            </a:pPr>
            <a:r>
              <a:rPr lang="en-US" dirty="0"/>
              <a:t>First level</a:t>
            </a:r>
          </a:p>
          <a:p>
            <a:pPr marR="0" lvl="1" defTabSz="914400" latinLnBrk="0">
              <a:buClr>
                <a:srgbClr val="006298"/>
              </a:buClr>
              <a:buSzTx/>
              <a:tabLst/>
            </a:pPr>
            <a:r>
              <a:rPr lang="en-US" dirty="0"/>
              <a:t>Second level</a:t>
            </a:r>
          </a:p>
          <a:p>
            <a:pPr lvl="2">
              <a:buClr>
                <a:srgbClr val="000000"/>
              </a:buClr>
            </a:pPr>
            <a:r>
              <a:rPr lang="en-US" dirty="0"/>
              <a:t>Third level</a:t>
            </a:r>
          </a:p>
          <a:p>
            <a:pPr lvl="3">
              <a:buClr>
                <a:srgbClr val="000000"/>
              </a:buClr>
              <a:buSzPct val="50000"/>
              <a:buFont typeface="Calibri" charset="0"/>
              <a:buChar char="▶"/>
            </a:pPr>
            <a:r>
              <a:rPr lang="en-US" dirty="0"/>
              <a:t>Fourth level</a:t>
            </a:r>
          </a:p>
          <a:p>
            <a:pPr lvl="4">
              <a:buClr>
                <a:srgbClr val="000000"/>
              </a:buClr>
              <a:buFont typeface="Helvetica" charset="0"/>
              <a:buChar char="⁃"/>
            </a:pPr>
            <a:r>
              <a:rPr lang="en-US" dirty="0"/>
              <a:t>Fifth level</a:t>
            </a:r>
          </a:p>
        </p:txBody>
      </p:sp>
      <p:sp>
        <p:nvSpPr>
          <p:cNvPr id="6" name="Footer">
            <a:extLst>
              <a:ext uri="{FF2B5EF4-FFF2-40B4-BE49-F238E27FC236}">
                <a16:creationId xmlns:a16="http://schemas.microsoft.com/office/drawing/2014/main" id="{846BD35F-1D3C-402C-9519-D95B5901F936}"/>
              </a:ext>
            </a:extLst>
          </p:cNvPr>
          <p:cNvSpPr txBox="1"/>
          <p:nvPr userDrawn="1"/>
        </p:nvSpPr>
        <p:spPr>
          <a:xfrm>
            <a:off x="3007866" y="6107856"/>
            <a:ext cx="8956009" cy="692497"/>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Mowen/Hansen/Heitger, Managerial Accounting: The Cornerstone of Business Decision Making, 8th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7" name="Footer">
            <a:extLst>
              <a:ext uri="{FF2B5EF4-FFF2-40B4-BE49-F238E27FC236}">
                <a16:creationId xmlns:a16="http://schemas.microsoft.com/office/drawing/2014/main" id="{BD8982E6-5C3F-4808-BFD0-D69491F40E3A}"/>
              </a:ext>
            </a:extLst>
          </p:cNvPr>
          <p:cNvSpPr txBox="1"/>
          <p:nvPr userDrawn="1"/>
        </p:nvSpPr>
        <p:spPr>
          <a:xfrm>
            <a:off x="3007866" y="6107856"/>
            <a:ext cx="8956009" cy="692497"/>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Mowen/Hansen/Heitger, Managerial Accounting: The Cornerstone of Business Decision Making, 8th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dirty="0"/>
              <a:t>Click to edit Master title style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Mowen/Hansen/Heitger, Managerial Accounting: The Cornerstone of Business Decision Making, 8th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dirty="0"/>
              <a:t>Click to edit Master title style</a:t>
            </a:r>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Mowen/Hansen/Heitger, Managerial Accounting: The Cornerstone of Business Decision Making, 8th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7" name="Footer">
            <a:extLst>
              <a:ext uri="{FF2B5EF4-FFF2-40B4-BE49-F238E27FC236}">
                <a16:creationId xmlns:a16="http://schemas.microsoft.com/office/drawing/2014/main" id="{45DF715A-B9DE-4F83-A494-57EB22987753}"/>
              </a:ext>
            </a:extLst>
          </p:cNvPr>
          <p:cNvSpPr txBox="1"/>
          <p:nvPr userDrawn="1"/>
        </p:nvSpPr>
        <p:spPr>
          <a:xfrm>
            <a:off x="3007866" y="6107856"/>
            <a:ext cx="8956009" cy="692497"/>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Mowen/Hansen/Heitger, Managerial Accounting: The Cornerstone of Business Decision Making, 8th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8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8" name="Footer">
            <a:extLst>
              <a:ext uri="{FF2B5EF4-FFF2-40B4-BE49-F238E27FC236}">
                <a16:creationId xmlns:a16="http://schemas.microsoft.com/office/drawing/2014/main" id="{0241221A-0930-4E56-B155-E7B7600A2CDF}"/>
              </a:ext>
            </a:extLst>
          </p:cNvPr>
          <p:cNvSpPr txBox="1"/>
          <p:nvPr userDrawn="1"/>
        </p:nvSpPr>
        <p:spPr>
          <a:xfrm>
            <a:off x="3007866" y="6107856"/>
            <a:ext cx="8956009" cy="692497"/>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Mowen/Hansen/Heitger, Managerial Accounting: The Cornerstone of Business Decision Making, 8th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656032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79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12" name="Footer">
            <a:extLst>
              <a:ext uri="{FF2B5EF4-FFF2-40B4-BE49-F238E27FC236}">
                <a16:creationId xmlns:a16="http://schemas.microsoft.com/office/drawing/2014/main" id="{77789AD1-5262-494C-A77A-3DEC378A77B4}"/>
              </a:ext>
            </a:extLst>
          </p:cNvPr>
          <p:cNvSpPr txBox="1"/>
          <p:nvPr userDrawn="1"/>
        </p:nvSpPr>
        <p:spPr>
          <a:xfrm>
            <a:off x="3007866" y="6107856"/>
            <a:ext cx="8956009" cy="692497"/>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Mowen/Hansen/Heitger, Managerial Accounting: The Cornerstone of Business Decision Making, 8th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434269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a16="http://schemas.microsoft.com/office/drawing/2014/main"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a16="http://schemas.microsoft.com/office/drawing/2014/main"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a16="http://schemas.microsoft.com/office/drawing/2014/main"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a16="http://schemas.microsoft.com/office/drawing/2014/main"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a16="http://schemas.microsoft.com/office/drawing/2014/main"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20" name="Footer">
            <a:extLst>
              <a:ext uri="{FF2B5EF4-FFF2-40B4-BE49-F238E27FC236}">
                <a16:creationId xmlns:a16="http://schemas.microsoft.com/office/drawing/2014/main" id="{A7BB4306-A496-4489-93F2-AFB2A59B847B}"/>
              </a:ext>
            </a:extLst>
          </p:cNvPr>
          <p:cNvSpPr txBox="1"/>
          <p:nvPr userDrawn="1"/>
        </p:nvSpPr>
        <p:spPr>
          <a:xfrm>
            <a:off x="3007866" y="6107856"/>
            <a:ext cx="8956009" cy="692497"/>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Mowen/Hansen/Heitger, Managerial Accounting: The Cornerstone of Business Decision Making, 8th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29229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0" name="Footer">
            <a:extLst>
              <a:ext uri="{FF2B5EF4-FFF2-40B4-BE49-F238E27FC236}">
                <a16:creationId xmlns:a16="http://schemas.microsoft.com/office/drawing/2014/main" id="{C0F3D5F9-C290-4B9C-9D65-C81098DFA969}"/>
              </a:ext>
            </a:extLst>
          </p:cNvPr>
          <p:cNvSpPr txBox="1"/>
          <p:nvPr userDrawn="1"/>
        </p:nvSpPr>
        <p:spPr>
          <a:xfrm>
            <a:off x="3007866" y="6107856"/>
            <a:ext cx="8956009" cy="692497"/>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Mowen/Hansen/Heitger, Managerial Accounting: The Cornerstone of Business Decision Making, 8th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9" name="Footer">
            <a:extLst>
              <a:ext uri="{FF2B5EF4-FFF2-40B4-BE49-F238E27FC236}">
                <a16:creationId xmlns:a16="http://schemas.microsoft.com/office/drawing/2014/main" id="{DAD1F49D-C129-4BCD-9BB9-360AC57C77E9}"/>
              </a:ext>
            </a:extLst>
          </p:cNvPr>
          <p:cNvSpPr txBox="1"/>
          <p:nvPr userDrawn="1"/>
        </p:nvSpPr>
        <p:spPr>
          <a:xfrm>
            <a:off x="3007866" y="6107856"/>
            <a:ext cx="8956009" cy="692497"/>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Mowen/Hansen/Heitger, Managerial Accounting: The Cornerstone of Business Decision Making, 8th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dirty="0"/>
              <a:t>Mowen/Hansen/Heitger, Managerial Accounting: The Cornerstone of Business Decision Making, 8th Edition. © 2023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25" r:id="rId5"/>
    <p:sldLayoutId id="2147483729" r:id="rId6"/>
    <p:sldLayoutId id="2147483726" r:id="rId7"/>
    <p:sldLayoutId id="2147483718" r:id="rId8"/>
    <p:sldLayoutId id="2147483715" r:id="rId9"/>
    <p:sldLayoutId id="2147483716" r:id="rId10"/>
    <p:sldLayoutId id="2147483719" r:id="rId11"/>
    <p:sldLayoutId id="2147483720" r:id="rId12"/>
    <p:sldLayoutId id="2147483727" r:id="rId13"/>
    <p:sldLayoutId id="2147483728" r:id="rId14"/>
    <p:sldLayoutId id="2147483723" r:id="rId15"/>
    <p:sldLayoutId id="2147483724" r:id="rId16"/>
    <p:sldLayoutId id="2147483713" r:id="rId17"/>
    <p:sldLayoutId id="2147483717" r:id="rId18"/>
  </p:sldLayoutIdLst>
  <p:hf sldNum="0" hdr="0" ftr="0" dt="0"/>
  <p:txStyles>
    <p:titleStyle>
      <a:lvl1pPr algn="l"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96910" y="4035474"/>
            <a:ext cx="6402684" cy="672105"/>
          </a:xfrm>
        </p:spPr>
        <p:txBody>
          <a:bodyPr/>
          <a:lstStyle/>
          <a:p>
            <a:r>
              <a:rPr lang="en-US" dirty="0"/>
              <a:t>Chapter 01: Introduction to Managerial Accounting</a:t>
            </a:r>
          </a:p>
        </p:txBody>
      </p:sp>
      <p:sp>
        <p:nvSpPr>
          <p:cNvPr id="6" name="Text Placeholder 5"/>
          <p:cNvSpPr>
            <a:spLocks noGrp="1"/>
          </p:cNvSpPr>
          <p:nvPr>
            <p:ph type="body" sz="quarter" idx="11"/>
          </p:nvPr>
        </p:nvSpPr>
        <p:spPr>
          <a:xfrm>
            <a:off x="3997324" y="3113088"/>
            <a:ext cx="5508626" cy="617537"/>
          </a:xfrm>
        </p:spPr>
        <p:txBody>
          <a:bodyPr/>
          <a:lstStyle/>
          <a:p>
            <a:r>
              <a:rPr lang="en-US" dirty="0"/>
              <a:t>Managerial Accounting, 8e</a:t>
            </a:r>
          </a:p>
        </p:txBody>
      </p:sp>
      <p:pic>
        <p:nvPicPr>
          <p:cNvPr id="3" name="Picture Placeholder 2">
            <a:extLst>
              <a:ext uri="{FF2B5EF4-FFF2-40B4-BE49-F238E27FC236}">
                <a16:creationId xmlns:a16="http://schemas.microsoft.com/office/drawing/2014/main" id="{9EB8CBA2-C0A3-4287-B9BC-1711DBB652A8}"/>
              </a:ext>
              <a:ext uri="{C183D7F6-B498-43B3-948B-1728B52AA6E4}">
                <adec:decorative xmlns:adec="http://schemas.microsoft.com/office/drawing/2017/decorative" val="1"/>
              </a:ext>
            </a:extLst>
          </p:cNvPr>
          <p:cNvPicPr>
            <a:picLocks noGrp="1" noChangeAspect="1"/>
          </p:cNvPicPr>
          <p:nvPr>
            <p:ph type="pic" sz="quarter" idx="12"/>
          </p:nvPr>
        </p:nvPicPr>
        <p:blipFill rotWithShape="1">
          <a:blip r:embed="rId3"/>
          <a:srcRect l="3736" r="3736"/>
          <a:stretch/>
        </p:blipFill>
        <p:spPr>
          <a:xfrm>
            <a:off x="246063" y="314482"/>
            <a:ext cx="3343275" cy="4318000"/>
          </a:xfrm>
        </p:spPr>
      </p:pic>
      <p:sp>
        <p:nvSpPr>
          <p:cNvPr id="8" name="Footer Placeholder 7"/>
          <p:cNvSpPr>
            <a:spLocks noGrp="1"/>
          </p:cNvSpPr>
          <p:nvPr>
            <p:ph type="ftr" sz="quarter" idx="3"/>
          </p:nvPr>
        </p:nvSpPr>
        <p:spPr>
          <a:xfrm>
            <a:off x="2923890" y="6356350"/>
            <a:ext cx="8801669" cy="365125"/>
          </a:xfrm>
        </p:spPr>
        <p:txBody>
          <a:bodyPr/>
          <a:lstStyle/>
          <a:p>
            <a:r>
              <a:rPr lang="en-US" dirty="0"/>
              <a:t>Mowen/Hansen/Heitger, Managerial Accounting: The Cornerstone of Business Decision Making, 8th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156370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Discussion Activity 1</a:t>
            </a:r>
          </a:p>
        </p:txBody>
      </p:sp>
      <p:sp>
        <p:nvSpPr>
          <p:cNvPr id="2" name="Text Placeholder 1"/>
          <p:cNvSpPr>
            <a:spLocks noGrp="1"/>
          </p:cNvSpPr>
          <p:nvPr>
            <p:ph type="body" sz="quarter" idx="17"/>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0" indent="0">
              <a:buNone/>
            </a:pPr>
            <a:r>
              <a:rPr lang="en-US" sz="2400" dirty="0"/>
              <a:t>Who needs the managerial accounting information in an organization?</a:t>
            </a:r>
          </a:p>
        </p:txBody>
      </p:sp>
    </p:spTree>
    <p:extLst>
      <p:ext uri="{BB962C8B-B14F-4D97-AF65-F5344CB8AC3E}">
        <p14:creationId xmlns:p14="http://schemas.microsoft.com/office/powerpoint/2010/main" val="4271214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Discussion Activity 1 Debrief</a:t>
            </a:r>
          </a:p>
        </p:txBody>
      </p:sp>
      <p:sp>
        <p:nvSpPr>
          <p:cNvPr id="2" name="Text Placeholder 1"/>
          <p:cNvSpPr>
            <a:spLocks noGrp="1"/>
          </p:cNvSpPr>
          <p:nvPr>
            <p:ph type="body" sz="quarter" idx="17"/>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r>
              <a:rPr lang="en-US" sz="2400" dirty="0"/>
              <a:t>Who needs the managerial accounting information in an organization?</a:t>
            </a:r>
          </a:p>
          <a:p>
            <a:pPr marL="0" indent="0">
              <a:buNone/>
            </a:pPr>
            <a:r>
              <a:rPr lang="en-US" sz="2400" b="1" dirty="0"/>
              <a:t>Answer:</a:t>
            </a:r>
          </a:p>
          <a:p>
            <a:pPr algn="just"/>
            <a:r>
              <a:rPr lang="en-US" sz="2400" dirty="0"/>
              <a:t>Managerial accounting information is needed by a number of individuals. In particular, managers and empowered workers need comprehensive, up-to-date information for the following activities:</a:t>
            </a:r>
          </a:p>
          <a:p>
            <a:pPr marL="457200" indent="-457200" algn="just">
              <a:buFont typeface="+mj-lt"/>
              <a:buAutoNum type="arabicPeriod"/>
            </a:pPr>
            <a:r>
              <a:rPr lang="en-US" sz="2400" dirty="0"/>
              <a:t>Planning</a:t>
            </a:r>
          </a:p>
          <a:p>
            <a:pPr marL="457200" indent="-457200" algn="just">
              <a:buFont typeface="+mj-lt"/>
              <a:buAutoNum type="arabicPeriod"/>
            </a:pPr>
            <a:r>
              <a:rPr lang="en-US" sz="2400" dirty="0"/>
              <a:t>Controlling</a:t>
            </a:r>
          </a:p>
          <a:p>
            <a:pPr marL="457200" indent="-457200" algn="just">
              <a:buFont typeface="+mj-lt"/>
              <a:buAutoNum type="arabicPeriod"/>
            </a:pPr>
            <a:r>
              <a:rPr lang="en-US" sz="2400" dirty="0"/>
              <a:t>Decision making</a:t>
            </a:r>
          </a:p>
        </p:txBody>
      </p:sp>
    </p:spTree>
    <p:extLst>
      <p:ext uri="{BB962C8B-B14F-4D97-AF65-F5344CB8AC3E}">
        <p14:creationId xmlns:p14="http://schemas.microsoft.com/office/powerpoint/2010/main" val="37727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06E4-FFF3-480A-BDDB-E6D351F66516}"/>
              </a:ext>
            </a:extLst>
          </p:cNvPr>
          <p:cNvSpPr>
            <a:spLocks noGrp="1"/>
          </p:cNvSpPr>
          <p:nvPr>
            <p:ph type="title"/>
          </p:nvPr>
        </p:nvSpPr>
        <p:spPr/>
        <p:txBody>
          <a:bodyPr/>
          <a:lstStyle/>
          <a:p>
            <a:pPr algn="ctr"/>
            <a:r>
              <a:rPr lang="en-US" dirty="0"/>
              <a:t>Financial Accounting and Managerial Accounting</a:t>
            </a:r>
            <a:br>
              <a:rPr lang="en-US" dirty="0"/>
            </a:br>
            <a:r>
              <a:rPr lang="en-US" sz="2400" b="0" dirty="0"/>
              <a:t>(1 of 4)</a:t>
            </a:r>
            <a:endParaRPr lang="en-IN" sz="2400" b="0" dirty="0"/>
          </a:p>
        </p:txBody>
      </p:sp>
      <p:sp>
        <p:nvSpPr>
          <p:cNvPr id="3" name="Text Placeholder 2">
            <a:extLst>
              <a:ext uri="{FF2B5EF4-FFF2-40B4-BE49-F238E27FC236}">
                <a16:creationId xmlns:a16="http://schemas.microsoft.com/office/drawing/2014/main" id="{A1658AF3-BEE8-449B-90B5-A0A95C525DE4}"/>
              </a:ext>
            </a:extLst>
          </p:cNvPr>
          <p:cNvSpPr>
            <a:spLocks noGrp="1"/>
          </p:cNvSpPr>
          <p:nvPr>
            <p:ph type="body" sz="quarter" idx="17"/>
          </p:nvPr>
        </p:nvSpPr>
        <p:spPr>
          <a:xfrm>
            <a:off x="743576" y="1289304"/>
            <a:ext cx="10711543" cy="448738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342900" indent="-342900">
              <a:buClr>
                <a:srgbClr val="004A78"/>
              </a:buClr>
              <a:buChar char="•"/>
            </a:pPr>
            <a:r>
              <a:rPr lang="en-US" sz="2400" dirty="0">
                <a:solidFill>
                  <a:srgbClr val="004A78"/>
                </a:solidFill>
              </a:rPr>
              <a:t>Two basic kinds of accounting information systems</a:t>
            </a:r>
          </a:p>
          <a:p>
            <a:pPr marL="1028700" lvl="1" indent="-342900">
              <a:buClr>
                <a:srgbClr val="004A78"/>
              </a:buClr>
            </a:pPr>
            <a:r>
              <a:rPr lang="en-US" dirty="0">
                <a:solidFill>
                  <a:srgbClr val="004A78"/>
                </a:solidFill>
              </a:rPr>
              <a:t>Financial accounting </a:t>
            </a:r>
          </a:p>
          <a:p>
            <a:pPr marL="1028700" lvl="1" indent="-342900">
              <a:buClr>
                <a:srgbClr val="004A78"/>
              </a:buClr>
            </a:pPr>
            <a:r>
              <a:rPr lang="en-US" dirty="0">
                <a:solidFill>
                  <a:srgbClr val="004A78"/>
                </a:solidFill>
              </a:rPr>
              <a:t>Managerial accounting</a:t>
            </a:r>
          </a:p>
          <a:p>
            <a:pPr marL="342900" indent="-342900">
              <a:buClr>
                <a:srgbClr val="004A78"/>
              </a:buClr>
              <a:buFont typeface="Arial" panose="020B0604020202020204" pitchFamily="34" charset="0"/>
              <a:buChar char="•"/>
            </a:pPr>
            <a:r>
              <a:rPr lang="en-US" sz="2400" dirty="0">
                <a:solidFill>
                  <a:srgbClr val="004A78"/>
                </a:solidFill>
              </a:rPr>
              <a:t>Accounting system should be designed to provide both financial and managerial accounting information</a:t>
            </a:r>
          </a:p>
          <a:p>
            <a:pPr marL="342900" indent="-342900">
              <a:buClr>
                <a:srgbClr val="004A78"/>
              </a:buClr>
              <a:buFont typeface="Arial" panose="020B0604020202020204" pitchFamily="34" charset="0"/>
              <a:buChar char="•"/>
            </a:pPr>
            <a:r>
              <a:rPr lang="en-US" sz="2400" dirty="0">
                <a:solidFill>
                  <a:srgbClr val="004A78"/>
                </a:solidFill>
              </a:rPr>
              <a:t>Flexibility</a:t>
            </a:r>
          </a:p>
          <a:p>
            <a:pPr marL="1028700" lvl="1" indent="-342900">
              <a:buClr>
                <a:srgbClr val="004A78"/>
              </a:buClr>
              <a:buFont typeface="Arial" panose="020B0604020202020204" pitchFamily="34" charset="0"/>
              <a:buChar char="•"/>
            </a:pPr>
            <a:r>
              <a:rPr lang="en-US" dirty="0"/>
              <a:t>S</a:t>
            </a:r>
            <a:r>
              <a:rPr lang="en-US" dirty="0">
                <a:solidFill>
                  <a:srgbClr val="004A78"/>
                </a:solidFill>
              </a:rPr>
              <a:t>ystem should be able to supply different information for different purposes</a:t>
            </a:r>
          </a:p>
          <a:p>
            <a:pPr marL="342900" indent="-342900">
              <a:buClr>
                <a:srgbClr val="004A78"/>
              </a:buClr>
            </a:pPr>
            <a:endParaRPr lang="en-US" sz="2400" dirty="0">
              <a:solidFill>
                <a:srgbClr val="004A78"/>
              </a:solidFill>
            </a:endParaRPr>
          </a:p>
        </p:txBody>
      </p:sp>
    </p:spTree>
    <p:extLst>
      <p:ext uri="{BB962C8B-B14F-4D97-AF65-F5344CB8AC3E}">
        <p14:creationId xmlns:p14="http://schemas.microsoft.com/office/powerpoint/2010/main" val="3195659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06E4-FFF3-480A-BDDB-E6D351F66516}"/>
              </a:ext>
            </a:extLst>
          </p:cNvPr>
          <p:cNvSpPr>
            <a:spLocks noGrp="1"/>
          </p:cNvSpPr>
          <p:nvPr>
            <p:ph type="title"/>
          </p:nvPr>
        </p:nvSpPr>
        <p:spPr/>
        <p:txBody>
          <a:bodyPr/>
          <a:lstStyle/>
          <a:p>
            <a:pPr algn="ctr"/>
            <a:r>
              <a:rPr lang="en-US" dirty="0"/>
              <a:t>Financial Accounting and Managerial Accounting</a:t>
            </a:r>
            <a:br>
              <a:rPr lang="en-US" dirty="0"/>
            </a:br>
            <a:r>
              <a:rPr lang="en-US" sz="2400" b="0" dirty="0"/>
              <a:t>(2 of 4)</a:t>
            </a:r>
            <a:endParaRPr lang="en-IN" sz="2400" b="0" dirty="0"/>
          </a:p>
        </p:txBody>
      </p:sp>
      <p:sp>
        <p:nvSpPr>
          <p:cNvPr id="3" name="Text Placeholder 2">
            <a:extLst>
              <a:ext uri="{FF2B5EF4-FFF2-40B4-BE49-F238E27FC236}">
                <a16:creationId xmlns:a16="http://schemas.microsoft.com/office/drawing/2014/main" id="{A1658AF3-BEE8-449B-90B5-A0A95C525DE4}"/>
              </a:ext>
            </a:extLst>
          </p:cNvPr>
          <p:cNvSpPr>
            <a:spLocks noGrp="1"/>
          </p:cNvSpPr>
          <p:nvPr>
            <p:ph type="body" sz="quarter" idx="17"/>
          </p:nvPr>
        </p:nvSpPr>
        <p:spPr>
          <a:xfrm>
            <a:off x="743576" y="1289304"/>
            <a:ext cx="10711543" cy="448738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342900" indent="-342900">
              <a:buClr>
                <a:srgbClr val="004A78"/>
              </a:buClr>
              <a:buChar char="•"/>
            </a:pPr>
            <a:r>
              <a:rPr lang="en-US" sz="2400" b="1" dirty="0">
                <a:solidFill>
                  <a:srgbClr val="004A78"/>
                </a:solidFill>
              </a:rPr>
              <a:t>Financial accounting</a:t>
            </a:r>
            <a:r>
              <a:rPr lang="en-US" sz="2400" dirty="0">
                <a:solidFill>
                  <a:srgbClr val="004A78"/>
                </a:solidFill>
              </a:rPr>
              <a:t> </a:t>
            </a:r>
          </a:p>
          <a:p>
            <a:pPr marL="1028700" lvl="1" indent="-342900">
              <a:buClr>
                <a:srgbClr val="004A78"/>
              </a:buClr>
            </a:pPr>
            <a:r>
              <a:rPr lang="en-US" dirty="0"/>
              <a:t>P</a:t>
            </a:r>
            <a:r>
              <a:rPr lang="en-US" dirty="0">
                <a:solidFill>
                  <a:srgbClr val="004A78"/>
                </a:solidFill>
              </a:rPr>
              <a:t>rimarily concerned with producing information for external users</a:t>
            </a:r>
          </a:p>
          <a:p>
            <a:pPr marL="1485900" lvl="2" indent="-342900">
              <a:buClr>
                <a:srgbClr val="004A78"/>
              </a:buClr>
            </a:pPr>
            <a:r>
              <a:rPr lang="en-US" dirty="0"/>
              <a:t>Investors, creditors, customers, suppliers, government agencies, and labor unions</a:t>
            </a:r>
          </a:p>
          <a:p>
            <a:pPr marL="1028700" lvl="1" indent="-342900">
              <a:buClr>
                <a:srgbClr val="004A78"/>
              </a:buClr>
            </a:pPr>
            <a:r>
              <a:rPr lang="en-US" dirty="0">
                <a:solidFill>
                  <a:srgbClr val="004A78"/>
                </a:solidFill>
              </a:rPr>
              <a:t>Has a historical orientation and is used for:</a:t>
            </a:r>
          </a:p>
          <a:p>
            <a:pPr marL="1485900" lvl="2" indent="-342900">
              <a:buClr>
                <a:srgbClr val="004A78"/>
              </a:buClr>
            </a:pPr>
            <a:r>
              <a:rPr lang="en-US" dirty="0">
                <a:solidFill>
                  <a:srgbClr val="004A78"/>
                </a:solidFill>
              </a:rPr>
              <a:t>Investment decisions</a:t>
            </a:r>
            <a:endParaRPr lang="en-US" dirty="0"/>
          </a:p>
          <a:p>
            <a:pPr marL="1485900" lvl="2" indent="-342900">
              <a:buClr>
                <a:srgbClr val="004A78"/>
              </a:buClr>
            </a:pPr>
            <a:r>
              <a:rPr lang="en-US" dirty="0">
                <a:solidFill>
                  <a:srgbClr val="004A78"/>
                </a:solidFill>
              </a:rPr>
              <a:t>Stewardship evaluation</a:t>
            </a:r>
          </a:p>
          <a:p>
            <a:pPr marL="1485900" lvl="2" indent="-342900">
              <a:buClr>
                <a:srgbClr val="004A78"/>
              </a:buClr>
            </a:pPr>
            <a:r>
              <a:rPr lang="en-US" dirty="0">
                <a:solidFill>
                  <a:srgbClr val="004A78"/>
                </a:solidFill>
              </a:rPr>
              <a:t>Monitoring activity</a:t>
            </a:r>
          </a:p>
          <a:p>
            <a:pPr marL="1485900" lvl="2" indent="-342900">
              <a:buClr>
                <a:srgbClr val="004A78"/>
              </a:buClr>
            </a:pPr>
            <a:r>
              <a:rPr lang="en-US" dirty="0">
                <a:solidFill>
                  <a:srgbClr val="004A78"/>
                </a:solidFill>
              </a:rPr>
              <a:t>Regulatory measures</a:t>
            </a:r>
          </a:p>
        </p:txBody>
      </p:sp>
    </p:spTree>
    <p:extLst>
      <p:ext uri="{BB962C8B-B14F-4D97-AF65-F5344CB8AC3E}">
        <p14:creationId xmlns:p14="http://schemas.microsoft.com/office/powerpoint/2010/main" val="2565682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06E4-FFF3-480A-BDDB-E6D351F66516}"/>
              </a:ext>
            </a:extLst>
          </p:cNvPr>
          <p:cNvSpPr>
            <a:spLocks noGrp="1"/>
          </p:cNvSpPr>
          <p:nvPr>
            <p:ph type="title"/>
          </p:nvPr>
        </p:nvSpPr>
        <p:spPr/>
        <p:txBody>
          <a:bodyPr/>
          <a:lstStyle/>
          <a:p>
            <a:pPr algn="ctr"/>
            <a:r>
              <a:rPr lang="en-US" dirty="0"/>
              <a:t>Financial Accounting and Managerial Accounting</a:t>
            </a:r>
            <a:br>
              <a:rPr lang="en-US" dirty="0"/>
            </a:br>
            <a:r>
              <a:rPr lang="en-US" sz="2400" b="0" dirty="0"/>
              <a:t>(3 of 4)</a:t>
            </a:r>
            <a:endParaRPr lang="en-IN" sz="2400" b="0" dirty="0"/>
          </a:p>
        </p:txBody>
      </p:sp>
      <p:sp>
        <p:nvSpPr>
          <p:cNvPr id="3" name="Text Placeholder 2">
            <a:extLst>
              <a:ext uri="{FF2B5EF4-FFF2-40B4-BE49-F238E27FC236}">
                <a16:creationId xmlns:a16="http://schemas.microsoft.com/office/drawing/2014/main" id="{A1658AF3-BEE8-449B-90B5-A0A95C525DE4}"/>
              </a:ext>
            </a:extLst>
          </p:cNvPr>
          <p:cNvSpPr>
            <a:spLocks noGrp="1"/>
          </p:cNvSpPr>
          <p:nvPr>
            <p:ph type="body" sz="quarter" idx="17"/>
          </p:nvPr>
        </p:nvSpPr>
        <p:spPr>
          <a:xfrm>
            <a:off x="743576" y="1289304"/>
            <a:ext cx="10711543" cy="448738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342900" indent="-342900">
              <a:buClr>
                <a:srgbClr val="004A78"/>
              </a:buClr>
              <a:buChar char="•"/>
            </a:pPr>
            <a:r>
              <a:rPr lang="en-US" sz="2400" dirty="0">
                <a:solidFill>
                  <a:srgbClr val="004A78"/>
                </a:solidFill>
              </a:rPr>
              <a:t>Financial statements must conform to certain rules and conventions that are defined by various agencies</a:t>
            </a:r>
          </a:p>
          <a:p>
            <a:pPr marL="1028700" lvl="1" indent="-342900">
              <a:buClr>
                <a:srgbClr val="004A78"/>
              </a:buClr>
            </a:pPr>
            <a:r>
              <a:rPr lang="en-US" dirty="0"/>
              <a:t>Securities and Exchange Commission (S E C) </a:t>
            </a:r>
          </a:p>
          <a:p>
            <a:pPr marL="1028700" lvl="1" indent="-342900">
              <a:buClr>
                <a:srgbClr val="004A78"/>
              </a:buClr>
            </a:pPr>
            <a:r>
              <a:rPr lang="en-US" dirty="0"/>
              <a:t>Financial Accounting Standards Board (F A S B) </a:t>
            </a:r>
          </a:p>
          <a:p>
            <a:pPr marL="1028700" lvl="1" indent="-342900">
              <a:buClr>
                <a:srgbClr val="004A78"/>
              </a:buClr>
            </a:pPr>
            <a:r>
              <a:rPr lang="en-US" dirty="0"/>
              <a:t>International Accounting Standards Board (I A S B)</a:t>
            </a:r>
          </a:p>
          <a:p>
            <a:pPr marL="342900" indent="-342900">
              <a:buClr>
                <a:srgbClr val="004A78"/>
              </a:buClr>
            </a:pPr>
            <a:endParaRPr lang="en-US" sz="2400" dirty="0"/>
          </a:p>
          <a:p>
            <a:pPr marL="1028700" lvl="1" indent="-342900">
              <a:buClr>
                <a:srgbClr val="004A78"/>
              </a:buClr>
            </a:pPr>
            <a:endParaRPr lang="en-US" dirty="0">
              <a:solidFill>
                <a:srgbClr val="004A78"/>
              </a:solidFill>
            </a:endParaRPr>
          </a:p>
          <a:p>
            <a:pPr marL="1028700" lvl="1" indent="-342900">
              <a:buClr>
                <a:srgbClr val="004A78"/>
              </a:buClr>
            </a:pPr>
            <a:endParaRPr lang="en-US" dirty="0">
              <a:solidFill>
                <a:srgbClr val="004A78"/>
              </a:solidFill>
            </a:endParaRPr>
          </a:p>
        </p:txBody>
      </p:sp>
    </p:spTree>
    <p:extLst>
      <p:ext uri="{BB962C8B-B14F-4D97-AF65-F5344CB8AC3E}">
        <p14:creationId xmlns:p14="http://schemas.microsoft.com/office/powerpoint/2010/main" val="3054862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06E4-FFF3-480A-BDDB-E6D351F66516}"/>
              </a:ext>
            </a:extLst>
          </p:cNvPr>
          <p:cNvSpPr>
            <a:spLocks noGrp="1"/>
          </p:cNvSpPr>
          <p:nvPr>
            <p:ph type="title"/>
          </p:nvPr>
        </p:nvSpPr>
        <p:spPr/>
        <p:txBody>
          <a:bodyPr/>
          <a:lstStyle/>
          <a:p>
            <a:pPr algn="ctr"/>
            <a:r>
              <a:rPr lang="en-US" dirty="0"/>
              <a:t>Financial Accounting and Managerial Accounting</a:t>
            </a:r>
            <a:br>
              <a:rPr lang="en-US" dirty="0"/>
            </a:br>
            <a:r>
              <a:rPr lang="en-US" sz="2400" b="0" dirty="0"/>
              <a:t>(4 of 4)</a:t>
            </a:r>
            <a:endParaRPr lang="en-IN" sz="2400" b="0" dirty="0"/>
          </a:p>
        </p:txBody>
      </p:sp>
      <p:sp>
        <p:nvSpPr>
          <p:cNvPr id="3" name="Text Placeholder 2">
            <a:extLst>
              <a:ext uri="{FF2B5EF4-FFF2-40B4-BE49-F238E27FC236}">
                <a16:creationId xmlns:a16="http://schemas.microsoft.com/office/drawing/2014/main" id="{A1658AF3-BEE8-449B-90B5-A0A95C525DE4}"/>
              </a:ext>
            </a:extLst>
          </p:cNvPr>
          <p:cNvSpPr>
            <a:spLocks noGrp="1"/>
          </p:cNvSpPr>
          <p:nvPr>
            <p:ph type="body" sz="quarter" idx="17"/>
          </p:nvPr>
        </p:nvSpPr>
        <p:spPr>
          <a:xfrm>
            <a:off x="743576" y="1289304"/>
            <a:ext cx="10711543" cy="448738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342900" indent="-342900">
              <a:buClr>
                <a:srgbClr val="004A78"/>
              </a:buClr>
              <a:buChar char="•"/>
            </a:pPr>
            <a:r>
              <a:rPr lang="en-US" sz="2400" b="1" dirty="0">
                <a:solidFill>
                  <a:srgbClr val="004A78"/>
                </a:solidFill>
              </a:rPr>
              <a:t>Managerial accounting </a:t>
            </a:r>
          </a:p>
          <a:p>
            <a:pPr marL="1028700" lvl="1" indent="-342900">
              <a:buClr>
                <a:srgbClr val="004A78"/>
              </a:buClr>
            </a:pPr>
            <a:r>
              <a:rPr lang="en-US" dirty="0"/>
              <a:t>Identifies, collects, measures, classifies, and reports financial and nonfinancial information </a:t>
            </a:r>
          </a:p>
          <a:p>
            <a:pPr marL="1028700" lvl="1" indent="-342900">
              <a:buClr>
                <a:srgbClr val="004A78"/>
              </a:buClr>
            </a:pPr>
            <a:r>
              <a:rPr lang="en-US" dirty="0"/>
              <a:t>Useful to internal users in planning, controlling, and decision making</a:t>
            </a:r>
          </a:p>
          <a:p>
            <a:pPr marL="1485900" lvl="2" indent="-342900">
              <a:buClr>
                <a:srgbClr val="004A78"/>
              </a:buClr>
            </a:pPr>
            <a:r>
              <a:rPr lang="en-US" sz="2400" dirty="0"/>
              <a:t>Internal users - Managers, executives, and workers</a:t>
            </a:r>
          </a:p>
          <a:p>
            <a:pPr marL="342900" indent="-342900">
              <a:buClr>
                <a:srgbClr val="004A78"/>
              </a:buClr>
            </a:pPr>
            <a:endParaRPr lang="en-US" sz="2400" dirty="0">
              <a:solidFill>
                <a:srgbClr val="004A78"/>
              </a:solidFill>
            </a:endParaRPr>
          </a:p>
          <a:p>
            <a:pPr marL="1028700" lvl="1" indent="-342900">
              <a:buClr>
                <a:srgbClr val="004A78"/>
              </a:buClr>
            </a:pPr>
            <a:endParaRPr lang="en-US" dirty="0">
              <a:solidFill>
                <a:srgbClr val="004A78"/>
              </a:solidFill>
            </a:endParaRPr>
          </a:p>
        </p:txBody>
      </p:sp>
    </p:spTree>
    <p:extLst>
      <p:ext uri="{BB962C8B-B14F-4D97-AF65-F5344CB8AC3E}">
        <p14:creationId xmlns:p14="http://schemas.microsoft.com/office/powerpoint/2010/main" val="2668545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8D35EF-9DFF-439D-A76B-3DC9A4DA3BC1}"/>
              </a:ext>
            </a:extLst>
          </p:cNvPr>
          <p:cNvSpPr>
            <a:spLocks noGrp="1"/>
          </p:cNvSpPr>
          <p:nvPr>
            <p:ph type="title"/>
          </p:nvPr>
        </p:nvSpPr>
        <p:spPr>
          <a:xfrm>
            <a:off x="838200" y="365125"/>
            <a:ext cx="10515600" cy="949967"/>
          </a:xfrm>
        </p:spPr>
        <p:txBody>
          <a:bodyPr/>
          <a:lstStyle/>
          <a:p>
            <a:pPr algn="ctr"/>
            <a:r>
              <a:rPr lang="en-US" dirty="0"/>
              <a:t>Comparison of Financial and Managerial Accounting</a:t>
            </a:r>
            <a:endParaRPr lang="en-IN" dirty="0"/>
          </a:p>
        </p:txBody>
      </p:sp>
      <p:graphicFrame>
        <p:nvGraphicFramePr>
          <p:cNvPr id="9" name="Content Placeholder 8" descr="Table comparing financial and managerial accounting.">
            <a:extLst>
              <a:ext uri="{FF2B5EF4-FFF2-40B4-BE49-F238E27FC236}">
                <a16:creationId xmlns:a16="http://schemas.microsoft.com/office/drawing/2014/main" id="{39CAE13F-5650-47DB-9394-5267DB6324AC}"/>
              </a:ext>
            </a:extLst>
          </p:cNvPr>
          <p:cNvGraphicFramePr>
            <a:graphicFrameLocks noGrp="1"/>
          </p:cNvGraphicFramePr>
          <p:nvPr>
            <p:ph type="tbl" sz="quarter" idx="10"/>
            <p:extLst>
              <p:ext uri="{D42A27DB-BD31-4B8C-83A1-F6EECF244321}">
                <p14:modId xmlns:p14="http://schemas.microsoft.com/office/powerpoint/2010/main" val="2994146579"/>
              </p:ext>
            </p:extLst>
          </p:nvPr>
        </p:nvGraphicFramePr>
        <p:xfrm>
          <a:off x="1089061" y="1600200"/>
          <a:ext cx="10007029" cy="3657600"/>
        </p:xfrm>
        <a:graphic>
          <a:graphicData uri="http://schemas.openxmlformats.org/drawingml/2006/table">
            <a:tbl>
              <a:tblPr firstRow="1" bandRow="1">
                <a:tableStyleId>{2D5ABB26-0587-4C30-8999-92F81FD0307C}</a:tableStyleId>
              </a:tblPr>
              <a:tblGrid>
                <a:gridCol w="4870415">
                  <a:extLst>
                    <a:ext uri="{9D8B030D-6E8A-4147-A177-3AD203B41FA5}">
                      <a16:colId xmlns:a16="http://schemas.microsoft.com/office/drawing/2014/main" val="2494353623"/>
                    </a:ext>
                  </a:extLst>
                </a:gridCol>
                <a:gridCol w="5136614">
                  <a:extLst>
                    <a:ext uri="{9D8B030D-6E8A-4147-A177-3AD203B41FA5}">
                      <a16:colId xmlns:a16="http://schemas.microsoft.com/office/drawing/2014/main" val="3672005566"/>
                    </a:ext>
                  </a:extLst>
                </a:gridCol>
              </a:tblGrid>
              <a:tr h="370840">
                <a:tc>
                  <a:txBody>
                    <a:bodyPr/>
                    <a:lstStyle/>
                    <a:p>
                      <a:pPr algn="ctr"/>
                      <a:r>
                        <a:rPr lang="en-US" sz="2200" b="1" dirty="0">
                          <a:solidFill>
                            <a:srgbClr val="000000"/>
                          </a:solidFill>
                          <a:latin typeface="Arial" panose="020B0604020202020204" pitchFamily="34" charset="0"/>
                        </a:rPr>
                        <a:t>Financial Accounting</a:t>
                      </a:r>
                      <a:endParaRPr lang="en-US" sz="2200" b="1" dirty="0">
                        <a:solidFill>
                          <a:srgbClr val="000000"/>
                        </a:solidFill>
                        <a:latin typeface="Arial" panose="020B0604020202020204" pitchFamily="34" charset="0"/>
                        <a:ea typeface="Verdana" pitchFamily="34" charset="0"/>
                        <a:cs typeface="Arial" pitchFamily="34" charset="0"/>
                      </a:endParaRPr>
                    </a:p>
                  </a:txBody>
                  <a:tcPr marL="69338" marR="693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rgbClr val="000000"/>
                          </a:solidFill>
                          <a:latin typeface="Arial" panose="020B0604020202020204" pitchFamily="34" charset="0"/>
                        </a:rPr>
                        <a:t>Managerial Accounting</a:t>
                      </a:r>
                      <a:endParaRPr lang="en-US" sz="2200" b="1" dirty="0">
                        <a:solidFill>
                          <a:srgbClr val="000000"/>
                        </a:solidFill>
                        <a:latin typeface="Arial" panose="020B0604020202020204" pitchFamily="34" charset="0"/>
                        <a:ea typeface="Verdana" pitchFamily="34" charset="0"/>
                        <a:cs typeface="Arial" pitchFamily="34" charset="0"/>
                      </a:endParaRPr>
                    </a:p>
                  </a:txBody>
                  <a:tcPr marL="69338" marR="693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3175376"/>
                  </a:ext>
                </a:extLst>
              </a:tr>
              <a:tr h="370840">
                <a:tc>
                  <a:txBody>
                    <a:bodyPr/>
                    <a:lstStyle/>
                    <a:p>
                      <a:r>
                        <a:rPr lang="en-US" sz="2200" dirty="0">
                          <a:solidFill>
                            <a:srgbClr val="000000"/>
                          </a:solidFill>
                          <a:latin typeface="Arial" panose="020B0604020202020204" pitchFamily="34" charset="0"/>
                        </a:rPr>
                        <a:t>Externally focused </a:t>
                      </a:r>
                      <a:endParaRPr lang="en-US" sz="2200" dirty="0">
                        <a:solidFill>
                          <a:srgbClr val="000000"/>
                        </a:solidFill>
                        <a:latin typeface="Arial" panose="020B0604020202020204" pitchFamily="34" charset="0"/>
                        <a:ea typeface="Verdana" pitchFamily="34" charset="0"/>
                        <a:cs typeface="Arial" pitchFamily="34" charset="0"/>
                      </a:endParaRPr>
                    </a:p>
                  </a:txBody>
                  <a:tcPr marL="69338" marR="693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a:solidFill>
                            <a:srgbClr val="000000"/>
                          </a:solidFill>
                          <a:latin typeface="Arial" panose="020B0604020202020204" pitchFamily="34" charset="0"/>
                        </a:rPr>
                        <a:t>Internally focused</a:t>
                      </a:r>
                      <a:endParaRPr lang="en-US" sz="2200" dirty="0">
                        <a:solidFill>
                          <a:srgbClr val="000000"/>
                        </a:solidFill>
                        <a:latin typeface="Arial" panose="020B0604020202020204" pitchFamily="34" charset="0"/>
                        <a:ea typeface="Verdana" pitchFamily="34" charset="0"/>
                        <a:cs typeface="Arial" pitchFamily="34" charset="0"/>
                      </a:endParaRPr>
                    </a:p>
                  </a:txBody>
                  <a:tcPr marL="69338" marR="693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9549239"/>
                  </a:ext>
                </a:extLst>
              </a:tr>
              <a:tr h="370840">
                <a:tc>
                  <a:txBody>
                    <a:bodyPr/>
                    <a:lstStyle/>
                    <a:p>
                      <a:r>
                        <a:rPr lang="en-US" sz="2200" dirty="0">
                          <a:solidFill>
                            <a:srgbClr val="000000"/>
                          </a:solidFill>
                          <a:latin typeface="Arial" panose="020B0604020202020204" pitchFamily="34" charset="0"/>
                        </a:rPr>
                        <a:t>Must follow externally imposed rules</a:t>
                      </a:r>
                      <a:endParaRPr lang="en-US" sz="2200" dirty="0">
                        <a:solidFill>
                          <a:srgbClr val="000000"/>
                        </a:solidFill>
                        <a:latin typeface="Arial" panose="020B0604020202020204" pitchFamily="34" charset="0"/>
                        <a:ea typeface="Verdana" pitchFamily="34" charset="0"/>
                        <a:cs typeface="Arial" pitchFamily="34" charset="0"/>
                      </a:endParaRPr>
                    </a:p>
                  </a:txBody>
                  <a:tcPr marL="69338" marR="693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a:solidFill>
                            <a:srgbClr val="000000"/>
                          </a:solidFill>
                          <a:latin typeface="Arial" panose="020B0604020202020204" pitchFamily="34" charset="0"/>
                        </a:rPr>
                        <a:t>No mandatory rules</a:t>
                      </a:r>
                      <a:endParaRPr lang="en-US" sz="2200" dirty="0">
                        <a:solidFill>
                          <a:srgbClr val="000000"/>
                        </a:solidFill>
                        <a:latin typeface="Arial" panose="020B0604020202020204" pitchFamily="34" charset="0"/>
                        <a:ea typeface="Verdana" pitchFamily="34" charset="0"/>
                        <a:cs typeface="Arial" pitchFamily="34" charset="0"/>
                      </a:endParaRPr>
                    </a:p>
                  </a:txBody>
                  <a:tcPr marL="69338" marR="693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9770431"/>
                  </a:ext>
                </a:extLst>
              </a:tr>
              <a:tr h="370840">
                <a:tc>
                  <a:txBody>
                    <a:bodyPr/>
                    <a:lstStyle/>
                    <a:p>
                      <a:r>
                        <a:rPr lang="en-US" sz="2200" dirty="0">
                          <a:solidFill>
                            <a:srgbClr val="000000"/>
                          </a:solidFill>
                          <a:latin typeface="Arial" panose="020B0604020202020204" pitchFamily="34" charset="0"/>
                        </a:rPr>
                        <a:t>Objective</a:t>
                      </a:r>
                      <a:r>
                        <a:rPr lang="en-US" sz="2200" baseline="0" dirty="0">
                          <a:solidFill>
                            <a:srgbClr val="000000"/>
                          </a:solidFill>
                          <a:latin typeface="Arial" panose="020B0604020202020204" pitchFamily="34" charset="0"/>
                        </a:rPr>
                        <a:t> financial information</a:t>
                      </a:r>
                      <a:endParaRPr lang="en-US" sz="2200" dirty="0">
                        <a:solidFill>
                          <a:srgbClr val="000000"/>
                        </a:solidFill>
                        <a:latin typeface="Arial" panose="020B0604020202020204" pitchFamily="34" charset="0"/>
                        <a:ea typeface="Verdana" pitchFamily="34" charset="0"/>
                        <a:cs typeface="Arial" pitchFamily="34" charset="0"/>
                      </a:endParaRPr>
                    </a:p>
                  </a:txBody>
                  <a:tcPr marL="69338" marR="693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a:solidFill>
                            <a:srgbClr val="000000"/>
                          </a:solidFill>
                          <a:latin typeface="Arial" panose="020B0604020202020204" pitchFamily="34" charset="0"/>
                        </a:rPr>
                        <a:t>Financial and nonfinancial information;</a:t>
                      </a:r>
                      <a:r>
                        <a:rPr lang="en-US" sz="2200" baseline="0" dirty="0">
                          <a:solidFill>
                            <a:srgbClr val="000000"/>
                          </a:solidFill>
                          <a:latin typeface="Arial" panose="020B0604020202020204" pitchFamily="34" charset="0"/>
                        </a:rPr>
                        <a:t> subjective information possible</a:t>
                      </a:r>
                      <a:endParaRPr lang="en-US" sz="2200" dirty="0">
                        <a:solidFill>
                          <a:srgbClr val="000000"/>
                        </a:solidFill>
                        <a:latin typeface="Arial" panose="020B0604020202020204" pitchFamily="34" charset="0"/>
                        <a:ea typeface="Verdana" pitchFamily="34" charset="0"/>
                        <a:cs typeface="Arial" pitchFamily="34" charset="0"/>
                      </a:endParaRPr>
                    </a:p>
                  </a:txBody>
                  <a:tcPr marL="69338" marR="693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8210855"/>
                  </a:ext>
                </a:extLst>
              </a:tr>
              <a:tr h="370840">
                <a:tc>
                  <a:txBody>
                    <a:bodyPr/>
                    <a:lstStyle/>
                    <a:p>
                      <a:r>
                        <a:rPr lang="en-US" sz="2200" dirty="0">
                          <a:solidFill>
                            <a:srgbClr val="000000"/>
                          </a:solidFill>
                          <a:latin typeface="Arial" panose="020B0604020202020204" pitchFamily="34" charset="0"/>
                        </a:rPr>
                        <a:t>Historical Orientation</a:t>
                      </a:r>
                      <a:endParaRPr lang="en-US" sz="2200" dirty="0">
                        <a:solidFill>
                          <a:srgbClr val="000000"/>
                        </a:solidFill>
                        <a:latin typeface="Arial" panose="020B0604020202020204" pitchFamily="34" charset="0"/>
                        <a:ea typeface="Verdana" pitchFamily="34" charset="0"/>
                        <a:cs typeface="Arial" pitchFamily="34" charset="0"/>
                      </a:endParaRPr>
                    </a:p>
                  </a:txBody>
                  <a:tcPr marL="69338" marR="693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a:solidFill>
                            <a:srgbClr val="000000"/>
                          </a:solidFill>
                          <a:latin typeface="Arial" panose="020B0604020202020204" pitchFamily="34" charset="0"/>
                        </a:rPr>
                        <a:t>Emphasis on the future</a:t>
                      </a:r>
                      <a:endParaRPr lang="en-US" sz="2200" dirty="0">
                        <a:solidFill>
                          <a:srgbClr val="000000"/>
                        </a:solidFill>
                        <a:latin typeface="Arial" panose="020B0604020202020204" pitchFamily="34" charset="0"/>
                        <a:ea typeface="Verdana" pitchFamily="34" charset="0"/>
                        <a:cs typeface="Arial" pitchFamily="34" charset="0"/>
                      </a:endParaRPr>
                    </a:p>
                  </a:txBody>
                  <a:tcPr marL="69338" marR="693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2353889"/>
                  </a:ext>
                </a:extLst>
              </a:tr>
              <a:tr h="370840">
                <a:tc>
                  <a:txBody>
                    <a:bodyPr/>
                    <a:lstStyle/>
                    <a:p>
                      <a:r>
                        <a:rPr lang="en-US" sz="2200" dirty="0">
                          <a:solidFill>
                            <a:srgbClr val="000000"/>
                          </a:solidFill>
                          <a:latin typeface="Arial" panose="020B0604020202020204" pitchFamily="34" charset="0"/>
                        </a:rPr>
                        <a:t>Information about the firm as a whole</a:t>
                      </a:r>
                      <a:endParaRPr lang="en-US" sz="2200" dirty="0">
                        <a:solidFill>
                          <a:srgbClr val="000000"/>
                        </a:solidFill>
                        <a:latin typeface="Arial" panose="020B0604020202020204" pitchFamily="34" charset="0"/>
                        <a:ea typeface="Verdana" pitchFamily="34" charset="0"/>
                        <a:cs typeface="Arial" pitchFamily="34" charset="0"/>
                      </a:endParaRPr>
                    </a:p>
                  </a:txBody>
                  <a:tcPr marL="69338" marR="693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a:solidFill>
                            <a:srgbClr val="000000"/>
                          </a:solidFill>
                          <a:latin typeface="Arial" panose="020B0604020202020204" pitchFamily="34" charset="0"/>
                        </a:rPr>
                        <a:t>Internal evaluation and decisions based on very detailed information</a:t>
                      </a:r>
                      <a:endParaRPr lang="en-US" sz="2200" dirty="0">
                        <a:solidFill>
                          <a:srgbClr val="000000"/>
                        </a:solidFill>
                        <a:latin typeface="Arial" panose="020B0604020202020204" pitchFamily="34" charset="0"/>
                        <a:ea typeface="Verdana" pitchFamily="34" charset="0"/>
                        <a:cs typeface="Arial" pitchFamily="34" charset="0"/>
                      </a:endParaRPr>
                    </a:p>
                  </a:txBody>
                  <a:tcPr marL="69338" marR="693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2027659"/>
                  </a:ext>
                </a:extLst>
              </a:tr>
              <a:tr h="370840">
                <a:tc>
                  <a:txBody>
                    <a:bodyPr/>
                    <a:lstStyle/>
                    <a:p>
                      <a:r>
                        <a:rPr lang="en-US" sz="2200" dirty="0">
                          <a:solidFill>
                            <a:srgbClr val="000000"/>
                          </a:solidFill>
                          <a:latin typeface="Arial" panose="020B0604020202020204" pitchFamily="34" charset="0"/>
                        </a:rPr>
                        <a:t>More self-contained</a:t>
                      </a:r>
                      <a:endParaRPr lang="en-US" sz="2200" dirty="0">
                        <a:solidFill>
                          <a:srgbClr val="000000"/>
                        </a:solidFill>
                        <a:latin typeface="Arial" panose="020B0604020202020204" pitchFamily="34" charset="0"/>
                        <a:ea typeface="Verdana" pitchFamily="34" charset="0"/>
                        <a:cs typeface="Arial" pitchFamily="34" charset="0"/>
                      </a:endParaRPr>
                    </a:p>
                  </a:txBody>
                  <a:tcPr marL="69338" marR="693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a:solidFill>
                            <a:srgbClr val="000000"/>
                          </a:solidFill>
                          <a:latin typeface="Arial" panose="020B0604020202020204" pitchFamily="34" charset="0"/>
                        </a:rPr>
                        <a:t>Broad,</a:t>
                      </a:r>
                      <a:r>
                        <a:rPr lang="en-US" sz="2200" baseline="0" dirty="0">
                          <a:solidFill>
                            <a:srgbClr val="000000"/>
                          </a:solidFill>
                          <a:latin typeface="Arial" panose="020B0604020202020204" pitchFamily="34" charset="0"/>
                        </a:rPr>
                        <a:t> multidisciplinary</a:t>
                      </a:r>
                      <a:endParaRPr lang="en-US" sz="2200" dirty="0">
                        <a:solidFill>
                          <a:srgbClr val="000000"/>
                        </a:solidFill>
                        <a:latin typeface="Arial" panose="020B0604020202020204" pitchFamily="34" charset="0"/>
                        <a:ea typeface="Verdana" pitchFamily="34" charset="0"/>
                        <a:cs typeface="Arial" pitchFamily="34" charset="0"/>
                      </a:endParaRPr>
                    </a:p>
                  </a:txBody>
                  <a:tcPr marL="69338" marR="693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7940054"/>
                  </a:ext>
                </a:extLst>
              </a:tr>
            </a:tbl>
          </a:graphicData>
        </a:graphic>
      </p:graphicFrame>
    </p:spTree>
    <p:extLst>
      <p:ext uri="{BB962C8B-B14F-4D97-AF65-F5344CB8AC3E}">
        <p14:creationId xmlns:p14="http://schemas.microsoft.com/office/powerpoint/2010/main" val="1765411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Knowledge Check Activity 1</a:t>
            </a:r>
          </a:p>
        </p:txBody>
      </p:sp>
      <p:sp>
        <p:nvSpPr>
          <p:cNvPr id="2" name="Text Placeholder 1"/>
          <p:cNvSpPr>
            <a:spLocks noGrp="1"/>
          </p:cNvSpPr>
          <p:nvPr>
            <p:ph type="body" sz="quarter" idx="17"/>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r>
              <a:rPr lang="en-US" sz="2400" dirty="0"/>
              <a:t>Which of the following is true about managerial accounting?</a:t>
            </a:r>
          </a:p>
          <a:p>
            <a:pPr marL="509588" indent="-509588">
              <a:buFont typeface="+mj-lt"/>
              <a:buAutoNum type="alphaLcPeriod"/>
              <a:tabLst>
                <a:tab pos="509588" algn="l"/>
              </a:tabLst>
            </a:pPr>
            <a:r>
              <a:rPr lang="en-US" sz="2400" dirty="0"/>
              <a:t>It must follow externally imposed rules</a:t>
            </a:r>
          </a:p>
          <a:p>
            <a:pPr marL="509588" indent="-509588">
              <a:buFont typeface="+mj-lt"/>
              <a:buAutoNum type="alphaLcPeriod"/>
              <a:tabLst>
                <a:tab pos="509588" algn="l"/>
              </a:tabLst>
            </a:pPr>
            <a:r>
              <a:rPr lang="en-US" sz="2400" dirty="0"/>
              <a:t>Its information has a historical orientation</a:t>
            </a:r>
          </a:p>
          <a:p>
            <a:pPr marL="509588" indent="-509588">
              <a:buFont typeface="+mj-lt"/>
              <a:buAutoNum type="alphaLcPeriod"/>
              <a:tabLst>
                <a:tab pos="509588" algn="l"/>
              </a:tabLst>
            </a:pPr>
            <a:r>
              <a:rPr lang="en-US" sz="2400" dirty="0"/>
              <a:t>It produces information for internal users</a:t>
            </a:r>
          </a:p>
          <a:p>
            <a:pPr marL="509588" indent="-509588">
              <a:buFont typeface="+mj-lt"/>
              <a:buAutoNum type="alphaLcPeriod"/>
              <a:tabLst>
                <a:tab pos="509588" algn="l"/>
              </a:tabLst>
            </a:pPr>
            <a:r>
              <a:rPr lang="en-US" sz="2400" dirty="0"/>
              <a:t>Its information is used in stewardship evaluation and regulatory measures</a:t>
            </a:r>
          </a:p>
          <a:p>
            <a:pPr marL="457200" indent="-457200">
              <a:buAutoNum type="alphaLcPeriod"/>
            </a:pPr>
            <a:endParaRPr lang="en-US" sz="2400" dirty="0"/>
          </a:p>
          <a:p>
            <a:endParaRPr lang="en-US" sz="2400" dirty="0"/>
          </a:p>
        </p:txBody>
      </p:sp>
    </p:spTree>
    <p:extLst>
      <p:ext uri="{BB962C8B-B14F-4D97-AF65-F5344CB8AC3E}">
        <p14:creationId xmlns:p14="http://schemas.microsoft.com/office/powerpoint/2010/main" val="3243455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Knowledge Check Activity 1 Answer</a:t>
            </a:r>
          </a:p>
        </p:txBody>
      </p:sp>
      <p:sp>
        <p:nvSpPr>
          <p:cNvPr id="2" name="Text Placeholder 1"/>
          <p:cNvSpPr>
            <a:spLocks noGrp="1"/>
          </p:cNvSpPr>
          <p:nvPr>
            <p:ph type="body" sz="quarter" idx="17"/>
          </p:nvPr>
        </p:nvSpPr>
        <p:spPr/>
        <p:txBody>
          <a:bodyPr>
            <a:normAutofit/>
          </a:bodyPr>
          <a:lstStyle/>
          <a:p>
            <a:pPr marL="0" indent="0">
              <a:buNone/>
            </a:pPr>
            <a:r>
              <a:rPr lang="en-US" sz="2400" dirty="0"/>
              <a:t>Which of the following is true about managerial accounting?</a:t>
            </a:r>
          </a:p>
          <a:p>
            <a:r>
              <a:rPr lang="en-US" sz="2400" b="1" dirty="0"/>
              <a:t>Answer: d. It produces information for internal users</a:t>
            </a:r>
          </a:p>
          <a:p>
            <a:r>
              <a:rPr lang="en-US" sz="2400" dirty="0"/>
              <a:t>Managerial accounting produces information for internal users, such as managers, executives, and workers. It identifies, collects, measures, classifies, and reports financial and nonfinancial information that is useful to internal users in planning, controlling, and decision making.</a:t>
            </a:r>
          </a:p>
        </p:txBody>
      </p:sp>
    </p:spTree>
    <p:extLst>
      <p:ext uri="{BB962C8B-B14F-4D97-AF65-F5344CB8AC3E}">
        <p14:creationId xmlns:p14="http://schemas.microsoft.com/office/powerpoint/2010/main" val="2621023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06E4-FFF3-480A-BDDB-E6D351F66516}"/>
              </a:ext>
            </a:extLst>
          </p:cNvPr>
          <p:cNvSpPr>
            <a:spLocks noGrp="1"/>
          </p:cNvSpPr>
          <p:nvPr>
            <p:ph type="title"/>
          </p:nvPr>
        </p:nvSpPr>
        <p:spPr/>
        <p:txBody>
          <a:bodyPr/>
          <a:lstStyle/>
          <a:p>
            <a:pPr algn="ctr"/>
            <a:r>
              <a:rPr lang="en-US" dirty="0"/>
              <a:t>Current Focus of Managerial Accounting </a:t>
            </a:r>
            <a:r>
              <a:rPr lang="en-US" sz="2400" b="0" dirty="0"/>
              <a:t>(1 of 2)</a:t>
            </a:r>
            <a:endParaRPr lang="en-IN" sz="2400" b="0" dirty="0"/>
          </a:p>
        </p:txBody>
      </p:sp>
      <p:sp>
        <p:nvSpPr>
          <p:cNvPr id="3" name="Text Placeholder 2">
            <a:extLst>
              <a:ext uri="{FF2B5EF4-FFF2-40B4-BE49-F238E27FC236}">
                <a16:creationId xmlns:a16="http://schemas.microsoft.com/office/drawing/2014/main" id="{A1658AF3-BEE8-449B-90B5-A0A95C525DE4}"/>
              </a:ext>
            </a:extLst>
          </p:cNvPr>
          <p:cNvSpPr>
            <a:spLocks noGrp="1"/>
          </p:cNvSpPr>
          <p:nvPr>
            <p:ph type="body" sz="quarter" idx="17"/>
          </p:nvPr>
        </p:nvSpPr>
        <p:spPr>
          <a:xfrm>
            <a:off x="743576" y="1289304"/>
            <a:ext cx="10711543" cy="448738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342900" indent="-342900">
              <a:buClr>
                <a:srgbClr val="004A78"/>
              </a:buClr>
              <a:buChar char="•"/>
            </a:pPr>
            <a:r>
              <a:rPr lang="en-US" sz="2400" dirty="0">
                <a:solidFill>
                  <a:srgbClr val="004A78"/>
                </a:solidFill>
              </a:rPr>
              <a:t>Business environment changes constantly</a:t>
            </a:r>
          </a:p>
          <a:p>
            <a:pPr marL="342900" indent="-342900">
              <a:buClr>
                <a:srgbClr val="004A78"/>
              </a:buClr>
              <a:buChar char="•"/>
            </a:pPr>
            <a:r>
              <a:rPr lang="en-US" sz="2400" dirty="0">
                <a:solidFill>
                  <a:srgbClr val="004A78"/>
                </a:solidFill>
              </a:rPr>
              <a:t>Effective managerial accounting systems must advance </a:t>
            </a:r>
          </a:p>
          <a:p>
            <a:pPr marL="1028700" lvl="1" indent="-342900">
              <a:buClr>
                <a:srgbClr val="004A78"/>
              </a:buClr>
            </a:pPr>
            <a:r>
              <a:rPr lang="en-US" dirty="0"/>
              <a:t>T</a:t>
            </a:r>
            <a:r>
              <a:rPr lang="en-US" dirty="0">
                <a:solidFill>
                  <a:srgbClr val="004A78"/>
                </a:solidFill>
              </a:rPr>
              <a:t>o provide information that helps improve companies’ planning, control, and decision-making activities</a:t>
            </a:r>
          </a:p>
        </p:txBody>
      </p:sp>
    </p:spTree>
    <p:extLst>
      <p:ext uri="{BB962C8B-B14F-4D97-AF65-F5344CB8AC3E}">
        <p14:creationId xmlns:p14="http://schemas.microsoft.com/office/powerpoint/2010/main" val="29259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4A8EE-5DB3-4586-9757-BFBD959D84C3}"/>
              </a:ext>
            </a:extLst>
          </p:cNvPr>
          <p:cNvSpPr>
            <a:spLocks noGrp="1"/>
          </p:cNvSpPr>
          <p:nvPr>
            <p:ph type="title"/>
          </p:nvPr>
        </p:nvSpPr>
        <p:spPr/>
        <p:txBody>
          <a:bodyPr/>
          <a:lstStyle/>
          <a:p>
            <a:pPr algn="ctr"/>
            <a:r>
              <a:rPr lang="en-US" dirty="0"/>
              <a:t>Chapter Objectives</a:t>
            </a:r>
            <a:endParaRPr lang="en-US" sz="2400" b="0" dirty="0"/>
          </a:p>
        </p:txBody>
      </p:sp>
      <p:sp>
        <p:nvSpPr>
          <p:cNvPr id="3" name="Content Placeholder 2">
            <a:extLst>
              <a:ext uri="{FF2B5EF4-FFF2-40B4-BE49-F238E27FC236}">
                <a16:creationId xmlns:a16="http://schemas.microsoft.com/office/drawing/2014/main" id="{A0A84C47-AFA0-43CB-B678-177AA4847B9D}"/>
              </a:ext>
            </a:extLst>
          </p:cNvPr>
          <p:cNvSpPr>
            <a:spLocks noGrp="1"/>
          </p:cNvSpPr>
          <p:nvPr>
            <p:ph sz="quarter" idx="23"/>
          </p:nvPr>
        </p:nvSpPr>
        <p:spPr>
          <a:xfrm>
            <a:off x="736600" y="1289050"/>
            <a:ext cx="10718800" cy="4690836"/>
          </a:xfrm>
        </p:spPr>
        <p:txBody>
          <a:bodyPr/>
          <a:lstStyle/>
          <a:p>
            <a:pPr>
              <a:buClr>
                <a:srgbClr val="004A78"/>
              </a:buClr>
            </a:pPr>
            <a:r>
              <a:rPr lang="en-US" dirty="0"/>
              <a:t>By the end of this chapter, you should be able to: </a:t>
            </a:r>
          </a:p>
          <a:p>
            <a:pPr>
              <a:buClr>
                <a:srgbClr val="004A78"/>
              </a:buClr>
            </a:pPr>
            <a:r>
              <a:rPr lang="en-US" dirty="0"/>
              <a:t>01.01 Explain the meaning of managerial accounting</a:t>
            </a:r>
          </a:p>
          <a:p>
            <a:pPr>
              <a:buClr>
                <a:srgbClr val="004A78"/>
              </a:buClr>
            </a:pPr>
            <a:r>
              <a:rPr lang="en-US" dirty="0"/>
              <a:t>01.02 Explain the differences between managerial accounting and financial accounting</a:t>
            </a:r>
          </a:p>
          <a:p>
            <a:pPr>
              <a:buClr>
                <a:srgbClr val="004A78"/>
              </a:buClr>
            </a:pPr>
            <a:r>
              <a:rPr lang="en-US" dirty="0"/>
              <a:t>01.03 Explain the current focus of managerial accounting</a:t>
            </a:r>
          </a:p>
          <a:p>
            <a:pPr>
              <a:buClr>
                <a:srgbClr val="004A78"/>
              </a:buClr>
            </a:pPr>
            <a:r>
              <a:rPr lang="en-US" dirty="0"/>
              <a:t>01.04 Describe the role of managerial accountants in an organization</a:t>
            </a:r>
          </a:p>
          <a:p>
            <a:pPr>
              <a:buClr>
                <a:srgbClr val="004A78"/>
              </a:buClr>
            </a:pPr>
            <a:r>
              <a:rPr lang="en-US" dirty="0"/>
              <a:t>01.05 Explain the importance of ethical behavior for managers and managerial accountants</a:t>
            </a:r>
          </a:p>
          <a:p>
            <a:pPr>
              <a:buClr>
                <a:srgbClr val="004A78"/>
              </a:buClr>
            </a:pPr>
            <a:r>
              <a:rPr lang="en-US" dirty="0"/>
              <a:t>01.06 Identify three forms of certification available to managerial accountants</a:t>
            </a:r>
          </a:p>
        </p:txBody>
      </p:sp>
    </p:spTree>
    <p:extLst>
      <p:ext uri="{BB962C8B-B14F-4D97-AF65-F5344CB8AC3E}">
        <p14:creationId xmlns:p14="http://schemas.microsoft.com/office/powerpoint/2010/main" val="2718636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06E4-FFF3-480A-BDDB-E6D351F66516}"/>
              </a:ext>
            </a:extLst>
          </p:cNvPr>
          <p:cNvSpPr>
            <a:spLocks noGrp="1"/>
          </p:cNvSpPr>
          <p:nvPr>
            <p:ph type="title"/>
          </p:nvPr>
        </p:nvSpPr>
        <p:spPr/>
        <p:txBody>
          <a:bodyPr/>
          <a:lstStyle/>
          <a:p>
            <a:pPr algn="ctr"/>
            <a:r>
              <a:rPr lang="en-US" dirty="0"/>
              <a:t>Current Focus of Managerial Accounting </a:t>
            </a:r>
            <a:r>
              <a:rPr lang="en-US" sz="2400" b="0" dirty="0"/>
              <a:t>(2 of 2)</a:t>
            </a:r>
            <a:endParaRPr lang="en-IN" sz="2400" b="0" dirty="0"/>
          </a:p>
        </p:txBody>
      </p:sp>
      <p:sp>
        <p:nvSpPr>
          <p:cNvPr id="3" name="Text Placeholder 2">
            <a:extLst>
              <a:ext uri="{FF2B5EF4-FFF2-40B4-BE49-F238E27FC236}">
                <a16:creationId xmlns:a16="http://schemas.microsoft.com/office/drawing/2014/main" id="{A1658AF3-BEE8-449B-90B5-A0A95C525DE4}"/>
              </a:ext>
            </a:extLst>
          </p:cNvPr>
          <p:cNvSpPr>
            <a:spLocks noGrp="1"/>
          </p:cNvSpPr>
          <p:nvPr>
            <p:ph type="body" sz="quarter" idx="17"/>
          </p:nvPr>
        </p:nvSpPr>
        <p:spPr>
          <a:xfrm>
            <a:off x="743576" y="1289304"/>
            <a:ext cx="10711543" cy="448738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342900" indent="-342900">
              <a:buClr>
                <a:srgbClr val="004A78"/>
              </a:buClr>
              <a:buChar char="•"/>
            </a:pPr>
            <a:r>
              <a:rPr lang="en-US" sz="2400" dirty="0">
                <a:solidFill>
                  <a:srgbClr val="004A78"/>
                </a:solidFill>
              </a:rPr>
              <a:t>Important uses of managerial accounting resulting from advances</a:t>
            </a:r>
          </a:p>
          <a:p>
            <a:pPr marL="1028700" lvl="1" indent="-342900">
              <a:buClr>
                <a:srgbClr val="004A78"/>
              </a:buClr>
            </a:pPr>
            <a:r>
              <a:rPr lang="en-US" dirty="0"/>
              <a:t>New methods of estimating product and service cost and profitability</a:t>
            </a:r>
          </a:p>
          <a:p>
            <a:pPr marL="1028700" lvl="1" indent="-342900">
              <a:buClr>
                <a:srgbClr val="004A78"/>
              </a:buClr>
            </a:pPr>
            <a:r>
              <a:rPr lang="en-US" dirty="0"/>
              <a:t>Growing use of data analytics in conducting and communicating managerial accounting analyses</a:t>
            </a:r>
          </a:p>
          <a:p>
            <a:pPr marL="1028700" lvl="1" indent="-342900">
              <a:buClr>
                <a:srgbClr val="004A78"/>
              </a:buClr>
            </a:pPr>
            <a:r>
              <a:rPr lang="en-US" dirty="0"/>
              <a:t>Understanding customer orientation</a:t>
            </a:r>
          </a:p>
          <a:p>
            <a:pPr marL="1028700" lvl="1" indent="-342900">
              <a:buClr>
                <a:srgbClr val="004A78"/>
              </a:buClr>
            </a:pPr>
            <a:r>
              <a:rPr lang="en-US" dirty="0"/>
              <a:t>Evaluating the business from a cross-functional perspective</a:t>
            </a:r>
          </a:p>
          <a:p>
            <a:pPr marL="1028700" lvl="1" indent="-342900">
              <a:buClr>
                <a:srgbClr val="004A78"/>
              </a:buClr>
            </a:pPr>
            <a:r>
              <a:rPr lang="en-US" dirty="0"/>
              <a:t>Providing information useful in improving total quality and measuring the timeliness and efficiency of organizational performance</a:t>
            </a:r>
            <a:endParaRPr lang="en-US" dirty="0">
              <a:solidFill>
                <a:srgbClr val="004A78"/>
              </a:solidFill>
            </a:endParaRPr>
          </a:p>
          <a:p>
            <a:pPr marL="342900" indent="-342900">
              <a:buClr>
                <a:srgbClr val="004A78"/>
              </a:buClr>
              <a:buChar char="•"/>
            </a:pPr>
            <a:endParaRPr lang="en-US" sz="2400" dirty="0">
              <a:solidFill>
                <a:srgbClr val="004A78"/>
              </a:solidFill>
            </a:endParaRPr>
          </a:p>
        </p:txBody>
      </p:sp>
    </p:spTree>
    <p:extLst>
      <p:ext uri="{BB962C8B-B14F-4D97-AF65-F5344CB8AC3E}">
        <p14:creationId xmlns:p14="http://schemas.microsoft.com/office/powerpoint/2010/main" val="4001235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06E4-FFF3-480A-BDDB-E6D351F66516}"/>
              </a:ext>
            </a:extLst>
          </p:cNvPr>
          <p:cNvSpPr>
            <a:spLocks noGrp="1"/>
          </p:cNvSpPr>
          <p:nvPr>
            <p:ph type="title"/>
          </p:nvPr>
        </p:nvSpPr>
        <p:spPr/>
        <p:txBody>
          <a:bodyPr/>
          <a:lstStyle/>
          <a:p>
            <a:pPr algn="ctr"/>
            <a:r>
              <a:rPr lang="en-US" dirty="0"/>
              <a:t>New Methods of Costing Products and Services </a:t>
            </a:r>
            <a:br>
              <a:rPr lang="en-US" dirty="0"/>
            </a:br>
            <a:r>
              <a:rPr lang="en-US" sz="2400" b="0" dirty="0"/>
              <a:t>(1 of 2)</a:t>
            </a:r>
            <a:endParaRPr lang="en-IN" sz="2400" b="0" dirty="0"/>
          </a:p>
        </p:txBody>
      </p:sp>
      <p:sp>
        <p:nvSpPr>
          <p:cNvPr id="3" name="Text Placeholder 2">
            <a:extLst>
              <a:ext uri="{FF2B5EF4-FFF2-40B4-BE49-F238E27FC236}">
                <a16:creationId xmlns:a16="http://schemas.microsoft.com/office/drawing/2014/main" id="{A1658AF3-BEE8-449B-90B5-A0A95C525DE4}"/>
              </a:ext>
            </a:extLst>
          </p:cNvPr>
          <p:cNvSpPr>
            <a:spLocks noGrp="1"/>
          </p:cNvSpPr>
          <p:nvPr>
            <p:ph type="body" sz="quarter" idx="17"/>
          </p:nvPr>
        </p:nvSpPr>
        <p:spPr>
          <a:xfrm>
            <a:off x="743576" y="1289304"/>
            <a:ext cx="10711543" cy="448738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342900" indent="-342900">
              <a:buClr>
                <a:srgbClr val="004A78"/>
              </a:buClr>
              <a:buChar char="•"/>
            </a:pPr>
            <a:r>
              <a:rPr lang="en-US" sz="2400" dirty="0">
                <a:solidFill>
                  <a:srgbClr val="004A78"/>
                </a:solidFill>
              </a:rPr>
              <a:t>Today’s companies need focused, accurate information on the cost of products and services produced</a:t>
            </a:r>
          </a:p>
          <a:p>
            <a:pPr marL="342900" indent="-342900">
              <a:buClr>
                <a:srgbClr val="004A78"/>
              </a:buClr>
              <a:buChar char="•"/>
            </a:pPr>
            <a:r>
              <a:rPr lang="en-US" sz="2400" dirty="0">
                <a:solidFill>
                  <a:srgbClr val="004A78"/>
                </a:solidFill>
              </a:rPr>
              <a:t>Activity-based costing (A B C) is a more detailed approach to determine the cost of goods and services</a:t>
            </a:r>
          </a:p>
          <a:p>
            <a:pPr marL="1028700" lvl="1" indent="-342900">
              <a:buClr>
                <a:srgbClr val="004A78"/>
              </a:buClr>
            </a:pPr>
            <a:r>
              <a:rPr lang="en-US" dirty="0">
                <a:solidFill>
                  <a:srgbClr val="004A78"/>
                </a:solidFill>
              </a:rPr>
              <a:t>Improves costing accuracy by emphasizing the cost of the many activities or tasks that must be done to produce a product or service</a:t>
            </a:r>
          </a:p>
          <a:p>
            <a:pPr marL="342900" indent="-342900">
              <a:buClr>
                <a:srgbClr val="004A78"/>
              </a:buClr>
              <a:buChar char="•"/>
            </a:pPr>
            <a:endParaRPr lang="en-US" sz="2400" dirty="0">
              <a:solidFill>
                <a:srgbClr val="004A78"/>
              </a:solidFill>
              <a:highlight>
                <a:srgbClr val="FFFF00"/>
              </a:highlight>
            </a:endParaRPr>
          </a:p>
        </p:txBody>
      </p:sp>
    </p:spTree>
    <p:extLst>
      <p:ext uri="{BB962C8B-B14F-4D97-AF65-F5344CB8AC3E}">
        <p14:creationId xmlns:p14="http://schemas.microsoft.com/office/powerpoint/2010/main" val="2517377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06E4-FFF3-480A-BDDB-E6D351F66516}"/>
              </a:ext>
            </a:extLst>
          </p:cNvPr>
          <p:cNvSpPr>
            <a:spLocks noGrp="1"/>
          </p:cNvSpPr>
          <p:nvPr>
            <p:ph type="title"/>
          </p:nvPr>
        </p:nvSpPr>
        <p:spPr/>
        <p:txBody>
          <a:bodyPr/>
          <a:lstStyle/>
          <a:p>
            <a:pPr algn="ctr"/>
            <a:r>
              <a:rPr lang="en-US" dirty="0"/>
              <a:t>New Methods of Costing Products and Services </a:t>
            </a:r>
            <a:br>
              <a:rPr lang="en-US" dirty="0"/>
            </a:br>
            <a:r>
              <a:rPr lang="en-US" sz="2400" b="0" dirty="0"/>
              <a:t>(2 of 2)</a:t>
            </a:r>
            <a:endParaRPr lang="en-IN" sz="2400" b="0" dirty="0"/>
          </a:p>
        </p:txBody>
      </p:sp>
      <p:sp>
        <p:nvSpPr>
          <p:cNvPr id="3" name="Text Placeholder 2">
            <a:extLst>
              <a:ext uri="{FF2B5EF4-FFF2-40B4-BE49-F238E27FC236}">
                <a16:creationId xmlns:a16="http://schemas.microsoft.com/office/drawing/2014/main" id="{A1658AF3-BEE8-449B-90B5-A0A95C525DE4}"/>
              </a:ext>
            </a:extLst>
          </p:cNvPr>
          <p:cNvSpPr>
            <a:spLocks noGrp="1"/>
          </p:cNvSpPr>
          <p:nvPr>
            <p:ph type="body" sz="quarter" idx="17"/>
          </p:nvPr>
        </p:nvSpPr>
        <p:spPr>
          <a:xfrm>
            <a:off x="743576" y="1289304"/>
            <a:ext cx="10711543" cy="448738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342900" indent="-342900">
              <a:buClr>
                <a:srgbClr val="004A78"/>
              </a:buClr>
              <a:buChar char="•"/>
            </a:pPr>
            <a:r>
              <a:rPr lang="en-US" sz="2400" dirty="0">
                <a:solidFill>
                  <a:srgbClr val="004A78"/>
                </a:solidFill>
              </a:rPr>
              <a:t>Process-value analysis focuses on the way in which companies create value for customers</a:t>
            </a:r>
          </a:p>
          <a:p>
            <a:pPr marL="342900" indent="-342900">
              <a:buClr>
                <a:srgbClr val="004A78"/>
              </a:buClr>
              <a:buChar char="•"/>
            </a:pPr>
            <a:r>
              <a:rPr lang="en-US" sz="2400" dirty="0">
                <a:solidFill>
                  <a:srgbClr val="004A78"/>
                </a:solidFill>
              </a:rPr>
              <a:t>Find ways to perform necessary activities more efficiently and eliminate those that do not create customer value</a:t>
            </a:r>
            <a:endParaRPr lang="en-US" sz="2400" dirty="0">
              <a:solidFill>
                <a:srgbClr val="004A78"/>
              </a:solidFill>
              <a:highlight>
                <a:srgbClr val="FFFF00"/>
              </a:highlight>
            </a:endParaRPr>
          </a:p>
        </p:txBody>
      </p:sp>
    </p:spTree>
    <p:extLst>
      <p:ext uri="{BB962C8B-B14F-4D97-AF65-F5344CB8AC3E}">
        <p14:creationId xmlns:p14="http://schemas.microsoft.com/office/powerpoint/2010/main" val="3513471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06E4-FFF3-480A-BDDB-E6D351F66516}"/>
              </a:ext>
            </a:extLst>
          </p:cNvPr>
          <p:cNvSpPr>
            <a:spLocks noGrp="1"/>
          </p:cNvSpPr>
          <p:nvPr>
            <p:ph type="title"/>
          </p:nvPr>
        </p:nvSpPr>
        <p:spPr/>
        <p:txBody>
          <a:bodyPr/>
          <a:lstStyle/>
          <a:p>
            <a:pPr algn="ctr"/>
            <a:r>
              <a:rPr lang="en-US" dirty="0"/>
              <a:t>Data Analytics </a:t>
            </a:r>
            <a:r>
              <a:rPr lang="en-US" sz="2400" b="0" dirty="0"/>
              <a:t>(1 of 2)</a:t>
            </a:r>
            <a:endParaRPr lang="en-IN" sz="2400" b="0" dirty="0"/>
          </a:p>
        </p:txBody>
      </p:sp>
      <p:sp>
        <p:nvSpPr>
          <p:cNvPr id="3" name="Text Placeholder 2">
            <a:extLst>
              <a:ext uri="{FF2B5EF4-FFF2-40B4-BE49-F238E27FC236}">
                <a16:creationId xmlns:a16="http://schemas.microsoft.com/office/drawing/2014/main" id="{A1658AF3-BEE8-449B-90B5-A0A95C525DE4}"/>
              </a:ext>
            </a:extLst>
          </p:cNvPr>
          <p:cNvSpPr>
            <a:spLocks noGrp="1"/>
          </p:cNvSpPr>
          <p:nvPr>
            <p:ph type="body" sz="quarter" idx="17"/>
          </p:nvPr>
        </p:nvSpPr>
        <p:spPr>
          <a:xfrm>
            <a:off x="743576" y="1289304"/>
            <a:ext cx="10711543" cy="448738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342900" indent="-342900">
              <a:buClr>
                <a:srgbClr val="004A78"/>
              </a:buClr>
              <a:buChar char="•"/>
            </a:pPr>
            <a:r>
              <a:rPr lang="en-US" sz="2400" dirty="0">
                <a:solidFill>
                  <a:srgbClr val="004A78"/>
                </a:solidFill>
              </a:rPr>
              <a:t>Managerial accounting analyses utilize various data analytic perspectives and techniques to create financial insights for improved decision making across the company</a:t>
            </a:r>
          </a:p>
          <a:p>
            <a:pPr marL="342900" indent="-342900">
              <a:buClr>
                <a:srgbClr val="004A78"/>
              </a:buClr>
              <a:buFont typeface="Arial" charset="0"/>
              <a:buChar char="•"/>
            </a:pPr>
            <a:r>
              <a:rPr lang="en-US" sz="2400" dirty="0">
                <a:solidFill>
                  <a:srgbClr val="004A78"/>
                </a:solidFill>
              </a:rPr>
              <a:t>Managerial accountants utilize data analytics to communicate the results of their decision recommendations to decision makers across the company</a:t>
            </a:r>
          </a:p>
        </p:txBody>
      </p:sp>
    </p:spTree>
    <p:extLst>
      <p:ext uri="{BB962C8B-B14F-4D97-AF65-F5344CB8AC3E}">
        <p14:creationId xmlns:p14="http://schemas.microsoft.com/office/powerpoint/2010/main" val="842443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06E4-FFF3-480A-BDDB-E6D351F66516}"/>
              </a:ext>
            </a:extLst>
          </p:cNvPr>
          <p:cNvSpPr>
            <a:spLocks noGrp="1"/>
          </p:cNvSpPr>
          <p:nvPr>
            <p:ph type="title"/>
          </p:nvPr>
        </p:nvSpPr>
        <p:spPr/>
        <p:txBody>
          <a:bodyPr/>
          <a:lstStyle/>
          <a:p>
            <a:pPr algn="ctr"/>
            <a:r>
              <a:rPr lang="en-US" dirty="0"/>
              <a:t>Data Analytics </a:t>
            </a:r>
            <a:r>
              <a:rPr lang="en-US" sz="2400" b="0" dirty="0"/>
              <a:t>(2 of 2)</a:t>
            </a:r>
            <a:endParaRPr lang="en-IN" sz="2400" b="0" dirty="0"/>
          </a:p>
        </p:txBody>
      </p:sp>
      <p:sp>
        <p:nvSpPr>
          <p:cNvPr id="3" name="Text Placeholder 2">
            <a:extLst>
              <a:ext uri="{FF2B5EF4-FFF2-40B4-BE49-F238E27FC236}">
                <a16:creationId xmlns:a16="http://schemas.microsoft.com/office/drawing/2014/main" id="{A1658AF3-BEE8-449B-90B5-A0A95C525DE4}"/>
              </a:ext>
            </a:extLst>
          </p:cNvPr>
          <p:cNvSpPr>
            <a:spLocks noGrp="1"/>
          </p:cNvSpPr>
          <p:nvPr>
            <p:ph type="body" sz="quarter" idx="17"/>
          </p:nvPr>
        </p:nvSpPr>
        <p:spPr>
          <a:xfrm>
            <a:off x="743576" y="1289304"/>
            <a:ext cx="10711543" cy="448738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342900" indent="-342900">
              <a:buClr>
                <a:srgbClr val="004A78"/>
              </a:buClr>
              <a:buFont typeface="Arial" panose="020B0604020202020204" pitchFamily="34" charset="0"/>
              <a:buChar char="•"/>
            </a:pPr>
            <a:r>
              <a:rPr lang="en-US" sz="2400" dirty="0">
                <a:solidFill>
                  <a:srgbClr val="004A78"/>
                </a:solidFill>
              </a:rPr>
              <a:t>Institute of Management Accountants (I M A) Management Accounting Competency Framework</a:t>
            </a:r>
          </a:p>
          <a:p>
            <a:pPr marL="1028700" lvl="1" indent="-342900">
              <a:buClr>
                <a:srgbClr val="004A78"/>
              </a:buClr>
            </a:pPr>
            <a:r>
              <a:rPr lang="en-US" dirty="0"/>
              <a:t>Explains exciting roles and interconnected skills and abilities including:</a:t>
            </a:r>
          </a:p>
          <a:p>
            <a:pPr marL="1485900" lvl="2" indent="-342900">
              <a:buClr>
                <a:srgbClr val="004A78"/>
              </a:buClr>
            </a:pPr>
            <a:r>
              <a:rPr lang="en-US" sz="2400" dirty="0">
                <a:solidFill>
                  <a:srgbClr val="004A78"/>
                </a:solidFill>
              </a:rPr>
              <a:t>Data governance -</a:t>
            </a:r>
            <a:r>
              <a:rPr lang="en-US" sz="2400" b="1" dirty="0">
                <a:solidFill>
                  <a:srgbClr val="004A78"/>
                </a:solidFill>
              </a:rPr>
              <a:t> </a:t>
            </a:r>
            <a:r>
              <a:rPr lang="en-US" sz="2400" dirty="0">
                <a:solidFill>
                  <a:srgbClr val="004A78"/>
                </a:solidFill>
              </a:rPr>
              <a:t>Ensuring data integrity and security </a:t>
            </a:r>
          </a:p>
          <a:p>
            <a:pPr marL="1485900" lvl="2" indent="-342900">
              <a:buClr>
                <a:srgbClr val="004A78"/>
              </a:buClr>
            </a:pPr>
            <a:r>
              <a:rPr lang="en-US" sz="2400" dirty="0">
                <a:solidFill>
                  <a:srgbClr val="004A78"/>
                </a:solidFill>
              </a:rPr>
              <a:t>Data analytics -</a:t>
            </a:r>
            <a:r>
              <a:rPr lang="en-US" sz="2400" b="1" dirty="0">
                <a:solidFill>
                  <a:srgbClr val="004A78"/>
                </a:solidFill>
              </a:rPr>
              <a:t> </a:t>
            </a:r>
            <a:r>
              <a:rPr lang="en-US" sz="2400" dirty="0">
                <a:solidFill>
                  <a:srgbClr val="004A78"/>
                </a:solidFill>
              </a:rPr>
              <a:t>Gathering and analyzing data to improve decision making </a:t>
            </a:r>
          </a:p>
          <a:p>
            <a:pPr marL="1485900" lvl="2" indent="-342900">
              <a:buClr>
                <a:srgbClr val="004A78"/>
              </a:buClr>
            </a:pPr>
            <a:r>
              <a:rPr lang="en-US" sz="2400" dirty="0">
                <a:solidFill>
                  <a:srgbClr val="004A78"/>
                </a:solidFill>
              </a:rPr>
              <a:t>Data visualization - Graphical or other presentation of data to improve their interpretation</a:t>
            </a:r>
          </a:p>
        </p:txBody>
      </p:sp>
    </p:spTree>
    <p:extLst>
      <p:ext uri="{BB962C8B-B14F-4D97-AF65-F5344CB8AC3E}">
        <p14:creationId xmlns:p14="http://schemas.microsoft.com/office/powerpoint/2010/main" val="518495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06E4-FFF3-480A-BDDB-E6D351F66516}"/>
              </a:ext>
            </a:extLst>
          </p:cNvPr>
          <p:cNvSpPr>
            <a:spLocks noGrp="1"/>
          </p:cNvSpPr>
          <p:nvPr>
            <p:ph type="title"/>
          </p:nvPr>
        </p:nvSpPr>
        <p:spPr/>
        <p:txBody>
          <a:bodyPr/>
          <a:lstStyle/>
          <a:p>
            <a:pPr algn="ctr"/>
            <a:r>
              <a:rPr lang="en-US" dirty="0"/>
              <a:t>Customer Orientation</a:t>
            </a:r>
            <a:endParaRPr lang="en-IN" sz="2400" b="0" dirty="0"/>
          </a:p>
        </p:txBody>
      </p:sp>
      <p:sp>
        <p:nvSpPr>
          <p:cNvPr id="3" name="Text Placeholder 2">
            <a:extLst>
              <a:ext uri="{FF2B5EF4-FFF2-40B4-BE49-F238E27FC236}">
                <a16:creationId xmlns:a16="http://schemas.microsoft.com/office/drawing/2014/main" id="{A1658AF3-BEE8-449B-90B5-A0A95C525DE4}"/>
              </a:ext>
            </a:extLst>
          </p:cNvPr>
          <p:cNvSpPr>
            <a:spLocks noGrp="1"/>
          </p:cNvSpPr>
          <p:nvPr>
            <p:ph type="body" sz="quarter" idx="17"/>
          </p:nvPr>
        </p:nvSpPr>
        <p:spPr>
          <a:xfrm>
            <a:off x="743576" y="1289304"/>
            <a:ext cx="10711543" cy="448738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342900" indent="-342900">
              <a:buClr>
                <a:srgbClr val="004A78"/>
              </a:buClr>
              <a:buFont typeface="Arial" panose="020B0604020202020204" pitchFamily="34" charset="0"/>
              <a:buChar char="•"/>
            </a:pPr>
            <a:r>
              <a:rPr lang="en-US" sz="2400" dirty="0">
                <a:solidFill>
                  <a:srgbClr val="004A78"/>
                </a:solidFill>
              </a:rPr>
              <a:t>Customer value is a key focus</a:t>
            </a:r>
          </a:p>
          <a:p>
            <a:pPr marL="1028700" lvl="1" indent="-342900">
              <a:buClr>
                <a:srgbClr val="004A78"/>
              </a:buClr>
              <a:buFont typeface="Arial" panose="020B0604020202020204" pitchFamily="34" charset="0"/>
              <a:buChar char="•"/>
            </a:pPr>
            <a:r>
              <a:rPr lang="en-US" dirty="0">
                <a:solidFill>
                  <a:srgbClr val="004A78"/>
                </a:solidFill>
              </a:rPr>
              <a:t>Firms can establish a competitive advantage by creating better customer value for the same or lower cost than competitors </a:t>
            </a:r>
          </a:p>
          <a:p>
            <a:pPr marL="1028700" lvl="1" indent="-342900">
              <a:buClr>
                <a:srgbClr val="004A78"/>
              </a:buClr>
              <a:buFont typeface="Arial" panose="020B0604020202020204" pitchFamily="34" charset="0"/>
              <a:buChar char="•"/>
            </a:pPr>
            <a:r>
              <a:rPr lang="en-US" dirty="0">
                <a:solidFill>
                  <a:srgbClr val="004A78"/>
                </a:solidFill>
              </a:rPr>
              <a:t>Create equivalent value for lower cost than that of competitors</a:t>
            </a:r>
          </a:p>
          <a:p>
            <a:pPr marL="342900" indent="-342900">
              <a:buClr>
                <a:srgbClr val="004A78"/>
              </a:buClr>
              <a:buFont typeface="Arial" panose="020B0604020202020204" pitchFamily="34" charset="0"/>
              <a:buChar char="•"/>
            </a:pPr>
            <a:r>
              <a:rPr lang="en-US" sz="2400" dirty="0">
                <a:solidFill>
                  <a:srgbClr val="004A78"/>
                </a:solidFill>
              </a:rPr>
              <a:t>Customer value is the difference between what a customer receives and what the customer gives up when buying a product or service</a:t>
            </a:r>
          </a:p>
        </p:txBody>
      </p:sp>
    </p:spTree>
    <p:extLst>
      <p:ext uri="{BB962C8B-B14F-4D97-AF65-F5344CB8AC3E}">
        <p14:creationId xmlns:p14="http://schemas.microsoft.com/office/powerpoint/2010/main" val="1114421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06E4-FFF3-480A-BDDB-E6D351F66516}"/>
              </a:ext>
            </a:extLst>
          </p:cNvPr>
          <p:cNvSpPr>
            <a:spLocks noGrp="1"/>
          </p:cNvSpPr>
          <p:nvPr>
            <p:ph type="title"/>
          </p:nvPr>
        </p:nvSpPr>
        <p:spPr/>
        <p:txBody>
          <a:bodyPr/>
          <a:lstStyle/>
          <a:p>
            <a:pPr algn="ctr"/>
            <a:r>
              <a:rPr lang="en-US" dirty="0"/>
              <a:t>Strategic Positioning</a:t>
            </a:r>
            <a:endParaRPr lang="en-IN" sz="2400" b="0" dirty="0"/>
          </a:p>
        </p:txBody>
      </p:sp>
      <p:sp>
        <p:nvSpPr>
          <p:cNvPr id="3" name="Text Placeholder 2">
            <a:extLst>
              <a:ext uri="{FF2B5EF4-FFF2-40B4-BE49-F238E27FC236}">
                <a16:creationId xmlns:a16="http://schemas.microsoft.com/office/drawing/2014/main" id="{A1658AF3-BEE8-449B-90B5-A0A95C525DE4}"/>
              </a:ext>
            </a:extLst>
          </p:cNvPr>
          <p:cNvSpPr>
            <a:spLocks noGrp="1"/>
          </p:cNvSpPr>
          <p:nvPr>
            <p:ph type="body" sz="quarter" idx="17"/>
          </p:nvPr>
        </p:nvSpPr>
        <p:spPr>
          <a:xfrm>
            <a:off x="743576" y="1289304"/>
            <a:ext cx="10711543" cy="448738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342900" indent="-342900">
              <a:buClr>
                <a:srgbClr val="004A78"/>
              </a:buClr>
              <a:buFont typeface="Arial" panose="020B0604020202020204" pitchFamily="34" charset="0"/>
              <a:buChar char="•"/>
            </a:pPr>
            <a:r>
              <a:rPr lang="en-US" sz="2400" dirty="0">
                <a:solidFill>
                  <a:srgbClr val="004A78"/>
                </a:solidFill>
              </a:rPr>
              <a:t>Effective cost information can help increase customer value and create a sustainable competitive advantage</a:t>
            </a:r>
          </a:p>
          <a:p>
            <a:pPr marL="1028700" lvl="1" indent="-342900">
              <a:buClr>
                <a:srgbClr val="004A78"/>
              </a:buClr>
              <a:buFont typeface="Arial" panose="020B0604020202020204" pitchFamily="34" charset="0"/>
              <a:buChar char="•"/>
            </a:pPr>
            <a:r>
              <a:rPr lang="en-US" b="1" dirty="0">
                <a:solidFill>
                  <a:srgbClr val="004A78"/>
                </a:solidFill>
              </a:rPr>
              <a:t>Cost Leadership: </a:t>
            </a:r>
            <a:r>
              <a:rPr lang="en-US" dirty="0">
                <a:solidFill>
                  <a:srgbClr val="004A78"/>
                </a:solidFill>
              </a:rPr>
              <a:t>Provide the same or better value to customers at a </a:t>
            </a:r>
            <a:r>
              <a:rPr lang="en-US" b="1" dirty="0">
                <a:solidFill>
                  <a:srgbClr val="004A78"/>
                </a:solidFill>
              </a:rPr>
              <a:t>lower</a:t>
            </a:r>
            <a:r>
              <a:rPr lang="en-US" dirty="0">
                <a:solidFill>
                  <a:srgbClr val="004A78"/>
                </a:solidFill>
              </a:rPr>
              <a:t> cost than competitors</a:t>
            </a:r>
          </a:p>
          <a:p>
            <a:pPr marL="1028700" lvl="1" indent="-342900">
              <a:buClr>
                <a:srgbClr val="004A78"/>
              </a:buClr>
              <a:buFont typeface="Arial" panose="020B0604020202020204" pitchFamily="34" charset="0"/>
              <a:buChar char="•"/>
            </a:pPr>
            <a:r>
              <a:rPr lang="en-US" b="1" dirty="0">
                <a:solidFill>
                  <a:srgbClr val="004A78"/>
                </a:solidFill>
              </a:rPr>
              <a:t>Superior products through differentiation: </a:t>
            </a:r>
            <a:r>
              <a:rPr lang="en-US" dirty="0">
                <a:solidFill>
                  <a:srgbClr val="004A78"/>
                </a:solidFill>
              </a:rPr>
              <a:t>Increase customer value by providing something to customers not provided by competitors</a:t>
            </a:r>
          </a:p>
        </p:txBody>
      </p:sp>
    </p:spTree>
    <p:extLst>
      <p:ext uri="{BB962C8B-B14F-4D97-AF65-F5344CB8AC3E}">
        <p14:creationId xmlns:p14="http://schemas.microsoft.com/office/powerpoint/2010/main" val="4258311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06E4-FFF3-480A-BDDB-E6D351F66516}"/>
              </a:ext>
            </a:extLst>
          </p:cNvPr>
          <p:cNvSpPr>
            <a:spLocks noGrp="1"/>
          </p:cNvSpPr>
          <p:nvPr>
            <p:ph type="title"/>
          </p:nvPr>
        </p:nvSpPr>
        <p:spPr/>
        <p:txBody>
          <a:bodyPr/>
          <a:lstStyle/>
          <a:p>
            <a:pPr algn="ctr"/>
            <a:r>
              <a:rPr lang="en-US" dirty="0"/>
              <a:t>Value Chain </a:t>
            </a:r>
            <a:r>
              <a:rPr lang="en-US" sz="2400" b="0" dirty="0"/>
              <a:t>(1 of 2)</a:t>
            </a:r>
            <a:endParaRPr lang="en-IN" sz="2400" b="0" dirty="0"/>
          </a:p>
        </p:txBody>
      </p:sp>
      <p:sp>
        <p:nvSpPr>
          <p:cNvPr id="3" name="Text Placeholder 2">
            <a:extLst>
              <a:ext uri="{FF2B5EF4-FFF2-40B4-BE49-F238E27FC236}">
                <a16:creationId xmlns:a16="http://schemas.microsoft.com/office/drawing/2014/main" id="{A1658AF3-BEE8-449B-90B5-A0A95C525DE4}"/>
              </a:ext>
            </a:extLst>
          </p:cNvPr>
          <p:cNvSpPr>
            <a:spLocks noGrp="1"/>
          </p:cNvSpPr>
          <p:nvPr>
            <p:ph type="body" sz="quarter" idx="17"/>
          </p:nvPr>
        </p:nvSpPr>
        <p:spPr>
          <a:xfrm>
            <a:off x="743576" y="1289304"/>
            <a:ext cx="10711543" cy="448738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342900" indent="-342900">
              <a:buClr>
                <a:srgbClr val="004A78"/>
              </a:buClr>
              <a:buFont typeface="Arial" panose="020B0604020202020204" pitchFamily="34" charset="0"/>
              <a:buChar char="•"/>
            </a:pPr>
            <a:r>
              <a:rPr lang="en-US" sz="2400" dirty="0">
                <a:solidFill>
                  <a:srgbClr val="004A78"/>
                </a:solidFill>
              </a:rPr>
              <a:t>Successful pursuit of cost leadership and differentiation strategies requires an understanding of a firm’s value chain</a:t>
            </a:r>
          </a:p>
          <a:p>
            <a:pPr marL="1028700" lvl="1" indent="-342900">
              <a:buClr>
                <a:srgbClr val="004A78"/>
              </a:buClr>
              <a:buFont typeface="Arial" panose="020B0604020202020204" pitchFamily="34" charset="0"/>
              <a:buChar char="•"/>
            </a:pPr>
            <a:r>
              <a:rPr lang="en-US" b="1" dirty="0">
                <a:solidFill>
                  <a:srgbClr val="004A78"/>
                </a:solidFill>
              </a:rPr>
              <a:t>Value chain</a:t>
            </a:r>
            <a:r>
              <a:rPr lang="en-US" dirty="0">
                <a:solidFill>
                  <a:srgbClr val="004A78"/>
                </a:solidFill>
              </a:rPr>
              <a:t> is the set of activities required to: </a:t>
            </a:r>
          </a:p>
          <a:p>
            <a:pPr marL="1485900" lvl="2" indent="-342900">
              <a:buClr>
                <a:srgbClr val="004A78"/>
              </a:buClr>
              <a:buFont typeface="Arial" panose="020B0604020202020204" pitchFamily="34" charset="0"/>
              <a:buChar char="•"/>
            </a:pPr>
            <a:r>
              <a:rPr lang="en-US" sz="2400" dirty="0"/>
              <a:t>D</a:t>
            </a:r>
            <a:r>
              <a:rPr lang="en-US" sz="2400" dirty="0">
                <a:solidFill>
                  <a:srgbClr val="004A78"/>
                </a:solidFill>
              </a:rPr>
              <a:t>esign, develop, produce, market, and deliver products and services</a:t>
            </a:r>
            <a:endParaRPr lang="en-US" sz="2400" dirty="0"/>
          </a:p>
          <a:p>
            <a:pPr marL="1485900" lvl="2" indent="-342900">
              <a:buClr>
                <a:srgbClr val="004A78"/>
              </a:buClr>
              <a:buFont typeface="Arial" panose="020B0604020202020204" pitchFamily="34" charset="0"/>
              <a:buChar char="•"/>
            </a:pPr>
            <a:r>
              <a:rPr lang="en-US" sz="2400" dirty="0">
                <a:solidFill>
                  <a:srgbClr val="004A78"/>
                </a:solidFill>
              </a:rPr>
              <a:t>Provide support services to customers</a:t>
            </a:r>
          </a:p>
        </p:txBody>
      </p:sp>
    </p:spTree>
    <p:extLst>
      <p:ext uri="{BB962C8B-B14F-4D97-AF65-F5344CB8AC3E}">
        <p14:creationId xmlns:p14="http://schemas.microsoft.com/office/powerpoint/2010/main" val="1522426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9D7D2-19F8-4D30-9411-59C4D1404CFB}"/>
              </a:ext>
            </a:extLst>
          </p:cNvPr>
          <p:cNvSpPr>
            <a:spLocks noGrp="1"/>
          </p:cNvSpPr>
          <p:nvPr>
            <p:ph type="title"/>
          </p:nvPr>
        </p:nvSpPr>
        <p:spPr/>
        <p:txBody>
          <a:bodyPr/>
          <a:lstStyle/>
          <a:p>
            <a:pPr algn="ctr"/>
            <a:r>
              <a:rPr lang="en-US" dirty="0"/>
              <a:t>Value Chain </a:t>
            </a:r>
            <a:r>
              <a:rPr lang="en-US" sz="2400" b="0" dirty="0"/>
              <a:t>(2 of 2)</a:t>
            </a:r>
            <a:endParaRPr lang="en-IN" dirty="0"/>
          </a:p>
        </p:txBody>
      </p:sp>
      <p:pic>
        <p:nvPicPr>
          <p:cNvPr id="8" name="Picture Placeholder 7" descr="The Value Chain. An illustration shows the value chain. The chain starts with Design, followed by Develop, then Produce. After this comes Market, Deliver, and finally Service.">
            <a:extLst>
              <a:ext uri="{FF2B5EF4-FFF2-40B4-BE49-F238E27FC236}">
                <a16:creationId xmlns:a16="http://schemas.microsoft.com/office/drawing/2014/main" id="{EC36ACC4-F842-4BFE-B456-388D5C10D313}"/>
              </a:ext>
            </a:extLst>
          </p:cNvPr>
          <p:cNvPicPr>
            <a:picLocks noGrp="1" noChangeAspect="1"/>
          </p:cNvPicPr>
          <p:nvPr>
            <p:ph type="pic" sz="quarter" idx="10"/>
          </p:nvPr>
        </p:nvPicPr>
        <p:blipFill>
          <a:blip r:embed="rId3"/>
          <a:stretch>
            <a:fillRect/>
          </a:stretch>
        </p:blipFill>
        <p:spPr>
          <a:xfrm>
            <a:off x="1081087" y="1476375"/>
            <a:ext cx="10029825" cy="3905250"/>
          </a:xfrm>
          <a:prstGeom prst="rect">
            <a:avLst/>
          </a:prstGeom>
        </p:spPr>
      </p:pic>
    </p:spTree>
    <p:extLst>
      <p:ext uri="{BB962C8B-B14F-4D97-AF65-F5344CB8AC3E}">
        <p14:creationId xmlns:p14="http://schemas.microsoft.com/office/powerpoint/2010/main" val="824063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06E4-FFF3-480A-BDDB-E6D351F66516}"/>
              </a:ext>
            </a:extLst>
          </p:cNvPr>
          <p:cNvSpPr>
            <a:spLocks noGrp="1"/>
          </p:cNvSpPr>
          <p:nvPr>
            <p:ph type="title"/>
          </p:nvPr>
        </p:nvSpPr>
        <p:spPr/>
        <p:txBody>
          <a:bodyPr/>
          <a:lstStyle/>
          <a:p>
            <a:pPr algn="ctr"/>
            <a:r>
              <a:rPr lang="en-US" dirty="0"/>
              <a:t>Cross-Functional Perspective</a:t>
            </a:r>
            <a:endParaRPr lang="en-IN" sz="2400" b="0" dirty="0"/>
          </a:p>
        </p:txBody>
      </p:sp>
      <p:sp>
        <p:nvSpPr>
          <p:cNvPr id="3" name="Text Placeholder 2">
            <a:extLst>
              <a:ext uri="{FF2B5EF4-FFF2-40B4-BE49-F238E27FC236}">
                <a16:creationId xmlns:a16="http://schemas.microsoft.com/office/drawing/2014/main" id="{A1658AF3-BEE8-449B-90B5-A0A95C525DE4}"/>
              </a:ext>
            </a:extLst>
          </p:cNvPr>
          <p:cNvSpPr>
            <a:spLocks noGrp="1"/>
          </p:cNvSpPr>
          <p:nvPr>
            <p:ph type="body" sz="quarter" idx="17"/>
          </p:nvPr>
        </p:nvSpPr>
        <p:spPr>
          <a:xfrm>
            <a:off x="743576" y="1289304"/>
            <a:ext cx="10711543" cy="448738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342900" indent="-342900">
              <a:buClr>
                <a:srgbClr val="004A78"/>
              </a:buClr>
              <a:buFont typeface="Arial" panose="020B0604020202020204" pitchFamily="34" charset="0"/>
              <a:buChar char="•"/>
            </a:pPr>
            <a:r>
              <a:rPr lang="en-US" sz="2400" dirty="0">
                <a:solidFill>
                  <a:srgbClr val="004A78"/>
                </a:solidFill>
              </a:rPr>
              <a:t>In managing the value chain, a managerial accountant must understand and measure many functions of the business</a:t>
            </a:r>
          </a:p>
          <a:p>
            <a:pPr marL="342900" indent="-342900">
              <a:buClr>
                <a:srgbClr val="004A78"/>
              </a:buClr>
              <a:buFont typeface="Arial" panose="020B0604020202020204" pitchFamily="34" charset="0"/>
              <a:buChar char="•"/>
            </a:pPr>
            <a:r>
              <a:rPr lang="en-US" sz="2400" dirty="0">
                <a:solidFill>
                  <a:srgbClr val="004A78"/>
                </a:solidFill>
              </a:rPr>
              <a:t>Contemporary approaches to costing may include:</a:t>
            </a:r>
          </a:p>
          <a:p>
            <a:pPr marL="1028700" lvl="1" indent="-342900">
              <a:buClr>
                <a:srgbClr val="004A78"/>
              </a:buClr>
              <a:buFont typeface="Arial" panose="020B0604020202020204" pitchFamily="34" charset="0"/>
              <a:buChar char="•"/>
            </a:pPr>
            <a:r>
              <a:rPr lang="en-US" dirty="0">
                <a:solidFill>
                  <a:srgbClr val="004A78"/>
                </a:solidFill>
              </a:rPr>
              <a:t>Initial design and engineering costs</a:t>
            </a:r>
          </a:p>
          <a:p>
            <a:pPr marL="1028700" lvl="1" indent="-342900">
              <a:buClr>
                <a:srgbClr val="004A78"/>
              </a:buClr>
              <a:buFont typeface="Arial" panose="020B0604020202020204" pitchFamily="34" charset="0"/>
              <a:buChar char="•"/>
            </a:pPr>
            <a:r>
              <a:rPr lang="en-US" dirty="0">
                <a:solidFill>
                  <a:srgbClr val="004A78"/>
                </a:solidFill>
              </a:rPr>
              <a:t>Manufacturing costs</a:t>
            </a:r>
          </a:p>
          <a:p>
            <a:pPr marL="1028700" lvl="1" indent="-342900">
              <a:buClr>
                <a:srgbClr val="004A78"/>
              </a:buClr>
              <a:buFont typeface="Arial" panose="020B0604020202020204" pitchFamily="34" charset="0"/>
              <a:buChar char="•"/>
            </a:pPr>
            <a:r>
              <a:rPr lang="en-US" dirty="0"/>
              <a:t>C</a:t>
            </a:r>
            <a:r>
              <a:rPr lang="en-US" dirty="0">
                <a:solidFill>
                  <a:srgbClr val="004A78"/>
                </a:solidFill>
              </a:rPr>
              <a:t>osts of distribution, sales, and service</a:t>
            </a:r>
            <a:endParaRPr lang="en-US" dirty="0">
              <a:solidFill>
                <a:srgbClr val="004A78"/>
              </a:solidFill>
              <a:highlight>
                <a:srgbClr val="FFFF00"/>
              </a:highlight>
            </a:endParaRPr>
          </a:p>
        </p:txBody>
      </p:sp>
    </p:spTree>
    <p:extLst>
      <p:ext uri="{BB962C8B-B14F-4D97-AF65-F5344CB8AC3E}">
        <p14:creationId xmlns:p14="http://schemas.microsoft.com/office/powerpoint/2010/main" val="102885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latin typeface="Arial"/>
                <a:cs typeface="Arial"/>
              </a:rPr>
              <a:t>Icebreaker</a:t>
            </a:r>
            <a:endParaRPr lang="en-US" dirty="0"/>
          </a:p>
        </p:txBody>
      </p:sp>
      <p:sp>
        <p:nvSpPr>
          <p:cNvPr id="2" name="Text Placeholder 1"/>
          <p:cNvSpPr>
            <a:spLocks noGrp="1"/>
          </p:cNvSpPr>
          <p:nvPr>
            <p:ph type="body" sz="quarter" idx="17"/>
          </p:nvPr>
        </p:nvSpPr>
        <p:spPr>
          <a:xfrm>
            <a:off x="740228" y="1289304"/>
            <a:ext cx="10711543" cy="4394200"/>
          </a:xfrm>
        </p:spPr>
        <p:txBody>
          <a:bodyPr>
            <a:normAutofit/>
          </a:bodyPr>
          <a:lstStyle/>
          <a:p>
            <a:r>
              <a:rPr lang="en-US" altLang="en-US" sz="2400" dirty="0">
                <a:solidFill>
                  <a:srgbClr val="004A78"/>
                </a:solidFill>
              </a:rPr>
              <a:t>Manufacturing companies, merchandising companies, and service companies prepare both financial accounting information and managerial accounting information. Financial accounting, as we know, includes financial information (such as financial statements) and are mainly prepared for external users (such as investors, creditors, customers, and suppliers). How do you think the managerial accounting will be different from the financial accounting?</a:t>
            </a:r>
          </a:p>
        </p:txBody>
      </p:sp>
    </p:spTree>
    <p:extLst>
      <p:ext uri="{BB962C8B-B14F-4D97-AF65-F5344CB8AC3E}">
        <p14:creationId xmlns:p14="http://schemas.microsoft.com/office/powerpoint/2010/main" val="7556920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06E4-FFF3-480A-BDDB-E6D351F66516}"/>
              </a:ext>
            </a:extLst>
          </p:cNvPr>
          <p:cNvSpPr>
            <a:spLocks noGrp="1"/>
          </p:cNvSpPr>
          <p:nvPr>
            <p:ph type="title"/>
          </p:nvPr>
        </p:nvSpPr>
        <p:spPr/>
        <p:txBody>
          <a:bodyPr/>
          <a:lstStyle/>
          <a:p>
            <a:pPr algn="ctr"/>
            <a:r>
              <a:rPr lang="en-US" dirty="0"/>
              <a:t>Total Quality Management </a:t>
            </a:r>
            <a:r>
              <a:rPr lang="en-US" sz="2400" b="0" dirty="0"/>
              <a:t>(1 of 4)</a:t>
            </a:r>
            <a:endParaRPr lang="en-IN" sz="2400" b="0" dirty="0"/>
          </a:p>
        </p:txBody>
      </p:sp>
      <p:sp>
        <p:nvSpPr>
          <p:cNvPr id="3" name="Text Placeholder 2">
            <a:extLst>
              <a:ext uri="{FF2B5EF4-FFF2-40B4-BE49-F238E27FC236}">
                <a16:creationId xmlns:a16="http://schemas.microsoft.com/office/drawing/2014/main" id="{A1658AF3-BEE8-449B-90B5-A0A95C525DE4}"/>
              </a:ext>
            </a:extLst>
          </p:cNvPr>
          <p:cNvSpPr>
            <a:spLocks noGrp="1"/>
          </p:cNvSpPr>
          <p:nvPr>
            <p:ph type="body" sz="quarter" idx="17"/>
          </p:nvPr>
        </p:nvSpPr>
        <p:spPr>
          <a:xfrm>
            <a:off x="743576" y="1289304"/>
            <a:ext cx="10711543" cy="448738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342900" indent="-342900">
              <a:buClr>
                <a:srgbClr val="004A78"/>
              </a:buClr>
              <a:buFont typeface="Arial" panose="020B0604020202020204" pitchFamily="34" charset="0"/>
              <a:buChar char="•"/>
            </a:pPr>
            <a:r>
              <a:rPr lang="en-US" sz="2400" b="1" dirty="0">
                <a:solidFill>
                  <a:srgbClr val="004A78"/>
                </a:solidFill>
              </a:rPr>
              <a:t>Continuous improvement:</a:t>
            </a:r>
          </a:p>
          <a:p>
            <a:pPr marL="1028700" lvl="1" indent="-342900">
              <a:buClr>
                <a:srgbClr val="004A78"/>
              </a:buClr>
              <a:buFont typeface="Arial" panose="020B0604020202020204" pitchFamily="34" charset="0"/>
              <a:buChar char="•"/>
            </a:pPr>
            <a:r>
              <a:rPr lang="en-US" dirty="0"/>
              <a:t>C</a:t>
            </a:r>
            <a:r>
              <a:rPr lang="en-US" dirty="0">
                <a:solidFill>
                  <a:srgbClr val="004A78"/>
                </a:solidFill>
              </a:rPr>
              <a:t>ontinual search for ways to increase the overall efficiency and productivity of activities by reducing waste, increasing quality, and managing costs </a:t>
            </a:r>
          </a:p>
          <a:p>
            <a:pPr marL="1028700" lvl="1" indent="-342900">
              <a:buClr>
                <a:srgbClr val="004A78"/>
              </a:buClr>
              <a:buFont typeface="Arial" panose="020B0604020202020204" pitchFamily="34" charset="0"/>
              <a:buChar char="•"/>
            </a:pPr>
            <a:r>
              <a:rPr lang="en-US" dirty="0">
                <a:solidFill>
                  <a:srgbClr val="004A78"/>
                </a:solidFill>
              </a:rPr>
              <a:t>Fundamental for establishing excellence</a:t>
            </a:r>
          </a:p>
        </p:txBody>
      </p:sp>
    </p:spTree>
    <p:extLst>
      <p:ext uri="{BB962C8B-B14F-4D97-AF65-F5344CB8AC3E}">
        <p14:creationId xmlns:p14="http://schemas.microsoft.com/office/powerpoint/2010/main" val="2022853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06E4-FFF3-480A-BDDB-E6D351F66516}"/>
              </a:ext>
            </a:extLst>
          </p:cNvPr>
          <p:cNvSpPr>
            <a:spLocks noGrp="1"/>
          </p:cNvSpPr>
          <p:nvPr>
            <p:ph type="title"/>
          </p:nvPr>
        </p:nvSpPr>
        <p:spPr/>
        <p:txBody>
          <a:bodyPr/>
          <a:lstStyle/>
          <a:p>
            <a:pPr algn="ctr"/>
            <a:r>
              <a:rPr lang="en-US" dirty="0"/>
              <a:t>Total Quality Management </a:t>
            </a:r>
            <a:r>
              <a:rPr lang="en-US" sz="2400" b="0" dirty="0"/>
              <a:t>(2 of 4)</a:t>
            </a:r>
            <a:endParaRPr lang="en-IN" sz="2400" b="0" dirty="0"/>
          </a:p>
        </p:txBody>
      </p:sp>
      <p:sp>
        <p:nvSpPr>
          <p:cNvPr id="3" name="Text Placeholder 2">
            <a:extLst>
              <a:ext uri="{FF2B5EF4-FFF2-40B4-BE49-F238E27FC236}">
                <a16:creationId xmlns:a16="http://schemas.microsoft.com/office/drawing/2014/main" id="{A1658AF3-BEE8-449B-90B5-A0A95C525DE4}"/>
              </a:ext>
            </a:extLst>
          </p:cNvPr>
          <p:cNvSpPr>
            <a:spLocks noGrp="1"/>
          </p:cNvSpPr>
          <p:nvPr>
            <p:ph type="body" sz="quarter" idx="17"/>
          </p:nvPr>
        </p:nvSpPr>
        <p:spPr>
          <a:xfrm>
            <a:off x="743576" y="1289304"/>
            <a:ext cx="10711543" cy="448738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342900" indent="-342900">
              <a:buClr>
                <a:srgbClr val="004A78"/>
              </a:buClr>
              <a:buFont typeface="Arial" panose="020B0604020202020204" pitchFamily="34" charset="0"/>
              <a:buChar char="•"/>
            </a:pPr>
            <a:r>
              <a:rPr lang="en-US" sz="2400" dirty="0">
                <a:solidFill>
                  <a:srgbClr val="004A78"/>
                </a:solidFill>
              </a:rPr>
              <a:t>Philosophy of </a:t>
            </a:r>
            <a:r>
              <a:rPr lang="en-US" sz="2400" b="1" dirty="0">
                <a:solidFill>
                  <a:srgbClr val="004A78"/>
                </a:solidFill>
              </a:rPr>
              <a:t>total quality management</a:t>
            </a:r>
          </a:p>
          <a:p>
            <a:pPr marL="1028700" lvl="1" indent="-342900">
              <a:buClr>
                <a:srgbClr val="004A78"/>
              </a:buClr>
              <a:buFont typeface="Arial" panose="020B0604020202020204" pitchFamily="34" charset="0"/>
              <a:buChar char="•"/>
            </a:pPr>
            <a:r>
              <a:rPr lang="en-US" dirty="0">
                <a:solidFill>
                  <a:srgbClr val="004A78"/>
                </a:solidFill>
              </a:rPr>
              <a:t>Refers to manufacturers striving to create an environment that will enable workers to manufacture perfect (zero-defect) products</a:t>
            </a:r>
          </a:p>
          <a:p>
            <a:pPr marL="1028700" lvl="1" indent="-342900">
              <a:buClr>
                <a:srgbClr val="004A78"/>
              </a:buClr>
              <a:buFont typeface="Arial" panose="020B0604020202020204" pitchFamily="34" charset="0"/>
              <a:buChar char="•"/>
            </a:pPr>
            <a:r>
              <a:rPr lang="en-US" dirty="0"/>
              <a:t>Ha replaced “acceptable quality” attitudes of the past</a:t>
            </a:r>
            <a:endParaRPr lang="en-US" dirty="0">
              <a:solidFill>
                <a:srgbClr val="004A78"/>
              </a:solidFill>
            </a:endParaRPr>
          </a:p>
          <a:p>
            <a:pPr marL="1028700" lvl="1" indent="-342900">
              <a:buClr>
                <a:srgbClr val="004A78"/>
              </a:buClr>
              <a:buFont typeface="Arial" panose="020B0604020202020204" pitchFamily="34" charset="0"/>
              <a:buChar char="•"/>
            </a:pPr>
            <a:r>
              <a:rPr lang="en-US" dirty="0">
                <a:solidFill>
                  <a:srgbClr val="004A78"/>
                </a:solidFill>
              </a:rPr>
              <a:t>Has created a demand for a managerial accounting system that provides information about quality</a:t>
            </a:r>
          </a:p>
        </p:txBody>
      </p:sp>
    </p:spTree>
    <p:extLst>
      <p:ext uri="{BB962C8B-B14F-4D97-AF65-F5344CB8AC3E}">
        <p14:creationId xmlns:p14="http://schemas.microsoft.com/office/powerpoint/2010/main" val="42007251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06E4-FFF3-480A-BDDB-E6D351F66516}"/>
              </a:ext>
            </a:extLst>
          </p:cNvPr>
          <p:cNvSpPr>
            <a:spLocks noGrp="1"/>
          </p:cNvSpPr>
          <p:nvPr>
            <p:ph type="title"/>
          </p:nvPr>
        </p:nvSpPr>
        <p:spPr/>
        <p:txBody>
          <a:bodyPr/>
          <a:lstStyle/>
          <a:p>
            <a:pPr algn="ctr"/>
            <a:r>
              <a:rPr lang="en-US" dirty="0"/>
              <a:t>Total Quality Management </a:t>
            </a:r>
            <a:r>
              <a:rPr lang="en-US" sz="2400" b="0" dirty="0"/>
              <a:t>(3 of 4)</a:t>
            </a:r>
            <a:endParaRPr lang="en-IN" sz="2400" b="0" dirty="0"/>
          </a:p>
        </p:txBody>
      </p:sp>
      <p:sp>
        <p:nvSpPr>
          <p:cNvPr id="3" name="Text Placeholder 2">
            <a:extLst>
              <a:ext uri="{FF2B5EF4-FFF2-40B4-BE49-F238E27FC236}">
                <a16:creationId xmlns:a16="http://schemas.microsoft.com/office/drawing/2014/main" id="{A1658AF3-BEE8-449B-90B5-A0A95C525DE4}"/>
              </a:ext>
            </a:extLst>
          </p:cNvPr>
          <p:cNvSpPr>
            <a:spLocks noGrp="1"/>
          </p:cNvSpPr>
          <p:nvPr>
            <p:ph type="body" sz="quarter" idx="17"/>
          </p:nvPr>
        </p:nvSpPr>
        <p:spPr>
          <a:xfrm>
            <a:off x="743576" y="1289304"/>
            <a:ext cx="10711543" cy="448738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342900" indent="-342900">
              <a:buClr>
                <a:srgbClr val="004A78"/>
              </a:buClr>
              <a:buFont typeface="Arial" panose="020B0604020202020204" pitchFamily="34" charset="0"/>
              <a:buChar char="•"/>
            </a:pPr>
            <a:r>
              <a:rPr lang="en-US" sz="2400" dirty="0">
                <a:solidFill>
                  <a:srgbClr val="004A78"/>
                </a:solidFill>
              </a:rPr>
              <a:t>Companies attempt to increase organizational value by eliminating wasteful activities that exist throughout the value chain</a:t>
            </a:r>
          </a:p>
          <a:p>
            <a:pPr marL="342900" indent="-342900">
              <a:buClr>
                <a:srgbClr val="004A78"/>
              </a:buClr>
              <a:buFont typeface="Arial" panose="020B0604020202020204" pitchFamily="34" charset="0"/>
              <a:buChar char="•"/>
            </a:pPr>
            <a:r>
              <a:rPr lang="en-US" sz="2400" b="1" dirty="0">
                <a:solidFill>
                  <a:srgbClr val="004A78"/>
                </a:solidFill>
              </a:rPr>
              <a:t>Lean accounting: </a:t>
            </a:r>
            <a:r>
              <a:rPr lang="en-US" sz="2400" dirty="0">
                <a:solidFill>
                  <a:srgbClr val="004A78"/>
                </a:solidFill>
              </a:rPr>
              <a:t>Organizes costs according to the value chain and collects both financial and nonfinancial information</a:t>
            </a:r>
          </a:p>
        </p:txBody>
      </p:sp>
    </p:spTree>
    <p:extLst>
      <p:ext uri="{BB962C8B-B14F-4D97-AF65-F5344CB8AC3E}">
        <p14:creationId xmlns:p14="http://schemas.microsoft.com/office/powerpoint/2010/main" val="2452470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06E4-FFF3-480A-BDDB-E6D351F66516}"/>
              </a:ext>
            </a:extLst>
          </p:cNvPr>
          <p:cNvSpPr>
            <a:spLocks noGrp="1"/>
          </p:cNvSpPr>
          <p:nvPr>
            <p:ph type="title"/>
          </p:nvPr>
        </p:nvSpPr>
        <p:spPr/>
        <p:txBody>
          <a:bodyPr/>
          <a:lstStyle/>
          <a:p>
            <a:pPr algn="ctr"/>
            <a:r>
              <a:rPr lang="en-US" dirty="0"/>
              <a:t>Total Quality Management </a:t>
            </a:r>
            <a:r>
              <a:rPr lang="en-US" sz="2400" b="0" dirty="0"/>
              <a:t>(4 of 4)</a:t>
            </a:r>
            <a:endParaRPr lang="en-IN" sz="2400" b="0" dirty="0"/>
          </a:p>
        </p:txBody>
      </p:sp>
      <p:sp>
        <p:nvSpPr>
          <p:cNvPr id="3" name="Text Placeholder 2">
            <a:extLst>
              <a:ext uri="{FF2B5EF4-FFF2-40B4-BE49-F238E27FC236}">
                <a16:creationId xmlns:a16="http://schemas.microsoft.com/office/drawing/2014/main" id="{A1658AF3-BEE8-449B-90B5-A0A95C525DE4}"/>
              </a:ext>
            </a:extLst>
          </p:cNvPr>
          <p:cNvSpPr>
            <a:spLocks noGrp="1"/>
          </p:cNvSpPr>
          <p:nvPr>
            <p:ph type="body" sz="quarter" idx="17"/>
          </p:nvPr>
        </p:nvSpPr>
        <p:spPr>
          <a:xfrm>
            <a:off x="743576" y="1289304"/>
            <a:ext cx="10711543" cy="448738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342900" indent="-342900">
              <a:buClr>
                <a:srgbClr val="004A78"/>
              </a:buClr>
              <a:buFont typeface="Arial" panose="020B0604020202020204" pitchFamily="34" charset="0"/>
              <a:buChar char="•"/>
            </a:pPr>
            <a:r>
              <a:rPr lang="en-US" sz="2400" dirty="0">
                <a:solidFill>
                  <a:srgbClr val="004A78"/>
                </a:solidFill>
              </a:rPr>
              <a:t>Managerial accountants help carry out the company’s approach to enterprise risk management (E R M) and/or corporate sustainability reporting (C S R)</a:t>
            </a:r>
          </a:p>
          <a:p>
            <a:pPr marL="1028700" lvl="1" indent="-342900">
              <a:buClr>
                <a:srgbClr val="004A78"/>
              </a:buClr>
              <a:buFont typeface="Arial" panose="020B0604020202020204" pitchFamily="34" charset="0"/>
              <a:buChar char="•"/>
            </a:pPr>
            <a:r>
              <a:rPr lang="en-US" dirty="0">
                <a:solidFill>
                  <a:srgbClr val="004A78"/>
                </a:solidFill>
              </a:rPr>
              <a:t>E R M - Formal way to identify and respond to the most important threats and business opportunities facing the organization</a:t>
            </a:r>
          </a:p>
          <a:p>
            <a:pPr marL="1028700" lvl="1" indent="-342900">
              <a:buClr>
                <a:srgbClr val="004A78"/>
              </a:buClr>
              <a:buFont typeface="Arial" panose="020B0604020202020204" pitchFamily="34" charset="0"/>
              <a:buChar char="•"/>
            </a:pPr>
            <a:r>
              <a:rPr lang="en-US" dirty="0">
                <a:solidFill>
                  <a:srgbClr val="004A78"/>
                </a:solidFill>
              </a:rPr>
              <a:t>C S R - Ways in which organizations choose to communicate the results of their various business sustainability practices to key stakeholders</a:t>
            </a:r>
          </a:p>
          <a:p>
            <a:pPr marL="342900" indent="-342900">
              <a:buClr>
                <a:srgbClr val="004A78"/>
              </a:buClr>
              <a:buFont typeface="Arial" panose="020B0604020202020204" pitchFamily="34" charset="0"/>
              <a:buChar char="•"/>
            </a:pPr>
            <a:r>
              <a:rPr lang="en-US" sz="2400" dirty="0">
                <a:solidFill>
                  <a:srgbClr val="004A78"/>
                </a:solidFill>
              </a:rPr>
              <a:t>Companies increasingly realize the importance of effective E R M and crisis management to their short-term and long-term success</a:t>
            </a:r>
          </a:p>
        </p:txBody>
      </p:sp>
    </p:spTree>
    <p:extLst>
      <p:ext uri="{BB962C8B-B14F-4D97-AF65-F5344CB8AC3E}">
        <p14:creationId xmlns:p14="http://schemas.microsoft.com/office/powerpoint/2010/main" val="12845238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06E4-FFF3-480A-BDDB-E6D351F66516}"/>
              </a:ext>
            </a:extLst>
          </p:cNvPr>
          <p:cNvSpPr>
            <a:spLocks noGrp="1"/>
          </p:cNvSpPr>
          <p:nvPr>
            <p:ph type="title"/>
          </p:nvPr>
        </p:nvSpPr>
        <p:spPr/>
        <p:txBody>
          <a:bodyPr/>
          <a:lstStyle/>
          <a:p>
            <a:pPr algn="ctr"/>
            <a:r>
              <a:rPr lang="en-US" dirty="0"/>
              <a:t>Time as a Competitive Element</a:t>
            </a:r>
            <a:endParaRPr lang="en-IN" sz="2400" b="0" dirty="0"/>
          </a:p>
        </p:txBody>
      </p:sp>
      <p:sp>
        <p:nvSpPr>
          <p:cNvPr id="3" name="Text Placeholder 2">
            <a:extLst>
              <a:ext uri="{FF2B5EF4-FFF2-40B4-BE49-F238E27FC236}">
                <a16:creationId xmlns:a16="http://schemas.microsoft.com/office/drawing/2014/main" id="{A1658AF3-BEE8-449B-90B5-A0A95C525DE4}"/>
              </a:ext>
            </a:extLst>
          </p:cNvPr>
          <p:cNvSpPr>
            <a:spLocks noGrp="1"/>
          </p:cNvSpPr>
          <p:nvPr>
            <p:ph type="body" sz="quarter" idx="17"/>
          </p:nvPr>
        </p:nvSpPr>
        <p:spPr>
          <a:xfrm>
            <a:off x="743576" y="1289304"/>
            <a:ext cx="10711543" cy="448738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342900" indent="-342900">
              <a:buClr>
                <a:srgbClr val="004A78"/>
              </a:buClr>
              <a:buFont typeface="Arial" panose="020B0604020202020204" pitchFamily="34" charset="0"/>
              <a:buChar char="•"/>
            </a:pPr>
            <a:r>
              <a:rPr lang="en-US" sz="2400" dirty="0">
                <a:solidFill>
                  <a:srgbClr val="004A78"/>
                </a:solidFill>
              </a:rPr>
              <a:t>Time is a crucial element in all phases of the value chain</a:t>
            </a:r>
          </a:p>
          <a:p>
            <a:pPr marL="1028700" lvl="1" indent="-342900">
              <a:buClr>
                <a:srgbClr val="004A78"/>
              </a:buClr>
              <a:buFont typeface="Arial" panose="020B0604020202020204" pitchFamily="34" charset="0"/>
              <a:buChar char="•"/>
            </a:pPr>
            <a:r>
              <a:rPr lang="en-US" dirty="0">
                <a:solidFill>
                  <a:srgbClr val="004A78"/>
                </a:solidFill>
              </a:rPr>
              <a:t>Firms reduce time to market by compressing design, implementation, and production cycles</a:t>
            </a:r>
          </a:p>
          <a:p>
            <a:pPr marL="342900" indent="-342900">
              <a:buClr>
                <a:srgbClr val="004A78"/>
              </a:buClr>
              <a:buFont typeface="Arial" panose="020B0604020202020204" pitchFamily="34" charset="0"/>
              <a:buChar char="•"/>
            </a:pPr>
            <a:r>
              <a:rPr lang="en-US" sz="2400" dirty="0">
                <a:solidFill>
                  <a:srgbClr val="004A78"/>
                </a:solidFill>
              </a:rPr>
              <a:t>Deliver products or services quickly by eliminating nonvalue-added time</a:t>
            </a:r>
          </a:p>
          <a:p>
            <a:pPr marL="342900" indent="-342900">
              <a:buClr>
                <a:srgbClr val="004A78"/>
              </a:buClr>
              <a:buFont typeface="Arial" panose="020B0604020202020204" pitchFamily="34" charset="0"/>
              <a:buChar char="•"/>
            </a:pPr>
            <a:r>
              <a:rPr lang="en-US" sz="2400" dirty="0">
                <a:solidFill>
                  <a:srgbClr val="004A78"/>
                </a:solidFill>
              </a:rPr>
              <a:t>Decreasing nonvalue-added time appears to go hand in hand with increasing quality</a:t>
            </a:r>
            <a:endParaRPr lang="en-US" sz="2400" dirty="0">
              <a:solidFill>
                <a:srgbClr val="004A78"/>
              </a:solidFill>
              <a:highlight>
                <a:srgbClr val="FFFF00"/>
              </a:highlight>
            </a:endParaRPr>
          </a:p>
        </p:txBody>
      </p:sp>
    </p:spTree>
    <p:extLst>
      <p:ext uri="{BB962C8B-B14F-4D97-AF65-F5344CB8AC3E}">
        <p14:creationId xmlns:p14="http://schemas.microsoft.com/office/powerpoint/2010/main" val="27236677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06E4-FFF3-480A-BDDB-E6D351F66516}"/>
              </a:ext>
            </a:extLst>
          </p:cNvPr>
          <p:cNvSpPr>
            <a:spLocks noGrp="1"/>
          </p:cNvSpPr>
          <p:nvPr>
            <p:ph type="title"/>
          </p:nvPr>
        </p:nvSpPr>
        <p:spPr/>
        <p:txBody>
          <a:bodyPr/>
          <a:lstStyle/>
          <a:p>
            <a:pPr algn="ctr"/>
            <a:r>
              <a:rPr lang="en-IN" dirty="0"/>
              <a:t>Efficiency</a:t>
            </a:r>
            <a:endParaRPr lang="en-IN" sz="2400" b="0" dirty="0"/>
          </a:p>
        </p:txBody>
      </p:sp>
      <p:sp>
        <p:nvSpPr>
          <p:cNvPr id="3" name="Text Placeholder 2">
            <a:extLst>
              <a:ext uri="{FF2B5EF4-FFF2-40B4-BE49-F238E27FC236}">
                <a16:creationId xmlns:a16="http://schemas.microsoft.com/office/drawing/2014/main" id="{A1658AF3-BEE8-449B-90B5-A0A95C525DE4}"/>
              </a:ext>
            </a:extLst>
          </p:cNvPr>
          <p:cNvSpPr>
            <a:spLocks noGrp="1"/>
          </p:cNvSpPr>
          <p:nvPr>
            <p:ph type="body" sz="quarter" idx="17"/>
          </p:nvPr>
        </p:nvSpPr>
        <p:spPr>
          <a:xfrm>
            <a:off x="743576" y="1289304"/>
            <a:ext cx="10711543" cy="448738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342900" indent="-342900">
              <a:buClr>
                <a:srgbClr val="004A78"/>
              </a:buClr>
              <a:buFont typeface="Arial" panose="020B0604020202020204" pitchFamily="34" charset="0"/>
              <a:buChar char="•"/>
            </a:pPr>
            <a:r>
              <a:rPr lang="en-US" sz="2400" dirty="0">
                <a:solidFill>
                  <a:srgbClr val="004A78"/>
                </a:solidFill>
              </a:rPr>
              <a:t>Improving efficiency is also a vital concern</a:t>
            </a:r>
          </a:p>
          <a:p>
            <a:pPr marL="1028700" lvl="1" indent="-342900">
              <a:buClr>
                <a:srgbClr val="004A78"/>
              </a:buClr>
              <a:buFont typeface="Arial" panose="020B0604020202020204" pitchFamily="34" charset="0"/>
              <a:buChar char="•"/>
            </a:pPr>
            <a:r>
              <a:rPr lang="en-US" dirty="0">
                <a:solidFill>
                  <a:srgbClr val="004A78"/>
                </a:solidFill>
              </a:rPr>
              <a:t>Both financial and nonfinancial measures of efficiency are needed</a:t>
            </a:r>
          </a:p>
          <a:p>
            <a:pPr marL="342900" indent="-342900">
              <a:buClr>
                <a:srgbClr val="004A78"/>
              </a:buClr>
              <a:buFont typeface="Arial" panose="020B0604020202020204" pitchFamily="34" charset="0"/>
              <a:buChar char="•"/>
            </a:pPr>
            <a:r>
              <a:rPr lang="en-US" sz="2400" dirty="0">
                <a:solidFill>
                  <a:srgbClr val="004A78"/>
                </a:solidFill>
              </a:rPr>
              <a:t>Cost is a critical measure of efficiency </a:t>
            </a:r>
          </a:p>
          <a:p>
            <a:pPr marL="1028700" lvl="1" indent="-342900">
              <a:buClr>
                <a:srgbClr val="004A78"/>
              </a:buClr>
              <a:buFont typeface="Arial" panose="020B0604020202020204" pitchFamily="34" charset="0"/>
              <a:buChar char="•"/>
            </a:pPr>
            <a:r>
              <a:rPr lang="en-US" dirty="0">
                <a:solidFill>
                  <a:srgbClr val="004A78"/>
                </a:solidFill>
              </a:rPr>
              <a:t>Trends in costs over time and measures of productivity changes can provide important measures of the efficacy of continuous improvement decisions</a:t>
            </a:r>
          </a:p>
          <a:p>
            <a:pPr marL="1028700" lvl="1" indent="-342900">
              <a:buClr>
                <a:srgbClr val="004A78"/>
              </a:buClr>
              <a:buFont typeface="Arial" panose="020B0604020202020204" pitchFamily="34" charset="0"/>
              <a:buChar char="•"/>
            </a:pPr>
            <a:r>
              <a:rPr lang="en-US" dirty="0">
                <a:solidFill>
                  <a:srgbClr val="004A78"/>
                </a:solidFill>
              </a:rPr>
              <a:t>For these efficiency measures to be of value, costs must be properly defined, measured, and assigned</a:t>
            </a:r>
          </a:p>
          <a:p>
            <a:pPr marL="342900" indent="-342900">
              <a:buClr>
                <a:srgbClr val="004A78"/>
              </a:buClr>
              <a:buFont typeface="Arial" panose="020B0604020202020204" pitchFamily="34" charset="0"/>
              <a:buChar char="•"/>
            </a:pPr>
            <a:r>
              <a:rPr lang="en-US" sz="2400" dirty="0">
                <a:solidFill>
                  <a:srgbClr val="004A78"/>
                </a:solidFill>
              </a:rPr>
              <a:t>Production of output must be related to the inputs required, and the overall financial effect of productivity changes should be calculated</a:t>
            </a:r>
          </a:p>
        </p:txBody>
      </p:sp>
    </p:spTree>
    <p:extLst>
      <p:ext uri="{BB962C8B-B14F-4D97-AF65-F5344CB8AC3E}">
        <p14:creationId xmlns:p14="http://schemas.microsoft.com/office/powerpoint/2010/main" val="1986963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Knowledge Check Activity 2</a:t>
            </a:r>
          </a:p>
        </p:txBody>
      </p:sp>
      <p:sp>
        <p:nvSpPr>
          <p:cNvPr id="2" name="Text Placeholder 1"/>
          <p:cNvSpPr>
            <a:spLocks noGrp="1"/>
          </p:cNvSpPr>
          <p:nvPr>
            <p:ph type="body" sz="quarter" idx="17"/>
          </p:nvPr>
        </p:nvSpPr>
        <p:spPr/>
        <p:txBody>
          <a:bodyPr>
            <a:normAutofit/>
          </a:bodyPr>
          <a:lstStyle/>
          <a:p>
            <a:r>
              <a:rPr lang="en-US" sz="2400" dirty="0"/>
              <a:t>The notion of “</a:t>
            </a:r>
            <a:r>
              <a:rPr lang="en-US" sz="2400" b="1" dirty="0"/>
              <a:t>continuous improvement</a:t>
            </a:r>
            <a:r>
              <a:rPr lang="en-US" sz="2400" dirty="0"/>
              <a:t>” is most closely associated with which of the following areas of managerial accounting focus: </a:t>
            </a:r>
          </a:p>
          <a:p>
            <a:pPr marL="457200" indent="-457200">
              <a:buFont typeface="+mj-lt"/>
              <a:buAutoNum type="alphaLcPeriod"/>
            </a:pPr>
            <a:r>
              <a:rPr lang="en-US" sz="2400" dirty="0"/>
              <a:t>cross-functional perspective </a:t>
            </a:r>
          </a:p>
          <a:p>
            <a:pPr marL="457200" indent="-457200">
              <a:buFont typeface="+mj-lt"/>
              <a:buAutoNum type="alphaLcPeriod"/>
            </a:pPr>
            <a:r>
              <a:rPr lang="en-US" sz="2400" dirty="0"/>
              <a:t>customer orientation</a:t>
            </a:r>
          </a:p>
          <a:p>
            <a:pPr marL="457200" indent="-457200">
              <a:buFont typeface="+mj-lt"/>
              <a:buAutoNum type="alphaLcPeriod"/>
            </a:pPr>
            <a:r>
              <a:rPr lang="en-US" sz="2400" dirty="0"/>
              <a:t>total quality management</a:t>
            </a:r>
          </a:p>
        </p:txBody>
      </p:sp>
    </p:spTree>
    <p:extLst>
      <p:ext uri="{BB962C8B-B14F-4D97-AF65-F5344CB8AC3E}">
        <p14:creationId xmlns:p14="http://schemas.microsoft.com/office/powerpoint/2010/main" val="14615113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Knowledge Check Activity 2 Answer</a:t>
            </a:r>
          </a:p>
        </p:txBody>
      </p:sp>
      <p:sp>
        <p:nvSpPr>
          <p:cNvPr id="2" name="Text Placeholder 1"/>
          <p:cNvSpPr>
            <a:spLocks noGrp="1"/>
          </p:cNvSpPr>
          <p:nvPr>
            <p:ph type="body" sz="quarter" idx="17"/>
          </p:nvPr>
        </p:nvSpPr>
        <p:spPr/>
        <p:txBody>
          <a:bodyPr>
            <a:normAutofit/>
          </a:bodyPr>
          <a:lstStyle/>
          <a:p>
            <a:r>
              <a:rPr lang="en-US" sz="2400" dirty="0"/>
              <a:t>The notion of “</a:t>
            </a:r>
            <a:r>
              <a:rPr lang="en-US" sz="2400" b="1" dirty="0"/>
              <a:t>continuous improvement</a:t>
            </a:r>
            <a:r>
              <a:rPr lang="en-US" sz="2400" dirty="0"/>
              <a:t>” is most closely associated with which of the following areas of managerial accounting focus: </a:t>
            </a:r>
          </a:p>
          <a:p>
            <a:r>
              <a:rPr lang="en-US" sz="2400" b="1" dirty="0"/>
              <a:t>Answer: c. total quality management</a:t>
            </a:r>
          </a:p>
          <a:p>
            <a:r>
              <a:rPr lang="en-US" sz="2400" dirty="0"/>
              <a:t>Continuous improvement in finding new and better ways to increase the overall efficiency and productivity of work activities is critical to improving product or service quality.</a:t>
            </a:r>
            <a:endParaRPr lang="en-US" sz="2400" b="1" dirty="0"/>
          </a:p>
        </p:txBody>
      </p:sp>
    </p:spTree>
    <p:extLst>
      <p:ext uri="{BB962C8B-B14F-4D97-AF65-F5344CB8AC3E}">
        <p14:creationId xmlns:p14="http://schemas.microsoft.com/office/powerpoint/2010/main" val="16102361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06E4-FFF3-480A-BDDB-E6D351F66516}"/>
              </a:ext>
            </a:extLst>
          </p:cNvPr>
          <p:cNvSpPr>
            <a:spLocks noGrp="1"/>
          </p:cNvSpPr>
          <p:nvPr>
            <p:ph type="title"/>
          </p:nvPr>
        </p:nvSpPr>
        <p:spPr/>
        <p:txBody>
          <a:bodyPr/>
          <a:lstStyle/>
          <a:p>
            <a:pPr algn="ctr"/>
            <a:r>
              <a:rPr lang="en-US" dirty="0"/>
              <a:t>The Role of the Managerial Accountant </a:t>
            </a:r>
            <a:r>
              <a:rPr lang="en-US" sz="2400" b="0" dirty="0"/>
              <a:t>(1 of 2)</a:t>
            </a:r>
            <a:endParaRPr lang="en-IN" sz="2400" b="0" dirty="0"/>
          </a:p>
        </p:txBody>
      </p:sp>
      <p:sp>
        <p:nvSpPr>
          <p:cNvPr id="3" name="Text Placeholder 2">
            <a:extLst>
              <a:ext uri="{FF2B5EF4-FFF2-40B4-BE49-F238E27FC236}">
                <a16:creationId xmlns:a16="http://schemas.microsoft.com/office/drawing/2014/main" id="{A1658AF3-BEE8-449B-90B5-A0A95C525DE4}"/>
              </a:ext>
            </a:extLst>
          </p:cNvPr>
          <p:cNvSpPr>
            <a:spLocks noGrp="1"/>
          </p:cNvSpPr>
          <p:nvPr>
            <p:ph type="body" sz="quarter" idx="17"/>
          </p:nvPr>
        </p:nvSpPr>
        <p:spPr>
          <a:xfrm>
            <a:off x="743576" y="1289304"/>
            <a:ext cx="10711543" cy="448738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342900" indent="-342900">
              <a:buClr>
                <a:srgbClr val="004A78"/>
              </a:buClr>
              <a:buFont typeface="Arial" panose="020B0604020202020204" pitchFamily="34" charset="0"/>
              <a:buChar char="•"/>
            </a:pPr>
            <a:r>
              <a:rPr lang="en-US" sz="2400" dirty="0">
                <a:solidFill>
                  <a:srgbClr val="004A78"/>
                </a:solidFill>
              </a:rPr>
              <a:t>Play a critically important decision-making support role in an organization</a:t>
            </a:r>
          </a:p>
          <a:p>
            <a:pPr marL="1028700" lvl="1" indent="-342900">
              <a:buClr>
                <a:srgbClr val="004A78"/>
              </a:buClr>
              <a:buFont typeface="Arial" panose="020B0604020202020204" pitchFamily="34" charset="0"/>
              <a:buChar char="•"/>
            </a:pPr>
            <a:r>
              <a:rPr lang="en-US" dirty="0">
                <a:solidFill>
                  <a:srgbClr val="004A78"/>
                </a:solidFill>
              </a:rPr>
              <a:t>Assist those who are responsible for carrying out an organization’s basic objectives by providing them with various types of performance measurement information</a:t>
            </a:r>
          </a:p>
          <a:p>
            <a:pPr marL="342900" indent="-342900">
              <a:buClr>
                <a:srgbClr val="004A78"/>
              </a:buClr>
              <a:buFont typeface="Arial" panose="020B0604020202020204" pitchFamily="34" charset="0"/>
              <a:buChar char="•"/>
            </a:pPr>
            <a:r>
              <a:rPr lang="en-US" sz="2400" b="1" dirty="0">
                <a:solidFill>
                  <a:srgbClr val="004A78"/>
                </a:solidFill>
              </a:rPr>
              <a:t>Line positions</a:t>
            </a:r>
            <a:r>
              <a:rPr lang="en-US" sz="2400" dirty="0">
                <a:solidFill>
                  <a:srgbClr val="004A78"/>
                </a:solidFill>
              </a:rPr>
              <a:t>: Have direct responsibility for the basic objectives of an organization</a:t>
            </a:r>
          </a:p>
          <a:p>
            <a:pPr marL="342900" indent="-342900">
              <a:buClr>
                <a:srgbClr val="004A78"/>
              </a:buClr>
              <a:buFont typeface="Arial" panose="020B0604020202020204" pitchFamily="34" charset="0"/>
              <a:buChar char="•"/>
            </a:pPr>
            <a:r>
              <a:rPr lang="en-US" sz="2400" b="1" dirty="0">
                <a:solidFill>
                  <a:srgbClr val="004A78"/>
                </a:solidFill>
              </a:rPr>
              <a:t>Staff positions</a:t>
            </a:r>
            <a:r>
              <a:rPr lang="en-US" sz="2400" dirty="0">
                <a:solidFill>
                  <a:srgbClr val="004A78"/>
                </a:solidFill>
              </a:rPr>
              <a:t>: Have indirect responsibility for an organization’s basic objectives</a:t>
            </a:r>
          </a:p>
        </p:txBody>
      </p:sp>
    </p:spTree>
    <p:extLst>
      <p:ext uri="{BB962C8B-B14F-4D97-AF65-F5344CB8AC3E}">
        <p14:creationId xmlns:p14="http://schemas.microsoft.com/office/powerpoint/2010/main" val="28336675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06E4-FFF3-480A-BDDB-E6D351F66516}"/>
              </a:ext>
            </a:extLst>
          </p:cNvPr>
          <p:cNvSpPr>
            <a:spLocks noGrp="1"/>
          </p:cNvSpPr>
          <p:nvPr>
            <p:ph type="title"/>
          </p:nvPr>
        </p:nvSpPr>
        <p:spPr/>
        <p:txBody>
          <a:bodyPr/>
          <a:lstStyle/>
          <a:p>
            <a:pPr algn="ctr"/>
            <a:r>
              <a:rPr lang="en-US" dirty="0"/>
              <a:t>The Role of the Managerial Accountant </a:t>
            </a:r>
            <a:r>
              <a:rPr lang="en-US" sz="2400" b="0" dirty="0"/>
              <a:t>(2 of 2)</a:t>
            </a:r>
            <a:endParaRPr lang="en-IN" sz="2400" b="0" dirty="0"/>
          </a:p>
        </p:txBody>
      </p:sp>
      <p:sp>
        <p:nvSpPr>
          <p:cNvPr id="3" name="Text Placeholder 2">
            <a:extLst>
              <a:ext uri="{FF2B5EF4-FFF2-40B4-BE49-F238E27FC236}">
                <a16:creationId xmlns:a16="http://schemas.microsoft.com/office/drawing/2014/main" id="{A1658AF3-BEE8-449B-90B5-A0A95C525DE4}"/>
              </a:ext>
            </a:extLst>
          </p:cNvPr>
          <p:cNvSpPr>
            <a:spLocks noGrp="1"/>
          </p:cNvSpPr>
          <p:nvPr>
            <p:ph type="body" sz="quarter" idx="17"/>
          </p:nvPr>
        </p:nvSpPr>
        <p:spPr>
          <a:xfrm>
            <a:off x="743576" y="1289304"/>
            <a:ext cx="10711543" cy="448738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342900" indent="-342900">
              <a:buClr>
                <a:srgbClr val="004A78"/>
              </a:buClr>
              <a:buFont typeface="Arial" panose="020B0604020202020204" pitchFamily="34" charset="0"/>
              <a:buChar char="•"/>
            </a:pPr>
            <a:r>
              <a:rPr lang="en-US" sz="2400" b="1" dirty="0">
                <a:solidFill>
                  <a:srgbClr val="004A78"/>
                </a:solidFill>
              </a:rPr>
              <a:t>Controller</a:t>
            </a:r>
            <a:r>
              <a:rPr lang="en-US" sz="2400" dirty="0">
                <a:solidFill>
                  <a:srgbClr val="004A78"/>
                </a:solidFill>
              </a:rPr>
              <a:t> supervises all accounting functions and reports directly to the general manager and chief operating officer (C O O)</a:t>
            </a:r>
          </a:p>
          <a:p>
            <a:pPr marL="342900" indent="-342900">
              <a:buClr>
                <a:srgbClr val="004A78"/>
              </a:buClr>
              <a:buFont typeface="Arial" panose="020B0604020202020204" pitchFamily="34" charset="0"/>
              <a:buChar char="•"/>
            </a:pPr>
            <a:r>
              <a:rPr lang="en-US" sz="2400" dirty="0">
                <a:solidFill>
                  <a:srgbClr val="004A78"/>
                </a:solidFill>
              </a:rPr>
              <a:t>In larger companies, the controller is separate from the treasury department</a:t>
            </a:r>
          </a:p>
          <a:p>
            <a:pPr marL="342900" indent="-342900">
              <a:buClr>
                <a:srgbClr val="004A78"/>
              </a:buClr>
              <a:buFont typeface="Arial" panose="020B0604020202020204" pitchFamily="34" charset="0"/>
              <a:buChar char="•"/>
            </a:pPr>
            <a:r>
              <a:rPr lang="en-US" sz="2400" b="1" dirty="0">
                <a:solidFill>
                  <a:srgbClr val="004A78"/>
                </a:solidFill>
              </a:rPr>
              <a:t>Treasurer</a:t>
            </a:r>
            <a:r>
              <a:rPr lang="en-US" sz="2400" dirty="0">
                <a:solidFill>
                  <a:srgbClr val="004A78"/>
                </a:solidFill>
              </a:rPr>
              <a:t> is responsible for the finance function</a:t>
            </a:r>
            <a:endParaRPr lang="en-US" sz="2400" dirty="0">
              <a:solidFill>
                <a:srgbClr val="004A78"/>
              </a:solidFill>
              <a:highlight>
                <a:srgbClr val="FFFF00"/>
              </a:highlight>
            </a:endParaRPr>
          </a:p>
        </p:txBody>
      </p:sp>
    </p:spTree>
    <p:extLst>
      <p:ext uri="{BB962C8B-B14F-4D97-AF65-F5344CB8AC3E}">
        <p14:creationId xmlns:p14="http://schemas.microsoft.com/office/powerpoint/2010/main" val="3654700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06E4-FFF3-480A-BDDB-E6D351F66516}"/>
              </a:ext>
            </a:extLst>
          </p:cNvPr>
          <p:cNvSpPr>
            <a:spLocks noGrp="1"/>
          </p:cNvSpPr>
          <p:nvPr>
            <p:ph type="title"/>
          </p:nvPr>
        </p:nvSpPr>
        <p:spPr/>
        <p:txBody>
          <a:bodyPr/>
          <a:lstStyle/>
          <a:p>
            <a:pPr algn="ctr"/>
            <a:r>
              <a:rPr lang="en-US" dirty="0"/>
              <a:t>Meaning of Managerial Accounting </a:t>
            </a:r>
            <a:r>
              <a:rPr lang="en-US" sz="2400" b="0" dirty="0"/>
              <a:t>(1 of 2)</a:t>
            </a:r>
            <a:endParaRPr lang="en-IN" sz="2400" b="0" dirty="0"/>
          </a:p>
        </p:txBody>
      </p:sp>
      <p:sp>
        <p:nvSpPr>
          <p:cNvPr id="3" name="Text Placeholder 2">
            <a:extLst>
              <a:ext uri="{FF2B5EF4-FFF2-40B4-BE49-F238E27FC236}">
                <a16:creationId xmlns:a16="http://schemas.microsoft.com/office/drawing/2014/main" id="{A1658AF3-BEE8-449B-90B5-A0A95C525DE4}"/>
              </a:ext>
            </a:extLst>
          </p:cNvPr>
          <p:cNvSpPr>
            <a:spLocks noGrp="1"/>
          </p:cNvSpPr>
          <p:nvPr>
            <p:ph type="body" sz="quarter" idx="17"/>
          </p:nvPr>
        </p:nvSpPr>
        <p:spPr>
          <a:xfrm>
            <a:off x="743576" y="1289303"/>
            <a:ext cx="10711543" cy="46325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342900" indent="-342900">
              <a:buClr>
                <a:srgbClr val="004A78"/>
              </a:buClr>
              <a:buChar char="•"/>
            </a:pPr>
            <a:r>
              <a:rPr lang="en-IN" sz="2400" b="1" dirty="0">
                <a:solidFill>
                  <a:srgbClr val="004A78"/>
                </a:solidFill>
              </a:rPr>
              <a:t>Managerial accounting </a:t>
            </a:r>
            <a:r>
              <a:rPr lang="en-US" sz="2400" dirty="0">
                <a:solidFill>
                  <a:srgbClr val="004A78"/>
                </a:solidFill>
              </a:rPr>
              <a:t>is the provision of accounting information for a company’s internal users</a:t>
            </a:r>
          </a:p>
          <a:p>
            <a:pPr marL="342900" indent="-342900">
              <a:buClr>
                <a:srgbClr val="004A78"/>
              </a:buClr>
              <a:buChar char="•"/>
            </a:pPr>
            <a:r>
              <a:rPr lang="en-IN" sz="2400" dirty="0">
                <a:solidFill>
                  <a:srgbClr val="004A78"/>
                </a:solidFill>
              </a:rPr>
              <a:t>Is not bound by generally accepted accounting principles (G A A P)</a:t>
            </a:r>
          </a:p>
        </p:txBody>
      </p:sp>
    </p:spTree>
    <p:extLst>
      <p:ext uri="{BB962C8B-B14F-4D97-AF65-F5344CB8AC3E}">
        <p14:creationId xmlns:p14="http://schemas.microsoft.com/office/powerpoint/2010/main" val="15149135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Knowledge Check Activity 3</a:t>
            </a:r>
          </a:p>
        </p:txBody>
      </p:sp>
      <p:sp>
        <p:nvSpPr>
          <p:cNvPr id="2" name="Text Placeholder 1"/>
          <p:cNvSpPr>
            <a:spLocks noGrp="1"/>
          </p:cNvSpPr>
          <p:nvPr>
            <p:ph type="body" sz="quarter" idx="17"/>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r>
              <a:rPr lang="en-US" sz="2400" dirty="0"/>
              <a:t>Which of the following positions have direct responsibility for the basic objectives of an organization?</a:t>
            </a:r>
          </a:p>
          <a:p>
            <a:pPr marL="457200" indent="-457200">
              <a:buAutoNum type="alphaLcPeriod"/>
            </a:pPr>
            <a:r>
              <a:rPr lang="en-US" sz="2400" dirty="0"/>
              <a:t>Line positions</a:t>
            </a:r>
          </a:p>
          <a:p>
            <a:pPr marL="457200" indent="-457200">
              <a:buAutoNum type="alphaLcPeriod"/>
            </a:pPr>
            <a:r>
              <a:rPr lang="en-US" sz="2400" dirty="0"/>
              <a:t>Staff positions</a:t>
            </a:r>
          </a:p>
          <a:p>
            <a:pPr marL="457200" indent="-457200">
              <a:buAutoNum type="alphaLcPeriod"/>
            </a:pPr>
            <a:r>
              <a:rPr lang="en-US" sz="2400" dirty="0"/>
              <a:t>Straight positions</a:t>
            </a:r>
          </a:p>
          <a:p>
            <a:pPr marL="457200" indent="-457200">
              <a:buAutoNum type="alphaLcPeriod"/>
            </a:pPr>
            <a:r>
              <a:rPr lang="en-US" sz="2400" dirty="0"/>
              <a:t>Activity positions</a:t>
            </a:r>
          </a:p>
        </p:txBody>
      </p:sp>
    </p:spTree>
    <p:extLst>
      <p:ext uri="{BB962C8B-B14F-4D97-AF65-F5344CB8AC3E}">
        <p14:creationId xmlns:p14="http://schemas.microsoft.com/office/powerpoint/2010/main" val="3710585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Knowledge Check Activity 3 Answer</a:t>
            </a:r>
          </a:p>
        </p:txBody>
      </p:sp>
      <p:sp>
        <p:nvSpPr>
          <p:cNvPr id="2" name="Text Placeholder 1"/>
          <p:cNvSpPr>
            <a:spLocks noGrp="1"/>
          </p:cNvSpPr>
          <p:nvPr>
            <p:ph type="body" sz="quarter" idx="17"/>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r>
              <a:rPr lang="en-US" sz="2400" dirty="0"/>
              <a:t>Which of the following positions have direct responsibility for the basic objectives of an organization?</a:t>
            </a:r>
          </a:p>
          <a:p>
            <a:r>
              <a:rPr lang="en-US" sz="2400" b="1" dirty="0"/>
              <a:t>Answer: a. Line positions</a:t>
            </a:r>
          </a:p>
          <a:p>
            <a:r>
              <a:rPr lang="en-US" sz="2400" dirty="0"/>
              <a:t>Line positions have direct responsibility for the basic objectives of an organization. For example, if an organization designs, produces, and sells audio equipment, its line positions are held by the president, general manager, and vice presidents for sales and marketing and operations departments.</a:t>
            </a:r>
          </a:p>
        </p:txBody>
      </p:sp>
    </p:spTree>
    <p:extLst>
      <p:ext uri="{BB962C8B-B14F-4D97-AF65-F5344CB8AC3E}">
        <p14:creationId xmlns:p14="http://schemas.microsoft.com/office/powerpoint/2010/main" val="35432659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06E4-FFF3-480A-BDDB-E6D351F66516}"/>
              </a:ext>
            </a:extLst>
          </p:cNvPr>
          <p:cNvSpPr>
            <a:spLocks noGrp="1"/>
          </p:cNvSpPr>
          <p:nvPr>
            <p:ph type="title"/>
          </p:nvPr>
        </p:nvSpPr>
        <p:spPr/>
        <p:txBody>
          <a:bodyPr/>
          <a:lstStyle/>
          <a:p>
            <a:pPr algn="ctr"/>
            <a:r>
              <a:rPr lang="en-US" dirty="0"/>
              <a:t>Managerial Accounting and Ethical Conduct</a:t>
            </a:r>
            <a:endParaRPr lang="en-IN" sz="2400" b="0" dirty="0"/>
          </a:p>
        </p:txBody>
      </p:sp>
      <p:sp>
        <p:nvSpPr>
          <p:cNvPr id="3" name="Text Placeholder 2">
            <a:extLst>
              <a:ext uri="{FF2B5EF4-FFF2-40B4-BE49-F238E27FC236}">
                <a16:creationId xmlns:a16="http://schemas.microsoft.com/office/drawing/2014/main" id="{A1658AF3-BEE8-449B-90B5-A0A95C525DE4}"/>
              </a:ext>
            </a:extLst>
          </p:cNvPr>
          <p:cNvSpPr>
            <a:spLocks noGrp="1"/>
          </p:cNvSpPr>
          <p:nvPr>
            <p:ph type="body" sz="quarter" idx="17"/>
          </p:nvPr>
        </p:nvSpPr>
        <p:spPr>
          <a:xfrm>
            <a:off x="743576" y="1289304"/>
            <a:ext cx="10711543" cy="448738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342900" indent="-342900">
              <a:buClr>
                <a:srgbClr val="004A78"/>
              </a:buClr>
              <a:buFont typeface="Arial" panose="020B0604020202020204" pitchFamily="34" charset="0"/>
              <a:buChar char="•"/>
            </a:pPr>
            <a:r>
              <a:rPr lang="en-US" sz="2400" dirty="0">
                <a:solidFill>
                  <a:srgbClr val="004A78"/>
                </a:solidFill>
              </a:rPr>
              <a:t>The objective of profit maximization should be constrained by the requirement that profits be achieved through legal and ethical means</a:t>
            </a:r>
          </a:p>
          <a:p>
            <a:pPr marL="342900" indent="-342900">
              <a:buClr>
                <a:srgbClr val="004A78"/>
              </a:buClr>
              <a:buFont typeface="Arial" panose="020B0604020202020204" pitchFamily="34" charset="0"/>
              <a:buChar char="•"/>
            </a:pPr>
            <a:r>
              <a:rPr lang="en-US" sz="2400" b="1" dirty="0">
                <a:solidFill>
                  <a:srgbClr val="004A78"/>
                </a:solidFill>
              </a:rPr>
              <a:t>Ethical behavior </a:t>
            </a:r>
            <a:r>
              <a:rPr lang="en-US" sz="2400" dirty="0">
                <a:solidFill>
                  <a:srgbClr val="004A78"/>
                </a:solidFill>
              </a:rPr>
              <a:t>involves choosing actions that are right, proper, and just</a:t>
            </a:r>
          </a:p>
          <a:p>
            <a:pPr marL="342900" indent="-342900">
              <a:buClr>
                <a:srgbClr val="004A78"/>
              </a:buClr>
              <a:buFont typeface="Arial" panose="020B0604020202020204" pitchFamily="34" charset="0"/>
              <a:buChar char="•"/>
            </a:pPr>
            <a:r>
              <a:rPr lang="en-US" sz="2400" dirty="0">
                <a:solidFill>
                  <a:srgbClr val="004A78"/>
                </a:solidFill>
              </a:rPr>
              <a:t>Behavior can be right or wrong; it can be proper or improper; and the decisions we make can be fair or unfair</a:t>
            </a:r>
          </a:p>
          <a:p>
            <a:pPr marL="342900" indent="-342900">
              <a:buClr>
                <a:srgbClr val="004A78"/>
              </a:buClr>
              <a:buFont typeface="Arial" panose="020B0604020202020204" pitchFamily="34" charset="0"/>
              <a:buChar char="•"/>
            </a:pPr>
            <a:r>
              <a:rPr lang="en-US" sz="2400" dirty="0">
                <a:solidFill>
                  <a:srgbClr val="004A78"/>
                </a:solidFill>
              </a:rPr>
              <a:t>Companies in business for the long term find that it pays to treat all of their constituents with honesty and loyalty</a:t>
            </a:r>
          </a:p>
        </p:txBody>
      </p:sp>
    </p:spTree>
    <p:extLst>
      <p:ext uri="{BB962C8B-B14F-4D97-AF65-F5344CB8AC3E}">
        <p14:creationId xmlns:p14="http://schemas.microsoft.com/office/powerpoint/2010/main" val="25578819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06E4-FFF3-480A-BDDB-E6D351F66516}"/>
              </a:ext>
            </a:extLst>
          </p:cNvPr>
          <p:cNvSpPr>
            <a:spLocks noGrp="1"/>
          </p:cNvSpPr>
          <p:nvPr>
            <p:ph type="title"/>
          </p:nvPr>
        </p:nvSpPr>
        <p:spPr/>
        <p:txBody>
          <a:bodyPr/>
          <a:lstStyle/>
          <a:p>
            <a:pPr algn="ctr"/>
            <a:r>
              <a:rPr lang="en-US" dirty="0"/>
              <a:t>Company Codes of Ethical Conduct</a:t>
            </a:r>
            <a:endParaRPr lang="en-IN" sz="2400" b="0" dirty="0"/>
          </a:p>
        </p:txBody>
      </p:sp>
      <p:sp>
        <p:nvSpPr>
          <p:cNvPr id="3" name="Text Placeholder 2">
            <a:extLst>
              <a:ext uri="{FF2B5EF4-FFF2-40B4-BE49-F238E27FC236}">
                <a16:creationId xmlns:a16="http://schemas.microsoft.com/office/drawing/2014/main" id="{A1658AF3-BEE8-449B-90B5-A0A95C525DE4}"/>
              </a:ext>
            </a:extLst>
          </p:cNvPr>
          <p:cNvSpPr>
            <a:spLocks noGrp="1"/>
          </p:cNvSpPr>
          <p:nvPr>
            <p:ph type="body" sz="quarter" idx="17"/>
          </p:nvPr>
        </p:nvSpPr>
        <p:spPr>
          <a:xfrm>
            <a:off x="743576" y="1289304"/>
            <a:ext cx="10711543" cy="448738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342900" indent="-342900">
              <a:buClr>
                <a:srgbClr val="004A78"/>
              </a:buClr>
              <a:buFont typeface="Arial" panose="020B0604020202020204" pitchFamily="34" charset="0"/>
              <a:buChar char="•"/>
            </a:pPr>
            <a:r>
              <a:rPr lang="en-US" sz="2400" dirty="0">
                <a:solidFill>
                  <a:srgbClr val="004A78"/>
                </a:solidFill>
              </a:rPr>
              <a:t>To promote ethical behavior by managers and employees, organizations commonly establish standards of conduct referred to as </a:t>
            </a:r>
            <a:r>
              <a:rPr lang="en-US" sz="2400" b="1" dirty="0">
                <a:solidFill>
                  <a:srgbClr val="004A78"/>
                </a:solidFill>
              </a:rPr>
              <a:t>Company Codes of Conduct</a:t>
            </a:r>
          </a:p>
          <a:p>
            <a:pPr marL="342900" indent="-342900">
              <a:buClr>
                <a:srgbClr val="004A78"/>
              </a:buClr>
              <a:buFont typeface="Arial" panose="020B0604020202020204" pitchFamily="34" charset="0"/>
              <a:buChar char="•"/>
            </a:pPr>
            <a:r>
              <a:rPr lang="en-US" sz="2400" dirty="0">
                <a:solidFill>
                  <a:srgbClr val="004A78"/>
                </a:solidFill>
              </a:rPr>
              <a:t>A quick review of various corporate codes of conduct shows some common ground</a:t>
            </a:r>
          </a:p>
          <a:p>
            <a:pPr marL="342900" indent="-342900">
              <a:buClr>
                <a:srgbClr val="004A78"/>
              </a:buClr>
              <a:buFont typeface="Arial" panose="020B0604020202020204" pitchFamily="34" charset="0"/>
              <a:buChar char="•"/>
            </a:pPr>
            <a:r>
              <a:rPr lang="en-US" sz="2400" dirty="0">
                <a:solidFill>
                  <a:srgbClr val="004A78"/>
                </a:solidFill>
              </a:rPr>
              <a:t>Important parts of corporate codes of conduct are integrity, performance of duties, and compliance with the rule of law</a:t>
            </a:r>
          </a:p>
          <a:p>
            <a:pPr marL="342900" indent="-342900">
              <a:buClr>
                <a:srgbClr val="004A78"/>
              </a:buClr>
              <a:buFont typeface="Arial" panose="020B0604020202020204" pitchFamily="34" charset="0"/>
              <a:buChar char="•"/>
            </a:pPr>
            <a:r>
              <a:rPr lang="en-US" sz="2400" dirty="0">
                <a:solidFill>
                  <a:srgbClr val="004A78"/>
                </a:solidFill>
              </a:rPr>
              <a:t>They also uniformly prohibit the acceptance of kickbacks and improper gifts, insider trading, and misappropriation of corporate information and assets</a:t>
            </a:r>
          </a:p>
        </p:txBody>
      </p:sp>
    </p:spTree>
    <p:extLst>
      <p:ext uri="{BB962C8B-B14F-4D97-AF65-F5344CB8AC3E}">
        <p14:creationId xmlns:p14="http://schemas.microsoft.com/office/powerpoint/2010/main" val="36400377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06E4-FFF3-480A-BDDB-E6D351F66516}"/>
              </a:ext>
            </a:extLst>
          </p:cNvPr>
          <p:cNvSpPr>
            <a:spLocks noGrp="1"/>
          </p:cNvSpPr>
          <p:nvPr>
            <p:ph type="title"/>
          </p:nvPr>
        </p:nvSpPr>
        <p:spPr/>
        <p:txBody>
          <a:bodyPr/>
          <a:lstStyle/>
          <a:p>
            <a:pPr algn="ctr"/>
            <a:r>
              <a:rPr lang="en-US" sz="3000" dirty="0"/>
              <a:t>Standards of Ethical Conduct for Managerial Accountants </a:t>
            </a:r>
            <a:r>
              <a:rPr lang="en-US" sz="2400" b="0" dirty="0"/>
              <a:t>(1 of 2)</a:t>
            </a:r>
            <a:endParaRPr lang="en-IN" sz="2400" b="0" dirty="0"/>
          </a:p>
        </p:txBody>
      </p:sp>
      <p:sp>
        <p:nvSpPr>
          <p:cNvPr id="3" name="Text Placeholder 2">
            <a:extLst>
              <a:ext uri="{FF2B5EF4-FFF2-40B4-BE49-F238E27FC236}">
                <a16:creationId xmlns:a16="http://schemas.microsoft.com/office/drawing/2014/main" id="{A1658AF3-BEE8-449B-90B5-A0A95C525DE4}"/>
              </a:ext>
            </a:extLst>
          </p:cNvPr>
          <p:cNvSpPr>
            <a:spLocks noGrp="1"/>
          </p:cNvSpPr>
          <p:nvPr>
            <p:ph type="body" sz="quarter" idx="17"/>
          </p:nvPr>
        </p:nvSpPr>
        <p:spPr>
          <a:xfrm>
            <a:off x="743576" y="1289304"/>
            <a:ext cx="10711543" cy="448738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342900" indent="-342900">
              <a:buClr>
                <a:srgbClr val="004A78"/>
              </a:buClr>
              <a:buFont typeface="Arial" panose="020B0604020202020204" pitchFamily="34" charset="0"/>
              <a:buChar char="•"/>
            </a:pPr>
            <a:r>
              <a:rPr lang="en-US" sz="2400" dirty="0">
                <a:solidFill>
                  <a:srgbClr val="004A78"/>
                </a:solidFill>
              </a:rPr>
              <a:t>Organizations establish standards of conduct for their managers and employees, professional associations also establish ethical standards</a:t>
            </a:r>
          </a:p>
          <a:p>
            <a:pPr marL="342900" indent="-342900">
              <a:buClr>
                <a:srgbClr val="004A78"/>
              </a:buClr>
              <a:buFont typeface="Arial" panose="020B0604020202020204" pitchFamily="34" charset="0"/>
              <a:buChar char="•"/>
            </a:pPr>
            <a:r>
              <a:rPr lang="en-US" sz="2400" dirty="0">
                <a:solidFill>
                  <a:srgbClr val="004A78"/>
                </a:solidFill>
              </a:rPr>
              <a:t>Both the American Institute of Certified Public Accountants (A I C P A) and the Institute of Management Accountants (I M A) have established ethical standards for accountants</a:t>
            </a:r>
          </a:p>
        </p:txBody>
      </p:sp>
    </p:spTree>
    <p:extLst>
      <p:ext uri="{BB962C8B-B14F-4D97-AF65-F5344CB8AC3E}">
        <p14:creationId xmlns:p14="http://schemas.microsoft.com/office/powerpoint/2010/main" val="797170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06E4-FFF3-480A-BDDB-E6D351F66516}"/>
              </a:ext>
            </a:extLst>
          </p:cNvPr>
          <p:cNvSpPr>
            <a:spLocks noGrp="1"/>
          </p:cNvSpPr>
          <p:nvPr>
            <p:ph type="title"/>
          </p:nvPr>
        </p:nvSpPr>
        <p:spPr/>
        <p:txBody>
          <a:bodyPr/>
          <a:lstStyle/>
          <a:p>
            <a:pPr algn="ctr"/>
            <a:r>
              <a:rPr lang="en-US" sz="3000" dirty="0"/>
              <a:t>Standards of Ethical Conduct for Managerial Accountants </a:t>
            </a:r>
            <a:r>
              <a:rPr lang="en-US" sz="2400" b="0" dirty="0"/>
              <a:t>(2 of 2)</a:t>
            </a:r>
            <a:endParaRPr lang="en-IN" sz="2400" b="0" dirty="0"/>
          </a:p>
        </p:txBody>
      </p:sp>
      <p:sp>
        <p:nvSpPr>
          <p:cNvPr id="3" name="Text Placeholder 2">
            <a:extLst>
              <a:ext uri="{FF2B5EF4-FFF2-40B4-BE49-F238E27FC236}">
                <a16:creationId xmlns:a16="http://schemas.microsoft.com/office/drawing/2014/main" id="{A1658AF3-BEE8-449B-90B5-A0A95C525DE4}"/>
              </a:ext>
            </a:extLst>
          </p:cNvPr>
          <p:cNvSpPr>
            <a:spLocks noGrp="1"/>
          </p:cNvSpPr>
          <p:nvPr>
            <p:ph type="body" sz="quarter" idx="17"/>
          </p:nvPr>
        </p:nvSpPr>
        <p:spPr>
          <a:xfrm>
            <a:off x="743576" y="1289304"/>
            <a:ext cx="10711543" cy="448738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342900" indent="-342900">
              <a:buClr>
                <a:srgbClr val="004A78"/>
              </a:buClr>
              <a:buFont typeface="Arial" panose="020B0604020202020204" pitchFamily="34" charset="0"/>
              <a:buChar char="•"/>
            </a:pPr>
            <a:r>
              <a:rPr lang="en-US" sz="2400" dirty="0">
                <a:solidFill>
                  <a:srgbClr val="004A78"/>
                </a:solidFill>
              </a:rPr>
              <a:t>Professional accountants are bound by these codes of conduct</a:t>
            </a:r>
          </a:p>
          <a:p>
            <a:pPr marL="342900" indent="-342900">
              <a:buClr>
                <a:srgbClr val="004A78"/>
              </a:buClr>
              <a:buFont typeface="Arial" panose="020B0604020202020204" pitchFamily="34" charset="0"/>
              <a:buChar char="•"/>
            </a:pPr>
            <a:r>
              <a:rPr lang="en-US" sz="2400" dirty="0">
                <a:solidFill>
                  <a:srgbClr val="004A78"/>
                </a:solidFill>
              </a:rPr>
              <a:t>The biggest challenge with ethical dilemmas is that when they arise, employees frequently do not realize:</a:t>
            </a:r>
          </a:p>
          <a:p>
            <a:pPr marL="1028700" lvl="1" indent="-342900">
              <a:buClr>
                <a:srgbClr val="004A78"/>
              </a:buClr>
              <a:buFont typeface="Arial" panose="020B0604020202020204" pitchFamily="34" charset="0"/>
              <a:buChar char="•"/>
            </a:pPr>
            <a:r>
              <a:rPr lang="en-US" dirty="0">
                <a:solidFill>
                  <a:srgbClr val="004A78"/>
                </a:solidFill>
              </a:rPr>
              <a:t>that such a dilemma has arisen</a:t>
            </a:r>
          </a:p>
          <a:p>
            <a:pPr marL="1028700" lvl="1" indent="-342900">
              <a:buClr>
                <a:srgbClr val="004A78"/>
              </a:buClr>
              <a:buFont typeface="Arial" panose="020B0604020202020204" pitchFamily="34" charset="0"/>
              <a:buChar char="•"/>
            </a:pPr>
            <a:r>
              <a:rPr lang="en-US" dirty="0">
                <a:solidFill>
                  <a:srgbClr val="004A78"/>
                </a:solidFill>
              </a:rPr>
              <a:t>the ‘‘correct’’ action that should be taken to rectify the dilemma</a:t>
            </a:r>
          </a:p>
        </p:txBody>
      </p:sp>
    </p:spTree>
    <p:extLst>
      <p:ext uri="{BB962C8B-B14F-4D97-AF65-F5344CB8AC3E}">
        <p14:creationId xmlns:p14="http://schemas.microsoft.com/office/powerpoint/2010/main" val="42225788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Discussion Activity 4</a:t>
            </a:r>
          </a:p>
        </p:txBody>
      </p:sp>
      <p:sp>
        <p:nvSpPr>
          <p:cNvPr id="2" name="Text Placeholder 1"/>
          <p:cNvSpPr>
            <a:spLocks noGrp="1"/>
          </p:cNvSpPr>
          <p:nvPr>
            <p:ph type="body" sz="quarter" idx="17"/>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r>
              <a:rPr lang="en-US" sz="2400" dirty="0"/>
              <a:t>How do groups like the I M A attempt to teach ethics? Discuss.</a:t>
            </a:r>
          </a:p>
        </p:txBody>
      </p:sp>
    </p:spTree>
    <p:extLst>
      <p:ext uri="{BB962C8B-B14F-4D97-AF65-F5344CB8AC3E}">
        <p14:creationId xmlns:p14="http://schemas.microsoft.com/office/powerpoint/2010/main" val="26784701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Discussion Activity 4 Debrief</a:t>
            </a:r>
          </a:p>
        </p:txBody>
      </p:sp>
      <p:sp>
        <p:nvSpPr>
          <p:cNvPr id="2" name="Text Placeholder 1"/>
          <p:cNvSpPr>
            <a:spLocks noGrp="1"/>
          </p:cNvSpPr>
          <p:nvPr>
            <p:ph type="body" sz="quarter" idx="17"/>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r>
              <a:rPr lang="en-US" sz="2400" dirty="0"/>
              <a:t>How do groups like the I M A attempt to teach ethics? Discuss.</a:t>
            </a:r>
          </a:p>
          <a:p>
            <a:r>
              <a:rPr lang="en-US" sz="2400" b="1" dirty="0"/>
              <a:t>Answer:</a:t>
            </a:r>
          </a:p>
          <a:p>
            <a:pPr algn="just"/>
            <a:r>
              <a:rPr lang="en-US" sz="2400" dirty="0"/>
              <a:t>Groups like the I M A attempt to help individuals learn ethics by requiring continuing education in ethics. Many state boards of accountancy also require ethics training.</a:t>
            </a:r>
          </a:p>
        </p:txBody>
      </p:sp>
    </p:spTree>
    <p:extLst>
      <p:ext uri="{BB962C8B-B14F-4D97-AF65-F5344CB8AC3E}">
        <p14:creationId xmlns:p14="http://schemas.microsoft.com/office/powerpoint/2010/main" val="5080941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06E4-FFF3-480A-BDDB-E6D351F66516}"/>
              </a:ext>
            </a:extLst>
          </p:cNvPr>
          <p:cNvSpPr>
            <a:spLocks noGrp="1"/>
          </p:cNvSpPr>
          <p:nvPr>
            <p:ph type="title"/>
          </p:nvPr>
        </p:nvSpPr>
        <p:spPr/>
        <p:txBody>
          <a:bodyPr/>
          <a:lstStyle/>
          <a:p>
            <a:pPr algn="ctr"/>
            <a:r>
              <a:rPr lang="en-US" dirty="0"/>
              <a:t>Certification</a:t>
            </a:r>
            <a:endParaRPr lang="en-IN" sz="2400" b="0" dirty="0"/>
          </a:p>
        </p:txBody>
      </p:sp>
      <p:sp>
        <p:nvSpPr>
          <p:cNvPr id="3" name="Text Placeholder 2">
            <a:extLst>
              <a:ext uri="{FF2B5EF4-FFF2-40B4-BE49-F238E27FC236}">
                <a16:creationId xmlns:a16="http://schemas.microsoft.com/office/drawing/2014/main" id="{A1658AF3-BEE8-449B-90B5-A0A95C525DE4}"/>
              </a:ext>
            </a:extLst>
          </p:cNvPr>
          <p:cNvSpPr>
            <a:spLocks noGrp="1"/>
          </p:cNvSpPr>
          <p:nvPr>
            <p:ph type="body" sz="quarter" idx="17"/>
          </p:nvPr>
        </p:nvSpPr>
        <p:spPr>
          <a:xfrm>
            <a:off x="743576" y="1289304"/>
            <a:ext cx="10711543" cy="448738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342900" indent="-342900">
              <a:buClr>
                <a:srgbClr val="004A78"/>
              </a:buClr>
              <a:buFont typeface="Arial" panose="020B0604020202020204" pitchFamily="34" charset="0"/>
              <a:buChar char="•"/>
            </a:pPr>
            <a:r>
              <a:rPr lang="en-US" sz="2400" dirty="0">
                <a:solidFill>
                  <a:srgbClr val="004A78"/>
                </a:solidFill>
              </a:rPr>
              <a:t>Three major forms of certification for managerial accountants:</a:t>
            </a:r>
          </a:p>
          <a:p>
            <a:pPr marL="1028700" lvl="1" indent="-342900">
              <a:buClr>
                <a:srgbClr val="004A78"/>
              </a:buClr>
              <a:buFont typeface="Arial" panose="020B0604020202020204" pitchFamily="34" charset="0"/>
              <a:buChar char="•"/>
            </a:pPr>
            <a:r>
              <a:rPr lang="en-US" dirty="0">
                <a:solidFill>
                  <a:srgbClr val="004A78"/>
                </a:solidFill>
              </a:rPr>
              <a:t>Certificate in Management Accounting</a:t>
            </a:r>
          </a:p>
          <a:p>
            <a:pPr marL="1028700" lvl="1" indent="-342900">
              <a:buClr>
                <a:srgbClr val="004A78"/>
              </a:buClr>
              <a:buFont typeface="Arial" panose="020B0604020202020204" pitchFamily="34" charset="0"/>
              <a:buChar char="•"/>
            </a:pPr>
            <a:r>
              <a:rPr lang="en-US" dirty="0">
                <a:solidFill>
                  <a:srgbClr val="004A78"/>
                </a:solidFill>
              </a:rPr>
              <a:t>Certificate in Public Accounting</a:t>
            </a:r>
          </a:p>
          <a:p>
            <a:pPr marL="1028700" lvl="1" indent="-342900">
              <a:buClr>
                <a:srgbClr val="004A78"/>
              </a:buClr>
              <a:buFont typeface="Arial" panose="020B0604020202020204" pitchFamily="34" charset="0"/>
              <a:buChar char="•"/>
            </a:pPr>
            <a:r>
              <a:rPr lang="en-US" dirty="0">
                <a:solidFill>
                  <a:srgbClr val="004A78"/>
                </a:solidFill>
              </a:rPr>
              <a:t>Certificate in Internal Auditing</a:t>
            </a:r>
          </a:p>
          <a:p>
            <a:pPr marL="342900" indent="-342900">
              <a:buClr>
                <a:srgbClr val="004A78"/>
              </a:buClr>
              <a:buFont typeface="Arial" panose="020B0604020202020204" pitchFamily="34" charset="0"/>
              <a:buChar char="•"/>
            </a:pPr>
            <a:r>
              <a:rPr lang="en-US" sz="2400" dirty="0">
                <a:solidFill>
                  <a:srgbClr val="004A78"/>
                </a:solidFill>
              </a:rPr>
              <a:t>Each certification offers particular advantages to a managerial accountant</a:t>
            </a:r>
          </a:p>
          <a:p>
            <a:pPr marL="342900" indent="-342900">
              <a:buClr>
                <a:srgbClr val="004A78"/>
              </a:buClr>
              <a:buFont typeface="Arial" panose="020B0604020202020204" pitchFamily="34" charset="0"/>
              <a:buChar char="•"/>
            </a:pPr>
            <a:r>
              <a:rPr lang="en-US" sz="2400" dirty="0">
                <a:solidFill>
                  <a:srgbClr val="004A78"/>
                </a:solidFill>
              </a:rPr>
              <a:t>All three certifications offer proof of achievement at a minimum level of professional competence</a:t>
            </a:r>
          </a:p>
        </p:txBody>
      </p:sp>
    </p:spTree>
    <p:extLst>
      <p:ext uri="{BB962C8B-B14F-4D97-AF65-F5344CB8AC3E}">
        <p14:creationId xmlns:p14="http://schemas.microsoft.com/office/powerpoint/2010/main" val="12035194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06E4-FFF3-480A-BDDB-E6D351F66516}"/>
              </a:ext>
            </a:extLst>
          </p:cNvPr>
          <p:cNvSpPr>
            <a:spLocks noGrp="1"/>
          </p:cNvSpPr>
          <p:nvPr>
            <p:ph type="title"/>
          </p:nvPr>
        </p:nvSpPr>
        <p:spPr/>
        <p:txBody>
          <a:bodyPr/>
          <a:lstStyle/>
          <a:p>
            <a:pPr algn="ctr"/>
            <a:r>
              <a:rPr lang="en-US" dirty="0"/>
              <a:t>The Certified Management Accountant (C </a:t>
            </a:r>
            <a:r>
              <a:rPr lang="en-US" sz="100" dirty="0"/>
              <a:t> </a:t>
            </a:r>
            <a:r>
              <a:rPr lang="en-US" dirty="0"/>
              <a:t>M </a:t>
            </a:r>
            <a:r>
              <a:rPr lang="en-US" sz="100" dirty="0"/>
              <a:t>  </a:t>
            </a:r>
            <a:r>
              <a:rPr lang="en-US" dirty="0"/>
              <a:t>A)</a:t>
            </a:r>
            <a:endParaRPr lang="en-IN" sz="2400" b="0" dirty="0"/>
          </a:p>
        </p:txBody>
      </p:sp>
      <p:sp>
        <p:nvSpPr>
          <p:cNvPr id="3" name="Text Placeholder 2">
            <a:extLst>
              <a:ext uri="{FF2B5EF4-FFF2-40B4-BE49-F238E27FC236}">
                <a16:creationId xmlns:a16="http://schemas.microsoft.com/office/drawing/2014/main" id="{A1658AF3-BEE8-449B-90B5-A0A95C525DE4}"/>
              </a:ext>
            </a:extLst>
          </p:cNvPr>
          <p:cNvSpPr>
            <a:spLocks noGrp="1"/>
          </p:cNvSpPr>
          <p:nvPr>
            <p:ph type="body" sz="quarter" idx="17"/>
          </p:nvPr>
        </p:nvSpPr>
        <p:spPr>
          <a:xfrm>
            <a:off x="743576" y="1289304"/>
            <a:ext cx="10711543" cy="448738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342900" indent="-342900">
              <a:buClr>
                <a:srgbClr val="004A78"/>
              </a:buClr>
              <a:buFont typeface="Arial" panose="020B0604020202020204" pitchFamily="34" charset="0"/>
              <a:buChar char="•"/>
            </a:pPr>
            <a:r>
              <a:rPr lang="en-US" sz="2400" b="1" dirty="0">
                <a:solidFill>
                  <a:srgbClr val="004A78"/>
                </a:solidFill>
              </a:rPr>
              <a:t>Certificate in Management Accounting </a:t>
            </a:r>
            <a:r>
              <a:rPr lang="en-US" sz="2400" dirty="0">
                <a:solidFill>
                  <a:srgbClr val="004A78"/>
                </a:solidFill>
              </a:rPr>
              <a:t>is designed to meet the specific needs of managerial accountants</a:t>
            </a:r>
          </a:p>
          <a:p>
            <a:pPr marL="342900" indent="-342900">
              <a:buClr>
                <a:srgbClr val="004A78"/>
              </a:buClr>
              <a:buFont typeface="Arial" panose="020B0604020202020204" pitchFamily="34" charset="0"/>
              <a:buChar char="•"/>
            </a:pPr>
            <a:r>
              <a:rPr lang="en-US" sz="2400" dirty="0">
                <a:solidFill>
                  <a:srgbClr val="004A78"/>
                </a:solidFill>
              </a:rPr>
              <a:t>Certified Management Accountant (C M A) has passed a rigorous qualifying examination, met an experience requirement, and participates in continuing education</a:t>
            </a:r>
            <a:endParaRPr lang="en-US" dirty="0">
              <a:solidFill>
                <a:srgbClr val="004A78"/>
              </a:solidFill>
            </a:endParaRPr>
          </a:p>
        </p:txBody>
      </p:sp>
    </p:spTree>
    <p:extLst>
      <p:ext uri="{BB962C8B-B14F-4D97-AF65-F5344CB8AC3E}">
        <p14:creationId xmlns:p14="http://schemas.microsoft.com/office/powerpoint/2010/main" val="3470422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06E4-FFF3-480A-BDDB-E6D351F66516}"/>
              </a:ext>
            </a:extLst>
          </p:cNvPr>
          <p:cNvSpPr>
            <a:spLocks noGrp="1"/>
          </p:cNvSpPr>
          <p:nvPr>
            <p:ph type="title"/>
          </p:nvPr>
        </p:nvSpPr>
        <p:spPr/>
        <p:txBody>
          <a:bodyPr/>
          <a:lstStyle/>
          <a:p>
            <a:pPr algn="ctr"/>
            <a:r>
              <a:rPr lang="en-US" dirty="0"/>
              <a:t>Meaning of Managerial Accounting </a:t>
            </a:r>
            <a:r>
              <a:rPr lang="en-US" sz="2400" b="0" dirty="0"/>
              <a:t>(2 of 2)</a:t>
            </a:r>
            <a:endParaRPr lang="en-IN" sz="2400" b="0" dirty="0"/>
          </a:p>
        </p:txBody>
      </p:sp>
      <p:sp>
        <p:nvSpPr>
          <p:cNvPr id="3" name="Text Placeholder 2">
            <a:extLst>
              <a:ext uri="{FF2B5EF4-FFF2-40B4-BE49-F238E27FC236}">
                <a16:creationId xmlns:a16="http://schemas.microsoft.com/office/drawing/2014/main" id="{A1658AF3-BEE8-449B-90B5-A0A95C525DE4}"/>
              </a:ext>
            </a:extLst>
          </p:cNvPr>
          <p:cNvSpPr>
            <a:spLocks noGrp="1"/>
          </p:cNvSpPr>
          <p:nvPr>
            <p:ph type="body" sz="quarter" idx="17"/>
          </p:nvPr>
        </p:nvSpPr>
        <p:spPr>
          <a:xfrm>
            <a:off x="743576" y="1289304"/>
            <a:ext cx="10711543" cy="448738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342900" indent="-342900">
              <a:buClr>
                <a:srgbClr val="004A78"/>
              </a:buClr>
              <a:buFont typeface="Arial" charset="0"/>
              <a:buChar char="•"/>
            </a:pPr>
            <a:r>
              <a:rPr lang="en-IN" sz="2400" dirty="0">
                <a:solidFill>
                  <a:srgbClr val="004A78"/>
                </a:solidFill>
              </a:rPr>
              <a:t>Managerial accounting has three broad objectives:</a:t>
            </a:r>
          </a:p>
          <a:p>
            <a:pPr marL="1028700" lvl="1" indent="-342900">
              <a:buClr>
                <a:srgbClr val="004A78"/>
              </a:buClr>
            </a:pPr>
            <a:r>
              <a:rPr lang="en-IN" dirty="0">
                <a:solidFill>
                  <a:srgbClr val="004A78"/>
                </a:solidFill>
              </a:rPr>
              <a:t>To provide information for planning the organization’s actions </a:t>
            </a:r>
          </a:p>
          <a:p>
            <a:pPr marL="1028700" lvl="1" indent="-342900">
              <a:buClr>
                <a:srgbClr val="004A78"/>
              </a:buClr>
            </a:pPr>
            <a:r>
              <a:rPr lang="en-IN" dirty="0"/>
              <a:t>To provide</a:t>
            </a:r>
            <a:r>
              <a:rPr lang="en-IN" sz="2400" dirty="0">
                <a:solidFill>
                  <a:srgbClr val="004A78"/>
                </a:solidFill>
              </a:rPr>
              <a:t> information for controlling the organization’s actions </a:t>
            </a:r>
          </a:p>
          <a:p>
            <a:pPr marL="1028700" lvl="1" indent="-342900">
              <a:buClr>
                <a:srgbClr val="004A78"/>
              </a:buClr>
            </a:pPr>
            <a:r>
              <a:rPr lang="en-IN" dirty="0"/>
              <a:t>To provide </a:t>
            </a:r>
            <a:r>
              <a:rPr lang="en-IN" sz="2400" dirty="0">
                <a:solidFill>
                  <a:srgbClr val="004A78"/>
                </a:solidFill>
              </a:rPr>
              <a:t>information for making effective decisions</a:t>
            </a:r>
          </a:p>
        </p:txBody>
      </p:sp>
    </p:spTree>
    <p:extLst>
      <p:ext uri="{BB962C8B-B14F-4D97-AF65-F5344CB8AC3E}">
        <p14:creationId xmlns:p14="http://schemas.microsoft.com/office/powerpoint/2010/main" val="2656544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06E4-FFF3-480A-BDDB-E6D351F66516}"/>
              </a:ext>
            </a:extLst>
          </p:cNvPr>
          <p:cNvSpPr>
            <a:spLocks noGrp="1"/>
          </p:cNvSpPr>
          <p:nvPr>
            <p:ph type="title"/>
          </p:nvPr>
        </p:nvSpPr>
        <p:spPr/>
        <p:txBody>
          <a:bodyPr/>
          <a:lstStyle/>
          <a:p>
            <a:pPr algn="ctr"/>
            <a:r>
              <a:rPr lang="en-US" dirty="0"/>
              <a:t>The Certified Public Accountant (C </a:t>
            </a:r>
            <a:r>
              <a:rPr lang="en-US" sz="100" dirty="0"/>
              <a:t> </a:t>
            </a:r>
            <a:r>
              <a:rPr lang="en-US" dirty="0"/>
              <a:t>P </a:t>
            </a:r>
            <a:r>
              <a:rPr lang="en-US" sz="100" dirty="0"/>
              <a:t>  </a:t>
            </a:r>
            <a:r>
              <a:rPr lang="en-US" dirty="0"/>
              <a:t>A) </a:t>
            </a:r>
            <a:r>
              <a:rPr lang="en-US" sz="2400" b="0" dirty="0"/>
              <a:t>(1 of 2)</a:t>
            </a:r>
            <a:endParaRPr lang="en-IN" sz="2400" b="0" dirty="0"/>
          </a:p>
        </p:txBody>
      </p:sp>
      <p:sp>
        <p:nvSpPr>
          <p:cNvPr id="3" name="Text Placeholder 2">
            <a:extLst>
              <a:ext uri="{FF2B5EF4-FFF2-40B4-BE49-F238E27FC236}">
                <a16:creationId xmlns:a16="http://schemas.microsoft.com/office/drawing/2014/main" id="{A1658AF3-BEE8-449B-90B5-A0A95C525DE4}"/>
              </a:ext>
            </a:extLst>
          </p:cNvPr>
          <p:cNvSpPr>
            <a:spLocks noGrp="1"/>
          </p:cNvSpPr>
          <p:nvPr>
            <p:ph type="body" sz="quarter" idx="17"/>
          </p:nvPr>
        </p:nvSpPr>
        <p:spPr>
          <a:xfrm>
            <a:off x="743576" y="1289304"/>
            <a:ext cx="10711543" cy="448738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342900" indent="-342900">
              <a:buClr>
                <a:srgbClr val="004A78"/>
              </a:buClr>
              <a:buFont typeface="Arial" panose="020B0604020202020204" pitchFamily="34" charset="0"/>
              <a:buChar char="•"/>
            </a:pPr>
            <a:r>
              <a:rPr lang="en-US" sz="2400" dirty="0">
                <a:solidFill>
                  <a:srgbClr val="004A78"/>
                </a:solidFill>
              </a:rPr>
              <a:t>The Certificate in Public Accounting is the oldest and most well-known certification in accounting</a:t>
            </a:r>
          </a:p>
          <a:p>
            <a:pPr marL="342900" indent="-342900">
              <a:buClr>
                <a:srgbClr val="004A78"/>
              </a:buClr>
              <a:buFont typeface="Arial" panose="020B0604020202020204" pitchFamily="34" charset="0"/>
              <a:buChar char="•"/>
            </a:pPr>
            <a:r>
              <a:rPr lang="en-US" sz="2400" dirty="0">
                <a:solidFill>
                  <a:srgbClr val="004A78"/>
                </a:solidFill>
              </a:rPr>
              <a:t>The purpose of the certificate is to provide minimal professional qualification for external auditors</a:t>
            </a:r>
          </a:p>
          <a:p>
            <a:pPr marL="342900" indent="-342900">
              <a:buClr>
                <a:srgbClr val="004A78"/>
              </a:buClr>
              <a:buFont typeface="Arial" panose="020B0604020202020204" pitchFamily="34" charset="0"/>
              <a:buChar char="•"/>
            </a:pPr>
            <a:r>
              <a:rPr lang="en-US" sz="2400" dirty="0">
                <a:solidFill>
                  <a:srgbClr val="004A78"/>
                </a:solidFill>
              </a:rPr>
              <a:t>Only a </a:t>
            </a:r>
            <a:r>
              <a:rPr lang="en-US" sz="2400" b="1" dirty="0">
                <a:solidFill>
                  <a:srgbClr val="004A78"/>
                </a:solidFill>
              </a:rPr>
              <a:t>Certified Public Accountant (C P A)</a:t>
            </a:r>
            <a:r>
              <a:rPr lang="en-US" sz="2400" dirty="0">
                <a:solidFill>
                  <a:srgbClr val="004A78"/>
                </a:solidFill>
              </a:rPr>
              <a:t> is permitted (by law) to serve as an external auditor</a:t>
            </a:r>
            <a:endParaRPr lang="en-US" dirty="0">
              <a:solidFill>
                <a:srgbClr val="004A78"/>
              </a:solidFill>
              <a:highlight>
                <a:srgbClr val="FFFF00"/>
              </a:highlight>
            </a:endParaRPr>
          </a:p>
        </p:txBody>
      </p:sp>
    </p:spTree>
    <p:extLst>
      <p:ext uri="{BB962C8B-B14F-4D97-AF65-F5344CB8AC3E}">
        <p14:creationId xmlns:p14="http://schemas.microsoft.com/office/powerpoint/2010/main" val="16974017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06E4-FFF3-480A-BDDB-E6D351F66516}"/>
              </a:ext>
            </a:extLst>
          </p:cNvPr>
          <p:cNvSpPr>
            <a:spLocks noGrp="1"/>
          </p:cNvSpPr>
          <p:nvPr>
            <p:ph type="title"/>
          </p:nvPr>
        </p:nvSpPr>
        <p:spPr/>
        <p:txBody>
          <a:bodyPr/>
          <a:lstStyle/>
          <a:p>
            <a:pPr algn="ctr"/>
            <a:r>
              <a:rPr lang="en-IN" dirty="0"/>
              <a:t>The Certified Public Accountant (C </a:t>
            </a:r>
            <a:r>
              <a:rPr lang="en-IN" sz="100" dirty="0"/>
              <a:t> </a:t>
            </a:r>
            <a:r>
              <a:rPr lang="en-IN" dirty="0"/>
              <a:t>P </a:t>
            </a:r>
            <a:r>
              <a:rPr lang="en-IN" sz="100" dirty="0"/>
              <a:t> </a:t>
            </a:r>
            <a:r>
              <a:rPr lang="en-IN" dirty="0"/>
              <a:t>A) </a:t>
            </a:r>
            <a:r>
              <a:rPr lang="en-IN" sz="2400" b="0" dirty="0"/>
              <a:t>(2 of 2)</a:t>
            </a:r>
          </a:p>
        </p:txBody>
      </p:sp>
      <p:sp>
        <p:nvSpPr>
          <p:cNvPr id="3" name="Text Placeholder 2">
            <a:extLst>
              <a:ext uri="{FF2B5EF4-FFF2-40B4-BE49-F238E27FC236}">
                <a16:creationId xmlns:a16="http://schemas.microsoft.com/office/drawing/2014/main" id="{A1658AF3-BEE8-449B-90B5-A0A95C525DE4}"/>
              </a:ext>
            </a:extLst>
          </p:cNvPr>
          <p:cNvSpPr>
            <a:spLocks noGrp="1"/>
          </p:cNvSpPr>
          <p:nvPr>
            <p:ph type="body" sz="quarter" idx="17"/>
          </p:nvPr>
        </p:nvSpPr>
        <p:spPr>
          <a:xfrm>
            <a:off x="743576" y="1289304"/>
            <a:ext cx="10711543" cy="448738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342900" indent="-342900">
              <a:buClr>
                <a:srgbClr val="004A78"/>
              </a:buClr>
              <a:buFont typeface="Arial" panose="020B0604020202020204" pitchFamily="34" charset="0"/>
              <a:buChar char="•"/>
            </a:pPr>
            <a:r>
              <a:rPr lang="en-US" sz="2400" dirty="0">
                <a:solidFill>
                  <a:srgbClr val="004A78"/>
                </a:solidFill>
              </a:rPr>
              <a:t>C P As must pass a national examination and be licensed by the state in which they practice</a:t>
            </a:r>
          </a:p>
          <a:p>
            <a:pPr marL="342900" indent="-342900">
              <a:buClr>
                <a:srgbClr val="004A78"/>
              </a:buClr>
              <a:buFont typeface="Arial" panose="020B0604020202020204" pitchFamily="34" charset="0"/>
              <a:buChar char="•"/>
            </a:pPr>
            <a:r>
              <a:rPr lang="en-US" sz="2400" dirty="0">
                <a:solidFill>
                  <a:srgbClr val="004A78"/>
                </a:solidFill>
              </a:rPr>
              <a:t>Although the Certificate in Public Accounting does not have a managerial accounting orientation, many managerial accountants also hold this certificate</a:t>
            </a:r>
            <a:endParaRPr lang="en-US" dirty="0">
              <a:solidFill>
                <a:srgbClr val="004A78"/>
              </a:solidFill>
              <a:highlight>
                <a:srgbClr val="FFFF00"/>
              </a:highlight>
            </a:endParaRPr>
          </a:p>
        </p:txBody>
      </p:sp>
    </p:spTree>
    <p:extLst>
      <p:ext uri="{BB962C8B-B14F-4D97-AF65-F5344CB8AC3E}">
        <p14:creationId xmlns:p14="http://schemas.microsoft.com/office/powerpoint/2010/main" val="40814035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06E4-FFF3-480A-BDDB-E6D351F66516}"/>
              </a:ext>
            </a:extLst>
          </p:cNvPr>
          <p:cNvSpPr>
            <a:spLocks noGrp="1"/>
          </p:cNvSpPr>
          <p:nvPr>
            <p:ph type="title"/>
          </p:nvPr>
        </p:nvSpPr>
        <p:spPr/>
        <p:txBody>
          <a:bodyPr/>
          <a:lstStyle/>
          <a:p>
            <a:pPr algn="ctr"/>
            <a:r>
              <a:rPr lang="en-IN" dirty="0"/>
              <a:t>The Certified Internal Auditor (C </a:t>
            </a:r>
            <a:r>
              <a:rPr lang="en-IN" sz="100" dirty="0"/>
              <a:t> </a:t>
            </a:r>
            <a:r>
              <a:rPr lang="en-IN" dirty="0"/>
              <a:t>I </a:t>
            </a:r>
            <a:r>
              <a:rPr lang="en-IN" sz="100" dirty="0"/>
              <a:t>    </a:t>
            </a:r>
            <a:r>
              <a:rPr lang="en-IN" dirty="0"/>
              <a:t>A)</a:t>
            </a:r>
            <a:endParaRPr lang="en-IN" sz="2400" b="0" dirty="0"/>
          </a:p>
        </p:txBody>
      </p:sp>
      <p:sp>
        <p:nvSpPr>
          <p:cNvPr id="3" name="Text Placeholder 2">
            <a:extLst>
              <a:ext uri="{FF2B5EF4-FFF2-40B4-BE49-F238E27FC236}">
                <a16:creationId xmlns:a16="http://schemas.microsoft.com/office/drawing/2014/main" id="{A1658AF3-BEE8-449B-90B5-A0A95C525DE4}"/>
              </a:ext>
            </a:extLst>
          </p:cNvPr>
          <p:cNvSpPr>
            <a:spLocks noGrp="1"/>
          </p:cNvSpPr>
          <p:nvPr>
            <p:ph type="body" sz="quarter" idx="17"/>
          </p:nvPr>
        </p:nvSpPr>
        <p:spPr>
          <a:xfrm>
            <a:off x="743576" y="1289304"/>
            <a:ext cx="10711543" cy="448738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342900" indent="-342900">
              <a:buClr>
                <a:srgbClr val="004A78"/>
              </a:buClr>
              <a:buFont typeface="Arial" panose="020B0604020202020204" pitchFamily="34" charset="0"/>
              <a:buChar char="•"/>
            </a:pPr>
            <a:r>
              <a:rPr lang="en-US" sz="2400" dirty="0">
                <a:solidFill>
                  <a:srgbClr val="004A78"/>
                </a:solidFill>
              </a:rPr>
              <a:t>Internal auditing differs from external auditing and managerial accounting, and many internal auditors felt a need for a specialized certification</a:t>
            </a:r>
          </a:p>
          <a:p>
            <a:pPr marL="342900" indent="-342900">
              <a:buClr>
                <a:srgbClr val="004A78"/>
              </a:buClr>
              <a:buFont typeface="Arial" panose="020B0604020202020204" pitchFamily="34" charset="0"/>
              <a:buChar char="•"/>
            </a:pPr>
            <a:r>
              <a:rPr lang="en-US" sz="2400" dirty="0">
                <a:solidFill>
                  <a:srgbClr val="004A78"/>
                </a:solidFill>
              </a:rPr>
              <a:t>The </a:t>
            </a:r>
            <a:r>
              <a:rPr lang="en-US" sz="2400" b="1" dirty="0">
                <a:solidFill>
                  <a:srgbClr val="004A78"/>
                </a:solidFill>
              </a:rPr>
              <a:t>Certified Internal Auditor (C I A)</a:t>
            </a:r>
            <a:r>
              <a:rPr lang="en-US" sz="2400" dirty="0">
                <a:solidFill>
                  <a:srgbClr val="004A78"/>
                </a:solidFill>
              </a:rPr>
              <a:t> has passed a comprehensive examination designed to ensure technical competence and has two years’ experience</a:t>
            </a:r>
            <a:endParaRPr lang="en-US" dirty="0">
              <a:solidFill>
                <a:srgbClr val="004A78"/>
              </a:solidFill>
              <a:highlight>
                <a:srgbClr val="FFFF00"/>
              </a:highlight>
            </a:endParaRPr>
          </a:p>
        </p:txBody>
      </p:sp>
    </p:spTree>
    <p:extLst>
      <p:ext uri="{BB962C8B-B14F-4D97-AF65-F5344CB8AC3E}">
        <p14:creationId xmlns:p14="http://schemas.microsoft.com/office/powerpoint/2010/main" val="22362709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Knowledge Check Activity 4</a:t>
            </a:r>
          </a:p>
        </p:txBody>
      </p:sp>
      <p:sp>
        <p:nvSpPr>
          <p:cNvPr id="2" name="Text Placeholder 1"/>
          <p:cNvSpPr>
            <a:spLocks noGrp="1"/>
          </p:cNvSpPr>
          <p:nvPr>
            <p:ph type="body" sz="quarter" idx="17"/>
          </p:nvPr>
        </p:nvSpPr>
        <p:spPr/>
        <p:txBody>
          <a:bodyPr>
            <a:normAutofit/>
          </a:bodyPr>
          <a:lstStyle/>
          <a:p>
            <a:r>
              <a:rPr lang="en-US" sz="2400" dirty="0"/>
              <a:t>Which of the following groups requires members to pass an examination as part of becoming a member?</a:t>
            </a:r>
          </a:p>
          <a:p>
            <a:pPr marL="457200" indent="-457200">
              <a:buFont typeface="+mj-lt"/>
              <a:buAutoNum type="alphaLcPeriod"/>
            </a:pPr>
            <a:r>
              <a:rPr lang="en-US" sz="2400" dirty="0"/>
              <a:t>Certified Management Accountant</a:t>
            </a:r>
          </a:p>
          <a:p>
            <a:pPr marL="457200" indent="-457200">
              <a:buFont typeface="+mj-lt"/>
              <a:buAutoNum type="alphaLcPeriod"/>
            </a:pPr>
            <a:r>
              <a:rPr lang="en-US" sz="2400" dirty="0"/>
              <a:t>Certified Internal Auditor</a:t>
            </a:r>
          </a:p>
          <a:p>
            <a:pPr marL="457200" indent="-457200">
              <a:buFont typeface="+mj-lt"/>
              <a:buAutoNum type="alphaLcPeriod"/>
            </a:pPr>
            <a:r>
              <a:rPr lang="en-US" sz="2400" dirty="0"/>
              <a:t>Certified Public Accountant</a:t>
            </a:r>
          </a:p>
          <a:p>
            <a:pPr marL="457200" indent="-457200">
              <a:buFont typeface="+mj-lt"/>
              <a:buAutoNum type="alphaLcPeriod"/>
            </a:pPr>
            <a:r>
              <a:rPr lang="en-US" sz="2400" dirty="0"/>
              <a:t>All three require an examination</a:t>
            </a:r>
          </a:p>
        </p:txBody>
      </p:sp>
    </p:spTree>
    <p:extLst>
      <p:ext uri="{BB962C8B-B14F-4D97-AF65-F5344CB8AC3E}">
        <p14:creationId xmlns:p14="http://schemas.microsoft.com/office/powerpoint/2010/main" val="4565932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Knowledge Check Activity 4 Answer</a:t>
            </a:r>
          </a:p>
        </p:txBody>
      </p:sp>
      <p:sp>
        <p:nvSpPr>
          <p:cNvPr id="2" name="Text Placeholder 1"/>
          <p:cNvSpPr>
            <a:spLocks noGrp="1"/>
          </p:cNvSpPr>
          <p:nvPr>
            <p:ph type="body" sz="quarter" idx="17"/>
          </p:nvPr>
        </p:nvSpPr>
        <p:spPr/>
        <p:txBody>
          <a:bodyPr>
            <a:normAutofit/>
          </a:bodyPr>
          <a:lstStyle/>
          <a:p>
            <a:r>
              <a:rPr lang="en-US" sz="2400" dirty="0"/>
              <a:t>Which of the following groups requires members to pass an examination as part of becoming a member?</a:t>
            </a:r>
          </a:p>
          <a:p>
            <a:r>
              <a:rPr lang="en-US" sz="2400" b="1" dirty="0"/>
              <a:t>Answer: d. All three require an examination</a:t>
            </a:r>
          </a:p>
          <a:p>
            <a:endParaRPr lang="en-US" sz="2400" dirty="0"/>
          </a:p>
        </p:txBody>
      </p:sp>
    </p:spTree>
    <p:extLst>
      <p:ext uri="{BB962C8B-B14F-4D97-AF65-F5344CB8AC3E}">
        <p14:creationId xmlns:p14="http://schemas.microsoft.com/office/powerpoint/2010/main" val="30994625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Self-Assessment</a:t>
            </a:r>
          </a:p>
        </p:txBody>
      </p:sp>
      <p:sp>
        <p:nvSpPr>
          <p:cNvPr id="2" name="Text Placeholder 1"/>
          <p:cNvSpPr>
            <a:spLocks noGrp="1"/>
          </p:cNvSpPr>
          <p:nvPr>
            <p:ph type="body" sz="quarter" idx="17"/>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342900" indent="-342900">
              <a:buClr>
                <a:srgbClr val="004A78"/>
              </a:buClr>
              <a:buChar char="•"/>
            </a:pPr>
            <a:r>
              <a:rPr lang="en-US" sz="2400" dirty="0"/>
              <a:t>Explain the meaning of managerial accounting and differences between managerial accounting and financial accounting.</a:t>
            </a:r>
          </a:p>
          <a:p>
            <a:pPr marL="342900" indent="-342900">
              <a:buClr>
                <a:srgbClr val="004A78"/>
              </a:buClr>
              <a:buChar char="•"/>
            </a:pPr>
            <a:endParaRPr lang="en-US" sz="2400" dirty="0"/>
          </a:p>
          <a:p>
            <a:pPr marL="342900" indent="-342900">
              <a:buClr>
                <a:srgbClr val="004A78"/>
              </a:buClr>
              <a:buChar char="•"/>
            </a:pPr>
            <a:r>
              <a:rPr lang="en-US" sz="2400" dirty="0"/>
              <a:t>Explain the current focus of managerial accounting and the role of managerial accountants in an organization.</a:t>
            </a:r>
          </a:p>
          <a:p>
            <a:pPr marL="342900" indent="-342900">
              <a:buClr>
                <a:srgbClr val="004A78"/>
              </a:buClr>
              <a:buChar char="•"/>
            </a:pPr>
            <a:endParaRPr lang="en-US" sz="2400" dirty="0"/>
          </a:p>
          <a:p>
            <a:pPr marL="342900" indent="-342900">
              <a:buClr>
                <a:srgbClr val="004A78"/>
              </a:buClr>
              <a:buChar char="•"/>
            </a:pPr>
            <a:r>
              <a:rPr lang="en-US" sz="2400" dirty="0"/>
              <a:t>Describe the importance of ethical behavior for managers and managerial accountants.</a:t>
            </a:r>
          </a:p>
        </p:txBody>
      </p:sp>
    </p:spTree>
    <p:extLst>
      <p:ext uri="{BB962C8B-B14F-4D97-AF65-F5344CB8AC3E}">
        <p14:creationId xmlns:p14="http://schemas.microsoft.com/office/powerpoint/2010/main" val="17384223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Summary </a:t>
            </a:r>
          </a:p>
        </p:txBody>
      </p:sp>
      <p:sp>
        <p:nvSpPr>
          <p:cNvPr id="2" name="Text Placeholder 1"/>
          <p:cNvSpPr>
            <a:spLocks noGrp="1"/>
          </p:cNvSpPr>
          <p:nvPr>
            <p:ph type="body" sz="quarter" idx="17"/>
          </p:nvPr>
        </p:nvSpPr>
        <p:spPr>
          <a:xfrm>
            <a:off x="743576" y="1333500"/>
            <a:ext cx="10711543" cy="462061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lnSpcReduction="10000"/>
          </a:bodyPr>
          <a:lstStyle/>
          <a:p>
            <a:pPr>
              <a:lnSpc>
                <a:spcPct val="100000"/>
              </a:lnSpc>
              <a:spcBef>
                <a:spcPts val="1800"/>
              </a:spcBef>
              <a:buClr>
                <a:srgbClr val="004A78"/>
              </a:buClr>
            </a:pPr>
            <a:r>
              <a:rPr lang="en-US" sz="2400" dirty="0"/>
              <a:t>Now that the lesson has ended, you should have learned how to:</a:t>
            </a:r>
          </a:p>
          <a:p>
            <a:pPr marL="342900" indent="-342900">
              <a:lnSpc>
                <a:spcPct val="100000"/>
              </a:lnSpc>
              <a:spcBef>
                <a:spcPts val="1800"/>
              </a:spcBef>
              <a:buClr>
                <a:srgbClr val="004A78"/>
              </a:buClr>
              <a:buFont typeface="Arial" panose="020B0604020202020204" pitchFamily="34" charset="0"/>
              <a:buChar char="•"/>
            </a:pPr>
            <a:r>
              <a:rPr lang="en-US" altLang="en-US" sz="2400" dirty="0"/>
              <a:t>Explain the meaning of managerial accounting</a:t>
            </a:r>
          </a:p>
          <a:p>
            <a:pPr marL="342900" indent="-342900">
              <a:lnSpc>
                <a:spcPct val="100000"/>
              </a:lnSpc>
              <a:spcBef>
                <a:spcPts val="1800"/>
              </a:spcBef>
              <a:buClr>
                <a:srgbClr val="004A78"/>
              </a:buClr>
              <a:buFont typeface="Arial" panose="020B0604020202020204" pitchFamily="34" charset="0"/>
              <a:buChar char="•"/>
            </a:pPr>
            <a:r>
              <a:rPr lang="en-US" altLang="en-US" sz="2400" dirty="0"/>
              <a:t>Explain the differences between managerial accounting and financial accounting</a:t>
            </a:r>
          </a:p>
          <a:p>
            <a:pPr marL="342900" indent="-342900">
              <a:lnSpc>
                <a:spcPct val="100000"/>
              </a:lnSpc>
              <a:spcBef>
                <a:spcPts val="1800"/>
              </a:spcBef>
              <a:buClr>
                <a:srgbClr val="004A78"/>
              </a:buClr>
              <a:buFont typeface="Arial" panose="020B0604020202020204" pitchFamily="34" charset="0"/>
              <a:buChar char="•"/>
            </a:pPr>
            <a:r>
              <a:rPr lang="en-US" altLang="en-US" sz="2400" dirty="0"/>
              <a:t>Explain the current focus of managerial accounting</a:t>
            </a:r>
          </a:p>
          <a:p>
            <a:pPr marL="342900" indent="-342900">
              <a:lnSpc>
                <a:spcPct val="100000"/>
              </a:lnSpc>
              <a:spcBef>
                <a:spcPts val="1800"/>
              </a:spcBef>
              <a:buClr>
                <a:srgbClr val="004A78"/>
              </a:buClr>
              <a:buFont typeface="Arial" panose="020B0604020202020204" pitchFamily="34" charset="0"/>
              <a:buChar char="•"/>
            </a:pPr>
            <a:r>
              <a:rPr lang="en-US" altLang="en-US" sz="2400" dirty="0"/>
              <a:t>Describe the role of managerial accountants in an organization</a:t>
            </a:r>
          </a:p>
          <a:p>
            <a:pPr marL="342900" indent="-342900">
              <a:lnSpc>
                <a:spcPct val="100000"/>
              </a:lnSpc>
              <a:spcBef>
                <a:spcPts val="1800"/>
              </a:spcBef>
              <a:buClr>
                <a:srgbClr val="004A78"/>
              </a:buClr>
              <a:buFont typeface="Arial" panose="020B0604020202020204" pitchFamily="34" charset="0"/>
              <a:buChar char="•"/>
            </a:pPr>
            <a:r>
              <a:rPr lang="en-US" altLang="en-US" sz="2400" dirty="0"/>
              <a:t>Explain the importance of ethical behavior for managers and managerial accountants</a:t>
            </a:r>
          </a:p>
          <a:p>
            <a:pPr marL="342900" indent="-342900">
              <a:lnSpc>
                <a:spcPct val="100000"/>
              </a:lnSpc>
              <a:spcBef>
                <a:spcPts val="1800"/>
              </a:spcBef>
              <a:buClr>
                <a:srgbClr val="004A78"/>
              </a:buClr>
              <a:buFont typeface="Arial" panose="020B0604020202020204" pitchFamily="34" charset="0"/>
              <a:buChar char="•"/>
            </a:pPr>
            <a:r>
              <a:rPr lang="en-US" altLang="en-US" sz="2400" dirty="0"/>
              <a:t>Identify three forms of certification available to managerial accountants</a:t>
            </a:r>
          </a:p>
        </p:txBody>
      </p:sp>
    </p:spTree>
    <p:extLst>
      <p:ext uri="{BB962C8B-B14F-4D97-AF65-F5344CB8AC3E}">
        <p14:creationId xmlns:p14="http://schemas.microsoft.com/office/powerpoint/2010/main" val="1957202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06E4-FFF3-480A-BDDB-E6D351F66516}"/>
              </a:ext>
            </a:extLst>
          </p:cNvPr>
          <p:cNvSpPr>
            <a:spLocks noGrp="1"/>
          </p:cNvSpPr>
          <p:nvPr>
            <p:ph type="title"/>
          </p:nvPr>
        </p:nvSpPr>
        <p:spPr/>
        <p:txBody>
          <a:bodyPr/>
          <a:lstStyle/>
          <a:p>
            <a:pPr algn="ctr"/>
            <a:r>
              <a:rPr lang="en-US" dirty="0"/>
              <a:t>Information Needs of Managers and Other Users</a:t>
            </a:r>
            <a:endParaRPr lang="en-IN" sz="2400" b="0" dirty="0"/>
          </a:p>
        </p:txBody>
      </p:sp>
      <p:sp>
        <p:nvSpPr>
          <p:cNvPr id="3" name="Text Placeholder 2">
            <a:extLst>
              <a:ext uri="{FF2B5EF4-FFF2-40B4-BE49-F238E27FC236}">
                <a16:creationId xmlns:a16="http://schemas.microsoft.com/office/drawing/2014/main" id="{A1658AF3-BEE8-449B-90B5-A0A95C525DE4}"/>
              </a:ext>
            </a:extLst>
          </p:cNvPr>
          <p:cNvSpPr>
            <a:spLocks noGrp="1"/>
          </p:cNvSpPr>
          <p:nvPr>
            <p:ph type="body" sz="quarter" idx="17"/>
          </p:nvPr>
        </p:nvSpPr>
        <p:spPr>
          <a:xfrm>
            <a:off x="743576" y="1289304"/>
            <a:ext cx="10711543" cy="448738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342900" indent="-342900">
              <a:buClr>
                <a:srgbClr val="004A78"/>
              </a:buClr>
              <a:buFont typeface="Arial" charset="0"/>
              <a:buChar char="•"/>
            </a:pPr>
            <a:r>
              <a:rPr lang="en-US" sz="2400" dirty="0">
                <a:solidFill>
                  <a:srgbClr val="004A78"/>
                </a:solidFill>
              </a:rPr>
              <a:t>Managerial accounting information is needed by a number of individuals</a:t>
            </a:r>
          </a:p>
          <a:p>
            <a:pPr marL="342900" indent="-342900">
              <a:buClr>
                <a:srgbClr val="004A78"/>
              </a:buClr>
              <a:buFont typeface="Arial" charset="0"/>
              <a:buChar char="•"/>
            </a:pPr>
            <a:r>
              <a:rPr lang="en-US" sz="2400" dirty="0">
                <a:solidFill>
                  <a:srgbClr val="004A78"/>
                </a:solidFill>
              </a:rPr>
              <a:t>Managers and empowered workers need comprehensive, up-to-date information for the following activities: </a:t>
            </a:r>
          </a:p>
          <a:p>
            <a:pPr marL="1028700" lvl="1" indent="-342900">
              <a:buClr>
                <a:srgbClr val="004A78"/>
              </a:buClr>
            </a:pPr>
            <a:r>
              <a:rPr lang="en-US" b="1" dirty="0"/>
              <a:t>P</a:t>
            </a:r>
            <a:r>
              <a:rPr lang="en-US" b="1" dirty="0">
                <a:solidFill>
                  <a:srgbClr val="004A78"/>
                </a:solidFill>
              </a:rPr>
              <a:t>lanning</a:t>
            </a:r>
            <a:r>
              <a:rPr lang="en-US" dirty="0">
                <a:solidFill>
                  <a:srgbClr val="004A78"/>
                </a:solidFill>
              </a:rPr>
              <a:t> </a:t>
            </a:r>
          </a:p>
          <a:p>
            <a:pPr marL="1028700" lvl="1" indent="-342900">
              <a:buClr>
                <a:srgbClr val="004A78"/>
              </a:buClr>
            </a:pPr>
            <a:r>
              <a:rPr lang="en-US" b="1" dirty="0"/>
              <a:t>C</a:t>
            </a:r>
            <a:r>
              <a:rPr lang="en-US" b="1" dirty="0">
                <a:solidFill>
                  <a:srgbClr val="004A78"/>
                </a:solidFill>
              </a:rPr>
              <a:t>ontrolling</a:t>
            </a:r>
          </a:p>
          <a:p>
            <a:pPr marL="1028700" lvl="1" indent="-342900">
              <a:buClr>
                <a:srgbClr val="004A78"/>
              </a:buClr>
            </a:pPr>
            <a:r>
              <a:rPr lang="en-US" b="1" dirty="0"/>
              <a:t>D</a:t>
            </a:r>
            <a:r>
              <a:rPr lang="en-US" b="1" dirty="0">
                <a:solidFill>
                  <a:srgbClr val="004A78"/>
                </a:solidFill>
              </a:rPr>
              <a:t>ecision</a:t>
            </a:r>
            <a:r>
              <a:rPr lang="en-US" dirty="0">
                <a:solidFill>
                  <a:srgbClr val="004A78"/>
                </a:solidFill>
              </a:rPr>
              <a:t> </a:t>
            </a:r>
            <a:r>
              <a:rPr lang="en-US" b="1" dirty="0">
                <a:solidFill>
                  <a:srgbClr val="004A78"/>
                </a:solidFill>
              </a:rPr>
              <a:t>making</a:t>
            </a:r>
            <a:endParaRPr lang="en-IN" b="1" dirty="0">
              <a:solidFill>
                <a:srgbClr val="004A78"/>
              </a:solidFill>
            </a:endParaRPr>
          </a:p>
        </p:txBody>
      </p:sp>
    </p:spTree>
    <p:extLst>
      <p:ext uri="{BB962C8B-B14F-4D97-AF65-F5344CB8AC3E}">
        <p14:creationId xmlns:p14="http://schemas.microsoft.com/office/powerpoint/2010/main" val="2640106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06E4-FFF3-480A-BDDB-E6D351F66516}"/>
              </a:ext>
            </a:extLst>
          </p:cNvPr>
          <p:cNvSpPr>
            <a:spLocks noGrp="1"/>
          </p:cNvSpPr>
          <p:nvPr>
            <p:ph type="title"/>
          </p:nvPr>
        </p:nvSpPr>
        <p:spPr/>
        <p:txBody>
          <a:bodyPr/>
          <a:lstStyle/>
          <a:p>
            <a:pPr algn="ctr"/>
            <a:r>
              <a:rPr lang="en-US" dirty="0"/>
              <a:t>Planning</a:t>
            </a:r>
            <a:endParaRPr lang="en-IN" sz="2400" b="0" dirty="0"/>
          </a:p>
        </p:txBody>
      </p:sp>
      <p:sp>
        <p:nvSpPr>
          <p:cNvPr id="3" name="Text Placeholder 2">
            <a:extLst>
              <a:ext uri="{FF2B5EF4-FFF2-40B4-BE49-F238E27FC236}">
                <a16:creationId xmlns:a16="http://schemas.microsoft.com/office/drawing/2014/main" id="{A1658AF3-BEE8-449B-90B5-A0A95C525DE4}"/>
              </a:ext>
            </a:extLst>
          </p:cNvPr>
          <p:cNvSpPr>
            <a:spLocks noGrp="1"/>
          </p:cNvSpPr>
          <p:nvPr>
            <p:ph type="body" sz="quarter" idx="17"/>
          </p:nvPr>
        </p:nvSpPr>
        <p:spPr>
          <a:xfrm>
            <a:off x="743576" y="1289304"/>
            <a:ext cx="10711543" cy="448738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342900" indent="-342900">
              <a:buClr>
                <a:srgbClr val="004A78"/>
              </a:buClr>
              <a:buFont typeface="Arial" charset="0"/>
              <a:buChar char="•"/>
            </a:pPr>
            <a:r>
              <a:rPr lang="en-US" sz="2400" dirty="0">
                <a:solidFill>
                  <a:srgbClr val="004A78"/>
                </a:solidFill>
              </a:rPr>
              <a:t>Detailed formulation of action to achieve a particular end</a:t>
            </a:r>
            <a:endParaRPr lang="en-US" sz="2400" b="1" dirty="0">
              <a:solidFill>
                <a:srgbClr val="004A78"/>
              </a:solidFill>
            </a:endParaRPr>
          </a:p>
          <a:p>
            <a:pPr marL="342900" indent="-342900">
              <a:buClr>
                <a:srgbClr val="004A78"/>
              </a:buClr>
              <a:buFont typeface="Arial" charset="0"/>
              <a:buChar char="•"/>
            </a:pPr>
            <a:r>
              <a:rPr lang="en-US" sz="2400" dirty="0">
                <a:solidFill>
                  <a:srgbClr val="004A78"/>
                </a:solidFill>
              </a:rPr>
              <a:t>Requires setting objectives and identifying methods to achieve them</a:t>
            </a:r>
          </a:p>
        </p:txBody>
      </p:sp>
    </p:spTree>
    <p:extLst>
      <p:ext uri="{BB962C8B-B14F-4D97-AF65-F5344CB8AC3E}">
        <p14:creationId xmlns:p14="http://schemas.microsoft.com/office/powerpoint/2010/main" val="662018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06E4-FFF3-480A-BDDB-E6D351F66516}"/>
              </a:ext>
            </a:extLst>
          </p:cNvPr>
          <p:cNvSpPr>
            <a:spLocks noGrp="1"/>
          </p:cNvSpPr>
          <p:nvPr>
            <p:ph type="title"/>
          </p:nvPr>
        </p:nvSpPr>
        <p:spPr/>
        <p:txBody>
          <a:bodyPr/>
          <a:lstStyle/>
          <a:p>
            <a:pPr algn="ctr"/>
            <a:r>
              <a:rPr lang="en-US" dirty="0"/>
              <a:t>Controlling</a:t>
            </a:r>
            <a:endParaRPr lang="en-IN" sz="2400" b="0" dirty="0"/>
          </a:p>
        </p:txBody>
      </p:sp>
      <p:sp>
        <p:nvSpPr>
          <p:cNvPr id="3" name="Text Placeholder 2">
            <a:extLst>
              <a:ext uri="{FF2B5EF4-FFF2-40B4-BE49-F238E27FC236}">
                <a16:creationId xmlns:a16="http://schemas.microsoft.com/office/drawing/2014/main" id="{A1658AF3-BEE8-449B-90B5-A0A95C525DE4}"/>
              </a:ext>
            </a:extLst>
          </p:cNvPr>
          <p:cNvSpPr>
            <a:spLocks noGrp="1"/>
          </p:cNvSpPr>
          <p:nvPr>
            <p:ph type="body" sz="quarter" idx="17"/>
          </p:nvPr>
        </p:nvSpPr>
        <p:spPr>
          <a:xfrm>
            <a:off x="743576" y="1289304"/>
            <a:ext cx="10711543" cy="448738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342900" indent="-342900">
              <a:buClr>
                <a:srgbClr val="004A78"/>
              </a:buClr>
              <a:buFont typeface="Arial" charset="0"/>
              <a:buChar char="•"/>
            </a:pPr>
            <a:r>
              <a:rPr lang="en-IN" sz="2400" dirty="0">
                <a:solidFill>
                  <a:srgbClr val="004A78"/>
                </a:solidFill>
              </a:rPr>
              <a:t>Managerial activity of monitoring a plan’s implementation and taking corrective action as needed</a:t>
            </a:r>
          </a:p>
          <a:p>
            <a:pPr marL="342900" indent="-342900">
              <a:buClr>
                <a:srgbClr val="004A78"/>
              </a:buClr>
              <a:buFont typeface="Arial" charset="0"/>
              <a:buChar char="•"/>
            </a:pPr>
            <a:r>
              <a:rPr lang="en-IN" sz="2400" dirty="0">
                <a:solidFill>
                  <a:srgbClr val="004A78"/>
                </a:solidFill>
              </a:rPr>
              <a:t>Usually achieved by </a:t>
            </a:r>
            <a:r>
              <a:rPr lang="en-US" sz="2400" dirty="0">
                <a:solidFill>
                  <a:srgbClr val="004A78"/>
                </a:solidFill>
              </a:rPr>
              <a:t>comparing actual performance with expected performance</a:t>
            </a:r>
            <a:endParaRPr lang="en-IN" sz="2400" dirty="0">
              <a:solidFill>
                <a:srgbClr val="004A78"/>
              </a:solidFill>
            </a:endParaRPr>
          </a:p>
        </p:txBody>
      </p:sp>
    </p:spTree>
    <p:extLst>
      <p:ext uri="{BB962C8B-B14F-4D97-AF65-F5344CB8AC3E}">
        <p14:creationId xmlns:p14="http://schemas.microsoft.com/office/powerpoint/2010/main" val="2295268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06E4-FFF3-480A-BDDB-E6D351F66516}"/>
              </a:ext>
            </a:extLst>
          </p:cNvPr>
          <p:cNvSpPr>
            <a:spLocks noGrp="1"/>
          </p:cNvSpPr>
          <p:nvPr>
            <p:ph type="title"/>
          </p:nvPr>
        </p:nvSpPr>
        <p:spPr/>
        <p:txBody>
          <a:bodyPr/>
          <a:lstStyle/>
          <a:p>
            <a:pPr algn="ctr"/>
            <a:r>
              <a:rPr lang="en-US" dirty="0"/>
              <a:t>Decision Making</a:t>
            </a:r>
            <a:endParaRPr lang="en-IN" sz="2400" b="0" dirty="0"/>
          </a:p>
        </p:txBody>
      </p:sp>
      <p:sp>
        <p:nvSpPr>
          <p:cNvPr id="3" name="Text Placeholder 2">
            <a:extLst>
              <a:ext uri="{FF2B5EF4-FFF2-40B4-BE49-F238E27FC236}">
                <a16:creationId xmlns:a16="http://schemas.microsoft.com/office/drawing/2014/main" id="{A1658AF3-BEE8-449B-90B5-A0A95C525DE4}"/>
              </a:ext>
            </a:extLst>
          </p:cNvPr>
          <p:cNvSpPr>
            <a:spLocks noGrp="1"/>
          </p:cNvSpPr>
          <p:nvPr>
            <p:ph type="body" sz="quarter" idx="17"/>
          </p:nvPr>
        </p:nvSpPr>
        <p:spPr>
          <a:xfrm>
            <a:off x="743576" y="1289304"/>
            <a:ext cx="10711543" cy="448738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342900" indent="-342900">
              <a:buClr>
                <a:srgbClr val="004A78"/>
              </a:buClr>
              <a:buChar char="•"/>
            </a:pPr>
            <a:r>
              <a:rPr lang="en-US" sz="2400" dirty="0">
                <a:solidFill>
                  <a:srgbClr val="004A78"/>
                </a:solidFill>
              </a:rPr>
              <a:t>Process of choosing among competing alternatives </a:t>
            </a:r>
          </a:p>
          <a:p>
            <a:pPr marL="342900" indent="-342900">
              <a:buClr>
                <a:srgbClr val="004A78"/>
              </a:buClr>
              <a:buChar char="•"/>
            </a:pPr>
            <a:r>
              <a:rPr lang="en-US" sz="2400" dirty="0">
                <a:solidFill>
                  <a:srgbClr val="004A78"/>
                </a:solidFill>
              </a:rPr>
              <a:t>Intertwined with planning and control </a:t>
            </a:r>
            <a:endParaRPr lang="en-IN" sz="2400" dirty="0">
              <a:solidFill>
                <a:srgbClr val="004A78"/>
              </a:solidFill>
            </a:endParaRPr>
          </a:p>
        </p:txBody>
      </p:sp>
    </p:spTree>
    <p:extLst>
      <p:ext uri="{BB962C8B-B14F-4D97-AF65-F5344CB8AC3E}">
        <p14:creationId xmlns:p14="http://schemas.microsoft.com/office/powerpoint/2010/main" val="550563076"/>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5C56E93CCF5E349ABB197824E12C70E" ma:contentTypeVersion="" ma:contentTypeDescription="Create a new document." ma:contentTypeScope="" ma:versionID="1936469aa0172fc6dd8f9c27e85001b9">
  <xsd:schema xmlns:xsd="http://www.w3.org/2001/XMLSchema" xmlns:xs="http://www.w3.org/2001/XMLSchema" xmlns:p="http://schemas.microsoft.com/office/2006/metadata/properties" xmlns:ns2="25be6f04-d184-4a5a-ba6e-3624d71d6c8b" xmlns:ns3="85cd1bd9-f432-4f8c-8c64-f52b77cc24c4" targetNamespace="http://schemas.microsoft.com/office/2006/metadata/properties" ma:root="true" ma:fieldsID="c41f6b7079af870297bd68cc0e922771" ns2:_="" ns3:_="">
    <xsd:import namespace="25be6f04-d184-4a5a-ba6e-3624d71d6c8b"/>
    <xsd:import namespace="85cd1bd9-f432-4f8c-8c64-f52b77cc24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be6f04-d184-4a5a-ba6e-3624d71d6c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5cd1bd9-f432-4f8c-8c64-f52b77cc24c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69FB90-6C21-4C52-8460-ED64EA82B832}"/>
</file>

<file path=customXml/itemProps2.xml><?xml version="1.0" encoding="utf-8"?>
<ds:datastoreItem xmlns:ds="http://schemas.openxmlformats.org/officeDocument/2006/customXml" ds:itemID="{7F60B298-C6B1-4CA0-A44C-8B6FAB39D879}">
  <ds:schemaRefs>
    <ds:schemaRef ds:uri="f856fc18-c0f7-462c-a53d-fc2610d0c4c8"/>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a4d2ff27-a226-42e2-a79e-c1ae662d212e"/>
    <ds:schemaRef ds:uri="http://purl.org/dc/elements/1.1/"/>
    <ds:schemaRef ds:uri="http://schemas.openxmlformats.org/package/2006/metadata/core-properties"/>
    <ds:schemaRef ds:uri="a3520c62-91d1-4715-93cb-6b6cc6733a1f"/>
    <ds:schemaRef ds:uri="http://schemas.microsoft.com/office/2006/metadata/properties"/>
    <ds:schemaRef ds:uri="dbac95d4-689a-4a2b-9845-ea50641fb23b"/>
  </ds:schemaRefs>
</ds:datastoreItem>
</file>

<file path=customXml/itemProps3.xml><?xml version="1.0" encoding="utf-8"?>
<ds:datastoreItem xmlns:ds="http://schemas.openxmlformats.org/officeDocument/2006/customXml" ds:itemID="{E32CFAA7-E308-4DCB-89CD-C84C20E902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12191</TotalTime>
  <Words>5427</Words>
  <Application>Microsoft Office PowerPoint</Application>
  <PresentationFormat>Widescreen</PresentationFormat>
  <Paragraphs>384</Paragraphs>
  <Slides>56</Slides>
  <Notes>49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56</vt:i4>
      </vt:variant>
    </vt:vector>
  </HeadingPairs>
  <TitlesOfParts>
    <vt:vector size="65" baseType="lpstr">
      <vt:lpstr>Arial</vt:lpstr>
      <vt:lpstr>Arial</vt:lpstr>
      <vt:lpstr>Calibri</vt:lpstr>
      <vt:lpstr>GaramondPremrPro</vt:lpstr>
      <vt:lpstr>Helvetica</vt:lpstr>
      <vt:lpstr>Open Sans</vt:lpstr>
      <vt:lpstr>Segoe UI</vt:lpstr>
      <vt:lpstr>Summer Font</vt:lpstr>
      <vt:lpstr>Office Theme</vt:lpstr>
      <vt:lpstr>Chapter 01: Introduction to Managerial Accounting</vt:lpstr>
      <vt:lpstr>Chapter Objectives</vt:lpstr>
      <vt:lpstr>Icebreaker</vt:lpstr>
      <vt:lpstr>Meaning of Managerial Accounting (1 of 2)</vt:lpstr>
      <vt:lpstr>Meaning of Managerial Accounting (2 of 2)</vt:lpstr>
      <vt:lpstr>Information Needs of Managers and Other Users</vt:lpstr>
      <vt:lpstr>Planning</vt:lpstr>
      <vt:lpstr>Controlling</vt:lpstr>
      <vt:lpstr>Decision Making</vt:lpstr>
      <vt:lpstr>Discussion Activity 1</vt:lpstr>
      <vt:lpstr>Discussion Activity 1 Debrief</vt:lpstr>
      <vt:lpstr>Financial Accounting and Managerial Accounting (1 of 4)</vt:lpstr>
      <vt:lpstr>Financial Accounting and Managerial Accounting (2 of 4)</vt:lpstr>
      <vt:lpstr>Financial Accounting and Managerial Accounting (3 of 4)</vt:lpstr>
      <vt:lpstr>Financial Accounting and Managerial Accounting (4 of 4)</vt:lpstr>
      <vt:lpstr>Comparison of Financial and Managerial Accounting</vt:lpstr>
      <vt:lpstr>Knowledge Check Activity 1</vt:lpstr>
      <vt:lpstr>Knowledge Check Activity 1 Answer</vt:lpstr>
      <vt:lpstr>Current Focus of Managerial Accounting (1 of 2)</vt:lpstr>
      <vt:lpstr>Current Focus of Managerial Accounting (2 of 2)</vt:lpstr>
      <vt:lpstr>New Methods of Costing Products and Services  (1 of 2)</vt:lpstr>
      <vt:lpstr>New Methods of Costing Products and Services  (2 of 2)</vt:lpstr>
      <vt:lpstr>Data Analytics (1 of 2)</vt:lpstr>
      <vt:lpstr>Data Analytics (2 of 2)</vt:lpstr>
      <vt:lpstr>Customer Orientation</vt:lpstr>
      <vt:lpstr>Strategic Positioning</vt:lpstr>
      <vt:lpstr>Value Chain (1 of 2)</vt:lpstr>
      <vt:lpstr>Value Chain (2 of 2)</vt:lpstr>
      <vt:lpstr>Cross-Functional Perspective</vt:lpstr>
      <vt:lpstr>Total Quality Management (1 of 4)</vt:lpstr>
      <vt:lpstr>Total Quality Management (2 of 4)</vt:lpstr>
      <vt:lpstr>Total Quality Management (3 of 4)</vt:lpstr>
      <vt:lpstr>Total Quality Management (4 of 4)</vt:lpstr>
      <vt:lpstr>Time as a Competitive Element</vt:lpstr>
      <vt:lpstr>Efficiency</vt:lpstr>
      <vt:lpstr>Knowledge Check Activity 2</vt:lpstr>
      <vt:lpstr>Knowledge Check Activity 2 Answer</vt:lpstr>
      <vt:lpstr>The Role of the Managerial Accountant (1 of 2)</vt:lpstr>
      <vt:lpstr>The Role of the Managerial Accountant (2 of 2)</vt:lpstr>
      <vt:lpstr>Knowledge Check Activity 3</vt:lpstr>
      <vt:lpstr>Knowledge Check Activity 3 Answer</vt:lpstr>
      <vt:lpstr>Managerial Accounting and Ethical Conduct</vt:lpstr>
      <vt:lpstr>Company Codes of Ethical Conduct</vt:lpstr>
      <vt:lpstr>Standards of Ethical Conduct for Managerial Accountants (1 of 2)</vt:lpstr>
      <vt:lpstr>Standards of Ethical Conduct for Managerial Accountants (2 of 2)</vt:lpstr>
      <vt:lpstr>Discussion Activity 4</vt:lpstr>
      <vt:lpstr>Discussion Activity 4 Debrief</vt:lpstr>
      <vt:lpstr>Certification</vt:lpstr>
      <vt:lpstr>The Certified Management Accountant (C  M   A)</vt:lpstr>
      <vt:lpstr>The Certified Public Accountant (C  P   A) (1 of 2)</vt:lpstr>
      <vt:lpstr>The Certified Public Accountant (C  P  A) (2 of 2)</vt:lpstr>
      <vt:lpstr>The Certified Internal Auditor (C  I     A)</vt:lpstr>
      <vt:lpstr>Knowledge Check Activity 4</vt:lpstr>
      <vt:lpstr>Knowledge Check Activity 4 Answer</vt:lpstr>
      <vt:lpstr>Self-Assessment</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Triola, Courtney A</dc:creator>
  <cp:lastModifiedBy>Ansrsource 1</cp:lastModifiedBy>
  <cp:revision>3131</cp:revision>
  <cp:lastPrinted>2016-10-03T15:29:39Z</cp:lastPrinted>
  <dcterms:created xsi:type="dcterms:W3CDTF">2017-12-08T21:17:47Z</dcterms:created>
  <dcterms:modified xsi:type="dcterms:W3CDTF">2022-02-24T09:11:50Z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0x010100D5C56E93CCF5E349ABB197824E12C70E</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dlc_DocIdItemGuid">
    <vt:lpwstr>8b70cda3-413b-4766-b009-7cf0a547d69e</vt:lpwstr>
  </property>
</Properties>
</file>