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25" r:id="rId5"/>
  </p:sldMasterIdLst>
  <p:notesMasterIdLst>
    <p:notesMasterId r:id="rId68"/>
  </p:notesMasterIdLst>
  <p:handoutMasterIdLst>
    <p:handoutMasterId r:id="rId69"/>
  </p:handoutMasterIdLst>
  <p:sldIdLst>
    <p:sldId id="264" r:id="rId6"/>
    <p:sldId id="266" r:id="rId7"/>
    <p:sldId id="425" r:id="rId8"/>
    <p:sldId id="267" r:id="rId9"/>
    <p:sldId id="268" r:id="rId10"/>
    <p:sldId id="446" r:id="rId11"/>
    <p:sldId id="270" r:id="rId12"/>
    <p:sldId id="273" r:id="rId13"/>
    <p:sldId id="275" r:id="rId14"/>
    <p:sldId id="276" r:id="rId15"/>
    <p:sldId id="277" r:id="rId16"/>
    <p:sldId id="278" r:id="rId17"/>
    <p:sldId id="279" r:id="rId18"/>
    <p:sldId id="447" r:id="rId19"/>
    <p:sldId id="449" r:id="rId20"/>
    <p:sldId id="450" r:id="rId21"/>
    <p:sldId id="451" r:id="rId22"/>
    <p:sldId id="453" r:id="rId23"/>
    <p:sldId id="409" r:id="rId24"/>
    <p:sldId id="410" r:id="rId25"/>
    <p:sldId id="280" r:id="rId26"/>
    <p:sldId id="282" r:id="rId27"/>
    <p:sldId id="284" r:id="rId28"/>
    <p:sldId id="287" r:id="rId29"/>
    <p:sldId id="292" r:id="rId30"/>
    <p:sldId id="370" r:id="rId31"/>
    <p:sldId id="371" r:id="rId32"/>
    <p:sldId id="294" r:id="rId33"/>
    <p:sldId id="295" r:id="rId34"/>
    <p:sldId id="297" r:id="rId35"/>
    <p:sldId id="302" r:id="rId36"/>
    <p:sldId id="303" r:id="rId37"/>
    <p:sldId id="305" r:id="rId38"/>
    <p:sldId id="306" r:id="rId39"/>
    <p:sldId id="429" r:id="rId40"/>
    <p:sldId id="430" r:id="rId41"/>
    <p:sldId id="317" r:id="rId42"/>
    <p:sldId id="321" r:id="rId43"/>
    <p:sldId id="322" r:id="rId44"/>
    <p:sldId id="323" r:id="rId45"/>
    <p:sldId id="407" r:id="rId46"/>
    <p:sldId id="412" r:id="rId47"/>
    <p:sldId id="324" r:id="rId48"/>
    <p:sldId id="325" r:id="rId49"/>
    <p:sldId id="330" r:id="rId50"/>
    <p:sldId id="338" r:id="rId51"/>
    <p:sldId id="431" r:id="rId52"/>
    <p:sldId id="432" r:id="rId53"/>
    <p:sldId id="433" r:id="rId54"/>
    <p:sldId id="435" r:id="rId55"/>
    <p:sldId id="436" r:id="rId56"/>
    <p:sldId id="438" r:id="rId57"/>
    <p:sldId id="439" r:id="rId58"/>
    <p:sldId id="441" r:id="rId59"/>
    <p:sldId id="442" r:id="rId60"/>
    <p:sldId id="443" r:id="rId61"/>
    <p:sldId id="444" r:id="rId62"/>
    <p:sldId id="445" r:id="rId63"/>
    <p:sldId id="454" r:id="rId64"/>
    <p:sldId id="455" r:id="rId65"/>
    <p:sldId id="421" r:id="rId66"/>
    <p:sldId id="422" r:id="rId6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Syed Asgar" initials="SA" lastIdx="8" clrIdx="1">
    <p:extLst>
      <p:ext uri="{19B8F6BF-5375-455C-9EA6-DF929625EA0E}">
        <p15:presenceInfo xmlns:p15="http://schemas.microsoft.com/office/powerpoint/2012/main" userId="S::syed.asgar@alshaya.com::a1d5d9d4-3bcf-42d3-a6ce-680b1db87c49" providerId="AD"/>
      </p:ext>
    </p:extLst>
  </p:cmAuthor>
  <p:cmAuthor id="3" name="Advitee Basnet" initials="AB" lastIdx="14" clrIdx="2">
    <p:extLst>
      <p:ext uri="{19B8F6BF-5375-455C-9EA6-DF929625EA0E}">
        <p15:presenceInfo xmlns:p15="http://schemas.microsoft.com/office/powerpoint/2012/main" userId="S::advitee.basnet@ansrsource.com::14648963-6a0e-40ed-b1ec-396049dc41c5" providerId="AD"/>
      </p:ext>
    </p:extLst>
  </p:cmAuthor>
  <p:cmAuthor id="4" name="Suchitra Krishna" initials="SK" lastIdx="10" clrIdx="3">
    <p:extLst>
      <p:ext uri="{19B8F6BF-5375-455C-9EA6-DF929625EA0E}">
        <p15:presenceInfo xmlns:p15="http://schemas.microsoft.com/office/powerpoint/2012/main" userId="S::SuchitraKrishna@ansrsource.com::e12467ad-cd63-4247-b6dd-a4ac834348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9" autoAdjust="0"/>
  </p:normalViewPr>
  <p:slideViewPr>
    <p:cSldViewPr snapToGrid="0" snapToObjects="1">
      <p:cViewPr varScale="1">
        <p:scale>
          <a:sx n="64" d="100"/>
          <a:sy n="64" d="100"/>
        </p:scale>
        <p:origin x="900"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2" d="100"/>
          <a:sy n="52" d="100"/>
        </p:scale>
        <p:origin x="199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49912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Direct costs are those costs that can be easily and accurately traced to a cost object. When we say that a cost is easy to trace, we often mean that the relationship between the cost and the object can be physically observed and is easy to track.</a:t>
            </a:r>
            <a:r>
              <a:rPr lang="en-US" sz="1200" dirty="0"/>
              <a:t> The more costs that can be traced to the object, the more accurate are the cost assignments.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70356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Indirect costs are costs that cannot be easily and accurately traced to a cost object. Allocation means that an indirect cost is assigned to a cost object by using a reasonable and convenient method. Since no clearly observable causal relationship exists, allocating indirect costs is based on convenience or some assumed causal linkage.</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917967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Direct and indirect costs occur in service businesses as well. Some businesses refer to indirect costs as overhead costs or support costs. This slide shows examples of direct and indirect costs being assigned to cost objects.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78391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addition to being categorized as either direct or indirect, costs often are analyzed with respect to their behavior patterns, or the way in which a cost changes when the level of the output changes.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Variable cost: A variable cost is one that increases in total as output increases and decreases in total as output decreases.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Fixed cost: A fixed cost is a cost that does not increase in total as output increases and does not decrease in total as output decreases.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Opportunity cost: An opportunity cost is the net benefit given up or sacrificed when one alternative is chosen over another.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4143535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Data analytics represents the process through which a company utilizes various amounts and types of data to help connect strategy and key goals to improve decision making throughout the company.</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109787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Understanding the company’s story requires that the following fundamental data analytic questions be answered: </a:t>
            </a:r>
            <a:br>
              <a:rPr lang="en-US" dirty="0"/>
            </a:br>
            <a:r>
              <a:rPr lang="en-US" dirty="0"/>
              <a:t>Why measure? (that is, focus measurement efforts on phenomena most likely to improve understanding of the company’s most important areas). </a:t>
            </a:r>
            <a:br>
              <a:rPr lang="en-US" dirty="0"/>
            </a:br>
            <a:r>
              <a:rPr lang="en-US" dirty="0"/>
              <a:t>What to measure? (that is, quantify, either nonfinancially or financially, the factors most critical for helping the company achieve its strategy). </a:t>
            </a:r>
            <a:br>
              <a:rPr lang="en-US" dirty="0"/>
            </a:br>
            <a:r>
              <a:rPr lang="en-US" dirty="0"/>
              <a:t>How to measure? (that is, think creatively to quantify challenging but important factors, such as the value of customer loyalty or reputational enhancement or damage). </a:t>
            </a:r>
            <a:br>
              <a:rPr lang="en-US" dirty="0"/>
            </a:br>
            <a:r>
              <a:rPr lang="en-US" dirty="0"/>
              <a:t>Where to obtain data? (that is, collect necessary data from existing or prospective internal sources or purchase from external databases or competitors) </a:t>
            </a:r>
            <a:br>
              <a:rPr lang="en-US" dirty="0"/>
            </a:br>
            <a:r>
              <a:rPr lang="en-US" dirty="0"/>
              <a:t>Which approach to employ? (that is, choose the particular data analytic tool or technique most appropriate for the given situation). </a:t>
            </a:r>
            <a:br>
              <a:rPr lang="en-US" dirty="0"/>
            </a:br>
            <a:r>
              <a:rPr lang="en-US" dirty="0"/>
              <a:t>How to interpret the results? (that is, translate the statistical output into meaningful decision relevant guidance—“the story”). </a:t>
            </a:r>
            <a:br>
              <a:rPr lang="en-US" dirty="0"/>
            </a:br>
            <a:r>
              <a:rPr lang="en-US" dirty="0"/>
              <a:t>Who to communicate with? (that is, consider the employees whose decisions would be most informed by the results and the communication method—sometimes referred to as data visualization—best suited to ensuring their understanding).</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39883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Management accounting uses data analytics to improve many key business decisions, including: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Product and service design, to better understand customer preferences, to create new features that increase revenues, or to discontinue overly costly existing features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Cost forecasting and budgeting, to better understand operational resource consumption patterns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Product and service pricing, to better understand costs up and down the value chain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Cost management, to better understand the relationships between various cost drivers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97573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Gather into small groups of three to five.</a:t>
            </a:r>
          </a:p>
          <a:p>
            <a:pPr marL="171450" indent="-171450">
              <a:buFont typeface="Arial" panose="020B0604020202020204" pitchFamily="34" charset="0"/>
              <a:buChar char="•"/>
            </a:pPr>
            <a:r>
              <a:rPr lang="en-US" dirty="0"/>
              <a:t>Read through the slide information.</a:t>
            </a:r>
          </a:p>
          <a:p>
            <a:pPr marL="171450" indent="-171450">
              <a:buFont typeface="Arial" panose="020B0604020202020204" pitchFamily="34" charset="0"/>
              <a:buChar char="•"/>
            </a:pPr>
            <a:r>
              <a:rPr lang="en-US" dirty="0"/>
              <a:t>Collectively decide on your small group’s answers to the question presented.</a:t>
            </a:r>
          </a:p>
          <a:p>
            <a:pPr marL="171450" indent="-171450">
              <a:buFont typeface="Arial" panose="020B0604020202020204" pitchFamily="34" charset="0"/>
              <a:buChar char="•"/>
            </a:pPr>
            <a:r>
              <a:rPr lang="en-US" dirty="0"/>
              <a:t>Share your findings with the larger group.</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2600494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Output represents one of the most important cost objects. There are two types of output: products and services. Products are goods produced by converting raw materials through the use of labor and indirect manufacturing resources, such as the manufacturing plant, land, and machinery. Televisions, hamburgers, automobiles, computers, clothes, and furniture are examples of products.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56763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Services are tasks or activities performed for a customer or an activity performed by a customer using an organization’s products or facilities. </a:t>
            </a:r>
            <a:r>
              <a:rPr lang="en-US" sz="1200" b="0" i="0" u="none" strike="noStrike" kern="1200" baseline="0" dirty="0">
                <a:solidFill>
                  <a:schemeClr val="tx1"/>
                </a:solidFill>
                <a:latin typeface="Arial" charset="0"/>
                <a:ea typeface="+mn-ea"/>
                <a:cs typeface="+mn-cs"/>
              </a:rPr>
              <a:t>Medical care, teaching, dental care, spa activities, insurance coverage, and accounting are examples of service activities performed for customers. Car rental, video rental, and skiing are examples of services where the customer uses an organization’s products or facilities.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184101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highlight>
                  <a:srgbClr val="FFFF00"/>
                </a:highlight>
              </a:rPr>
              <a:t>By the end of this chapter, you should be able to: </a:t>
            </a:r>
          </a:p>
          <a:p>
            <a:pPr marL="171450" indent="-171450">
              <a:buFont typeface="Arial" panose="020B0604020202020204" pitchFamily="34" charset="0"/>
              <a:buChar char="•"/>
            </a:pPr>
            <a:r>
              <a:rPr lang="en-US" sz="1200" dirty="0"/>
              <a:t>Explain the meaning of cost and how costs are assigned to products and services</a:t>
            </a:r>
          </a:p>
          <a:p>
            <a:pPr marL="171450" indent="-171450">
              <a:buFont typeface="Arial" panose="020B0604020202020204" pitchFamily="34" charset="0"/>
              <a:buChar char="•"/>
            </a:pPr>
            <a:r>
              <a:rPr lang="en-US" sz="1200" dirty="0"/>
              <a:t>Define the various costs of manufacturing products and providing services as well as the costs of selling and administration</a:t>
            </a:r>
          </a:p>
          <a:p>
            <a:pPr marL="171450" indent="-171450">
              <a:buFont typeface="Arial" panose="020B0604020202020204" pitchFamily="34" charset="0"/>
              <a:buChar char="•"/>
            </a:pPr>
            <a:r>
              <a:rPr lang="en-US" sz="1200" dirty="0"/>
              <a:t>Prepare income statements for manufacturing and service organizations</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2983194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400" dirty="0"/>
              <a:t>Services differ from products in many ways, including the following:</a:t>
            </a:r>
          </a:p>
          <a:p>
            <a:pPr>
              <a:defRPr/>
            </a:pPr>
            <a:r>
              <a:rPr lang="en-US" sz="1400" dirty="0"/>
              <a:t>• Services are intangible: The buyers of services typically cannot see, feel, hear, or taste a service before it is bought.</a:t>
            </a:r>
          </a:p>
          <a:p>
            <a:pPr>
              <a:defRPr/>
            </a:pPr>
            <a:r>
              <a:rPr lang="en-US" sz="1400" dirty="0"/>
              <a:t>• Services are perishable: Services cannot be stored for future use by a consumer but must be consumed when performed. Inventory valuation, so important for products, is not an issue for services. In other words, because service organizations do not produce and sell products as part of their regular operations, they have no inventory asset on the balance sheet.</a:t>
            </a:r>
          </a:p>
          <a:p>
            <a:pPr>
              <a:defRPr/>
            </a:pPr>
            <a:r>
              <a:rPr lang="en-US" sz="1400" dirty="0"/>
              <a:t>• Services usually involve direct contact between providers and buyers: An eye examination, for example, typically requires both the patient and the optometrist to be present. Interestingly, advances in information technology are spurring the emergence of exciting telehealth capabilities for some health-related services that do not require physical proximity between provider and buyer, but still involve direct contact via a video conference session. In contrast to most service providers, producers of products need not have direct contact with the buyers of their goods. Thus, buyers of automobiles never need to have contact with the engineers and assembly line workers that produced their automobiles.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042903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Managerial accountants must decide what types of managerial accounting information to provide to managers, how to measure such information, and when and to whom to communicate the information. For example, when making most strategic and operating decisions, managers typically rely on managerial accounting information that is prepared in whatever manner the managerial accountant believes provides the best analysis for the decision at hand.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27689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major exception. Managerial accountants must follow specific external reporting rules (i.e., generally accepted accounting principles) when their companies provide outside parties with cost information about the amount of ending inventory on the balance sheet and the cost of goods sold on the income statement. In order to calculate these two amounts, managerial accountants must subdivide costs into functional categories: production and period (i.e., nonproduction).</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437161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Product (manufacturing) costs are those costs, both direct and indirect, of producing a product in a manufacturing firm or of acquiring a product in a merchandising firm and preparing it for sale. Therefore, only costs in the production section of the value chain are included in product costs.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2670299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Product costs are inventoried. Product costs initially are added to an inventory account and remain in inventory until they are sold, at which time they are transferred to cost of goods. Product costs can be further classified as direct materials, direct labor, and manufacturing overhead.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491176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Direct materials are those materials that are a part of the final product and can be directly traced to the goods being produced. The cost of these materials can be directly charged to products because physical observation can be used to measure the quantity used by each product. Materials that become part of a product usually are classified as direct materials.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2235283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Direct labor is the labor that can be directly traced to the goods being produced. Physical observation can be used to measure the amount of labor used to produce a product. Those employees who convert direct materials into a product are classified as direct labor. A company can also have indirect labor costs. Indirect labor is included in overhead and, therefore, is an indirect cost rather than a direct cost.</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1711036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product costs other than direct materials and direct labor are put into a category called manufacturing overhead. In a manufacturing firm, manufacturing overhead also is known as factory</a:t>
            </a:r>
            <a:r>
              <a:rPr lang="en-US" b="1" dirty="0"/>
              <a:t> </a:t>
            </a:r>
            <a:r>
              <a:rPr lang="en-US" dirty="0"/>
              <a:t>burden or indirect manufacturing costs. Costs are included as manufacturing overhead if they cannot be traced to the cost object of interest (for example, unit of product). </a:t>
            </a:r>
            <a:r>
              <a:rPr lang="en-US" sz="1200" dirty="0"/>
              <a:t>Examples: Depreciation on plant buildings and equipment, janitorial and maintenance labor, plant supervision, materials handling, power for plant utilities, and plant property taxes.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2160482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product cost equals the sum of direct materials, direct labor, and manufacturing overhead:</a:t>
            </a:r>
          </a:p>
          <a:p>
            <a:r>
              <a:rPr lang="en-US" b="1" dirty="0"/>
              <a:t>Total Product Cost = Direct materials + Direct labor + Manufacturing overhead</a:t>
            </a:r>
          </a:p>
          <a:p>
            <a:r>
              <a:rPr lang="en-US" dirty="0"/>
              <a:t>The unit product cost equals total product cost divided by the number of units produced:</a:t>
            </a:r>
          </a:p>
          <a:p>
            <a:r>
              <a:rPr lang="en-US" b="1" dirty="0"/>
              <a:t>Per-Unit Product Cost = Total Product Cost ÷ Number of Units Produced</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1145119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C00000"/>
              </a:buClr>
              <a:buFont typeface="Arial" panose="020B0604020202020204" pitchFamily="34" charset="0"/>
              <a:buNone/>
            </a:pPr>
            <a:r>
              <a:rPr lang="en-US" sz="1200" dirty="0"/>
              <a:t>Product costs are essential to management control and decision making.</a:t>
            </a:r>
            <a:r>
              <a:rPr lang="en-US" sz="1200" baseline="0" dirty="0"/>
              <a:t> </a:t>
            </a:r>
            <a:r>
              <a:rPr lang="en-US" sz="1200" dirty="0"/>
              <a:t>Managers use product costs to create budgets and analyses.</a:t>
            </a:r>
            <a:r>
              <a:rPr lang="en-US" sz="1200" baseline="0" dirty="0"/>
              <a:t> </a:t>
            </a:r>
            <a:r>
              <a:rPr lang="en-US" sz="1200" dirty="0"/>
              <a:t>Product costs within manufacturing can then be contrasted with period costs incurred outside of manufacturing</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43797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cs typeface="Calibri"/>
              </a:rPr>
              <a:t>Task: This is an introductory exercise at the beginning of the chapter. </a:t>
            </a:r>
          </a:p>
          <a:p>
            <a:r>
              <a:rPr lang="en-US" dirty="0">
                <a:latin typeface="+mn-lt"/>
                <a:cs typeface="Calibri"/>
              </a:rPr>
              <a:t>Objectives: To provide an informal way for participants to learn about each other. This exercise allows students to practice speaking in front of a group.</a:t>
            </a:r>
            <a:r>
              <a:rPr lang="en-US" baseline="0" dirty="0">
                <a:latin typeface="+mn-lt"/>
                <a:cs typeface="Calibri"/>
              </a:rPr>
              <a:t> It also helps students to think and be aware of various types of costs associated with the college education.</a:t>
            </a:r>
            <a:endParaRPr lang="en-US" dirty="0">
              <a:latin typeface="+mn-lt"/>
              <a:cs typeface="Calibri"/>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mn-lt"/>
                <a:cs typeface="Calibri"/>
              </a:rPr>
              <a:t>Instructions: Students should introduce themselves before answering the question.</a:t>
            </a:r>
          </a:p>
          <a:p>
            <a:r>
              <a:rPr lang="en-US" dirty="0">
                <a:latin typeface="+mn-lt"/>
                <a:cs typeface="Calibri"/>
              </a:rPr>
              <a:t>Average Time: 5 minutes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mn-lt"/>
                <a:cs typeface="Calibri"/>
              </a:rPr>
              <a:t>Note: To adapt this activity for an online learning environment, conduct the interviews using a web conferencing tool (e.g., Zoom or Microsoft Teams). You can provide 1 to 2 minutes to students so that they can think. After 2 minutes when students start providing their opinion, they can first introduce themselves.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1271764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Product costs of direct materials, direct labor, and manufacturing overhead are sometimes grouped into prime cost and conversion cost: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Prime cost is the sum of direct materials cost and direct labor cost. Prime cost = Direct materials + Direct labor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Conversion cost is the sum of direct labor cost and manufacturing overhead cost. Conversion cost = Direct labor + Manufacturing Overhead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3051314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costs of production are assets that are carried in inventories until the goods are sold. There are other costs of running a company, referred to as period costs, that are not carried in inventory. Thus, period costs are all costs that are not product costs (i.e., all areas of the value chain except for production). The cost of office supplies, research and development activities, the C E O’s salary, and advertising are examples of period costs. In a manufacturing organization, the level of period costs can be significant and controlling them may bring greater cost savings than the same effort exercised in controlling production costs.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237079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Period costs typically are expensed in the period in which they are incurred. However, if a period cost is expected to provide an economic benefit (i.e., revenues) beyond the next year, then it is recorded as a long-term asset (i.e., capitalized) and allocated to expense through depreciation throughout its useful life. </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3575824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completed job-order cost sheets of a firm can serve as a subsidiary ledger for the finished goods inventory. Then, the work-in-process account consists of all of the job order cost sheets for the unfinished jobs.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2382716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Costs necessary to market, distribute, and service a product or service are </a:t>
            </a:r>
            <a:r>
              <a:rPr lang="en-US" b="1" dirty="0">
                <a:solidFill>
                  <a:srgbClr val="CC6600"/>
                </a:solidFill>
              </a:rPr>
              <a:t>selling costs.</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346888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costs associated with research, development, and general administration of the organization that cannot reasonably be assigned to either selling or production are administrative costs. General administration has the responsibility of ensuring that the various activities of the organization are properly integrated so that the overall mission of the firm is realized.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557323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Examples of general administrative costs are executive salaries, legal fees, printing the annual report, and general accounting. Research and development costs are the costs associated with designing and developing new products and must be expensed in the period incurred.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10318304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with product costs, it is often helpful to distinguish between direct period costs and indirect period costs. Indirect labor is included in overhead. Service companies are also interested in distinguishing between direct period costs and indirect period costs. Although these costs do not affect the calculation of inventories or C O G S for service companies.</a:t>
            </a:r>
            <a:r>
              <a:rPr lang="en-US" baseline="0" dirty="0"/>
              <a:t> </a:t>
            </a:r>
            <a:r>
              <a:rPr lang="en-US" sz="1200" dirty="0"/>
              <a:t>Correct classification affects decisions, planning and control activities for managers</a:t>
            </a:r>
            <a:r>
              <a:rPr lang="en-US" dirty="0"/>
              <a:t>.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170171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cost of goods manufactured represents the total product cost of goods completed during the current period and transferred to finished goods inventory. The cost of direct materials used in production can be derived using the following formula: </a:t>
            </a:r>
            <a:r>
              <a:rPr lang="en-US" b="1" dirty="0"/>
              <a:t>Beginning inventory of materials plus purchases minus direct materials used in production equals ending inventory of materials</a:t>
            </a:r>
            <a:r>
              <a:rPr lang="en-US" dirty="0"/>
              <a:t>. </a:t>
            </a:r>
            <a:endParaRPr lang="en-US" b="1"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1039083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Once the direct materials are calculated, the direct labor and manufacturing overhead for the time period can be added to get the cost of goods manufactured for the period. This is calculated as: Cost of goods manufactured = Direct materials used in production + Direct labor used in production + Manufacturing overhead costs used in production + Beginning WIP inventory - Ending WIP inventory</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349088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One of the most important tasks of managerial accounting is to determine the cost of products, services, customers, and other items of interest to managers. Therefore, we need to understand the meaning of cost and the ways in which costs can be used to make decisions, both for small entrepreneurial businesses and large international businesses. Cost is the amount of cash or cash equivalent sacrificed for goods and/or services that are expected to bring a current or future benefit to the organization.</a:t>
            </a:r>
            <a:r>
              <a:rPr lang="en-US" baseline="0" dirty="0"/>
              <a:t> </a:t>
            </a:r>
            <a:r>
              <a:rPr lang="en-US" dirty="0"/>
              <a:t>As costs are used up in the production of revenues, they are said to expire. Expired costs are called expenses. On the income statement, expenses are deducted from revenues to determine income (also called profit).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970999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C00000"/>
              </a:buClr>
              <a:buFont typeface="Arial" panose="020B0604020202020204" pitchFamily="34" charset="0"/>
              <a:buNone/>
            </a:pPr>
            <a:r>
              <a:rPr lang="en-US" sz="1200" dirty="0"/>
              <a:t>The primary use of calculating the direct materials used in production is to serve as the first number in calculating the cost of goods manufactured.</a:t>
            </a:r>
            <a:r>
              <a:rPr lang="en-US" sz="1200" baseline="0" dirty="0"/>
              <a:t> </a:t>
            </a:r>
            <a:r>
              <a:rPr lang="en-US" sz="1200" dirty="0"/>
              <a:t>Direct materials used in production also show managers the difference between the amount of materials purchased and the amount of materials used in manufacturing for the period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38815016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Once the direct materials are calculated, the direct labor and manufacturing overhead for the time period can be added to get the total manufacturing cost for the period. The second type of inventory—work in process (WIP) is the cost of the partially completed goods that are still on the factory floor at the end of a time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34156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must adjust the total manufacturing cost for the time period for the inventories of W I P. After this adjustment, we will have the total cost of the goods that were completed and transferred from work-in-process inventory to finished goods inventory during the current time period which is the cost of goods manufactured</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2292738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 meet external reporting requirements, costs must be classified into three categories: (1) Production, (2) Selling, and (3) Administration.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2989644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Cost of goods sold represents the cost of goods that were sold during the period and, therefore, transferred from finished goods inventory on the balance sheet to cost of goods sold on the income statement (i.e., as an inventory expense). Cost of goods sold is calculated as: Cost of goods sold = Beginning finished goods inventory + Cost of goods manufactured - Ending finished goods inventory.</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8302574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ending inventories of materials, WIP, and finished goods are important because they are assets and appear on the balance sheet (as current assets). The cost of goods sold is an expense that appears on the income statement. Selling and administrative costs are period costs and also appear on the income statement as an expense. As this diagram shows, there is a flow of manufacturing costs (direct materials, direct labor and manufacturing overhead) through the three inventories (materials, work in process, and finished goods) and finally, into cost of goods sold.</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4116790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is important that all sales revenue and expenses attached to a time period appear on the income statement. Also note that in the income statement, expenses are separated into three categories: production (cost of goods sold), selling, and administrative. Sales revenue is calculated as: Sales revenue = Price x Units sold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832156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primary use for the income statement is for external financial reporting. Investors and outside parties use it to determine the financial health of a firm, including the calculation of various important financial ratios.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38089673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Gross margin is the difference between sales revenue and cost of goods sold: Gross Margin= Sales Revenue – Cost of Goods Sold</a:t>
            </a:r>
            <a:r>
              <a:rPr lang="en-US" b="1" dirty="0"/>
              <a:t>. </a:t>
            </a:r>
            <a:r>
              <a:rPr lang="en-US" dirty="0"/>
              <a:t>It shows how much the firm is making over and above the cost of the units sold. Gross margin does not equal operating income or profit. Selling and administrative expenses have not yet been subtracted. However, gross margin does provide useful information. If gross margin is positive, the firm at least charges prices that cover the product cost.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38818031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company can compare gross margin percentage with the average for its industry to see if its experience is within the ballpark range for other firms in the industry. Gross margin percentage varies significantly by industry. Gross margin percentage is calculated as: </a:t>
            </a:r>
            <a:r>
              <a:rPr lang="en-US" sz="1100" dirty="0"/>
              <a:t>Gross Margin Percentage = Gross Margin ÷ Sales Revenue</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13522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can look more closely at the relationship between cost and revenue by focusing on the units sold. The revenue per unit is called price.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798362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Calculating the percentage of revenue for each line on the income statement informs managers of the size of each income statement line item relative to sales revenue. This calculation also enables comparisons between fiscal periods and with other firms in the industry.</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599213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004A78"/>
              </a:buClr>
              <a:buFont typeface="Arial" panose="020B0604020202020204" pitchFamily="34" charset="0"/>
              <a:buNone/>
            </a:pPr>
            <a:r>
              <a:rPr lang="en-US" dirty="0"/>
              <a:t>Operating income is the key figure from the income statement; it is profit, and shows how much the owners are actually earning from the company. Operating Income = Gross Margin − Selling and Administrative Expenses</a:t>
            </a:r>
          </a:p>
          <a:p>
            <a:pPr marL="292608" indent="-292608">
              <a:buClr>
                <a:srgbClr val="004A78"/>
              </a:buCl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3636981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a service organization, there is no product to purchase, like in a merchandising or manufacturing operation. As a result, there are no beginning or ending inventories and no cost of goods sold and gross margin on the income statement. The cost of providing services appears along with the other operating expenses of the company.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57</a:t>
            </a:fld>
            <a:endParaRPr lang="en-US" dirty="0"/>
          </a:p>
        </p:txBody>
      </p:sp>
    </p:spTree>
    <p:extLst>
      <p:ext uri="{BB962C8B-B14F-4D97-AF65-F5344CB8AC3E}">
        <p14:creationId xmlns:p14="http://schemas.microsoft.com/office/powerpoint/2010/main" val="2979012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use for the income statement is for external financial reporting. Investors and outside parties use it to determine the financial health of a firm. Cost of goods sold typically does not exist on the income statement of service organizations because such organizations generate sales by providing services rather than selling products. Therefore, the income statement for a service provider is important because it showcases how the major expenses incurred to provide key services compare to the organization’s overall sales revenue</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58</a:t>
            </a:fld>
            <a:endParaRPr lang="en-US" dirty="0"/>
          </a:p>
        </p:txBody>
      </p:sp>
    </p:spTree>
    <p:extLst>
      <p:ext uri="{BB962C8B-B14F-4D97-AF65-F5344CB8AC3E}">
        <p14:creationId xmlns:p14="http://schemas.microsoft.com/office/powerpoint/2010/main" val="6441806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Gather into small groups of three to five.</a:t>
            </a:r>
          </a:p>
          <a:p>
            <a:pPr marL="171450" indent="-171450">
              <a:buFont typeface="Arial" panose="020B0604020202020204" pitchFamily="34" charset="0"/>
              <a:buChar char="•"/>
            </a:pPr>
            <a:r>
              <a:rPr lang="en-US" dirty="0"/>
              <a:t>Read through the slide information.</a:t>
            </a:r>
          </a:p>
          <a:p>
            <a:pPr marL="171450" indent="-171450">
              <a:buFont typeface="Arial" panose="020B0604020202020204" pitchFamily="34" charset="0"/>
              <a:buChar char="•"/>
            </a:pPr>
            <a:r>
              <a:rPr lang="en-US" dirty="0"/>
              <a:t>Collectively decide on your small group’s answers to the question presented.</a:t>
            </a:r>
          </a:p>
          <a:p>
            <a:pPr marL="171450" indent="-171450">
              <a:buFont typeface="Arial" panose="020B0604020202020204" pitchFamily="34" charset="0"/>
              <a:buChar char="•"/>
            </a:pPr>
            <a:r>
              <a:rPr lang="en-US" dirty="0"/>
              <a:t>Share your findings with the larger group.</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9111113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61</a:t>
            </a:fld>
            <a:endParaRPr lang="en-US" dirty="0"/>
          </a:p>
        </p:txBody>
      </p:sp>
    </p:spTree>
    <p:extLst>
      <p:ext uri="{BB962C8B-B14F-4D97-AF65-F5344CB8AC3E}">
        <p14:creationId xmlns:p14="http://schemas.microsoft.com/office/powerpoint/2010/main" val="4563232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355550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cost object is any item such as a product, customer, department, project, geographic region, plant, and so on, for which costs are measured and assigned. Managerial accounting systems are structured to measure and assign costs to entities called cost objects.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249986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Accumulating costs is the way that costs are measured and recorded. The accounting system typically does this job quite well.</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233968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Assigning costs is the way that a cost is linked to some cost object. As noted earlier, a cost object is something for which a company wants to know the cost. </a:t>
            </a:r>
            <a:r>
              <a:rPr lang="en-US" sz="1200" b="0" i="1" u="none" strike="noStrike" kern="1200" baseline="0" dirty="0">
                <a:solidFill>
                  <a:schemeClr val="tx1"/>
                </a:solidFill>
                <a:latin typeface="+mn-lt"/>
                <a:ea typeface="+mn-ea"/>
                <a:cs typeface="+mn-cs"/>
              </a:rPr>
              <a:t>Assigning </a:t>
            </a:r>
            <a:r>
              <a:rPr lang="en-US" sz="1200" b="0" i="0" u="none" strike="noStrike" kern="1200" baseline="0" dirty="0">
                <a:solidFill>
                  <a:schemeClr val="tx1"/>
                </a:solidFill>
                <a:latin typeface="+mn-lt"/>
                <a:ea typeface="+mn-ea"/>
                <a:cs typeface="+mn-cs"/>
              </a:rPr>
              <a:t>costs tells the company why the </a:t>
            </a:r>
            <a:r>
              <a:rPr lang="en-IN" sz="1200" b="0" i="0" u="none" strike="noStrike" kern="1200" baseline="0" dirty="0">
                <a:solidFill>
                  <a:schemeClr val="tx1"/>
                </a:solidFill>
                <a:latin typeface="+mn-lt"/>
                <a:ea typeface="+mn-ea"/>
                <a:cs typeface="+mn-cs"/>
              </a:rPr>
              <a:t>money was spent.</a:t>
            </a:r>
            <a:endParaRPr lang="en-US" dirty="0">
              <a:solidFill>
                <a:srgbClr val="660066"/>
              </a:solidFill>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210512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Costs can be assigned to cost objects in a number of ways. The choice of a method depends on a number of factors, such as the need for accuracy. The objective is to measure and assign costs as well as possible, given management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404669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AF34-89D5-4F04-A17F-F49797C4D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57A4A8-8677-498A-9C06-D54C686BE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7D835F-6DF3-41C9-B2E6-7882C10AB292}"/>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9F61F65B-2A16-4825-8628-9209984949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A602AEF-7A8B-448A-846F-D9DA0CFE34F6}"/>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553676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3F08-B408-48E3-94AA-1486134474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B5EF1-2086-4008-B21F-0D3586C12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00AED-EAB0-4D5D-8793-FC35409C53DA}"/>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CCE9714B-14E0-4063-B427-56ED25F14C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A8649E-B896-43DB-81F2-8D1CF2C04108}"/>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255269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DC95-A6F0-410B-9D95-412974947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A4AD17-CF37-4B5F-B25F-158046572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FE694-57C0-4785-802F-7B0D0C0346EB}"/>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F4295C0B-15C3-4D26-9105-8D9E5DCAD8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F91C2A-A4D3-46D8-8D5E-BDC88FA96CD2}"/>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3407653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6115-1C68-40E0-BADB-167864CA51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8B078-9A0C-4581-874B-48708DDC8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09E55A-2237-4476-8AA4-743C64523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978BDF-DC1A-446E-B810-7F4516E89222}"/>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6" name="Footer Placeholder 5">
            <a:extLst>
              <a:ext uri="{FF2B5EF4-FFF2-40B4-BE49-F238E27FC236}">
                <a16:creationId xmlns:a16="http://schemas.microsoft.com/office/drawing/2014/main" id="{6F579B79-2600-44E8-BC8D-A6839D7B5E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7C7B091-70B8-418E-ADE8-C6A83CA8EF30}"/>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861097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2608-43D0-491F-89E0-C32333891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E9A8A-FAF0-4327-89CC-79FE81171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D4DF2-CFE1-4132-93DA-09F3A0A7A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D4AF60-5BCD-430C-92DF-732AD1150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E2FCE-159A-4344-AAEB-C84284702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BE450F-798B-4600-AADA-BBAF9946B300}"/>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8" name="Footer Placeholder 7">
            <a:extLst>
              <a:ext uri="{FF2B5EF4-FFF2-40B4-BE49-F238E27FC236}">
                <a16:creationId xmlns:a16="http://schemas.microsoft.com/office/drawing/2014/main" id="{AC3860F7-84CE-4619-BDF3-635D47A8F62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8D48AE7-5B07-4C6A-910D-5BEFA412F26B}"/>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2510076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90FB-1B33-41FA-8D7D-849B89FA5D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F2946-DB78-4B12-9817-BBD6D3A3A148}"/>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4" name="Footer Placeholder 3">
            <a:extLst>
              <a:ext uri="{FF2B5EF4-FFF2-40B4-BE49-F238E27FC236}">
                <a16:creationId xmlns:a16="http://schemas.microsoft.com/office/drawing/2014/main" id="{730D9111-744E-4E52-A211-32EFDB3F577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DF43691-FAF8-4826-90B8-FD50C97BE7BC}"/>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154477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E673A-1C5B-4F38-A3D5-A7C1C5835656}"/>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3" name="Footer Placeholder 2">
            <a:extLst>
              <a:ext uri="{FF2B5EF4-FFF2-40B4-BE49-F238E27FC236}">
                <a16:creationId xmlns:a16="http://schemas.microsoft.com/office/drawing/2014/main" id="{D181B3CD-7E2C-4452-A126-338A2BA402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B9A4BBA-90D9-4447-8DFA-6F3E95747B11}"/>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1616679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267A-06D8-459F-B905-49BD9BEA4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370537-247C-4CCA-B6A3-C87F3B2BE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C897F-9338-416A-913C-16D00D047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45F38-F345-4B04-9002-BD9CBA2D3AA8}"/>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6" name="Footer Placeholder 5">
            <a:extLst>
              <a:ext uri="{FF2B5EF4-FFF2-40B4-BE49-F238E27FC236}">
                <a16:creationId xmlns:a16="http://schemas.microsoft.com/office/drawing/2014/main" id="{7DA6E55A-22EE-4F67-BAE8-0DF49C7512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D03F3B-EEE3-4BDF-A4F9-759753197D63}"/>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1550179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C653-B753-43EE-B941-4F1297520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5D237-6FE0-43D5-9395-B6DAFF64C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1B704D1-5EB5-4C86-A3F8-9C6B6953D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AB8F2-1D2D-4D82-A53C-CF14F2A69D19}"/>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6" name="Footer Placeholder 5">
            <a:extLst>
              <a:ext uri="{FF2B5EF4-FFF2-40B4-BE49-F238E27FC236}">
                <a16:creationId xmlns:a16="http://schemas.microsoft.com/office/drawing/2014/main" id="{BF21987A-D4E9-4D7D-B586-758B5261BC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E5B763C-7115-4969-8D03-FFEA2055A6D4}"/>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1767663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E63D-D916-4EA0-9A3E-E5C2FE9B3F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54EA5-AB23-45E2-AF8A-F9026ACAC8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73AD0-2BCC-4510-9E09-78ACF86378E4}"/>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07EC4D62-F0B1-4C20-AAA4-059A999506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66AE5C-4487-4E4B-AECC-12D91CA4D125}"/>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1805608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1F4C6-E9D3-4BF6-94F9-061EEFFAA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D1B658-57F5-4319-91E8-ACAB19A77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E94A9-50EE-4727-9A7F-D5F912A80672}"/>
              </a:ext>
            </a:extLst>
          </p:cNvPr>
          <p:cNvSpPr>
            <a:spLocks noGrp="1"/>
          </p:cNvSpPr>
          <p:nvPr>
            <p:ph type="dt" sz="half" idx="10"/>
          </p:nvPr>
        </p:nvSpPr>
        <p:spPr/>
        <p:txBody>
          <a:body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F4549CAB-947B-4EBC-9C8F-7FFA8F2669E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800229D-8C22-499D-A79C-392D7DF6C444}"/>
              </a:ext>
            </a:extLst>
          </p:cNvPr>
          <p:cNvSpPr>
            <a:spLocks noGrp="1"/>
          </p:cNvSpPr>
          <p:nvPr>
            <p:ph type="sldNum" sz="quarter" idx="12"/>
          </p:nvPr>
        </p:nvSpPr>
        <p:spPr/>
        <p:txBody>
          <a:bodyPr/>
          <a:lstStyle/>
          <a:p>
            <a:fld id="{BC5FF15D-3C55-4C0C-8D52-85EBA036F5C0}" type="slidenum">
              <a:rPr lang="en-IN" smtClean="0"/>
              <a:t>‹#›</a:t>
            </a:fld>
            <a:endParaRPr lang="en-IN" dirty="0"/>
          </a:p>
        </p:txBody>
      </p:sp>
    </p:spTree>
    <p:extLst>
      <p:ext uri="{BB962C8B-B14F-4D97-AF65-F5344CB8AC3E}">
        <p14:creationId xmlns:p14="http://schemas.microsoft.com/office/powerpoint/2010/main" val="5697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1449107"/>
          </a:xfrm>
        </p:spPr>
        <p:txBody>
          <a:bodyPr/>
          <a:lstStyle/>
          <a:p>
            <a:r>
              <a:rPr lang="en-US" dirty="0"/>
              <a:t>Click icon to add picture</a:t>
            </a:r>
          </a:p>
        </p:txBody>
      </p:sp>
      <p:sp>
        <p:nvSpPr>
          <p:cNvPr id="8" name="Footer"/>
          <p:cNvSpPr txBox="1"/>
          <p:nvPr userDrawn="1"/>
        </p:nvSpPr>
        <p:spPr>
          <a:xfrm>
            <a:off x="3007866" y="6107856"/>
            <a:ext cx="8956009" cy="692497"/>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Mowen/Hansen/Heitger, Managerial Accounting: The Cornerstone of Business Decision Making, 8th Edition. © 2023 Cengage. All Rights Reserved. May not be scanned, copied or duplicated, or posted to a publicly accessible website, in whole or in part.</a:t>
            </a:r>
          </a:p>
        </p:txBody>
      </p:sp>
      <p:sp>
        <p:nvSpPr>
          <p:cNvPr id="7" name="Picture Placeholder 5">
            <a:extLst>
              <a:ext uri="{FF2B5EF4-FFF2-40B4-BE49-F238E27FC236}">
                <a16:creationId xmlns:a16="http://schemas.microsoft.com/office/drawing/2014/main" id="{9DF620A8-5AF3-4D1F-B314-64E051E0897A}"/>
              </a:ext>
            </a:extLst>
          </p:cNvPr>
          <p:cNvSpPr>
            <a:spLocks noGrp="1"/>
          </p:cNvSpPr>
          <p:nvPr>
            <p:ph type="pic" sz="quarter" idx="11"/>
          </p:nvPr>
        </p:nvSpPr>
        <p:spPr>
          <a:xfrm>
            <a:off x="733118" y="3863706"/>
            <a:ext cx="6477000" cy="1449107"/>
          </a:xfrm>
        </p:spPr>
        <p:txBody>
          <a:bodyPr/>
          <a:lstStyle/>
          <a:p>
            <a:r>
              <a:rPr lang="en-US" dirty="0"/>
              <a:t>Click icon to add picture</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51B6F-570B-465C-BAC0-C85632624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735A8-A2CE-4DEF-8606-D3308291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038BE-D3CD-4316-81C8-D9D7D3FD7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EF655-F791-4F01-9F49-5B941824C886}" type="datetimeFigureOut">
              <a:rPr lang="en-IN" smtClean="0"/>
              <a:t>24-02-2022</a:t>
            </a:fld>
            <a:endParaRPr lang="en-IN" dirty="0"/>
          </a:p>
        </p:txBody>
      </p:sp>
      <p:sp>
        <p:nvSpPr>
          <p:cNvPr id="5" name="Footer Placeholder 4">
            <a:extLst>
              <a:ext uri="{FF2B5EF4-FFF2-40B4-BE49-F238E27FC236}">
                <a16:creationId xmlns:a16="http://schemas.microsoft.com/office/drawing/2014/main" id="{FD179C96-CA24-48A6-9449-AC838F6FD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F5A56A2-BB4F-43C3-897C-A57E11C69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FF15D-3C55-4C0C-8D52-85EBA036F5C0}" type="slidenum">
              <a:rPr lang="en-IN" smtClean="0"/>
              <a:t>‹#›</a:t>
            </a:fld>
            <a:endParaRPr lang="en-IN" dirty="0"/>
          </a:p>
        </p:txBody>
      </p:sp>
    </p:spTree>
    <p:extLst>
      <p:ext uri="{BB962C8B-B14F-4D97-AF65-F5344CB8AC3E}">
        <p14:creationId xmlns:p14="http://schemas.microsoft.com/office/powerpoint/2010/main" val="18304735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6910" y="4035474"/>
            <a:ext cx="6402684" cy="672105"/>
          </a:xfrm>
        </p:spPr>
        <p:txBody>
          <a:bodyPr/>
          <a:lstStyle/>
          <a:p>
            <a:r>
              <a:rPr lang="en-US" dirty="0"/>
              <a:t>Chapter 02: Basic Managerial Accounting Concepts</a:t>
            </a:r>
          </a:p>
        </p:txBody>
      </p:sp>
      <p:sp>
        <p:nvSpPr>
          <p:cNvPr id="6" name="Text Placeholder 5"/>
          <p:cNvSpPr>
            <a:spLocks noGrp="1"/>
          </p:cNvSpPr>
          <p:nvPr>
            <p:ph type="body" sz="quarter" idx="11"/>
          </p:nvPr>
        </p:nvSpPr>
        <p:spPr>
          <a:xfrm>
            <a:off x="3997324" y="3113088"/>
            <a:ext cx="5508626" cy="617537"/>
          </a:xfrm>
        </p:spPr>
        <p:txBody>
          <a:bodyPr/>
          <a:lstStyle/>
          <a:p>
            <a:r>
              <a:rPr lang="en-US" dirty="0"/>
              <a:t>Managerial Accounting, 8e</a:t>
            </a:r>
          </a:p>
        </p:txBody>
      </p:sp>
      <p:pic>
        <p:nvPicPr>
          <p:cNvPr id="3" name="Picture Placeholder 2">
            <a:extLst>
              <a:ext uri="{FF2B5EF4-FFF2-40B4-BE49-F238E27FC236}">
                <a16:creationId xmlns:a16="http://schemas.microsoft.com/office/drawing/2014/main" id="{9EB8CBA2-C0A3-4287-B9BC-1711DBB652A8}"/>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a:srcRect l="3736" r="3736"/>
          <a:stretch/>
        </p:blipFill>
        <p:spPr>
          <a:xfrm>
            <a:off x="246063" y="314482"/>
            <a:ext cx="3343275" cy="4318000"/>
          </a:xfrm>
        </p:spPr>
      </p:pic>
      <p:sp>
        <p:nvSpPr>
          <p:cNvPr id="8" name="Footer Placeholder 7"/>
          <p:cNvSpPr>
            <a:spLocks noGrp="1"/>
          </p:cNvSpPr>
          <p:nvPr>
            <p:ph type="ftr" sz="quarter" idx="3"/>
          </p:nvPr>
        </p:nvSpPr>
        <p:spPr>
          <a:xfrm>
            <a:off x="2923890" y="6356350"/>
            <a:ext cx="8801669" cy="365125"/>
          </a:xfrm>
        </p:spPr>
        <p:txBody>
          <a:bodyPr/>
          <a:lstStyle/>
          <a:p>
            <a:r>
              <a:rPr lang="en-US" dirty="0"/>
              <a:t>Mowen/Hansen/Heitger, Managerial Accounting: The Cornerstone of Business Decision Making, 8th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Costs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Costs</a:t>
            </a:r>
            <a:r>
              <a:rPr lang="en-US" sz="2400" b="1" dirty="0"/>
              <a:t> </a:t>
            </a:r>
            <a:r>
              <a:rPr lang="en-US" sz="2400" dirty="0"/>
              <a:t>that can be easily and accurately traced to a cost object</a:t>
            </a:r>
          </a:p>
          <a:p>
            <a:pPr marL="292608" indent="-292608">
              <a:buFont typeface="Arial" panose="020B0604020202020204" pitchFamily="34" charset="0"/>
              <a:buChar char="•"/>
            </a:pPr>
            <a:r>
              <a:rPr lang="en-US" sz="2400" dirty="0"/>
              <a:t>When a cost is easy to trace, we mean that the relationship between the cost and the object can be:</a:t>
            </a:r>
          </a:p>
          <a:p>
            <a:pPr marL="635508" lvl="1" indent="-292608">
              <a:buFont typeface="Arial" panose="020B0604020202020204" pitchFamily="34" charset="0"/>
              <a:buChar char="•"/>
            </a:pPr>
            <a:r>
              <a:rPr lang="en-US" sz="2400" dirty="0"/>
              <a:t>physically observed </a:t>
            </a:r>
          </a:p>
          <a:p>
            <a:pPr marL="635508" lvl="1" indent="-292608">
              <a:buFont typeface="Arial" panose="020B0604020202020204" pitchFamily="34" charset="0"/>
              <a:buChar char="•"/>
            </a:pPr>
            <a:r>
              <a:rPr lang="en-US" sz="2400" dirty="0"/>
              <a:t>easy to track</a:t>
            </a:r>
          </a:p>
          <a:p>
            <a:pPr marL="292608" indent="-292608">
              <a:buFont typeface="Arial" panose="020B0604020202020204" pitchFamily="34" charset="0"/>
              <a:buChar char="•"/>
            </a:pPr>
            <a:r>
              <a:rPr lang="en-US" sz="2400" dirty="0"/>
              <a:t>More costs that can be traced to the object, more accurate are the cost assignments</a:t>
            </a:r>
          </a:p>
        </p:txBody>
      </p:sp>
    </p:spTree>
    <p:extLst>
      <p:ext uri="{BB962C8B-B14F-4D97-AF65-F5344CB8AC3E}">
        <p14:creationId xmlns:p14="http://schemas.microsoft.com/office/powerpoint/2010/main" val="37797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Indirect Costs</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Costs that cannot be easily and accurately traced to a cost object</a:t>
            </a:r>
          </a:p>
          <a:p>
            <a:pPr marL="292608" indent="-292608">
              <a:buFont typeface="Arial" panose="020B0604020202020204" pitchFamily="34" charset="0"/>
              <a:buChar char="•"/>
            </a:pPr>
            <a:r>
              <a:rPr lang="en-US" sz="2400" b="1" dirty="0"/>
              <a:t>Allocation</a:t>
            </a:r>
            <a:r>
              <a:rPr lang="en-US" sz="2400" dirty="0"/>
              <a:t> means that an indirect cost is assigned to a cost object by using a reasonable and convenient method</a:t>
            </a:r>
          </a:p>
          <a:p>
            <a:pPr marL="292608" indent="-292608">
              <a:buFont typeface="Arial" panose="020B0604020202020204" pitchFamily="34" charset="0"/>
              <a:buChar char="•"/>
            </a:pPr>
            <a:r>
              <a:rPr lang="en-US" sz="2400" dirty="0"/>
              <a:t>Allocating indirect costs is based on convenience</a:t>
            </a:r>
          </a:p>
        </p:txBody>
      </p:sp>
    </p:spTree>
    <p:extLst>
      <p:ext uri="{BB962C8B-B14F-4D97-AF65-F5344CB8AC3E}">
        <p14:creationId xmlns:p14="http://schemas.microsoft.com/office/powerpoint/2010/main" val="401055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Costing</a:t>
            </a:r>
          </a:p>
        </p:txBody>
      </p:sp>
      <p:pic>
        <p:nvPicPr>
          <p:cNvPr id="7" name="Picture Placeholder 6" descr="An illustration shows object costing. It consists of Direct costs and Indirect costs. Direct cost shows Direct Tracing while Indirect cost shows Allocation for Cost Objects. Under cost objects, we have Customers, Products, Territory and Department.">
            <a:extLst>
              <a:ext uri="{FF2B5EF4-FFF2-40B4-BE49-F238E27FC236}">
                <a16:creationId xmlns:a16="http://schemas.microsoft.com/office/drawing/2014/main" id="{61D9D8C6-B189-4F5F-BFDF-BDB4A2231ED4}"/>
              </a:ext>
            </a:extLst>
          </p:cNvPr>
          <p:cNvPicPr>
            <a:picLocks noGrp="1" noChangeAspect="1"/>
          </p:cNvPicPr>
          <p:nvPr>
            <p:ph type="pic" sz="quarter" idx="10"/>
          </p:nvPr>
        </p:nvPicPr>
        <p:blipFill>
          <a:blip r:embed="rId3"/>
          <a:stretch>
            <a:fillRect/>
          </a:stretch>
        </p:blipFill>
        <p:spPr>
          <a:xfrm>
            <a:off x="1600200" y="1372344"/>
            <a:ext cx="8991600" cy="4113312"/>
          </a:xfrm>
          <a:prstGeom prst="rect">
            <a:avLst/>
          </a:prstGeom>
        </p:spPr>
      </p:pic>
    </p:spTree>
    <p:extLst>
      <p:ext uri="{BB962C8B-B14F-4D97-AF65-F5344CB8AC3E}">
        <p14:creationId xmlns:p14="http://schemas.microsoft.com/office/powerpoint/2010/main" val="301364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Categories of Cost</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Costs can be direct or indirect, and are analyzed with respect to their behavior patterns, or the way in which a cost changes when the level of the output changes</a:t>
            </a:r>
          </a:p>
          <a:p>
            <a:pPr marL="635508" lvl="1" indent="-292608">
              <a:buFont typeface="Arial" panose="020B0604020202020204" pitchFamily="34" charset="0"/>
            </a:pPr>
            <a:r>
              <a:rPr lang="en-US" sz="2400" b="1" dirty="0"/>
              <a:t>Variable cost</a:t>
            </a:r>
            <a:r>
              <a:rPr lang="en-US" sz="2400" dirty="0"/>
              <a:t>: One that increases in total as output increases and decreases in total as output decreases</a:t>
            </a:r>
          </a:p>
          <a:p>
            <a:pPr marL="635508" lvl="1" indent="-292608">
              <a:buFont typeface="Arial" panose="020B0604020202020204" pitchFamily="34" charset="0"/>
            </a:pPr>
            <a:r>
              <a:rPr lang="en-US" sz="2400" b="1" dirty="0"/>
              <a:t>Fixed cost</a:t>
            </a:r>
            <a:r>
              <a:rPr lang="en-US" sz="2400" dirty="0"/>
              <a:t>: Does not increase in total as output increases and does not decrease in total as output decreases</a:t>
            </a:r>
          </a:p>
          <a:p>
            <a:pPr marL="635508" lvl="1" indent="-292608">
              <a:buFont typeface="Arial" panose="020B0604020202020204" pitchFamily="34" charset="0"/>
            </a:pPr>
            <a:r>
              <a:rPr lang="en-US" sz="2400" b="1" dirty="0"/>
              <a:t>Opportunity cost</a:t>
            </a:r>
            <a:r>
              <a:rPr lang="en-US" sz="2400" dirty="0"/>
              <a:t>: Net benefit given up or sacrificed when one alternative is chosen over another</a:t>
            </a:r>
          </a:p>
        </p:txBody>
      </p:sp>
    </p:spTree>
    <p:extLst>
      <p:ext uri="{BB962C8B-B14F-4D97-AF65-F5344CB8AC3E}">
        <p14:creationId xmlns:p14="http://schemas.microsoft.com/office/powerpoint/2010/main" val="208555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Role of Data Analytics in Management Accounting </a:t>
            </a:r>
            <a:r>
              <a:rPr lang="en-US" sz="2400" b="0" dirty="0"/>
              <a:t>(1 of 3)</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b="1" dirty="0"/>
              <a:t>Data analytics</a:t>
            </a:r>
            <a:r>
              <a:rPr lang="en-US" sz="2400" dirty="0"/>
              <a:t>: Process through which a company utilizes various amounts and types of data to help connect strategy and key goals to improve decision making throughout the company</a:t>
            </a:r>
          </a:p>
          <a:p>
            <a:pPr marL="292608" indent="-292608">
              <a:buFont typeface="Arial" panose="020B0604020202020204" pitchFamily="34" charset="0"/>
            </a:pPr>
            <a:r>
              <a:rPr lang="en-US" sz="2400" dirty="0"/>
              <a:t>Business professionals must be able to use basics of management accounting and data analytics to help decision makers throughout the company understand “the story” of what drives financial success and failure</a:t>
            </a:r>
          </a:p>
          <a:p>
            <a:pPr marL="292608" indent="-292608">
              <a:buFont typeface="Arial" panose="020B0604020202020204" pitchFamily="34" charset="0"/>
            </a:pPr>
            <a:endParaRPr lang="en-US" sz="2400" dirty="0">
              <a:highlight>
                <a:srgbClr val="FFFF00"/>
              </a:highlight>
            </a:endParaRPr>
          </a:p>
          <a:p>
            <a:pPr marL="292608" indent="-292608">
              <a:buFont typeface="Arial" panose="020B0604020202020204" pitchFamily="34" charset="0"/>
            </a:pPr>
            <a:endParaRPr lang="en-US" sz="2400" dirty="0">
              <a:highlight>
                <a:srgbClr val="FFFF00"/>
              </a:highlight>
            </a:endParaRPr>
          </a:p>
        </p:txBody>
      </p:sp>
    </p:spTree>
    <p:extLst>
      <p:ext uri="{BB962C8B-B14F-4D97-AF65-F5344CB8AC3E}">
        <p14:creationId xmlns:p14="http://schemas.microsoft.com/office/powerpoint/2010/main" val="278704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Role of Data Analytics in Management Accounting </a:t>
            </a:r>
            <a:r>
              <a:rPr lang="en-US" sz="2400" b="0" dirty="0"/>
              <a:t>(2 of 3)</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Understanding the company’s story requires that the following fundamental data analytic questions be answered:</a:t>
            </a:r>
          </a:p>
          <a:p>
            <a:pPr marL="635508" lvl="1" indent="-292608">
              <a:buFont typeface="Arial" panose="020B0604020202020204" pitchFamily="34" charset="0"/>
            </a:pPr>
            <a:r>
              <a:rPr lang="en-US" sz="2400" dirty="0"/>
              <a:t>Why measure?</a:t>
            </a:r>
          </a:p>
          <a:p>
            <a:pPr marL="635508" lvl="1" indent="-292608">
              <a:buFont typeface="Arial" panose="020B0604020202020204" pitchFamily="34" charset="0"/>
            </a:pPr>
            <a:r>
              <a:rPr lang="en-US" sz="2400" dirty="0"/>
              <a:t>What to measure?</a:t>
            </a:r>
          </a:p>
          <a:p>
            <a:pPr marL="635508" lvl="1" indent="-292608">
              <a:buFont typeface="Arial" panose="020B0604020202020204" pitchFamily="34" charset="0"/>
            </a:pPr>
            <a:r>
              <a:rPr lang="en-US" sz="2400" dirty="0"/>
              <a:t>How to measure?</a:t>
            </a:r>
          </a:p>
          <a:p>
            <a:pPr marL="635508" lvl="1" indent="-292608">
              <a:buFont typeface="Arial" panose="020B0604020202020204" pitchFamily="34" charset="0"/>
            </a:pPr>
            <a:r>
              <a:rPr lang="en-US" sz="2400" dirty="0"/>
              <a:t>Where to obtain data? </a:t>
            </a:r>
          </a:p>
          <a:p>
            <a:pPr marL="635508" lvl="1" indent="-292608">
              <a:buFont typeface="Arial" panose="020B0604020202020204" pitchFamily="34" charset="0"/>
            </a:pPr>
            <a:r>
              <a:rPr lang="en-US" sz="2400" dirty="0"/>
              <a:t>Which approach to employ?</a:t>
            </a:r>
          </a:p>
          <a:p>
            <a:pPr marL="635508" lvl="1" indent="-292608">
              <a:buFont typeface="Arial" panose="020B0604020202020204" pitchFamily="34" charset="0"/>
            </a:pPr>
            <a:r>
              <a:rPr lang="en-US" sz="2400" dirty="0"/>
              <a:t>How to interpret the results? </a:t>
            </a:r>
          </a:p>
          <a:p>
            <a:pPr marL="635508" lvl="1" indent="-292608">
              <a:buFont typeface="Arial" panose="020B0604020202020204" pitchFamily="34" charset="0"/>
            </a:pPr>
            <a:r>
              <a:rPr lang="en-US" sz="2400" dirty="0"/>
              <a:t>Who to communicate with?</a:t>
            </a:r>
          </a:p>
        </p:txBody>
      </p:sp>
    </p:spTree>
    <p:extLst>
      <p:ext uri="{BB962C8B-B14F-4D97-AF65-F5344CB8AC3E}">
        <p14:creationId xmlns:p14="http://schemas.microsoft.com/office/powerpoint/2010/main" val="39902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Role of Data Analytics in Management Accounting </a:t>
            </a:r>
            <a:r>
              <a:rPr lang="en-US" sz="2400" b="0" dirty="0"/>
              <a:t>(3 of 3)</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Management accounting uses data analytics to improve many key business decisions, including:</a:t>
            </a:r>
          </a:p>
          <a:p>
            <a:pPr marL="635508" lvl="1" indent="-292608">
              <a:buFont typeface="Arial" panose="020B0604020202020204" pitchFamily="34" charset="0"/>
            </a:pPr>
            <a:r>
              <a:rPr lang="en-US" sz="2400" dirty="0"/>
              <a:t>Product and service design</a:t>
            </a:r>
          </a:p>
          <a:p>
            <a:pPr marL="635508" lvl="1" indent="-292608">
              <a:buFont typeface="Arial" panose="020B0604020202020204" pitchFamily="34" charset="0"/>
            </a:pPr>
            <a:r>
              <a:rPr lang="en-US" sz="2400" dirty="0"/>
              <a:t>Cost forecasting and budgeting</a:t>
            </a:r>
          </a:p>
          <a:p>
            <a:pPr marL="635508" lvl="1" indent="-292608">
              <a:buFont typeface="Arial" panose="020B0604020202020204" pitchFamily="34" charset="0"/>
            </a:pPr>
            <a:r>
              <a:rPr lang="en-US" sz="2400" dirty="0"/>
              <a:t>Product and service pricing</a:t>
            </a:r>
          </a:p>
          <a:p>
            <a:pPr marL="635508" lvl="1" indent="-292608">
              <a:buFont typeface="Arial" panose="020B0604020202020204" pitchFamily="34" charset="0"/>
            </a:pPr>
            <a:r>
              <a:rPr lang="en-US" sz="2400" dirty="0"/>
              <a:t>Cost management</a:t>
            </a:r>
          </a:p>
        </p:txBody>
      </p:sp>
    </p:spTree>
    <p:extLst>
      <p:ext uri="{BB962C8B-B14F-4D97-AF65-F5344CB8AC3E}">
        <p14:creationId xmlns:p14="http://schemas.microsoft.com/office/powerpoint/2010/main" val="85660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510-70CF-4B09-B235-70FF828D0CC7}"/>
              </a:ext>
            </a:extLst>
          </p:cNvPr>
          <p:cNvSpPr>
            <a:spLocks noGrp="1"/>
          </p:cNvSpPr>
          <p:nvPr>
            <p:ph type="title"/>
          </p:nvPr>
        </p:nvSpPr>
        <p:spPr/>
        <p:txBody>
          <a:bodyPr/>
          <a:lstStyle/>
          <a:p>
            <a:r>
              <a:rPr lang="en-US" dirty="0"/>
              <a:t>Matching Data Analytic Types to </a:t>
            </a:r>
            <a:r>
              <a:rPr lang="en-IN" dirty="0"/>
              <a:t>Management Accounting Analyses </a:t>
            </a:r>
            <a:r>
              <a:rPr lang="en-IN" sz="2400" b="0" dirty="0"/>
              <a:t>(1 of 2)</a:t>
            </a:r>
          </a:p>
        </p:txBody>
      </p:sp>
      <p:graphicFrame>
        <p:nvGraphicFramePr>
          <p:cNvPr id="4" name="Table 3">
            <a:extLst>
              <a:ext uri="{FF2B5EF4-FFF2-40B4-BE49-F238E27FC236}">
                <a16:creationId xmlns:a16="http://schemas.microsoft.com/office/drawing/2014/main" id="{22B0FF0B-A14D-4CED-9980-D71CAAB2D43A}"/>
              </a:ext>
            </a:extLst>
          </p:cNvPr>
          <p:cNvGraphicFramePr>
            <a:graphicFrameLocks noGrp="1"/>
          </p:cNvGraphicFramePr>
          <p:nvPr>
            <p:extLst>
              <p:ext uri="{D42A27DB-BD31-4B8C-83A1-F6EECF244321}">
                <p14:modId xmlns:p14="http://schemas.microsoft.com/office/powerpoint/2010/main" val="3240888349"/>
              </p:ext>
            </p:extLst>
          </p:nvPr>
        </p:nvGraphicFramePr>
        <p:xfrm>
          <a:off x="693820" y="1638341"/>
          <a:ext cx="11129210" cy="3807698"/>
        </p:xfrm>
        <a:graphic>
          <a:graphicData uri="http://schemas.openxmlformats.org/drawingml/2006/table">
            <a:tbl>
              <a:tblPr firstRow="1" firstCol="1" bandRow="1"/>
              <a:tblGrid>
                <a:gridCol w="2875668">
                  <a:extLst>
                    <a:ext uri="{9D8B030D-6E8A-4147-A177-3AD203B41FA5}">
                      <a16:colId xmlns:a16="http://schemas.microsoft.com/office/drawing/2014/main" val="2501075406"/>
                    </a:ext>
                  </a:extLst>
                </a:gridCol>
                <a:gridCol w="3006380">
                  <a:extLst>
                    <a:ext uri="{9D8B030D-6E8A-4147-A177-3AD203B41FA5}">
                      <a16:colId xmlns:a16="http://schemas.microsoft.com/office/drawing/2014/main" val="1982375653"/>
                    </a:ext>
                  </a:extLst>
                </a:gridCol>
                <a:gridCol w="5247162">
                  <a:extLst>
                    <a:ext uri="{9D8B030D-6E8A-4147-A177-3AD203B41FA5}">
                      <a16:colId xmlns:a16="http://schemas.microsoft.com/office/drawing/2014/main" val="2779265537"/>
                    </a:ext>
                  </a:extLst>
                </a:gridCol>
              </a:tblGrid>
              <a:tr h="639638">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Data Analytic Type</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Question Answered</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Management Accounting Analysis Example</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extLst>
                  <a:ext uri="{0D108BD9-81ED-4DB2-BD59-A6C34878D82A}">
                    <a16:rowId xmlns:a16="http://schemas.microsoft.com/office/drawing/2014/main" val="1157313343"/>
                  </a:ext>
                </a:extLst>
              </a:tr>
              <a:tr h="1561065">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Descriptive </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What is happening?</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Create a profit and loss analysis of current products (games, virtual reality headsets, controllers) based on historical financial performance data.</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extLst>
                  <a:ext uri="{0D108BD9-81ED-4DB2-BD59-A6C34878D82A}">
                    <a16:rowId xmlns:a16="http://schemas.microsoft.com/office/drawing/2014/main" val="426473806"/>
                  </a:ext>
                </a:extLst>
              </a:tr>
              <a:tr h="1561065">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Diagnostic </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Why is it happening?</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lvl="1">
                        <a:lnSpc>
                          <a:spcPct val="107000"/>
                        </a:lnSpc>
                        <a:spcAft>
                          <a:spcPts val="0"/>
                        </a:spcAft>
                      </a:pPr>
                      <a:r>
                        <a:rPr lang="en-IN" sz="2000" dirty="0">
                          <a:solidFill>
                            <a:srgbClr val="004A78"/>
                          </a:solidFill>
                          <a:effectLst/>
                          <a:latin typeface="Arial" panose="020B0604020202020204" pitchFamily="34" charset="0"/>
                          <a:cs typeface="Arial" panose="020B0604020202020204" pitchFamily="34" charset="0"/>
                        </a:rPr>
                        <a:t>Conduct an analysis that identifies the drivers of customers’ most valued particular product preferences (features, platforms, consoles, multiplayer capabilities).</a:t>
                      </a:r>
                      <a:endParaRPr lang="en-IN" sz="2000"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extLst>
                  <a:ext uri="{0D108BD9-81ED-4DB2-BD59-A6C34878D82A}">
                    <a16:rowId xmlns:a16="http://schemas.microsoft.com/office/drawing/2014/main" val="3508472844"/>
                  </a:ext>
                </a:extLst>
              </a:tr>
            </a:tbl>
          </a:graphicData>
        </a:graphic>
      </p:graphicFrame>
    </p:spTree>
    <p:extLst>
      <p:ext uri="{BB962C8B-B14F-4D97-AF65-F5344CB8AC3E}">
        <p14:creationId xmlns:p14="http://schemas.microsoft.com/office/powerpoint/2010/main" val="45278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510-70CF-4B09-B235-70FF828D0CC7}"/>
              </a:ext>
            </a:extLst>
          </p:cNvPr>
          <p:cNvSpPr>
            <a:spLocks noGrp="1"/>
          </p:cNvSpPr>
          <p:nvPr>
            <p:ph type="title"/>
          </p:nvPr>
        </p:nvSpPr>
        <p:spPr/>
        <p:txBody>
          <a:bodyPr/>
          <a:lstStyle/>
          <a:p>
            <a:r>
              <a:rPr lang="en-US" dirty="0"/>
              <a:t>Matching Data Analytic Types to </a:t>
            </a:r>
            <a:r>
              <a:rPr lang="en-IN" dirty="0"/>
              <a:t>Management Accounting Analyses </a:t>
            </a:r>
            <a:r>
              <a:rPr lang="en-IN" sz="2400" b="0" dirty="0"/>
              <a:t>(2 of 2)</a:t>
            </a:r>
            <a:endParaRPr lang="en-IN" dirty="0"/>
          </a:p>
        </p:txBody>
      </p:sp>
      <p:graphicFrame>
        <p:nvGraphicFramePr>
          <p:cNvPr id="4" name="Table 3">
            <a:extLst>
              <a:ext uri="{FF2B5EF4-FFF2-40B4-BE49-F238E27FC236}">
                <a16:creationId xmlns:a16="http://schemas.microsoft.com/office/drawing/2014/main" id="{22B0FF0B-A14D-4CED-9980-D71CAAB2D43A}"/>
              </a:ext>
            </a:extLst>
          </p:cNvPr>
          <p:cNvGraphicFramePr>
            <a:graphicFrameLocks noGrp="1"/>
          </p:cNvGraphicFramePr>
          <p:nvPr>
            <p:extLst>
              <p:ext uri="{D42A27DB-BD31-4B8C-83A1-F6EECF244321}">
                <p14:modId xmlns:p14="http://schemas.microsoft.com/office/powerpoint/2010/main" val="1321042996"/>
              </p:ext>
            </p:extLst>
          </p:nvPr>
        </p:nvGraphicFramePr>
        <p:xfrm>
          <a:off x="693820" y="1638341"/>
          <a:ext cx="11129210" cy="4133834"/>
        </p:xfrm>
        <a:graphic>
          <a:graphicData uri="http://schemas.openxmlformats.org/drawingml/2006/table">
            <a:tbl>
              <a:tblPr firstRow="1" firstCol="1" bandRow="1"/>
              <a:tblGrid>
                <a:gridCol w="2875668">
                  <a:extLst>
                    <a:ext uri="{9D8B030D-6E8A-4147-A177-3AD203B41FA5}">
                      <a16:colId xmlns:a16="http://schemas.microsoft.com/office/drawing/2014/main" val="2501075406"/>
                    </a:ext>
                  </a:extLst>
                </a:gridCol>
                <a:gridCol w="3006380">
                  <a:extLst>
                    <a:ext uri="{9D8B030D-6E8A-4147-A177-3AD203B41FA5}">
                      <a16:colId xmlns:a16="http://schemas.microsoft.com/office/drawing/2014/main" val="1982375653"/>
                    </a:ext>
                  </a:extLst>
                </a:gridCol>
                <a:gridCol w="5247162">
                  <a:extLst>
                    <a:ext uri="{9D8B030D-6E8A-4147-A177-3AD203B41FA5}">
                      <a16:colId xmlns:a16="http://schemas.microsoft.com/office/drawing/2014/main" val="2779265537"/>
                    </a:ext>
                  </a:extLst>
                </a:gridCol>
              </a:tblGrid>
              <a:tr h="639638">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Data Analytic Type</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Question Answered</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tc>
                  <a:txBody>
                    <a:bodyPr/>
                    <a:lstStyle/>
                    <a:p>
                      <a:pPr algn="ctr">
                        <a:lnSpc>
                          <a:spcPct val="107000"/>
                        </a:lnSpc>
                        <a:spcAft>
                          <a:spcPts val="0"/>
                        </a:spcAft>
                      </a:pPr>
                      <a:r>
                        <a:rPr lang="en-IN" sz="2000" b="1" dirty="0">
                          <a:solidFill>
                            <a:srgbClr val="004A78"/>
                          </a:solidFill>
                          <a:effectLst/>
                          <a:latin typeface="Arial" panose="020B0604020202020204" pitchFamily="34" charset="0"/>
                          <a:cs typeface="Arial" panose="020B0604020202020204" pitchFamily="34" charset="0"/>
                        </a:rPr>
                        <a:t>Management Accounting Analysis Example</a:t>
                      </a:r>
                      <a:endParaRPr lang="en-IN" sz="2000" b="1" dirty="0">
                        <a:solidFill>
                          <a:srgbClr val="004A78"/>
                        </a:solidFill>
                        <a:effectLst/>
                        <a:latin typeface="Arial" panose="020B0604020202020204" pitchFamily="34" charset="0"/>
                        <a:ea typeface="Calibri" panose="020F0502020204030204" pitchFamily="34" charset="0"/>
                        <a:cs typeface="Arial" panose="020B0604020202020204" pitchFamily="34" charset="0"/>
                      </a:endParaRPr>
                    </a:p>
                  </a:txBody>
                  <a:tcPr marL="35537" marR="35537" marT="0" marB="0"/>
                </a:tc>
                <a:extLst>
                  <a:ext uri="{0D108BD9-81ED-4DB2-BD59-A6C34878D82A}">
                    <a16:rowId xmlns:a16="http://schemas.microsoft.com/office/drawing/2014/main" val="1157313343"/>
                  </a:ext>
                </a:extLst>
              </a:tr>
              <a:tr h="1561065">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Predictive</a:t>
                      </a:r>
                    </a:p>
                  </a:txBody>
                  <a:tcPr marL="35537" marR="35537" marT="0" marB="0"/>
                </a:tc>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What is likely to happen?</a:t>
                      </a:r>
                    </a:p>
                  </a:txBody>
                  <a:tcPr marL="35537" marR="35537" marT="0" marB="0"/>
                </a:tc>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Forecast the financial impact (in terms of lost revenue) from the risk that competitors introduce new games with innovative and popular features.</a:t>
                      </a:r>
                    </a:p>
                  </a:txBody>
                  <a:tcPr marL="68580" marR="68580" marT="0" marB="0"/>
                </a:tc>
                <a:extLst>
                  <a:ext uri="{0D108BD9-81ED-4DB2-BD59-A6C34878D82A}">
                    <a16:rowId xmlns:a16="http://schemas.microsoft.com/office/drawing/2014/main" val="426473806"/>
                  </a:ext>
                </a:extLst>
              </a:tr>
              <a:tr h="1819937">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Prescriptive </a:t>
                      </a:r>
                    </a:p>
                  </a:txBody>
                  <a:tcPr marL="68580" marR="68580" marT="0" marB="0"/>
                </a:tc>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What do I need to do?</a:t>
                      </a:r>
                    </a:p>
                  </a:txBody>
                  <a:tcPr marL="68580" marR="68580" marT="0" marB="0"/>
                </a:tc>
                <a:tc>
                  <a:txBody>
                    <a:bodyPr/>
                    <a:lstStyle/>
                    <a:p>
                      <a:pPr marL="457200" lvl="1" algn="l" defTabSz="914400" rtl="0" eaLnBrk="1" latinLnBrk="0" hangingPunct="1">
                        <a:lnSpc>
                          <a:spcPct val="107000"/>
                        </a:lnSpc>
                        <a:spcAft>
                          <a:spcPts val="0"/>
                        </a:spcAft>
                      </a:pPr>
                      <a:r>
                        <a:rPr lang="en-IN" sz="2000" kern="1200" dirty="0">
                          <a:solidFill>
                            <a:srgbClr val="004A78"/>
                          </a:solidFill>
                          <a:effectLst/>
                          <a:latin typeface="Arial" panose="020B0604020202020204" pitchFamily="34" charset="0"/>
                          <a:ea typeface="+mn-ea"/>
                          <a:cs typeface="Arial" panose="020B0604020202020204" pitchFamily="34" charset="0"/>
                        </a:rPr>
                        <a:t>Build a model that informs employees about specific choices to make across the value chain (from game design to distribution to marketing to aftermarket customer interfaces) to optimize profitability.</a:t>
                      </a:r>
                    </a:p>
                  </a:txBody>
                  <a:tcPr marL="35537" marR="35537" marT="0" marB="0"/>
                </a:tc>
                <a:extLst>
                  <a:ext uri="{0D108BD9-81ED-4DB2-BD59-A6C34878D82A}">
                    <a16:rowId xmlns:a16="http://schemas.microsoft.com/office/drawing/2014/main" val="3508472844"/>
                  </a:ext>
                </a:extLst>
              </a:tr>
            </a:tbl>
          </a:graphicData>
        </a:graphic>
      </p:graphicFrame>
    </p:spTree>
    <p:extLst>
      <p:ext uri="{BB962C8B-B14F-4D97-AF65-F5344CB8AC3E}">
        <p14:creationId xmlns:p14="http://schemas.microsoft.com/office/powerpoint/2010/main" val="254739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1</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buNone/>
            </a:pPr>
            <a:r>
              <a:rPr lang="en-US" sz="2400" dirty="0"/>
              <a:t>Discuss direct cost and indirect cost. Can same cost be direct for one purpose and indirect for another? Think and give examples.</a:t>
            </a:r>
          </a:p>
        </p:txBody>
      </p:sp>
    </p:spTree>
    <p:extLst>
      <p:ext uri="{BB962C8B-B14F-4D97-AF65-F5344CB8AC3E}">
        <p14:creationId xmlns:p14="http://schemas.microsoft.com/office/powerpoint/2010/main" val="427121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7"/>
          </p:nvPr>
        </p:nvSpPr>
        <p:spPr/>
        <p:txBody>
          <a:bodyPr>
            <a:normAutofit/>
          </a:bodyPr>
          <a:lstStyle/>
          <a:p>
            <a:pPr marL="0" indent="0">
              <a:buNone/>
            </a:pPr>
            <a:r>
              <a:rPr lang="en-US" sz="2400" dirty="0"/>
              <a:t>By the end of this chapter, you should be able to: </a:t>
            </a:r>
          </a:p>
          <a:p>
            <a:pPr marL="0" indent="0">
              <a:buNone/>
            </a:pPr>
            <a:r>
              <a:rPr lang="en-US" sz="2400" dirty="0"/>
              <a:t>02.01 Explain the meaning of cost and how costs are assigned to products and services</a:t>
            </a:r>
          </a:p>
          <a:p>
            <a:pPr marL="0" indent="0">
              <a:buNone/>
            </a:pPr>
            <a:r>
              <a:rPr lang="en-US" sz="2400" dirty="0"/>
              <a:t>02.02 Define the various costs of manufacturing products and providing services as well as the costs of selling and administration</a:t>
            </a:r>
          </a:p>
          <a:p>
            <a:pPr marL="0" indent="0">
              <a:buNone/>
            </a:pPr>
            <a:r>
              <a:rPr lang="en-US" sz="2400" dirty="0"/>
              <a:t>02.03 Prepare income statements for manufacturing and service organizations</a:t>
            </a:r>
          </a:p>
        </p:txBody>
      </p:sp>
    </p:spTree>
    <p:extLst>
      <p:ext uri="{BB962C8B-B14F-4D97-AF65-F5344CB8AC3E}">
        <p14:creationId xmlns:p14="http://schemas.microsoft.com/office/powerpoint/2010/main" val="109065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1 Debrief</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buNone/>
            </a:pPr>
            <a:r>
              <a:rPr lang="en-US" sz="2400" dirty="0"/>
              <a:t>Discuss direct cost and indirect cost. Can same cost be direct for one purpose and indirect for another? Think and give examples.</a:t>
            </a:r>
          </a:p>
          <a:p>
            <a:pPr marL="0" indent="0">
              <a:buNone/>
            </a:pPr>
            <a:r>
              <a:rPr lang="en-US" sz="2400" b="1" dirty="0"/>
              <a:t>Answer:</a:t>
            </a:r>
          </a:p>
          <a:p>
            <a:pPr marL="0" indent="0" algn="just">
              <a:buNone/>
            </a:pPr>
            <a:r>
              <a:rPr lang="en-US" sz="2400" dirty="0"/>
              <a:t>A direct cost is one that can be traced to the cost object, typically by physical observation. An indirect cost cannot be traced easily and accurately to the cost object. The same cost can be direct for one purpose and indirect for another. For example, the salaries paid to purchasing department employees in a factory are a direct cost to the purchasing department but an indirect cost (overhead) to units of product.</a:t>
            </a:r>
          </a:p>
        </p:txBody>
      </p:sp>
    </p:spTree>
    <p:extLst>
      <p:ext uri="{BB962C8B-B14F-4D97-AF65-F5344CB8AC3E}">
        <p14:creationId xmlns:p14="http://schemas.microsoft.com/office/powerpoint/2010/main" val="3772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Product Costs</a:t>
            </a:r>
            <a:endParaRPr lang="en-US" sz="3200"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Output represents one of the most important cost objects</a:t>
            </a:r>
          </a:p>
          <a:p>
            <a:pPr marL="292608" indent="-292608">
              <a:buFont typeface="Arial" panose="020B0604020202020204" pitchFamily="34" charset="0"/>
            </a:pPr>
            <a:r>
              <a:rPr lang="en-US" sz="2400" dirty="0"/>
              <a:t>There are two types of output: products and services</a:t>
            </a:r>
          </a:p>
          <a:p>
            <a:pPr marL="292608" indent="-292608">
              <a:buFont typeface="Arial" panose="020B0604020202020204" pitchFamily="34" charset="0"/>
            </a:pPr>
            <a:r>
              <a:rPr lang="en-US" sz="2400" b="1" dirty="0"/>
              <a:t>Products</a:t>
            </a:r>
            <a:r>
              <a:rPr lang="en-US" sz="2400" dirty="0"/>
              <a:t> are goods produced by converting raw materials through the use of labor and indirect manufacturing resources, such as the manufacturing plant, land, and machinery</a:t>
            </a:r>
          </a:p>
          <a:p>
            <a:pPr marL="635508" lvl="1" indent="-292608">
              <a:buFont typeface="Arial" panose="020B0604020202020204" pitchFamily="34" charset="0"/>
            </a:pPr>
            <a:r>
              <a:rPr lang="en-US" sz="2400" dirty="0"/>
              <a:t>Televisions, hamburgers, automobiles, computers, clothes, and furniture are examples of products</a:t>
            </a:r>
          </a:p>
        </p:txBody>
      </p:sp>
    </p:spTree>
    <p:extLst>
      <p:ext uri="{BB962C8B-B14F-4D97-AF65-F5344CB8AC3E}">
        <p14:creationId xmlns:p14="http://schemas.microsoft.com/office/powerpoint/2010/main" val="3484714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Costs </a:t>
            </a:r>
            <a:r>
              <a:rPr lang="en-US" sz="2400" b="0" dirty="0"/>
              <a:t>(1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b="1" dirty="0"/>
              <a:t>Services</a:t>
            </a:r>
            <a:r>
              <a:rPr lang="en-US" sz="2400" dirty="0"/>
              <a:t> are tasks or activities performed for a customer or an activity performed using an organization’s products or facilities</a:t>
            </a:r>
          </a:p>
          <a:p>
            <a:pPr marL="635508" lvl="1" indent="-292608">
              <a:buFont typeface="Arial" panose="020B0604020202020204" pitchFamily="34" charset="0"/>
            </a:pPr>
            <a:r>
              <a:rPr lang="en-US" sz="2400" dirty="0"/>
              <a:t>Medical care, teaching, dental care, spa activities, insurance coverage, and accounting are examples of service activities</a:t>
            </a:r>
          </a:p>
          <a:p>
            <a:pPr marL="635508" lvl="1" indent="-292608">
              <a:buFont typeface="Arial" panose="020B0604020202020204" pitchFamily="34" charset="0"/>
            </a:pPr>
            <a:r>
              <a:rPr lang="en-US" sz="2400" dirty="0"/>
              <a:t>Car rental, video rental, and skiing are examples of services where the customer uses an organization’s products or facilities</a:t>
            </a:r>
          </a:p>
        </p:txBody>
      </p:sp>
    </p:spTree>
    <p:extLst>
      <p:ext uri="{BB962C8B-B14F-4D97-AF65-F5344CB8AC3E}">
        <p14:creationId xmlns:p14="http://schemas.microsoft.com/office/powerpoint/2010/main" val="365902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Costs </a:t>
            </a:r>
            <a:r>
              <a:rPr lang="en-US" sz="2400" b="0" dirty="0"/>
              <a:t>(2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Services differ from products in many ways</a:t>
            </a:r>
          </a:p>
          <a:p>
            <a:pPr marL="635508" lvl="1" indent="-292608">
              <a:buFont typeface="Arial" panose="020B0604020202020204" pitchFamily="34" charset="0"/>
            </a:pPr>
            <a:r>
              <a:rPr lang="en-US" sz="2400" dirty="0"/>
              <a:t>Services are intangible</a:t>
            </a:r>
          </a:p>
          <a:p>
            <a:pPr marL="635508" lvl="1" indent="-292608">
              <a:buFont typeface="Arial" panose="020B0604020202020204" pitchFamily="34" charset="0"/>
            </a:pPr>
            <a:r>
              <a:rPr lang="en-US" sz="2400" dirty="0"/>
              <a:t>Services are perishable</a:t>
            </a:r>
          </a:p>
          <a:p>
            <a:pPr marL="635508" lvl="1" indent="-292608">
              <a:buFont typeface="Arial" panose="020B0604020202020204" pitchFamily="34" charset="0"/>
            </a:pPr>
            <a:r>
              <a:rPr lang="en-US" sz="2400" dirty="0"/>
              <a:t>Services involve direct contact between providers and buyers</a:t>
            </a:r>
          </a:p>
        </p:txBody>
      </p:sp>
    </p:spTree>
    <p:extLst>
      <p:ext uri="{BB962C8B-B14F-4D97-AF65-F5344CB8AC3E}">
        <p14:creationId xmlns:p14="http://schemas.microsoft.com/office/powerpoint/2010/main" val="17876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Providing Cost Information </a:t>
            </a:r>
            <a:r>
              <a:rPr lang="en-US" sz="2400" b="0" dirty="0"/>
              <a:t>(1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Managerial accountants must decide:</a:t>
            </a:r>
          </a:p>
          <a:p>
            <a:pPr marL="635508" lvl="1" indent="-292608">
              <a:buFont typeface="Arial" panose="020B0604020202020204" pitchFamily="34" charset="0"/>
            </a:pPr>
            <a:r>
              <a:rPr lang="en-US" sz="2400" dirty="0"/>
              <a:t>What types of managerial accounting information to provide to managers</a:t>
            </a:r>
          </a:p>
          <a:p>
            <a:pPr marL="635508" lvl="1" indent="-292608">
              <a:buFont typeface="Arial" panose="020B0604020202020204" pitchFamily="34" charset="0"/>
            </a:pPr>
            <a:r>
              <a:rPr lang="en-US" sz="2400" dirty="0"/>
              <a:t>How to measure such information</a:t>
            </a:r>
          </a:p>
          <a:p>
            <a:pPr marL="635508" lvl="1" indent="-292608">
              <a:buFont typeface="Arial" panose="020B0604020202020204" pitchFamily="34" charset="0"/>
            </a:pPr>
            <a:r>
              <a:rPr lang="en-US" sz="2400" dirty="0"/>
              <a:t>When and to whom to communicate the information</a:t>
            </a:r>
          </a:p>
          <a:p>
            <a:pPr marL="292608" indent="-292608">
              <a:buFont typeface="Arial" panose="020B0604020202020204" pitchFamily="34" charset="0"/>
            </a:pPr>
            <a:r>
              <a:rPr lang="en-US" sz="2400" dirty="0"/>
              <a:t>Managers rely on managerial accounting information that is prepared and they believe that it provides the best analysis for the decision at hand</a:t>
            </a:r>
          </a:p>
        </p:txBody>
      </p:sp>
    </p:spTree>
    <p:extLst>
      <p:ext uri="{BB962C8B-B14F-4D97-AF65-F5344CB8AC3E}">
        <p14:creationId xmlns:p14="http://schemas.microsoft.com/office/powerpoint/2010/main" val="810482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Providing Cost Information </a:t>
            </a:r>
            <a:r>
              <a:rPr lang="en-US" sz="2400" b="0" dirty="0"/>
              <a:t>(2 of 2)</a:t>
            </a:r>
            <a:endParaRPr lang="en-US" dirty="0">
              <a:highlight>
                <a:srgbClr val="FFFF00"/>
              </a:highlight>
            </a:endParaRP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There is one major exception</a:t>
            </a:r>
          </a:p>
          <a:p>
            <a:pPr marL="292608" indent="-292608">
              <a:buFont typeface="Arial" panose="020B0604020202020204" pitchFamily="34" charset="0"/>
            </a:pPr>
            <a:r>
              <a:rPr lang="en-US" sz="2400" dirty="0"/>
              <a:t>Managerial accountants must follow specific external reporting rules (i.e., generally accepted accounting principles)</a:t>
            </a:r>
          </a:p>
          <a:p>
            <a:pPr marL="635508" lvl="1" indent="-292608">
              <a:buFont typeface="Arial" panose="020B0604020202020204" pitchFamily="34" charset="0"/>
            </a:pPr>
            <a:r>
              <a:rPr lang="en-US" sz="2400" dirty="0"/>
              <a:t>When providing outside parties with cost information about the amount of ending inventory on the balance sheet and the cost of goods sold on the income statement</a:t>
            </a:r>
          </a:p>
          <a:p>
            <a:pPr marL="635508" lvl="1" indent="-292608">
              <a:buFont typeface="Arial" panose="020B0604020202020204" pitchFamily="34" charset="0"/>
            </a:pPr>
            <a:r>
              <a:rPr lang="en-US" sz="2400" dirty="0"/>
              <a:t>To calculate these two amounts, managerial accountants must subdivide costs into functional categories: production and period (i.e., nonproduction)</a:t>
            </a:r>
          </a:p>
        </p:txBody>
      </p:sp>
    </p:spTree>
    <p:extLst>
      <p:ext uri="{BB962C8B-B14F-4D97-AF65-F5344CB8AC3E}">
        <p14:creationId xmlns:p14="http://schemas.microsoft.com/office/powerpoint/2010/main" val="2692135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Determining Product Cost </a:t>
            </a:r>
            <a:r>
              <a:rPr lang="en-US" sz="2400" b="0" dirty="0"/>
              <a:t>(1 of 2)</a:t>
            </a:r>
            <a:endParaRPr lang="en-US" dirty="0">
              <a:highlight>
                <a:srgbClr val="FFFF00"/>
              </a:highlight>
            </a:endParaRP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b="1" dirty="0"/>
              <a:t>Product (manufacturing) costs</a:t>
            </a:r>
            <a:r>
              <a:rPr lang="en-US" sz="2400" dirty="0"/>
              <a:t> – both direct and indirect, of producing a product in a manufacturing firm or of acquiring a product in a merchandising firm and preparing it for sale</a:t>
            </a:r>
          </a:p>
          <a:p>
            <a:pPr marL="635508" lvl="1" indent="-292608">
              <a:buFont typeface="Arial" panose="020B0604020202020204" pitchFamily="34" charset="0"/>
            </a:pPr>
            <a:r>
              <a:rPr lang="en-US" sz="2400" dirty="0"/>
              <a:t>Only costs in the production section of the value chain are included in product costs</a:t>
            </a:r>
          </a:p>
        </p:txBody>
      </p:sp>
    </p:spTree>
    <p:extLst>
      <p:ext uri="{BB962C8B-B14F-4D97-AF65-F5344CB8AC3E}">
        <p14:creationId xmlns:p14="http://schemas.microsoft.com/office/powerpoint/2010/main" val="199869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Determining Product Cost </a:t>
            </a:r>
            <a:r>
              <a:rPr lang="en-US" sz="2400" b="0" dirty="0"/>
              <a:t>(2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Product costs </a:t>
            </a:r>
          </a:p>
          <a:p>
            <a:pPr marL="635508" lvl="1" indent="-292608">
              <a:buFont typeface="Arial" panose="020B0604020202020204" pitchFamily="34" charset="0"/>
            </a:pPr>
            <a:r>
              <a:rPr lang="en-US" sz="2400" dirty="0"/>
              <a:t>Inventoried</a:t>
            </a:r>
          </a:p>
          <a:p>
            <a:pPr marL="635508" lvl="1" indent="-292608">
              <a:buFont typeface="Arial" panose="020B0604020202020204" pitchFamily="34" charset="0"/>
            </a:pPr>
            <a:r>
              <a:rPr lang="en-US" sz="2400" dirty="0"/>
              <a:t>Added to an inventory account and remain in inventory until they are sold, at which time they are transferred to cost of goods </a:t>
            </a:r>
          </a:p>
          <a:p>
            <a:pPr marL="635508" lvl="1" indent="-292608">
              <a:buFont typeface="Arial" panose="020B0604020202020204" pitchFamily="34" charset="0"/>
            </a:pPr>
            <a:r>
              <a:rPr lang="en-US" sz="2400" dirty="0"/>
              <a:t>Classified as direct materials, direct labor, and manufacturing overhead</a:t>
            </a:r>
          </a:p>
        </p:txBody>
      </p:sp>
    </p:spTree>
    <p:extLst>
      <p:ext uri="{BB962C8B-B14F-4D97-AF65-F5344CB8AC3E}">
        <p14:creationId xmlns:p14="http://schemas.microsoft.com/office/powerpoint/2010/main" val="22807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Materials</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Materials</a:t>
            </a:r>
            <a:r>
              <a:rPr lang="en-US" sz="2400" b="1" dirty="0"/>
              <a:t> </a:t>
            </a:r>
            <a:r>
              <a:rPr lang="en-US" sz="2400" dirty="0"/>
              <a:t>that are a part of the final product and can be directly traced to the goods being produced</a:t>
            </a:r>
          </a:p>
          <a:p>
            <a:pPr marL="292608" indent="-292608">
              <a:buFont typeface="Arial" panose="020B0604020202020204" pitchFamily="34" charset="0"/>
              <a:buChar char="•"/>
            </a:pPr>
            <a:r>
              <a:rPr lang="en-US" sz="2400" dirty="0"/>
              <a:t>Materials cost can be directly charged to products because physical observation can be used to measure the quantity used by each product</a:t>
            </a:r>
          </a:p>
        </p:txBody>
      </p:sp>
    </p:spTree>
    <p:extLst>
      <p:ext uri="{BB962C8B-B14F-4D97-AF65-F5344CB8AC3E}">
        <p14:creationId xmlns:p14="http://schemas.microsoft.com/office/powerpoint/2010/main" val="150541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Labor</a:t>
            </a:r>
          </a:p>
        </p:txBody>
      </p:sp>
      <p:sp>
        <p:nvSpPr>
          <p:cNvPr id="2" name="Text Placeholder 1"/>
          <p:cNvSpPr>
            <a:spLocks noGrp="1"/>
          </p:cNvSpPr>
          <p:nvPr>
            <p:ph type="body" sz="quarter" idx="17"/>
          </p:nvPr>
        </p:nvSpPr>
        <p:spPr>
          <a:xfrm>
            <a:off x="743576" y="1638300"/>
            <a:ext cx="10711543" cy="4419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Labor that can be directly traced to the goods being produced</a:t>
            </a:r>
          </a:p>
          <a:p>
            <a:pPr marL="635508" lvl="1" indent="-292608">
              <a:buFont typeface="Arial" panose="020B0604020202020204" pitchFamily="34" charset="0"/>
            </a:pPr>
            <a:r>
              <a:rPr lang="en-US" sz="2400" dirty="0"/>
              <a:t>Physical observation can be used to measure the amount of labor used to produce a product</a:t>
            </a:r>
          </a:p>
          <a:p>
            <a:pPr marL="635508" lvl="1" indent="-292608">
              <a:buFont typeface="Arial" panose="020B0604020202020204" pitchFamily="34" charset="0"/>
            </a:pPr>
            <a:r>
              <a:rPr lang="en-US" sz="2400" dirty="0"/>
              <a:t>Employees who convert direct materials into a product are classified as direct labor</a:t>
            </a:r>
          </a:p>
          <a:p>
            <a:pPr marL="292608" indent="-292608">
              <a:buFont typeface="Arial" panose="020B0604020202020204" pitchFamily="34" charset="0"/>
            </a:pPr>
            <a:r>
              <a:rPr lang="en-US" sz="2400" dirty="0"/>
              <a:t>A company can also have indirect labor costs and it is included in overheads</a:t>
            </a:r>
          </a:p>
        </p:txBody>
      </p:sp>
    </p:spTree>
    <p:extLst>
      <p:ext uri="{BB962C8B-B14F-4D97-AF65-F5344CB8AC3E}">
        <p14:creationId xmlns:p14="http://schemas.microsoft.com/office/powerpoint/2010/main" val="414225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cs typeface="Arial"/>
              </a:rPr>
              <a:t>Icebreaker</a:t>
            </a:r>
            <a:endParaRPr lang="en-US" dirty="0"/>
          </a:p>
        </p:txBody>
      </p:sp>
      <p:sp>
        <p:nvSpPr>
          <p:cNvPr id="2" name="Text Placeholder 1"/>
          <p:cNvSpPr>
            <a:spLocks noGrp="1"/>
          </p:cNvSpPr>
          <p:nvPr>
            <p:ph type="body" sz="quarter" idx="17"/>
          </p:nvPr>
        </p:nvSpPr>
        <p:spPr/>
        <p:txBody>
          <a:bodyPr>
            <a:normAutofit/>
          </a:bodyPr>
          <a:lstStyle/>
          <a:p>
            <a:pPr marL="0" indent="0">
              <a:buNone/>
            </a:pPr>
            <a:r>
              <a:rPr lang="en-US" altLang="en-US" sz="2400" dirty="0">
                <a:solidFill>
                  <a:srgbClr val="004A78"/>
                </a:solidFill>
              </a:rPr>
              <a:t>Annie, a prospective college student, wanted to know how much it costs to obtain a college education. She asked this question to her parents and friends and received different answers. Annie quickly became concerned as she wondered if she could afford college. </a:t>
            </a:r>
          </a:p>
          <a:p>
            <a:pPr marL="0" indent="0">
              <a:buNone/>
            </a:pPr>
            <a:r>
              <a:rPr lang="en-US" altLang="en-US" sz="2400" dirty="0">
                <a:solidFill>
                  <a:srgbClr val="004A78"/>
                </a:solidFill>
              </a:rPr>
              <a:t>Help Annie to understand the costs associated with the college education including tuition, food, dormitory housing, gas for driving home on weekends, books and online access licenses etc. </a:t>
            </a:r>
          </a:p>
        </p:txBody>
      </p:sp>
    </p:spTree>
    <p:extLst>
      <p:ext uri="{BB962C8B-B14F-4D97-AF65-F5344CB8AC3E}">
        <p14:creationId xmlns:p14="http://schemas.microsoft.com/office/powerpoint/2010/main" val="75569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Manufacturing Overhead</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All product costs other than direct materials and direct labor</a:t>
            </a:r>
            <a:endParaRPr lang="en-US" sz="2400" b="1" dirty="0"/>
          </a:p>
          <a:p>
            <a:pPr marL="292608" indent="-292608">
              <a:buFont typeface="Arial" panose="020B0604020202020204" pitchFamily="34" charset="0"/>
              <a:buChar char="•"/>
            </a:pPr>
            <a:r>
              <a:rPr lang="en-US" sz="2400" dirty="0"/>
              <a:t>Known as </a:t>
            </a:r>
            <a:r>
              <a:rPr lang="en-US" sz="2400" b="1" dirty="0"/>
              <a:t>factory burden, support,</a:t>
            </a:r>
            <a:r>
              <a:rPr lang="en-US" sz="2400" dirty="0"/>
              <a:t> or </a:t>
            </a:r>
            <a:r>
              <a:rPr lang="en-US" sz="2400" b="1" dirty="0"/>
              <a:t>indirect manufacturing costs</a:t>
            </a:r>
          </a:p>
          <a:p>
            <a:pPr marL="292608" indent="-292608">
              <a:buFont typeface="Arial" panose="020B0604020202020204" pitchFamily="34" charset="0"/>
              <a:buChar char="•"/>
            </a:pPr>
            <a:r>
              <a:rPr lang="en-US" sz="2400" dirty="0"/>
              <a:t>Costs are included if they cannot be traced to the cost object of interest</a:t>
            </a:r>
          </a:p>
          <a:p>
            <a:pPr marL="635508" lvl="1" indent="-292608">
              <a:buFont typeface="Arial" panose="020B0604020202020204" pitchFamily="34" charset="0"/>
              <a:buChar char="•"/>
            </a:pPr>
            <a:r>
              <a:rPr lang="en-US" sz="2400" dirty="0"/>
              <a:t>Examples: Depreciation on plant buildings and equipment, janitorial and maintenance labor, plant supervision, etc.</a:t>
            </a:r>
          </a:p>
        </p:txBody>
      </p:sp>
    </p:spTree>
    <p:extLst>
      <p:ext uri="{BB962C8B-B14F-4D97-AF65-F5344CB8AC3E}">
        <p14:creationId xmlns:p14="http://schemas.microsoft.com/office/powerpoint/2010/main" val="4171437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Calculating Total Product Cost </a:t>
            </a:r>
            <a:r>
              <a:rPr lang="en-US" sz="2400" b="0" dirty="0"/>
              <a:t>(1 of 2)</a:t>
            </a:r>
            <a:endParaRPr lang="en-US" dirty="0"/>
          </a:p>
        </p:txBody>
      </p:sp>
      <p:sp>
        <p:nvSpPr>
          <p:cNvPr id="2" name="Text Placeholder 1"/>
          <p:cNvSpPr>
            <a:spLocks noGrp="1"/>
          </p:cNvSpPr>
          <p:nvPr>
            <p:ph type="body" sz="quarter" idx="17"/>
          </p:nvPr>
        </p:nvSpPr>
        <p:spPr>
          <a:xfrm>
            <a:off x="743576" y="1638301"/>
            <a:ext cx="10711543" cy="197117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342900" lvl="1" indent="0">
              <a:buNone/>
            </a:pPr>
            <a:r>
              <a:rPr lang="en-US" sz="2400" dirty="0">
                <a:solidFill>
                  <a:srgbClr val="000000"/>
                </a:solidFill>
              </a:rPr>
              <a:t>Total Product Cost = Direct Materials + Direct Labor + Manufacturing Overhead</a:t>
            </a:r>
          </a:p>
          <a:p>
            <a:pPr marL="342900" lvl="1" indent="0">
              <a:buNone/>
            </a:pPr>
            <a:endParaRPr lang="en-US" sz="2400" dirty="0">
              <a:solidFill>
                <a:srgbClr val="000000"/>
              </a:solidFill>
            </a:endParaRPr>
          </a:p>
          <a:p>
            <a:pPr marL="342900" lvl="1" indent="0">
              <a:buNone/>
            </a:pPr>
            <a:r>
              <a:rPr lang="en-US" sz="2400" dirty="0">
                <a:solidFill>
                  <a:srgbClr val="000000"/>
                </a:solidFill>
              </a:rPr>
              <a:t>Per-Unit Product Cost = Total Product Cost / Number of Units Produced</a:t>
            </a:r>
          </a:p>
          <a:p>
            <a:pPr marL="292608" indent="-292608">
              <a:buFont typeface="Arial" panose="020B0604020202020204" pitchFamily="34" charset="0"/>
            </a:pPr>
            <a:endParaRPr lang="en-US" sz="2400" dirty="0"/>
          </a:p>
        </p:txBody>
      </p:sp>
    </p:spTree>
    <p:extLst>
      <p:ext uri="{BB962C8B-B14F-4D97-AF65-F5344CB8AC3E}">
        <p14:creationId xmlns:p14="http://schemas.microsoft.com/office/powerpoint/2010/main" val="3503422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Calculating Total Product Cost </a:t>
            </a:r>
            <a:r>
              <a:rPr lang="en-US" sz="2400" b="0" dirty="0"/>
              <a:t>(2 of 2)</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Product costs are essential to management control and decision making</a:t>
            </a:r>
          </a:p>
          <a:p>
            <a:pPr marL="292608" indent="-292608">
              <a:buFont typeface="Arial" panose="020B0604020202020204" pitchFamily="34" charset="0"/>
              <a:buChar char="•"/>
            </a:pPr>
            <a:r>
              <a:rPr lang="en-US" sz="2400" dirty="0"/>
              <a:t>Managers use product costs to create budgets and analyses</a:t>
            </a:r>
          </a:p>
          <a:p>
            <a:pPr marL="292608" indent="-292608">
              <a:buFont typeface="Arial" panose="020B0604020202020204" pitchFamily="34" charset="0"/>
              <a:buChar char="•"/>
            </a:pPr>
            <a:r>
              <a:rPr lang="en-US" sz="2400" dirty="0"/>
              <a:t>Product costs within manufacturing can then be contrasted with period costs incurred outside of manufacturing</a:t>
            </a:r>
          </a:p>
        </p:txBody>
      </p:sp>
    </p:spTree>
    <p:extLst>
      <p:ext uri="{BB962C8B-B14F-4D97-AF65-F5344CB8AC3E}">
        <p14:creationId xmlns:p14="http://schemas.microsoft.com/office/powerpoint/2010/main" val="1925201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Prime and Conversion Costs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Product costs of direct materials, direct labor, and manufacturing overhead can be grouped into </a:t>
            </a:r>
            <a:r>
              <a:rPr lang="en-US" sz="2400" b="1" dirty="0"/>
              <a:t>prime cost </a:t>
            </a:r>
            <a:r>
              <a:rPr lang="en-US" sz="2400" dirty="0"/>
              <a:t>and </a:t>
            </a:r>
            <a:r>
              <a:rPr lang="en-US" sz="2400" b="1" dirty="0"/>
              <a:t>conversion cost</a:t>
            </a:r>
            <a:endParaRPr lang="en-US" sz="2400" dirty="0"/>
          </a:p>
          <a:p>
            <a:pPr marL="0" indent="0">
              <a:buNone/>
            </a:pPr>
            <a:endParaRPr lang="en-US" sz="2400" dirty="0"/>
          </a:p>
          <a:p>
            <a:pPr marL="342900" lvl="1" indent="0">
              <a:buNone/>
            </a:pPr>
            <a:r>
              <a:rPr lang="en-US" sz="2400" dirty="0">
                <a:solidFill>
                  <a:srgbClr val="000000"/>
                </a:solidFill>
              </a:rPr>
              <a:t>Prime Cost = Direct Materials + Direct Labor</a:t>
            </a:r>
          </a:p>
          <a:p>
            <a:pPr marL="342900" lvl="1" indent="0">
              <a:buNone/>
            </a:pPr>
            <a:endParaRPr lang="en-US" sz="2400" dirty="0">
              <a:solidFill>
                <a:srgbClr val="000000"/>
              </a:solidFill>
            </a:endParaRPr>
          </a:p>
          <a:p>
            <a:pPr marL="342900" lvl="1" indent="0">
              <a:buNone/>
            </a:pPr>
            <a:r>
              <a:rPr lang="en-US" sz="2400" dirty="0">
                <a:solidFill>
                  <a:srgbClr val="000000"/>
                </a:solidFill>
              </a:rPr>
              <a:t>Conversion Cost = Direct Labor + Manufacturing Overhead</a:t>
            </a:r>
          </a:p>
        </p:txBody>
      </p:sp>
    </p:spTree>
    <p:extLst>
      <p:ext uri="{BB962C8B-B14F-4D97-AF65-F5344CB8AC3E}">
        <p14:creationId xmlns:p14="http://schemas.microsoft.com/office/powerpoint/2010/main" val="194527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Period Costs </a:t>
            </a:r>
            <a:r>
              <a:rPr lang="en-US" sz="2400" b="0" dirty="0"/>
              <a:t>(1 of 3)</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Not carried in inventory</a:t>
            </a:r>
          </a:p>
          <a:p>
            <a:pPr marL="292608" indent="-292608">
              <a:buFont typeface="Arial" panose="020B0604020202020204" pitchFamily="34" charset="0"/>
              <a:buChar char="•"/>
            </a:pPr>
            <a:r>
              <a:rPr lang="en-US" sz="2400" dirty="0"/>
              <a:t>Costs that are not product costs</a:t>
            </a:r>
          </a:p>
          <a:p>
            <a:pPr marL="635508" lvl="1" indent="-292608">
              <a:buFont typeface="Arial" panose="020B0604020202020204" pitchFamily="34" charset="0"/>
              <a:buChar char="•"/>
            </a:pPr>
            <a:r>
              <a:rPr lang="en-US" sz="2400" dirty="0"/>
              <a:t>Examples: Office supplies, research and development activities, the C </a:t>
            </a:r>
            <a:r>
              <a:rPr lang="en-US" sz="100" dirty="0"/>
              <a:t> </a:t>
            </a:r>
            <a:r>
              <a:rPr lang="en-US" sz="2400" dirty="0"/>
              <a:t>E</a:t>
            </a:r>
            <a:r>
              <a:rPr lang="en-US" sz="100" dirty="0"/>
              <a:t> </a:t>
            </a:r>
            <a:r>
              <a:rPr lang="en-US" sz="2400" dirty="0"/>
              <a:t>O’s salary, and advertising</a:t>
            </a:r>
          </a:p>
          <a:p>
            <a:pPr marL="292608" indent="-292608">
              <a:buFont typeface="Arial" panose="020B0604020202020204" pitchFamily="34" charset="0"/>
              <a:buChar char="•"/>
            </a:pPr>
            <a:r>
              <a:rPr lang="en-US" sz="2400" dirty="0"/>
              <a:t>Can be significant and controlling them may bring greater cost savings than the same effort exercised in controlling production costs</a:t>
            </a:r>
          </a:p>
        </p:txBody>
      </p:sp>
    </p:spTree>
    <p:extLst>
      <p:ext uri="{BB962C8B-B14F-4D97-AF65-F5344CB8AC3E}">
        <p14:creationId xmlns:p14="http://schemas.microsoft.com/office/powerpoint/2010/main" val="421128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Period Costs </a:t>
            </a:r>
            <a:r>
              <a:rPr lang="en-US" sz="2400" b="0" dirty="0"/>
              <a:t>(2 of 3)</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Expensed in the period in which they are incurred</a:t>
            </a:r>
          </a:p>
          <a:p>
            <a:pPr marL="292608" lvl="1" indent="-292608">
              <a:spcBef>
                <a:spcPts val="1000"/>
              </a:spcBef>
              <a:buClr>
                <a:srgbClr val="004A78"/>
              </a:buClr>
              <a:buFont typeface="Arial" panose="020B0604020202020204" pitchFamily="34" charset="0"/>
              <a:buChar char="•"/>
            </a:pPr>
            <a:r>
              <a:rPr lang="en-US" sz="2400" dirty="0"/>
              <a:t>Recorded as long-term assets and allocated to expense through depreciation throughout their useful life if they are expected to provide economic benefits beyond the next year</a:t>
            </a:r>
          </a:p>
        </p:txBody>
      </p:sp>
    </p:spTree>
    <p:extLst>
      <p:ext uri="{BB962C8B-B14F-4D97-AF65-F5344CB8AC3E}">
        <p14:creationId xmlns:p14="http://schemas.microsoft.com/office/powerpoint/2010/main" val="214492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Period Costs </a:t>
            </a:r>
            <a:r>
              <a:rPr lang="en-US" sz="2400" b="0" dirty="0"/>
              <a:t>(3 of 3)</a:t>
            </a:r>
            <a:endParaRPr lang="en-US" dirty="0"/>
          </a:p>
        </p:txBody>
      </p:sp>
      <p:pic>
        <p:nvPicPr>
          <p:cNvPr id="7" name="Picture Placeholder 6" descr="The Impact of Product versus Period Costs on the Financial Statements.">
            <a:extLst>
              <a:ext uri="{FF2B5EF4-FFF2-40B4-BE49-F238E27FC236}">
                <a16:creationId xmlns:a16="http://schemas.microsoft.com/office/drawing/2014/main" id="{E062349B-F8E8-423E-A8B3-BC9FDEACF031}"/>
              </a:ext>
            </a:extLst>
          </p:cNvPr>
          <p:cNvPicPr>
            <a:picLocks noGrp="1" noChangeAspect="1"/>
          </p:cNvPicPr>
          <p:nvPr>
            <p:ph type="pic" sz="quarter" idx="10"/>
          </p:nvPr>
        </p:nvPicPr>
        <p:blipFill>
          <a:blip r:embed="rId3"/>
          <a:stretch>
            <a:fillRect/>
          </a:stretch>
        </p:blipFill>
        <p:spPr>
          <a:xfrm>
            <a:off x="1763486" y="1031676"/>
            <a:ext cx="8665028" cy="4794648"/>
          </a:xfrm>
          <a:prstGeom prst="rect">
            <a:avLst/>
          </a:prstGeom>
        </p:spPr>
      </p:pic>
    </p:spTree>
    <p:extLst>
      <p:ext uri="{BB962C8B-B14F-4D97-AF65-F5344CB8AC3E}">
        <p14:creationId xmlns:p14="http://schemas.microsoft.com/office/powerpoint/2010/main" val="398117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Selling Costs</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Costs necessary to market, distribute, and service a product or service</a:t>
            </a:r>
          </a:p>
          <a:p>
            <a:pPr marL="292608" indent="-292608">
              <a:buFont typeface="Arial" panose="020B0604020202020204" pitchFamily="34" charset="0"/>
              <a:buChar char="•"/>
            </a:pPr>
            <a:r>
              <a:rPr lang="en-US" sz="2400" dirty="0"/>
              <a:t>Order-getting </a:t>
            </a:r>
          </a:p>
          <a:p>
            <a:pPr marL="635508" lvl="1" indent="-292608">
              <a:buFont typeface="Arial" panose="020B0604020202020204" pitchFamily="34" charset="0"/>
              <a:buChar char="•"/>
            </a:pPr>
            <a:r>
              <a:rPr lang="en-US" sz="2400" dirty="0"/>
              <a:t>Examples: Sales personnel Salaries &amp; Commissions Advertising</a:t>
            </a:r>
          </a:p>
          <a:p>
            <a:pPr marL="292608" indent="-292608">
              <a:buFont typeface="Arial" panose="020B0604020202020204" pitchFamily="34" charset="0"/>
              <a:buChar char="•"/>
              <a:defRPr/>
            </a:pPr>
            <a:r>
              <a:rPr lang="en-US" sz="2400" dirty="0"/>
              <a:t>Order-Filling</a:t>
            </a:r>
          </a:p>
          <a:p>
            <a:pPr marL="635508" lvl="1" indent="-292608">
              <a:buFont typeface="Arial" panose="020B0604020202020204" pitchFamily="34" charset="0"/>
              <a:buChar char="•"/>
              <a:defRPr/>
            </a:pPr>
            <a:r>
              <a:rPr lang="en-US" sz="2400" dirty="0"/>
              <a:t>Examples: Warehousing, Shipping, and Customer Service</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4220361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Administrative Costs </a:t>
            </a:r>
            <a:r>
              <a:rPr lang="en-US" sz="2400" b="0" dirty="0"/>
              <a:t>(1 of 2)</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All costs associated with research, development, and general administration of the organization that cannot reasonably be assigned either to selling or production</a:t>
            </a:r>
          </a:p>
          <a:p>
            <a:pPr marL="292608" indent="-292608">
              <a:buFont typeface="Arial" panose="020B0604020202020204" pitchFamily="34" charset="0"/>
              <a:buChar char="•"/>
            </a:pPr>
            <a:r>
              <a:rPr lang="en-US" sz="2400" dirty="0"/>
              <a:t>General administration ensures that the various activities of the organization are integrated so that the overall mission of the firm is realized</a:t>
            </a:r>
          </a:p>
        </p:txBody>
      </p:sp>
    </p:spTree>
    <p:extLst>
      <p:ext uri="{BB962C8B-B14F-4D97-AF65-F5344CB8AC3E}">
        <p14:creationId xmlns:p14="http://schemas.microsoft.com/office/powerpoint/2010/main" val="3157961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Administrative Costs </a:t>
            </a:r>
            <a:r>
              <a:rPr lang="en-US" sz="2400" b="0" dirty="0"/>
              <a:t>(2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Examples – executive salaries, legal fees, printing the annual report, and general accounting</a:t>
            </a:r>
          </a:p>
          <a:p>
            <a:pPr marL="292608" indent="-292608">
              <a:buFont typeface="Arial" panose="020B0604020202020204" pitchFamily="34" charset="0"/>
              <a:buChar char="•"/>
            </a:pPr>
            <a:r>
              <a:rPr lang="en-US" sz="2400" dirty="0"/>
              <a:t>Research and development costs are the costs associated with designing and developing new products and must be expensed in the period incurred</a:t>
            </a:r>
          </a:p>
        </p:txBody>
      </p:sp>
    </p:spTree>
    <p:extLst>
      <p:ext uri="{BB962C8B-B14F-4D97-AF65-F5344CB8AC3E}">
        <p14:creationId xmlns:p14="http://schemas.microsoft.com/office/powerpoint/2010/main" val="252023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Meaning and Uses of Cost </a:t>
            </a:r>
            <a:r>
              <a:rPr lang="en-US" sz="2400" b="0" dirty="0"/>
              <a:t>(1 of 2)</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Important yet difficult task of managerial accounting is to determine the cost of products, services, customers, and other items to managers</a:t>
            </a:r>
          </a:p>
          <a:p>
            <a:pPr marL="292608" indent="-292608">
              <a:buFont typeface="Arial" panose="020B0604020202020204" pitchFamily="34" charset="0"/>
              <a:buChar char="•"/>
            </a:pPr>
            <a:r>
              <a:rPr lang="en-US" sz="2400" b="1" dirty="0"/>
              <a:t>Cost</a:t>
            </a:r>
            <a:r>
              <a:rPr lang="en-US" sz="2400" dirty="0"/>
              <a:t>: Amount of cash or cash equivalent sacrificed for goods and/or services that bring a current or future benefit to the organization</a:t>
            </a:r>
          </a:p>
          <a:p>
            <a:pPr marL="635508" lvl="1" indent="-292608">
              <a:buClr>
                <a:srgbClr val="004A78"/>
              </a:buClr>
              <a:buFont typeface="Arial" panose="020B0604020202020204" pitchFamily="34" charset="0"/>
              <a:buChar char="•"/>
            </a:pPr>
            <a:r>
              <a:rPr lang="en-US" sz="2400" dirty="0"/>
              <a:t>Costs used up in the production of revenues are said to expire and are called </a:t>
            </a:r>
            <a:r>
              <a:rPr lang="en-US" sz="2400" b="1" dirty="0"/>
              <a:t>expenses</a:t>
            </a:r>
          </a:p>
          <a:p>
            <a:pPr marL="292608" indent="-292608">
              <a:buFont typeface="Arial" panose="020B0604020202020204" pitchFamily="34" charset="0"/>
              <a:buChar char="•"/>
            </a:pPr>
            <a:r>
              <a:rPr lang="en-US" sz="2400" dirty="0"/>
              <a:t>On the income statement, expenses are deducted from revenues to determine income (profit)</a:t>
            </a:r>
          </a:p>
        </p:txBody>
      </p:sp>
    </p:spTree>
    <p:extLst>
      <p:ext uri="{BB962C8B-B14F-4D97-AF65-F5344CB8AC3E}">
        <p14:creationId xmlns:p14="http://schemas.microsoft.com/office/powerpoint/2010/main" val="3261549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and Indirect Period Costs</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Helpful to distinguish between direct period costs and indirect period costs</a:t>
            </a:r>
          </a:p>
          <a:p>
            <a:pPr marL="635508" lvl="1" indent="-292608">
              <a:buFont typeface="Arial" panose="020B0604020202020204" pitchFamily="34" charset="0"/>
              <a:buChar char="•"/>
            </a:pPr>
            <a:r>
              <a:rPr lang="en-US" sz="2400" dirty="0"/>
              <a:t>Indirect labor is included in overhead</a:t>
            </a:r>
          </a:p>
          <a:p>
            <a:pPr marL="292608" indent="-292608">
              <a:buFont typeface="Arial" panose="020B0604020202020204" pitchFamily="34" charset="0"/>
              <a:buChar char="•"/>
            </a:pPr>
            <a:r>
              <a:rPr lang="en-US" sz="2400" dirty="0"/>
              <a:t>Do not affect the calculation of inventories or C O G S for service companies</a:t>
            </a:r>
          </a:p>
          <a:p>
            <a:pPr marL="292608" indent="-292608">
              <a:buFont typeface="Arial" panose="020B0604020202020204" pitchFamily="34" charset="0"/>
              <a:buChar char="•"/>
            </a:pPr>
            <a:r>
              <a:rPr lang="en-US" sz="2400" dirty="0"/>
              <a:t>Correct classification affects decisions, planning and control activities for managers</a:t>
            </a:r>
          </a:p>
          <a:p>
            <a:pPr marL="292608" indent="-292608">
              <a:buFont typeface="Arial" panose="020B0604020202020204" pitchFamily="34" charset="0"/>
              <a:buChar char="•"/>
            </a:pPr>
            <a:r>
              <a:rPr lang="en-US" sz="2400" dirty="0"/>
              <a:t>Service company example - Restaurant </a:t>
            </a:r>
          </a:p>
          <a:p>
            <a:pPr marL="635508" lvl="1" indent="-292608">
              <a:buFont typeface="Arial" panose="020B0604020202020204" pitchFamily="34" charset="0"/>
              <a:buChar char="•"/>
            </a:pPr>
            <a:r>
              <a:rPr lang="en-US" sz="2400" dirty="0"/>
              <a:t>Direct period cost: Chef’s salary</a:t>
            </a:r>
          </a:p>
          <a:p>
            <a:pPr marL="635508" lvl="1" indent="-292608">
              <a:buFont typeface="Arial" panose="020B0604020202020204" pitchFamily="34" charset="0"/>
              <a:buChar char="•"/>
            </a:pPr>
            <a:r>
              <a:rPr lang="en-US" sz="2400" dirty="0"/>
              <a:t>Indirect period cost: Cost of disposable napkins</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1400021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a:t>
            </a:r>
          </a:p>
        </p:txBody>
      </p:sp>
      <p:sp>
        <p:nvSpPr>
          <p:cNvPr id="2" name="Text Placeholder 1"/>
          <p:cNvSpPr>
            <a:spLocks noGrp="1"/>
          </p:cNvSpPr>
          <p:nvPr>
            <p:ph type="body" sz="quarter" idx="17"/>
          </p:nvPr>
        </p:nvSpPr>
        <p:spPr/>
        <p:txBody>
          <a:bodyPr>
            <a:normAutofit/>
          </a:bodyPr>
          <a:lstStyle/>
          <a:p>
            <a:pPr marL="0" indent="0">
              <a:buNone/>
            </a:pPr>
            <a:r>
              <a:rPr lang="en-US" sz="2400" dirty="0"/>
              <a:t>Which of the following items should be included as part of product cost?</a:t>
            </a:r>
          </a:p>
          <a:p>
            <a:pPr marL="465138" lvl="1" indent="-465138">
              <a:buClr>
                <a:srgbClr val="004A78"/>
              </a:buClr>
              <a:buFont typeface="+mj-lt"/>
              <a:buAutoNum type="alphaLcPeriod"/>
            </a:pPr>
            <a:r>
              <a:rPr lang="en-US" sz="2400" dirty="0"/>
              <a:t>Manufacturing overhead</a:t>
            </a:r>
          </a:p>
          <a:p>
            <a:pPr marL="465138" lvl="1" indent="-465138">
              <a:buClr>
                <a:srgbClr val="004A78"/>
              </a:buClr>
              <a:buFont typeface="+mj-lt"/>
              <a:buAutoNum type="alphaLcPeriod"/>
            </a:pPr>
            <a:r>
              <a:rPr lang="en-US" sz="2400" dirty="0"/>
              <a:t>Direct materials</a:t>
            </a:r>
          </a:p>
          <a:p>
            <a:pPr marL="465138" lvl="1" indent="-465138">
              <a:buClr>
                <a:srgbClr val="004A78"/>
              </a:buClr>
              <a:buFont typeface="+mj-lt"/>
              <a:buAutoNum type="alphaLcPeriod"/>
            </a:pPr>
            <a:r>
              <a:rPr lang="en-US" sz="2400" dirty="0"/>
              <a:t>Direct labor</a:t>
            </a:r>
          </a:p>
          <a:p>
            <a:pPr marL="465138" lvl="1" indent="-465138">
              <a:buClr>
                <a:srgbClr val="004A78"/>
              </a:buClr>
              <a:buFont typeface="+mj-lt"/>
              <a:buAutoNum type="alphaLcPeriod"/>
            </a:pPr>
            <a:r>
              <a:rPr lang="en-US" sz="2400" dirty="0"/>
              <a:t>All of the above</a:t>
            </a:r>
          </a:p>
        </p:txBody>
      </p:sp>
    </p:spTree>
    <p:extLst>
      <p:ext uri="{BB962C8B-B14F-4D97-AF65-F5344CB8AC3E}">
        <p14:creationId xmlns:p14="http://schemas.microsoft.com/office/powerpoint/2010/main" val="1461511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 Answer</a:t>
            </a:r>
          </a:p>
        </p:txBody>
      </p:sp>
      <p:sp>
        <p:nvSpPr>
          <p:cNvPr id="2" name="Text Placeholder 1"/>
          <p:cNvSpPr>
            <a:spLocks noGrp="1"/>
          </p:cNvSpPr>
          <p:nvPr>
            <p:ph type="body" sz="quarter" idx="17"/>
          </p:nvPr>
        </p:nvSpPr>
        <p:spPr/>
        <p:txBody>
          <a:bodyPr>
            <a:normAutofit/>
          </a:bodyPr>
          <a:lstStyle/>
          <a:p>
            <a:pPr marL="0" indent="0">
              <a:buNone/>
            </a:pPr>
            <a:r>
              <a:rPr lang="en-US" sz="2400" dirty="0"/>
              <a:t>Which of the following items should be included as part of product cost?</a:t>
            </a:r>
          </a:p>
          <a:p>
            <a:pPr marL="0" indent="0">
              <a:buNone/>
            </a:pPr>
            <a:endParaRPr lang="en-US" sz="2400" dirty="0"/>
          </a:p>
          <a:p>
            <a:pPr marL="0" indent="0">
              <a:buNone/>
            </a:pPr>
            <a:r>
              <a:rPr lang="en-US" sz="2400" b="1" dirty="0"/>
              <a:t>Answer: d. All of the above</a:t>
            </a:r>
          </a:p>
          <a:p>
            <a:pPr marL="0" indent="0" algn="just">
              <a:buNone/>
            </a:pPr>
            <a:r>
              <a:rPr lang="en-US" sz="2400" dirty="0"/>
              <a:t>Direct materials, direct labor, and manufacturing overhead costs should all be included as part of product cost because they meet the definition of product cost, which is “any cost, direct or indirect, of producing a product in a manufacturing firm or of acquiring a product in a merchandising firm and preparing it for sale.”</a:t>
            </a:r>
          </a:p>
        </p:txBody>
      </p:sp>
    </p:spTree>
    <p:extLst>
      <p:ext uri="{BB962C8B-B14F-4D97-AF65-F5344CB8AC3E}">
        <p14:creationId xmlns:p14="http://schemas.microsoft.com/office/powerpoint/2010/main" val="1610236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Preparing Income Statements: Cost of Goods Manufactured </a:t>
            </a:r>
            <a:r>
              <a:rPr lang="en-US" sz="2400" b="0" dirty="0"/>
              <a:t>(1 of 3)</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The </a:t>
            </a:r>
            <a:r>
              <a:rPr lang="en-US" sz="2400" b="1" dirty="0"/>
              <a:t>cost of goods manufactured </a:t>
            </a:r>
            <a:r>
              <a:rPr lang="en-US" sz="2400" dirty="0"/>
              <a:t>represents total product cost of goods completed during the current period and transferred to finished goods inventory</a:t>
            </a:r>
          </a:p>
          <a:p>
            <a:pPr marL="292608" indent="-292608">
              <a:buFont typeface="Arial" panose="020B0604020202020204" pitchFamily="34" charset="0"/>
              <a:buChar char="•"/>
            </a:pPr>
            <a:r>
              <a:rPr lang="en-US" sz="2400" dirty="0"/>
              <a:t>The cost of direct materials used in production can be derived using the following formula:</a:t>
            </a:r>
          </a:p>
          <a:p>
            <a:pPr marL="0" indent="0">
              <a:buNone/>
            </a:pPr>
            <a:endParaRPr lang="en-US" sz="2400" dirty="0"/>
          </a:p>
          <a:p>
            <a:pPr marL="342900" lvl="1" indent="0">
              <a:buNone/>
            </a:pPr>
            <a:r>
              <a:rPr lang="en-US" sz="2400" dirty="0">
                <a:solidFill>
                  <a:srgbClr val="000000"/>
                </a:solidFill>
              </a:rPr>
              <a:t>Beginning Inventory of Materials + Purchases − Direct Materials Used in Production = Ending Inventory of Materials</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1399733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Preparing Income Statements: Cost of Goods Manufactured </a:t>
            </a:r>
            <a:r>
              <a:rPr lang="en-US" sz="2400" b="0" dirty="0"/>
              <a:t>(2 of 3)</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Direct materials are then used to calculate the cost of goods manufactured as follows:</a:t>
            </a:r>
          </a:p>
          <a:p>
            <a:pPr marL="0" indent="0">
              <a:buNone/>
            </a:pPr>
            <a:endParaRPr lang="en-US" sz="2400" dirty="0"/>
          </a:p>
          <a:p>
            <a:pPr marL="342900" lvl="1" indent="0">
              <a:buNone/>
            </a:pPr>
            <a:r>
              <a:rPr lang="en-US" sz="2400" dirty="0">
                <a:solidFill>
                  <a:srgbClr val="000000"/>
                </a:solidFill>
              </a:rPr>
              <a:t>Direct materials + Direct labor + Manufacturing overhead costs + Beginning W</a:t>
            </a:r>
            <a:r>
              <a:rPr lang="en-US" sz="100" dirty="0">
                <a:solidFill>
                  <a:srgbClr val="000000"/>
                </a:solidFill>
              </a:rPr>
              <a:t> </a:t>
            </a:r>
            <a:r>
              <a:rPr lang="en-US" sz="2400" dirty="0">
                <a:solidFill>
                  <a:srgbClr val="000000"/>
                </a:solidFill>
              </a:rPr>
              <a:t>I</a:t>
            </a:r>
            <a:r>
              <a:rPr lang="en-US" sz="100" dirty="0">
                <a:solidFill>
                  <a:srgbClr val="000000"/>
                </a:solidFill>
              </a:rPr>
              <a:t> </a:t>
            </a:r>
            <a:r>
              <a:rPr lang="en-US" sz="2400" dirty="0">
                <a:solidFill>
                  <a:srgbClr val="000000"/>
                </a:solidFill>
              </a:rPr>
              <a:t>P inventory − Ending W</a:t>
            </a:r>
            <a:r>
              <a:rPr lang="en-US" sz="100" dirty="0">
                <a:solidFill>
                  <a:srgbClr val="000000"/>
                </a:solidFill>
              </a:rPr>
              <a:t> </a:t>
            </a:r>
            <a:r>
              <a:rPr lang="en-US" sz="2400" dirty="0">
                <a:solidFill>
                  <a:srgbClr val="000000"/>
                </a:solidFill>
              </a:rPr>
              <a:t>I</a:t>
            </a:r>
            <a:r>
              <a:rPr lang="en-US" sz="100" dirty="0">
                <a:solidFill>
                  <a:srgbClr val="000000"/>
                </a:solidFill>
              </a:rPr>
              <a:t> </a:t>
            </a:r>
            <a:r>
              <a:rPr lang="en-US" sz="2400" dirty="0">
                <a:solidFill>
                  <a:srgbClr val="000000"/>
                </a:solidFill>
              </a:rPr>
              <a:t>P inventory = Cost of goods manufactured</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138149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Preparing Income Statements: Cost of Goods Manufactured </a:t>
            </a:r>
            <a:r>
              <a:rPr lang="en-US" sz="2400" b="0" dirty="0"/>
              <a:t>(3 of 3)</a:t>
            </a:r>
            <a:endParaRPr lang="en-US" sz="2400" b="0" dirty="0">
              <a:highlight>
                <a:srgbClr val="FFFF00"/>
              </a:highlight>
            </a:endParaRP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The primary use of calculating the direct materials used in production is to serve as the first number in calculating the cost of goods manufactured</a:t>
            </a:r>
          </a:p>
          <a:p>
            <a:pPr marL="292608" indent="-292608">
              <a:buFont typeface="Arial" panose="020B0604020202020204" pitchFamily="34" charset="0"/>
              <a:buChar char="•"/>
            </a:pPr>
            <a:r>
              <a:rPr lang="en-US" sz="2400" dirty="0"/>
              <a:t>Direct materials used in production also show managers the difference between the amount of materials purchased and the amount of materials used in manufacturing for the period</a:t>
            </a:r>
          </a:p>
        </p:txBody>
      </p:sp>
    </p:spTree>
    <p:extLst>
      <p:ext uri="{BB962C8B-B14F-4D97-AF65-F5344CB8AC3E}">
        <p14:creationId xmlns:p14="http://schemas.microsoft.com/office/powerpoint/2010/main" val="215591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Work-in-Process (W I P) </a:t>
            </a:r>
            <a:r>
              <a:rPr lang="en-US" sz="2400" b="0" dirty="0"/>
              <a:t>(1 of 2)</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Second type of </a:t>
            </a:r>
            <a:r>
              <a:rPr lang="en-US" sz="2400" b="1" dirty="0"/>
              <a:t>inventory</a:t>
            </a:r>
          </a:p>
          <a:p>
            <a:pPr marL="292608" indent="-292608">
              <a:buFont typeface="Arial" panose="020B0604020202020204" pitchFamily="34" charset="0"/>
              <a:buChar char="•"/>
            </a:pPr>
            <a:r>
              <a:rPr lang="en-US" sz="2400" dirty="0"/>
              <a:t>Cost of the partially completed goods that are still on the factory floor at the end of a time period</a:t>
            </a:r>
          </a:p>
          <a:p>
            <a:pPr marL="292608" indent="-292608">
              <a:buFont typeface="Arial" panose="020B0604020202020204" pitchFamily="34" charset="0"/>
              <a:buChar char="•"/>
            </a:pPr>
            <a:r>
              <a:rPr lang="en-US" sz="2400" dirty="0"/>
              <a:t>W </a:t>
            </a:r>
            <a:r>
              <a:rPr lang="en-US" sz="100" dirty="0"/>
              <a:t> </a:t>
            </a:r>
            <a:r>
              <a:rPr lang="en-US" sz="2400" dirty="0"/>
              <a:t>I </a:t>
            </a:r>
            <a:r>
              <a:rPr lang="en-US" sz="100" dirty="0"/>
              <a:t>  </a:t>
            </a:r>
            <a:r>
              <a:rPr lang="en-US" sz="2400" dirty="0"/>
              <a:t>P units are units that have been started, but are not finished</a:t>
            </a:r>
          </a:p>
          <a:p>
            <a:pPr marL="292608" indent="-292608">
              <a:buFont typeface="Arial" panose="020B0604020202020204" pitchFamily="34" charset="0"/>
              <a:buChar char="•"/>
            </a:pPr>
            <a:r>
              <a:rPr lang="en-US" sz="2400" dirty="0"/>
              <a:t>Have some value, but not as much as they will when they are completed; and there are beginning and ending inventories of W </a:t>
            </a:r>
            <a:r>
              <a:rPr lang="en-US" sz="100" dirty="0"/>
              <a:t>  </a:t>
            </a:r>
            <a:r>
              <a:rPr lang="en-US" sz="2400" dirty="0"/>
              <a:t>I </a:t>
            </a:r>
            <a:r>
              <a:rPr lang="en-US" sz="100" dirty="0"/>
              <a:t>  </a:t>
            </a:r>
            <a:r>
              <a:rPr lang="en-US" sz="2400" dirty="0"/>
              <a:t>P</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570517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Work-in-Process (W I P) </a:t>
            </a:r>
            <a:r>
              <a:rPr lang="en-US" sz="2400" b="0" dirty="0"/>
              <a:t>(2 of 2)</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We must adjust the total manufacturing cost for the time period for the inventories of W I P</a:t>
            </a:r>
          </a:p>
          <a:p>
            <a:pPr marL="635508" lvl="1" indent="-292608">
              <a:buFont typeface="Arial" panose="020B0604020202020204" pitchFamily="34" charset="0"/>
              <a:buChar char="•"/>
            </a:pPr>
            <a:r>
              <a:rPr lang="en-US" sz="2400" dirty="0"/>
              <a:t>We will have the total cost of the goods that were completed and transferred from W I P to finished goods inventory which is the cost of goods manufactured</a:t>
            </a:r>
          </a:p>
        </p:txBody>
      </p:sp>
    </p:spTree>
    <p:extLst>
      <p:ext uri="{BB962C8B-B14F-4D97-AF65-F5344CB8AC3E}">
        <p14:creationId xmlns:p14="http://schemas.microsoft.com/office/powerpoint/2010/main" val="632191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 of Goods Sold </a:t>
            </a:r>
            <a:r>
              <a:rPr lang="en-US" sz="2400" b="0" dirty="0"/>
              <a:t>(1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To meet external reporting requirements, costs must be classified into three categories:</a:t>
            </a:r>
          </a:p>
          <a:p>
            <a:pPr marL="635508" lvl="1" indent="-292608">
              <a:buFont typeface="Arial" panose="020B0604020202020204" pitchFamily="34" charset="0"/>
            </a:pPr>
            <a:r>
              <a:rPr lang="en-US" sz="2400" dirty="0"/>
              <a:t>Production</a:t>
            </a:r>
          </a:p>
          <a:p>
            <a:pPr marL="635508" lvl="1" indent="-292608">
              <a:buFont typeface="Arial" panose="020B0604020202020204" pitchFamily="34" charset="0"/>
            </a:pPr>
            <a:r>
              <a:rPr lang="en-US" sz="2400" dirty="0"/>
              <a:t>Selling</a:t>
            </a:r>
          </a:p>
          <a:p>
            <a:pPr marL="635508" lvl="1" indent="-292608">
              <a:buFont typeface="Arial" panose="020B0604020202020204" pitchFamily="34" charset="0"/>
            </a:pPr>
            <a:r>
              <a:rPr lang="en-US" sz="2400" dirty="0"/>
              <a:t>Administration</a:t>
            </a:r>
          </a:p>
        </p:txBody>
      </p:sp>
    </p:spTree>
    <p:extLst>
      <p:ext uri="{BB962C8B-B14F-4D97-AF65-F5344CB8AC3E}">
        <p14:creationId xmlns:p14="http://schemas.microsoft.com/office/powerpoint/2010/main" val="2200757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 of Goods Sold </a:t>
            </a:r>
            <a:r>
              <a:rPr lang="en-US" sz="2400" b="0" dirty="0"/>
              <a:t>(2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Represents cost of goods that were sold during the period and then transferred from finished goods inventory on the balance sheet to cost of goods sold on the income statement</a:t>
            </a:r>
          </a:p>
          <a:p>
            <a:pPr marL="292608" indent="-292608">
              <a:buFont typeface="Arial" panose="020B0604020202020204" pitchFamily="34" charset="0"/>
            </a:pPr>
            <a:r>
              <a:rPr lang="en-US" sz="2400" dirty="0"/>
              <a:t>Cost of goods sold is calculated as:</a:t>
            </a:r>
          </a:p>
          <a:p>
            <a:pPr marL="0" indent="0">
              <a:buNone/>
            </a:pPr>
            <a:endParaRPr lang="en-US" sz="2400" dirty="0"/>
          </a:p>
          <a:p>
            <a:pPr marL="342900" lvl="1" indent="0">
              <a:buNone/>
            </a:pPr>
            <a:r>
              <a:rPr lang="en-US" sz="2400" dirty="0">
                <a:solidFill>
                  <a:srgbClr val="000000"/>
                </a:solidFill>
              </a:rPr>
              <a:t>Beginning finished goods inventory + Cost of goods manufactured − Ending finished goods inventory = Cost of goods sold</a:t>
            </a:r>
          </a:p>
          <a:p>
            <a:pPr marL="292608" indent="-292608">
              <a:buFont typeface="Arial" panose="020B0604020202020204" pitchFamily="34" charset="0"/>
            </a:pPr>
            <a:endParaRPr lang="en-US" sz="2400" dirty="0"/>
          </a:p>
        </p:txBody>
      </p:sp>
    </p:spTree>
    <p:extLst>
      <p:ext uri="{BB962C8B-B14F-4D97-AF65-F5344CB8AC3E}">
        <p14:creationId xmlns:p14="http://schemas.microsoft.com/office/powerpoint/2010/main" val="126163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Meaning and Uses of Cost </a:t>
            </a:r>
            <a:r>
              <a:rPr lang="en-US" sz="2400" b="0" dirty="0"/>
              <a:t>(2 of 2)</a:t>
            </a:r>
            <a:endParaRPr lang="en-US" dirty="0"/>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We can look more closely at the relationship between cost and revenue by focusing on the units sold</a:t>
            </a:r>
          </a:p>
          <a:p>
            <a:pPr marL="292608" indent="-292608">
              <a:buFont typeface="Arial" panose="020B0604020202020204" pitchFamily="34" charset="0"/>
              <a:buChar char="•"/>
            </a:pPr>
            <a:r>
              <a:rPr lang="en-US" sz="2400" dirty="0"/>
              <a:t>Revenue per unit is called </a:t>
            </a:r>
            <a:r>
              <a:rPr lang="en-US" sz="2400" b="1" dirty="0"/>
              <a:t>price</a:t>
            </a:r>
          </a:p>
        </p:txBody>
      </p:sp>
    </p:spTree>
    <p:extLst>
      <p:ext uri="{BB962C8B-B14F-4D97-AF65-F5344CB8AC3E}">
        <p14:creationId xmlns:p14="http://schemas.microsoft.com/office/powerpoint/2010/main" val="1527944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Relationship Between Flow of Costs, Inventories, and Cost of Goods Sold</a:t>
            </a:r>
          </a:p>
        </p:txBody>
      </p:sp>
      <p:pic>
        <p:nvPicPr>
          <p:cNvPr id="7" name="Picture Placeholder 6" descr="Relationship between the Flow of Costs, Inventories, and Cost of Goods Sold.">
            <a:extLst>
              <a:ext uri="{FF2B5EF4-FFF2-40B4-BE49-F238E27FC236}">
                <a16:creationId xmlns:a16="http://schemas.microsoft.com/office/drawing/2014/main" id="{F13DA5A0-C9E5-4572-8B85-C62EDE10F771}"/>
              </a:ext>
            </a:extLst>
          </p:cNvPr>
          <p:cNvPicPr>
            <a:picLocks noGrp="1" noChangeAspect="1"/>
          </p:cNvPicPr>
          <p:nvPr>
            <p:ph type="pic" sz="quarter" idx="10"/>
          </p:nvPr>
        </p:nvPicPr>
        <p:blipFill>
          <a:blip r:embed="rId3"/>
          <a:stretch>
            <a:fillRect/>
          </a:stretch>
        </p:blipFill>
        <p:spPr>
          <a:xfrm>
            <a:off x="1004887" y="1406298"/>
            <a:ext cx="10182225" cy="4371975"/>
          </a:xfrm>
          <a:prstGeom prst="rect">
            <a:avLst/>
          </a:prstGeom>
        </p:spPr>
      </p:pic>
    </p:spTree>
    <p:extLst>
      <p:ext uri="{BB962C8B-B14F-4D97-AF65-F5344CB8AC3E}">
        <p14:creationId xmlns:p14="http://schemas.microsoft.com/office/powerpoint/2010/main" val="2840756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Income Statement: Manufacturing Firm </a:t>
            </a:r>
            <a:r>
              <a:rPr lang="en-US" sz="2400" b="0" dirty="0"/>
              <a:t>(1 of 3)</a:t>
            </a:r>
            <a:endParaRPr lang="en-US" dirty="0"/>
          </a:p>
        </p:txBody>
      </p:sp>
      <p:sp>
        <p:nvSpPr>
          <p:cNvPr id="2" name="Text Placeholder 1"/>
          <p:cNvSpPr>
            <a:spLocks noGrp="1"/>
          </p:cNvSpPr>
          <p:nvPr>
            <p:ph type="body" sz="quarter" idx="17"/>
          </p:nvPr>
        </p:nvSpPr>
        <p:spPr/>
        <p:txBody>
          <a:bodyPr>
            <a:normAutofit/>
          </a:bodyPr>
          <a:lstStyle/>
          <a:p>
            <a:r>
              <a:rPr lang="en-US" sz="2400" dirty="0"/>
              <a:t>It is important that all sales revenue and expenses attached to a time period appear on the income statement</a:t>
            </a:r>
          </a:p>
          <a:p>
            <a:pPr marL="292608" indent="-292608">
              <a:buFont typeface="Arial" panose="020B0604020202020204" pitchFamily="34" charset="0"/>
              <a:buChar char="•"/>
            </a:pPr>
            <a:r>
              <a:rPr lang="en-US" sz="2400" dirty="0"/>
              <a:t>Expenses are separated into three categories: production (cost of goods sold), selling, and administrative</a:t>
            </a:r>
          </a:p>
          <a:p>
            <a:pPr marL="292608" indent="-292608">
              <a:buFont typeface="Arial" panose="020B0604020202020204" pitchFamily="34" charset="0"/>
              <a:buChar char="•"/>
            </a:pPr>
            <a:r>
              <a:rPr lang="en-US" sz="2400" dirty="0"/>
              <a:t>Sales revenue is calculated as: </a:t>
            </a:r>
          </a:p>
          <a:p>
            <a:pPr marL="292608" indent="-292608">
              <a:buFont typeface="Arial" panose="020B0604020202020204" pitchFamily="34" charset="0"/>
              <a:buChar char="•"/>
            </a:pPr>
            <a:endParaRPr lang="en-US" sz="2400" dirty="0"/>
          </a:p>
          <a:p>
            <a:pPr marL="342900" lvl="1" indent="0">
              <a:buNone/>
            </a:pPr>
            <a:r>
              <a:rPr lang="en-US" sz="2400" dirty="0">
                <a:solidFill>
                  <a:srgbClr val="000000"/>
                </a:solidFill>
              </a:rPr>
              <a:t>Sales Revenue = Price × Units Sold</a:t>
            </a:r>
          </a:p>
          <a:p>
            <a:endParaRPr lang="en-US" sz="2400" dirty="0"/>
          </a:p>
        </p:txBody>
      </p:sp>
    </p:spTree>
    <p:extLst>
      <p:ext uri="{BB962C8B-B14F-4D97-AF65-F5344CB8AC3E}">
        <p14:creationId xmlns:p14="http://schemas.microsoft.com/office/powerpoint/2010/main" val="3755536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Income Statement: Manufacturing Firm </a:t>
            </a:r>
            <a:r>
              <a:rPr lang="en-US" sz="2400" b="0" dirty="0"/>
              <a:t>(2 of 3)</a:t>
            </a:r>
            <a:endParaRPr lang="en-US" dirty="0"/>
          </a:p>
        </p:txBody>
      </p:sp>
      <p:sp>
        <p:nvSpPr>
          <p:cNvPr id="2" name="Text Placeholder 1"/>
          <p:cNvSpPr>
            <a:spLocks noGrp="1"/>
          </p:cNvSpPr>
          <p:nvPr>
            <p:ph type="body" sz="quarter" idx="17"/>
          </p:nvPr>
        </p:nvSpPr>
        <p:spPr/>
        <p:txBody>
          <a:bodyPr>
            <a:normAutofit/>
          </a:bodyPr>
          <a:lstStyle/>
          <a:p>
            <a:r>
              <a:rPr lang="en-US" sz="2400" dirty="0"/>
              <a:t>The primary use for the income statement is for external financial reporting</a:t>
            </a:r>
          </a:p>
          <a:p>
            <a:r>
              <a:rPr lang="en-US" sz="2400" dirty="0"/>
              <a:t>Investors and outside parties use it to determine the financial health of a firm, including the calculation of various important financial ratios</a:t>
            </a:r>
          </a:p>
        </p:txBody>
      </p:sp>
    </p:spTree>
    <p:extLst>
      <p:ext uri="{BB962C8B-B14F-4D97-AF65-F5344CB8AC3E}">
        <p14:creationId xmlns:p14="http://schemas.microsoft.com/office/powerpoint/2010/main" val="1900287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Income Statement: Manufacturing Firm </a:t>
            </a:r>
            <a:r>
              <a:rPr lang="en-US" sz="2400" b="0" dirty="0"/>
              <a:t>(3 of 3)</a:t>
            </a:r>
            <a:endParaRPr lang="en-US" dirty="0"/>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Gross margin is the difference between sales revenue and cost of goods sold:</a:t>
            </a:r>
          </a:p>
          <a:p>
            <a:pPr marL="342900" lvl="1" indent="0" algn="ctr">
              <a:buNone/>
            </a:pPr>
            <a:r>
              <a:rPr lang="en-US" sz="2400" dirty="0">
                <a:solidFill>
                  <a:srgbClr val="000000"/>
                </a:solidFill>
              </a:rPr>
              <a:t>Gross Margin = Sales Revenue − Cost of Goods Sold</a:t>
            </a:r>
          </a:p>
          <a:p>
            <a:pPr marL="635508" lvl="1" indent="-292608">
              <a:buFont typeface="Arial" panose="020B0604020202020204" pitchFamily="34" charset="0"/>
              <a:buChar char="•"/>
            </a:pPr>
            <a:endParaRPr lang="en-US" sz="2400" dirty="0"/>
          </a:p>
          <a:p>
            <a:pPr marL="635508" lvl="1" indent="-292608">
              <a:buFont typeface="Arial" panose="020B0604020202020204" pitchFamily="34" charset="0"/>
              <a:buChar char="•"/>
            </a:pPr>
            <a:r>
              <a:rPr lang="en-US" sz="2400" dirty="0"/>
              <a:t>Does not equal operating income or profit as it is computed without subtracting selling and administrative expenses</a:t>
            </a:r>
          </a:p>
          <a:p>
            <a:pPr marL="635508" lvl="1" indent="-292608">
              <a:buFont typeface="Arial" panose="020B0604020202020204" pitchFamily="34" charset="0"/>
              <a:buChar char="•"/>
            </a:pPr>
            <a:r>
              <a:rPr lang="en-US" sz="2400" dirty="0"/>
              <a:t>If positive, the firm will charge prices that cover the product cost</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2153229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Gross Margin Percentage </a:t>
            </a:r>
            <a:r>
              <a:rPr lang="en-US" sz="2400" b="0" dirty="0"/>
              <a:t>(1 of 2)</a:t>
            </a:r>
            <a:endParaRPr lang="en-US" dirty="0"/>
          </a:p>
        </p:txBody>
      </p:sp>
      <p:sp>
        <p:nvSpPr>
          <p:cNvPr id="2" name="Text Placeholder 1"/>
          <p:cNvSpPr>
            <a:spLocks noGrp="1"/>
          </p:cNvSpPr>
          <p:nvPr>
            <p:ph type="body" sz="quarter" idx="17"/>
          </p:nvPr>
        </p:nvSpPr>
        <p:spPr>
          <a:xfrm>
            <a:off x="743576" y="1638300"/>
            <a:ext cx="10711543" cy="2035629"/>
          </a:xfrm>
        </p:spPr>
        <p:txBody>
          <a:bodyPr>
            <a:normAutofit/>
          </a:bodyPr>
          <a:lstStyle/>
          <a:p>
            <a:pPr marL="292608" indent="-292608">
              <a:buFont typeface="Arial" panose="020B0604020202020204" pitchFamily="34" charset="0"/>
              <a:buChar char="•"/>
            </a:pPr>
            <a:r>
              <a:rPr lang="en-US" sz="2400" dirty="0"/>
              <a:t>A company can compare gross margin percentage with the average for its industry </a:t>
            </a:r>
          </a:p>
          <a:p>
            <a:pPr marL="292608" indent="-292608">
              <a:buFont typeface="Arial" panose="020B0604020202020204" pitchFamily="34" charset="0"/>
              <a:buChar char="•"/>
            </a:pPr>
            <a:r>
              <a:rPr lang="en-US" sz="2400" dirty="0"/>
              <a:t>Gross margin percentage varies significantly by industry</a:t>
            </a:r>
          </a:p>
          <a:p>
            <a:pPr marL="292608" indent="-292608">
              <a:buFont typeface="Arial" panose="020B0604020202020204" pitchFamily="34" charset="0"/>
              <a:buChar char="•"/>
            </a:pPr>
            <a:r>
              <a:rPr lang="en-US" sz="2400" dirty="0"/>
              <a:t>Gross margin percentage is calculated as:</a:t>
            </a:r>
          </a:p>
        </p:txBody>
      </p:sp>
      <p:graphicFrame>
        <p:nvGraphicFramePr>
          <p:cNvPr id="5" name="Content Placeholder 6" descr="Gross Margin Percentage = Gross Margin / Sales Revenue.">
            <a:extLst>
              <a:ext uri="{FF2B5EF4-FFF2-40B4-BE49-F238E27FC236}">
                <a16:creationId xmlns:a16="http://schemas.microsoft.com/office/drawing/2014/main" id="{401EB933-E86B-4E89-AC1E-BBB480FFA288}"/>
              </a:ext>
            </a:extLst>
          </p:cNvPr>
          <p:cNvGraphicFramePr>
            <a:graphicFrameLocks noChangeAspect="1"/>
          </p:cNvGraphicFramePr>
          <p:nvPr>
            <p:extLst>
              <p:ext uri="{D42A27DB-BD31-4B8C-83A1-F6EECF244321}">
                <p14:modId xmlns:p14="http://schemas.microsoft.com/office/powerpoint/2010/main" val="1510084790"/>
              </p:ext>
            </p:extLst>
          </p:nvPr>
        </p:nvGraphicFramePr>
        <p:xfrm>
          <a:off x="1041567" y="3673929"/>
          <a:ext cx="5873750" cy="800100"/>
        </p:xfrm>
        <a:graphic>
          <a:graphicData uri="http://schemas.openxmlformats.org/presentationml/2006/ole">
            <mc:AlternateContent xmlns:mc="http://schemas.openxmlformats.org/markup-compatibility/2006">
              <mc:Choice xmlns:v="urn:schemas-microsoft-com:vml" Requires="v">
                <p:oleObj spid="_x0000_s13519" name="Equation" r:id="rId4" imgW="2984400" imgH="406080" progId="Equation.3">
                  <p:embed/>
                </p:oleObj>
              </mc:Choice>
              <mc:Fallback>
                <p:oleObj name="Equation" r:id="rId4" imgW="2984400" imgH="406080" progId="Equation.3">
                  <p:embed/>
                  <p:pic>
                    <p:nvPicPr>
                      <p:cNvPr id="7" name="Content Placeholder 6" descr="Gross Margin Percentage = Gross Margin / Sales Revenue.">
                        <a:extLst>
                          <a:ext uri="{FF2B5EF4-FFF2-40B4-BE49-F238E27FC236}">
                            <a16:creationId xmlns:a16="http://schemas.microsoft.com/office/drawing/2014/main" id="{AE6B8CD3-D63C-4678-8A35-970C3A0F8836}"/>
                          </a:ext>
                        </a:extLst>
                      </p:cNvPr>
                      <p:cNvPicPr/>
                      <p:nvPr/>
                    </p:nvPicPr>
                    <p:blipFill>
                      <a:blip r:embed="rId5"/>
                      <a:stretch>
                        <a:fillRect/>
                      </a:stretch>
                    </p:blipFill>
                    <p:spPr>
                      <a:xfrm>
                        <a:off x="1041567" y="3673929"/>
                        <a:ext cx="5873750" cy="800100"/>
                      </a:xfrm>
                      <a:prstGeom prst="rect">
                        <a:avLst/>
                      </a:prstGeom>
                    </p:spPr>
                  </p:pic>
                </p:oleObj>
              </mc:Fallback>
            </mc:AlternateContent>
          </a:graphicData>
        </a:graphic>
      </p:graphicFrame>
    </p:spTree>
    <p:extLst>
      <p:ext uri="{BB962C8B-B14F-4D97-AF65-F5344CB8AC3E}">
        <p14:creationId xmlns:p14="http://schemas.microsoft.com/office/powerpoint/2010/main" val="1039908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Gross Margin Percentage </a:t>
            </a:r>
            <a:r>
              <a:rPr lang="en-US" sz="2400" b="0" dirty="0"/>
              <a:t>(2 of 2)</a:t>
            </a:r>
            <a:endParaRPr lang="en-US" dirty="0"/>
          </a:p>
        </p:txBody>
      </p:sp>
      <p:sp>
        <p:nvSpPr>
          <p:cNvPr id="2" name="Text Placeholder 1"/>
          <p:cNvSpPr>
            <a:spLocks noGrp="1"/>
          </p:cNvSpPr>
          <p:nvPr>
            <p:ph type="body" sz="quarter" idx="17"/>
          </p:nvPr>
        </p:nvSpPr>
        <p:spPr/>
        <p:txBody>
          <a:bodyPr>
            <a:normAutofit/>
          </a:bodyPr>
          <a:lstStyle/>
          <a:p>
            <a:r>
              <a:rPr lang="en-US" sz="2400" dirty="0"/>
              <a:t>Calculating the percentage of revenue for each line on the income statement informs managers of the size of each income statement line item relative to sales revenue</a:t>
            </a:r>
          </a:p>
          <a:p>
            <a:r>
              <a:rPr lang="en-US" sz="2400" dirty="0"/>
              <a:t>It also enables comparisons between fiscal periods (i.e., trend analysis) and with other firms in the industry (i.e., competitor benchmarking)</a:t>
            </a:r>
          </a:p>
        </p:txBody>
      </p:sp>
    </p:spTree>
    <p:extLst>
      <p:ext uri="{BB962C8B-B14F-4D97-AF65-F5344CB8AC3E}">
        <p14:creationId xmlns:p14="http://schemas.microsoft.com/office/powerpoint/2010/main" val="3269889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Operating Income</a:t>
            </a:r>
          </a:p>
        </p:txBody>
      </p:sp>
      <p:sp>
        <p:nvSpPr>
          <p:cNvPr id="2" name="Text Placeholder 1"/>
          <p:cNvSpPr>
            <a:spLocks noGrp="1"/>
          </p:cNvSpPr>
          <p:nvPr>
            <p:ph type="body" sz="quarter" idx="17"/>
          </p:nvPr>
        </p:nvSpPr>
        <p:spPr/>
        <p:txBody>
          <a:bodyPr>
            <a:normAutofit/>
          </a:bodyPr>
          <a:lstStyle/>
          <a:p>
            <a:pPr marL="292608" indent="-292608">
              <a:buFont typeface="Arial" panose="020B0604020202020204" pitchFamily="34" charset="0"/>
              <a:buChar char="•"/>
            </a:pPr>
            <a:r>
              <a:rPr lang="en-US" sz="2400" dirty="0"/>
              <a:t>Key figure from the income statement</a:t>
            </a:r>
          </a:p>
          <a:p>
            <a:pPr marL="292608" indent="-292608">
              <a:buFont typeface="Arial" panose="020B0604020202020204" pitchFamily="34" charset="0"/>
              <a:buChar char="•"/>
            </a:pPr>
            <a:r>
              <a:rPr lang="en-US" sz="2400" dirty="0"/>
              <a:t>Shows how much the owners are actually earning from the company</a:t>
            </a:r>
          </a:p>
          <a:p>
            <a:pPr marL="0" indent="0">
              <a:buNone/>
            </a:pPr>
            <a:endParaRPr lang="en-US" sz="2400" dirty="0"/>
          </a:p>
          <a:p>
            <a:pPr marL="342900" lvl="1" indent="0">
              <a:buNone/>
            </a:pPr>
            <a:r>
              <a:rPr lang="en-US" sz="2400" dirty="0">
                <a:solidFill>
                  <a:srgbClr val="000000"/>
                </a:solidFill>
              </a:rPr>
              <a:t>Operating Income = Gross Margin − Selling and Administrative Expenses</a:t>
            </a:r>
          </a:p>
          <a:p>
            <a:pPr marL="292608" indent="-292608">
              <a:buFont typeface="Arial" panose="020B0604020202020204" pitchFamily="34" charset="0"/>
              <a:buChar char="•"/>
            </a:pPr>
            <a:endParaRPr lang="en-US" sz="2400" dirty="0"/>
          </a:p>
        </p:txBody>
      </p:sp>
    </p:spTree>
    <p:extLst>
      <p:ext uri="{BB962C8B-B14F-4D97-AF65-F5344CB8AC3E}">
        <p14:creationId xmlns:p14="http://schemas.microsoft.com/office/powerpoint/2010/main" val="2356049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Income Statement: Service Firm </a:t>
            </a:r>
            <a:r>
              <a:rPr lang="en-US" sz="2400" b="0" dirty="0"/>
              <a:t>(1 of 2)</a:t>
            </a:r>
            <a:endParaRPr lang="en-US" dirty="0"/>
          </a:p>
        </p:txBody>
      </p:sp>
      <p:sp>
        <p:nvSpPr>
          <p:cNvPr id="2" name="Text Placeholder 1"/>
          <p:cNvSpPr>
            <a:spLocks noGrp="1"/>
          </p:cNvSpPr>
          <p:nvPr>
            <p:ph type="body" sz="quarter" idx="17"/>
          </p:nvPr>
        </p:nvSpPr>
        <p:spPr/>
        <p:txBody>
          <a:bodyPr>
            <a:normAutofit/>
          </a:bodyPr>
          <a:lstStyle/>
          <a:p>
            <a:r>
              <a:rPr lang="en-US" sz="2400" b="1" dirty="0"/>
              <a:t>Service</a:t>
            </a:r>
            <a:r>
              <a:rPr lang="en-US" sz="2400" dirty="0"/>
              <a:t> </a:t>
            </a:r>
            <a:r>
              <a:rPr lang="en-US" sz="2400" b="1" dirty="0"/>
              <a:t>organization</a:t>
            </a:r>
          </a:p>
          <a:p>
            <a:pPr lvl="1"/>
            <a:r>
              <a:rPr lang="en-US" sz="2400" dirty="0"/>
              <a:t>No product to purchase, like in a merchandising or manufacturing operation </a:t>
            </a:r>
          </a:p>
          <a:p>
            <a:pPr lvl="1"/>
            <a:r>
              <a:rPr lang="en-US" sz="2400" dirty="0"/>
              <a:t>No beginning or ending inventories and no cost of goods sold and gross margin on the income statement</a:t>
            </a:r>
          </a:p>
          <a:p>
            <a:pPr lvl="1"/>
            <a:r>
              <a:rPr lang="en-US" sz="2400" dirty="0"/>
              <a:t>Cost of providing services appears along with the other operating expenses of the company</a:t>
            </a:r>
          </a:p>
        </p:txBody>
      </p:sp>
    </p:spTree>
    <p:extLst>
      <p:ext uri="{BB962C8B-B14F-4D97-AF65-F5344CB8AC3E}">
        <p14:creationId xmlns:p14="http://schemas.microsoft.com/office/powerpoint/2010/main" val="3230342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Income Statement: Service Firm </a:t>
            </a:r>
            <a:r>
              <a:rPr lang="en-US" sz="2400" b="0" dirty="0"/>
              <a:t>(2 of 2)</a:t>
            </a:r>
            <a:endParaRPr lang="en-US" dirty="0"/>
          </a:p>
        </p:txBody>
      </p:sp>
      <p:sp>
        <p:nvSpPr>
          <p:cNvPr id="2" name="Text Placeholder 1"/>
          <p:cNvSpPr>
            <a:spLocks noGrp="1"/>
          </p:cNvSpPr>
          <p:nvPr>
            <p:ph type="body" sz="quarter" idx="17"/>
          </p:nvPr>
        </p:nvSpPr>
        <p:spPr/>
        <p:txBody>
          <a:bodyPr>
            <a:normAutofit/>
          </a:bodyPr>
          <a:lstStyle/>
          <a:p>
            <a:r>
              <a:rPr lang="en-US" sz="2400" dirty="0"/>
              <a:t>Primary use is for external financial reporting</a:t>
            </a:r>
          </a:p>
          <a:p>
            <a:r>
              <a:rPr lang="en-US" sz="2400" dirty="0"/>
              <a:t>Investors and outside parties use it to determine the financial health of a firm</a:t>
            </a:r>
          </a:p>
          <a:p>
            <a:r>
              <a:rPr lang="en-US" sz="2400" dirty="0"/>
              <a:t>Cost of goods sold typically does not exist on the income statement </a:t>
            </a:r>
          </a:p>
          <a:p>
            <a:r>
              <a:rPr lang="en-US" sz="2400" dirty="0"/>
              <a:t>Income statement for a service provider is important because:</a:t>
            </a:r>
          </a:p>
          <a:p>
            <a:pPr lvl="1"/>
            <a:r>
              <a:rPr lang="en-US" sz="2400" dirty="0"/>
              <a:t>It showcases how the major expenses incurred to provide key services compare to the organization’s overall sales revenue</a:t>
            </a:r>
          </a:p>
        </p:txBody>
      </p:sp>
    </p:spTree>
    <p:extLst>
      <p:ext uri="{BB962C8B-B14F-4D97-AF65-F5344CB8AC3E}">
        <p14:creationId xmlns:p14="http://schemas.microsoft.com/office/powerpoint/2010/main" val="2165787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2</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buNone/>
            </a:pPr>
            <a:r>
              <a:rPr lang="en-US" sz="2400" dirty="0"/>
              <a:t>How is the income statement prepared by a manufacturing firm different from the income statement prepared by a service firm?</a:t>
            </a:r>
          </a:p>
        </p:txBody>
      </p:sp>
    </p:spTree>
    <p:extLst>
      <p:ext uri="{BB962C8B-B14F-4D97-AF65-F5344CB8AC3E}">
        <p14:creationId xmlns:p14="http://schemas.microsoft.com/office/powerpoint/2010/main" val="311091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 Objects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Items such as a product, customer, department, project, geographic region, plant, and so on, for which costs are measured and assigned</a:t>
            </a:r>
            <a:endParaRPr lang="en-US" sz="2400" b="1" dirty="0"/>
          </a:p>
          <a:p>
            <a:pPr marL="292608" indent="-292608">
              <a:buFont typeface="Arial" panose="020B0604020202020204" pitchFamily="34" charset="0"/>
              <a:buChar char="•"/>
            </a:pPr>
            <a:r>
              <a:rPr lang="en-US" sz="2400" dirty="0"/>
              <a:t>Managerial accounting systems are structured to measure and assign costs to entities</a:t>
            </a:r>
            <a:endParaRPr lang="en-US" sz="2400" b="1" dirty="0"/>
          </a:p>
        </p:txBody>
      </p:sp>
    </p:spTree>
    <p:extLst>
      <p:ext uri="{BB962C8B-B14F-4D97-AF65-F5344CB8AC3E}">
        <p14:creationId xmlns:p14="http://schemas.microsoft.com/office/powerpoint/2010/main" val="26101206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2 Debrief</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buNone/>
            </a:pPr>
            <a:r>
              <a:rPr lang="en-US" sz="2400" dirty="0"/>
              <a:t>How is the income statement prepared by a manufacturing firm different from the income statement prepared by a service firm?</a:t>
            </a:r>
          </a:p>
          <a:p>
            <a:pPr marL="0" indent="0">
              <a:buNone/>
            </a:pPr>
            <a:r>
              <a:rPr lang="en-US" sz="2400" b="1" dirty="0"/>
              <a:t>Answer:</a:t>
            </a:r>
          </a:p>
          <a:p>
            <a:pPr marL="0" indent="0" algn="just">
              <a:buNone/>
            </a:pPr>
            <a:r>
              <a:rPr lang="en-US" sz="2400" dirty="0"/>
              <a:t>The income statement for a manufacturing firm includes the cost of goods sold, which is the sum of direct materials, direct labor, and manufacturing overhead. The income statement for a service firm contains no cost of goods sold because there is no product to purchase or to manufacture and, thus, there is no inventory account to expense as cost of goods sold. In addition, because there is no cost of goods sold on the income statement of a service firm, there is no gross margin, unlike a manufacturing firm. </a:t>
            </a:r>
          </a:p>
        </p:txBody>
      </p:sp>
    </p:spTree>
    <p:extLst>
      <p:ext uri="{BB962C8B-B14F-4D97-AF65-F5344CB8AC3E}">
        <p14:creationId xmlns:p14="http://schemas.microsoft.com/office/powerpoint/2010/main" val="927497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Self-Assessment</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r>
              <a:rPr lang="en-US" sz="2400" dirty="0"/>
              <a:t>Describe the meaning of cost and how costs are assigned to products and services</a:t>
            </a:r>
          </a:p>
          <a:p>
            <a:endParaRPr lang="en-US" sz="2400" dirty="0"/>
          </a:p>
          <a:p>
            <a:r>
              <a:rPr lang="en-US" sz="2400" dirty="0"/>
              <a:t>Determine various costs of manufacturing products and providing services as well as the costs of selling and administration</a:t>
            </a:r>
          </a:p>
          <a:p>
            <a:endParaRPr lang="en-US" sz="2400" dirty="0"/>
          </a:p>
          <a:p>
            <a:r>
              <a:rPr lang="en-US" sz="2400" dirty="0"/>
              <a:t>Explain income statements for manufacturing and service organizations</a:t>
            </a:r>
          </a:p>
        </p:txBody>
      </p:sp>
    </p:spTree>
    <p:extLst>
      <p:ext uri="{BB962C8B-B14F-4D97-AF65-F5344CB8AC3E}">
        <p14:creationId xmlns:p14="http://schemas.microsoft.com/office/powerpoint/2010/main" val="1738422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0" indent="0">
              <a:lnSpc>
                <a:spcPct val="100000"/>
              </a:lnSpc>
              <a:spcBef>
                <a:spcPts val="1800"/>
              </a:spcBef>
              <a:buNone/>
            </a:pPr>
            <a:r>
              <a:rPr lang="en-US" sz="2400" dirty="0"/>
              <a:t>Now that the lesson has ended, you should have learned how to:</a:t>
            </a:r>
          </a:p>
          <a:p>
            <a:pPr>
              <a:lnSpc>
                <a:spcPct val="100000"/>
              </a:lnSpc>
              <a:spcBef>
                <a:spcPts val="1800"/>
              </a:spcBef>
            </a:pPr>
            <a:r>
              <a:rPr lang="en-US" altLang="en-US" sz="2400" dirty="0">
                <a:ea typeface="Calibri" pitchFamily="34" charset="0"/>
                <a:cs typeface="Calibri" pitchFamily="34" charset="0"/>
              </a:rPr>
              <a:t>Explain the meaning of cost and how costs are assigned to products and services</a:t>
            </a:r>
          </a:p>
          <a:p>
            <a:pPr>
              <a:lnSpc>
                <a:spcPct val="100000"/>
              </a:lnSpc>
              <a:spcBef>
                <a:spcPts val="1800"/>
              </a:spcBef>
            </a:pPr>
            <a:r>
              <a:rPr lang="en-US" altLang="en-US" sz="2400" dirty="0">
                <a:ea typeface="Calibri" pitchFamily="34" charset="0"/>
                <a:cs typeface="Calibri" pitchFamily="34" charset="0"/>
              </a:rPr>
              <a:t>Define the various costs of manufacturing products and providing services as well as the costs of selling and administration</a:t>
            </a:r>
          </a:p>
          <a:p>
            <a:pPr>
              <a:lnSpc>
                <a:spcPct val="100000"/>
              </a:lnSpc>
              <a:spcBef>
                <a:spcPts val="1800"/>
              </a:spcBef>
            </a:pPr>
            <a:r>
              <a:rPr lang="en-US" altLang="en-US" sz="2400" dirty="0">
                <a:ea typeface="Calibri" pitchFamily="34" charset="0"/>
                <a:cs typeface="Calibri" pitchFamily="34" charset="0"/>
              </a:rPr>
              <a:t>Prepare income statements for manufacturing and service organizations</a:t>
            </a:r>
            <a:endParaRPr lang="en-US" altLang="en-US" sz="2400" dirty="0"/>
          </a:p>
        </p:txBody>
      </p:sp>
    </p:spTree>
    <p:extLst>
      <p:ext uri="{BB962C8B-B14F-4D97-AF65-F5344CB8AC3E}">
        <p14:creationId xmlns:p14="http://schemas.microsoft.com/office/powerpoint/2010/main" val="195720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Accumulating Costs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Way that costs are measured and recorded</a:t>
            </a:r>
          </a:p>
          <a:p>
            <a:pPr lvl="1"/>
            <a:r>
              <a:rPr lang="en-US" sz="2400" dirty="0"/>
              <a:t>Accounting system typically does this job quite well</a:t>
            </a:r>
          </a:p>
          <a:p>
            <a:pPr marL="292608" indent="-292608">
              <a:buFont typeface="Arial" panose="020B0604020202020204" pitchFamily="34" charset="0"/>
            </a:pPr>
            <a:endParaRPr lang="en-US" sz="2400" dirty="0"/>
          </a:p>
        </p:txBody>
      </p:sp>
    </p:spTree>
    <p:extLst>
      <p:ext uri="{BB962C8B-B14F-4D97-AF65-F5344CB8AC3E}">
        <p14:creationId xmlns:p14="http://schemas.microsoft.com/office/powerpoint/2010/main" val="239137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Assigning Costs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pPr>
            <a:r>
              <a:rPr lang="en-US" sz="2400" dirty="0"/>
              <a:t>Way that a cost is linked to some cost object</a:t>
            </a:r>
          </a:p>
          <a:p>
            <a:pPr marL="292608" indent="-292608">
              <a:buFont typeface="Arial" panose="020B0604020202020204" pitchFamily="34" charset="0"/>
            </a:pPr>
            <a:r>
              <a:rPr lang="en-US" sz="2400" dirty="0"/>
              <a:t>Tells the company why the money was spent</a:t>
            </a:r>
          </a:p>
        </p:txBody>
      </p:sp>
    </p:spTree>
    <p:extLst>
      <p:ext uri="{BB962C8B-B14F-4D97-AF65-F5344CB8AC3E}">
        <p14:creationId xmlns:p14="http://schemas.microsoft.com/office/powerpoint/2010/main" val="304843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Assigning Costs to Cost Objects</a:t>
            </a:r>
          </a:p>
        </p:txBody>
      </p:sp>
      <p:sp>
        <p:nvSpPr>
          <p:cNvPr id="2" name="Text Placeholder 1"/>
          <p:cNvSpPr>
            <a:spLocks noGrp="1"/>
          </p:cNvSpPr>
          <p:nvPr>
            <p:ph type="body" sz="quarter" idx="17"/>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92608" indent="-292608">
              <a:buFont typeface="Arial" panose="020B0604020202020204" pitchFamily="34" charset="0"/>
              <a:buChar char="•"/>
            </a:pPr>
            <a:r>
              <a:rPr lang="en-US" sz="2400" dirty="0"/>
              <a:t>Costs can be assigned to cost objects in a number of ways</a:t>
            </a:r>
          </a:p>
          <a:p>
            <a:pPr marL="292608" indent="-292608">
              <a:buFont typeface="Arial" panose="020B0604020202020204" pitchFamily="34" charset="0"/>
              <a:buChar char="•"/>
            </a:pPr>
            <a:r>
              <a:rPr lang="en-US" sz="2400" dirty="0"/>
              <a:t>The choice of a method depends on a number of factors, such as the need for accuracy</a:t>
            </a:r>
          </a:p>
          <a:p>
            <a:pPr marL="292608" indent="-292608">
              <a:buFont typeface="Arial" panose="020B0604020202020204" pitchFamily="34" charset="0"/>
              <a:buChar char="•"/>
            </a:pPr>
            <a:r>
              <a:rPr lang="en-US" sz="2400" dirty="0"/>
              <a:t>The objective is to measure and assign costs as well as possible, given management objectives</a:t>
            </a:r>
          </a:p>
        </p:txBody>
      </p:sp>
    </p:spTree>
    <p:extLst>
      <p:ext uri="{BB962C8B-B14F-4D97-AF65-F5344CB8AC3E}">
        <p14:creationId xmlns:p14="http://schemas.microsoft.com/office/powerpoint/2010/main" val="122197651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5cd1bd9-f432-4f8c-8c64-f52b77cc24c4">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C56E93CCF5E349ABB197824E12C70E" ma:contentTypeVersion="" ma:contentTypeDescription="Create a new document." ma:contentTypeScope="" ma:versionID="1936469aa0172fc6dd8f9c27e85001b9">
  <xsd:schema xmlns:xsd="http://www.w3.org/2001/XMLSchema" xmlns:xs="http://www.w3.org/2001/XMLSchema" xmlns:p="http://schemas.microsoft.com/office/2006/metadata/properties" xmlns:ns2="25be6f04-d184-4a5a-ba6e-3624d71d6c8b" xmlns:ns3="85cd1bd9-f432-4f8c-8c64-f52b77cc24c4" targetNamespace="http://schemas.microsoft.com/office/2006/metadata/properties" ma:root="true" ma:fieldsID="c41f6b7079af870297bd68cc0e922771" ns2:_="" ns3:_="">
    <xsd:import namespace="25be6f04-d184-4a5a-ba6e-3624d71d6c8b"/>
    <xsd:import namespace="85cd1bd9-f432-4f8c-8c64-f52b77cc2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e6f04-d184-4a5a-ba6e-3624d71d6c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cd1bd9-f432-4f8c-8c64-f52b77cc24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purl.org/dc/elements/1.1/"/>
    <ds:schemaRef ds:uri="43c69562-0013-4712-a0a6-db2836dc62ed"/>
    <ds:schemaRef ds:uri="http://www.w3.org/XML/1998/namespace"/>
    <ds:schemaRef ds:uri="db6518bb-7a13-4e88-9a2d-c461c7d85858"/>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5b47f0fb-e24d-44b9-89a4-ff46b5ce035f"/>
    <ds:schemaRef ds:uri="dbac95d4-689a-4a2b-9845-ea50641fb23b"/>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7914E703-6E93-4D38-A3F8-436B776D91C8}"/>
</file>

<file path=docProps/app.xml><?xml version="1.0" encoding="utf-8"?>
<Properties xmlns="http://schemas.openxmlformats.org/officeDocument/2006/extended-properties" xmlns:vt="http://schemas.openxmlformats.org/officeDocument/2006/docPropsVTypes">
  <Template>Accessible_PPT_Template_Cengage</Template>
  <TotalTime>9212</TotalTime>
  <Words>6989</Words>
  <Application>Microsoft Office PowerPoint</Application>
  <PresentationFormat>Widescreen</PresentationFormat>
  <Paragraphs>419</Paragraphs>
  <Slides>62</Slides>
  <Notes>56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2" baseType="lpstr">
      <vt:lpstr>Arial</vt:lpstr>
      <vt:lpstr>Arial</vt:lpstr>
      <vt:lpstr>Calibri</vt:lpstr>
      <vt:lpstr>Calibri Light</vt:lpstr>
      <vt:lpstr>Helvetica</vt:lpstr>
      <vt:lpstr>Open Sans</vt:lpstr>
      <vt:lpstr>Summer Font</vt:lpstr>
      <vt:lpstr>Office Theme</vt:lpstr>
      <vt:lpstr>Custom Design</vt:lpstr>
      <vt:lpstr>Equation</vt:lpstr>
      <vt:lpstr>Chapter 02: Basic Managerial Accounting Concepts</vt:lpstr>
      <vt:lpstr>Chapter Objectives</vt:lpstr>
      <vt:lpstr>Icebreaker</vt:lpstr>
      <vt:lpstr>The Meaning and Uses of Cost (1 of 2)</vt:lpstr>
      <vt:lpstr>The Meaning and Uses of Cost (2 of 2)</vt:lpstr>
      <vt:lpstr>Cost Objects</vt:lpstr>
      <vt:lpstr>Accumulating Costs</vt:lpstr>
      <vt:lpstr>Assigning Costs</vt:lpstr>
      <vt:lpstr>Assigning Costs to Cost Objects</vt:lpstr>
      <vt:lpstr>Direct Costs</vt:lpstr>
      <vt:lpstr>Indirect Costs</vt:lpstr>
      <vt:lpstr>Object Costing</vt:lpstr>
      <vt:lpstr>Other Categories of Cost</vt:lpstr>
      <vt:lpstr>The Role of Data Analytics in Management Accounting (1 of 3)</vt:lpstr>
      <vt:lpstr>The Role of Data Analytics in Management Accounting (2 of 3)</vt:lpstr>
      <vt:lpstr>The Role of Data Analytics in Management Accounting (3 of 3)</vt:lpstr>
      <vt:lpstr>Matching Data Analytic Types to Management Accounting Analyses (1 of 2)</vt:lpstr>
      <vt:lpstr>Matching Data Analytic Types to Management Accounting Analyses (2 of 2)</vt:lpstr>
      <vt:lpstr>Discussion Activity 1</vt:lpstr>
      <vt:lpstr>Discussion Activity 1 Debrief</vt:lpstr>
      <vt:lpstr>Product Costs</vt:lpstr>
      <vt:lpstr>Service Costs (1 of 2)</vt:lpstr>
      <vt:lpstr>Service Costs (2 of 2)</vt:lpstr>
      <vt:lpstr>Providing Cost Information (1 of 2)</vt:lpstr>
      <vt:lpstr>Providing Cost Information (2 of 2)</vt:lpstr>
      <vt:lpstr>Determining Product Cost (1 of 2)</vt:lpstr>
      <vt:lpstr>Determining Product Cost (2 of 2)</vt:lpstr>
      <vt:lpstr>Direct Materials</vt:lpstr>
      <vt:lpstr>Direct Labor</vt:lpstr>
      <vt:lpstr>Manufacturing Overhead</vt:lpstr>
      <vt:lpstr>Calculating Total Product Cost (1 of 2)</vt:lpstr>
      <vt:lpstr>Calculating Total Product Cost (2 of 2)</vt:lpstr>
      <vt:lpstr>Prime and Conversion Costs</vt:lpstr>
      <vt:lpstr>Period Costs (1 of 3)</vt:lpstr>
      <vt:lpstr>Period Costs (2 of 3)</vt:lpstr>
      <vt:lpstr>Period Costs (3 of 3)</vt:lpstr>
      <vt:lpstr>Selling Costs</vt:lpstr>
      <vt:lpstr>Administrative Costs (1 of 2)</vt:lpstr>
      <vt:lpstr>Administrative Costs (2 of 2)</vt:lpstr>
      <vt:lpstr>Direct and Indirect Period Costs</vt:lpstr>
      <vt:lpstr>Knowledge Check Activity 1</vt:lpstr>
      <vt:lpstr>Knowledge Check Activity 1 Answer</vt:lpstr>
      <vt:lpstr>Preparing Income Statements: Cost of Goods Manufactured (1 of 3)</vt:lpstr>
      <vt:lpstr>Preparing Income Statements: Cost of Goods Manufactured (2 of 3)</vt:lpstr>
      <vt:lpstr>Preparing Income Statements: Cost of Goods Manufactured (3 of 3)</vt:lpstr>
      <vt:lpstr>Work-in-Process (W I P) (1 of 2)</vt:lpstr>
      <vt:lpstr>Work-in-Process (W I P) (2 of 2)</vt:lpstr>
      <vt:lpstr>Cost of Goods Sold (1 of 2)</vt:lpstr>
      <vt:lpstr>Cost of Goods Sold (2 of 2)</vt:lpstr>
      <vt:lpstr>Relationship Between Flow of Costs, Inventories, and Cost of Goods Sold</vt:lpstr>
      <vt:lpstr>Income Statement: Manufacturing Firm (1 of 3)</vt:lpstr>
      <vt:lpstr>Income Statement: Manufacturing Firm (2 of 3)</vt:lpstr>
      <vt:lpstr>Income Statement: Manufacturing Firm (3 of 3)</vt:lpstr>
      <vt:lpstr>Gross Margin Percentage (1 of 2)</vt:lpstr>
      <vt:lpstr>Gross Margin Percentage (2 of 2)</vt:lpstr>
      <vt:lpstr>Operating Income</vt:lpstr>
      <vt:lpstr>Income Statement: Service Firm (1 of 2)</vt:lpstr>
      <vt:lpstr>Income Statement: Service Firm (2 of 2)</vt:lpstr>
      <vt:lpstr>Discussion Activity 2</vt:lpstr>
      <vt:lpstr>Discussion Activity 2 Debrief</vt:lpstr>
      <vt:lpstr>Self-Assessment</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Ansrsource 1</cp:lastModifiedBy>
  <cp:revision>490</cp:revision>
  <cp:lastPrinted>2016-10-03T15:29:39Z</cp:lastPrinted>
  <dcterms:created xsi:type="dcterms:W3CDTF">2019-11-14T21:20:16Z</dcterms:created>
  <dcterms:modified xsi:type="dcterms:W3CDTF">2022-02-24T09:12:14Z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0x010100D5C56E93CCF5E349ABB197824E12C70E</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