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6" r:id="rId4"/>
  </p:sldMasterIdLst>
  <p:notesMasterIdLst>
    <p:notesMasterId r:id="rId56"/>
  </p:notesMasterIdLst>
  <p:handoutMasterIdLst>
    <p:handoutMasterId r:id="rId57"/>
  </p:handoutMasterIdLst>
  <p:sldIdLst>
    <p:sldId id="674" r:id="rId5"/>
    <p:sldId id="675" r:id="rId6"/>
    <p:sldId id="676" r:id="rId7"/>
    <p:sldId id="677" r:id="rId8"/>
    <p:sldId id="678" r:id="rId9"/>
    <p:sldId id="611" r:id="rId10"/>
    <p:sldId id="631" r:id="rId11"/>
    <p:sldId id="630" r:id="rId12"/>
    <p:sldId id="634" r:id="rId13"/>
    <p:sldId id="632" r:id="rId14"/>
    <p:sldId id="646" r:id="rId15"/>
    <p:sldId id="633" r:id="rId16"/>
    <p:sldId id="635" r:id="rId17"/>
    <p:sldId id="637" r:id="rId18"/>
    <p:sldId id="639" r:id="rId19"/>
    <p:sldId id="681" r:id="rId20"/>
    <p:sldId id="613" r:id="rId21"/>
    <p:sldId id="642" r:id="rId22"/>
    <p:sldId id="617" r:id="rId23"/>
    <p:sldId id="644" r:id="rId24"/>
    <p:sldId id="645" r:id="rId25"/>
    <p:sldId id="647" r:id="rId26"/>
    <p:sldId id="648" r:id="rId27"/>
    <p:sldId id="643" r:id="rId28"/>
    <p:sldId id="649" r:id="rId29"/>
    <p:sldId id="650" r:id="rId30"/>
    <p:sldId id="651" r:id="rId31"/>
    <p:sldId id="652" r:id="rId32"/>
    <p:sldId id="653" r:id="rId33"/>
    <p:sldId id="654" r:id="rId34"/>
    <p:sldId id="620" r:id="rId35"/>
    <p:sldId id="659" r:id="rId36"/>
    <p:sldId id="661" r:id="rId37"/>
    <p:sldId id="662" r:id="rId38"/>
    <p:sldId id="668" r:id="rId39"/>
    <p:sldId id="660" r:id="rId40"/>
    <p:sldId id="663" r:id="rId41"/>
    <p:sldId id="665" r:id="rId42"/>
    <p:sldId id="670" r:id="rId43"/>
    <p:sldId id="664" r:id="rId44"/>
    <p:sldId id="669" r:id="rId45"/>
    <p:sldId id="666" r:id="rId46"/>
    <p:sldId id="671" r:id="rId47"/>
    <p:sldId id="673" r:id="rId48"/>
    <p:sldId id="672" r:id="rId49"/>
    <p:sldId id="682" r:id="rId50"/>
    <p:sldId id="683" r:id="rId51"/>
    <p:sldId id="680" r:id="rId52"/>
    <p:sldId id="559" r:id="rId53"/>
    <p:sldId id="558" r:id="rId54"/>
    <p:sldId id="557" r:id="rId5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74"/>
            <p14:sldId id="675"/>
            <p14:sldId id="676"/>
            <p14:sldId id="677"/>
            <p14:sldId id="678"/>
          </p14:sldIdLst>
        </p14:section>
        <p14:section name="Concepts" id="{419A9E15-081E-41FB-8E0E-D827AED43CA5}">
          <p14:sldIdLst>
            <p14:sldId id="611"/>
            <p14:sldId id="631"/>
          </p14:sldIdLst>
        </p14:section>
        <p14:section name="Working with Field Types" id="{0A9EC169-8AC1-46C1-ACC0-F5ACF4362D93}">
          <p14:sldIdLst>
            <p14:sldId id="630"/>
            <p14:sldId id="634"/>
          </p14:sldIdLst>
        </p14:section>
        <p14:section name="Working with Site Columns and List Columns" id="{DEAB668E-B768-4D9D-830A-9A3221304BF1}">
          <p14:sldIdLst>
            <p14:sldId id="632"/>
            <p14:sldId id="646"/>
            <p14:sldId id="633"/>
            <p14:sldId id="635"/>
            <p14:sldId id="637"/>
            <p14:sldId id="639"/>
            <p14:sldId id="681"/>
            <p14:sldId id="613"/>
            <p14:sldId id="642"/>
            <p14:sldId id="617"/>
            <p14:sldId id="644"/>
            <p14:sldId id="645"/>
            <p14:sldId id="647"/>
            <p14:sldId id="648"/>
          </p14:sldIdLst>
        </p14:section>
        <p14:section name="Working with Content Types" id="{9CB9A4D3-E0CD-4EB4-AF3D-EEAAB6DB3E12}">
          <p14:sldIdLst>
            <p14:sldId id="643"/>
            <p14:sldId id="649"/>
            <p14:sldId id="650"/>
            <p14:sldId id="651"/>
            <p14:sldId id="652"/>
            <p14:sldId id="653"/>
            <p14:sldId id="654"/>
            <p14:sldId id="620"/>
            <p14:sldId id="659"/>
            <p14:sldId id="661"/>
            <p14:sldId id="662"/>
            <p14:sldId id="668"/>
          </p14:sldIdLst>
        </p14:section>
        <p14:section name="Working with taxonomy" id="{237BE6CF-F76E-46FA-8805-79651FDC22C9}">
          <p14:sldIdLst>
            <p14:sldId id="660"/>
            <p14:sldId id="663"/>
            <p14:sldId id="665"/>
            <p14:sldId id="670"/>
            <p14:sldId id="664"/>
            <p14:sldId id="669"/>
            <p14:sldId id="666"/>
            <p14:sldId id="671"/>
            <p14:sldId id="673"/>
            <p14:sldId id="672"/>
            <p14:sldId id="682"/>
            <p14:sldId id="683"/>
          </p14:sldIdLst>
        </p14:section>
        <p14:section name="Trivia" id="{05E42783-E721-486B-8141-BA9692103597}">
          <p14:sldIdLst>
            <p14:sldId id="680"/>
          </p14:sldIdLst>
        </p14:section>
        <p14:section name="Summary" id="{407962C3-A752-4027-B2F5-159A1D92FD98}">
          <p14:sldIdLst>
            <p14:sldId id="559"/>
          </p14:sldIdLst>
        </p14:section>
        <p14:section name="Questions" id="{FAC40C91-FE65-447D-9666-60CA59DA42FF}">
          <p14:sldIdLst>
            <p14:sldId id="558"/>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CBD5EA"/>
    <a:srgbClr val="A27B00"/>
    <a:srgbClr val="DEA900"/>
    <a:srgbClr val="F3C647"/>
    <a:srgbClr val="F8F8F8"/>
    <a:srgbClr val="B11403"/>
    <a:srgbClr val="FF6600"/>
    <a:srgbClr val="00487E"/>
    <a:srgbClr val="AAB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45" autoAdjust="0"/>
    <p:restoredTop sz="77025" autoAdjust="0"/>
  </p:normalViewPr>
  <p:slideViewPr>
    <p:cSldViewPr snapToObjects="1">
      <p:cViewPr varScale="1">
        <p:scale>
          <a:sx n="112" d="100"/>
          <a:sy n="112" d="100"/>
        </p:scale>
        <p:origin x="378" y="9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84"/>
    </p:cViewPr>
  </p:sorterViewPr>
  <p:notesViewPr>
    <p:cSldViewPr snapToGrid="0" snapToObjects="1">
      <p:cViewPr varScale="1">
        <p:scale>
          <a:sx n="88" d="100"/>
          <a:sy n="88" d="100"/>
        </p:scale>
        <p:origin x="3822" y="-22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316EC-B9B3-4A8C-A88A-EDAADCFC1B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520E05-2C6F-40DB-B916-50770B05AFA7}">
      <dgm:prSet/>
      <dgm:spPr/>
      <dgm:t>
        <a:bodyPr/>
        <a:lstStyle/>
        <a:p>
          <a:r>
            <a:rPr lang="en-GB" baseline="0" dirty="0"/>
            <a:t>In this Lesson</a:t>
          </a:r>
          <a:endParaRPr lang="en-US" dirty="0"/>
        </a:p>
      </dgm:t>
    </dgm:pt>
    <dgm:pt modelId="{05494AC3-3C50-41CB-BDBC-A137BC483DE6}" type="parTrans" cxnId="{E7EF82EA-4C1A-48BA-BAE0-E1C2F570B16F}">
      <dgm:prSet/>
      <dgm:spPr/>
      <dgm:t>
        <a:bodyPr/>
        <a:lstStyle/>
        <a:p>
          <a:endParaRPr lang="en-US"/>
        </a:p>
      </dgm:t>
    </dgm:pt>
    <dgm:pt modelId="{A9521907-4F9E-4492-9DDF-7BE7CB1E7E7B}" type="sibTrans" cxnId="{E7EF82EA-4C1A-48BA-BAE0-E1C2F570B16F}">
      <dgm:prSet/>
      <dgm:spPr/>
      <dgm:t>
        <a:bodyPr/>
        <a:lstStyle/>
        <a:p>
          <a:endParaRPr lang="en-US"/>
        </a:p>
      </dgm:t>
    </dgm:pt>
    <dgm:pt modelId="{1C81BC84-3C41-4696-A9D7-EEC2566DB918}">
      <dgm:prSet/>
      <dgm:spPr/>
      <dgm:t>
        <a:bodyPr/>
        <a:lstStyle/>
        <a:p>
          <a:r>
            <a:rPr lang="en-US" dirty="0"/>
            <a:t>Information architecture concepts</a:t>
          </a:r>
        </a:p>
      </dgm:t>
    </dgm:pt>
    <dgm:pt modelId="{41516AB6-FA86-4590-A0A2-4AAE729D0C21}" type="parTrans" cxnId="{579150A3-67A9-409F-97EC-91A8D6C9D0C1}">
      <dgm:prSet/>
      <dgm:spPr/>
      <dgm:t>
        <a:bodyPr/>
        <a:lstStyle/>
        <a:p>
          <a:endParaRPr lang="en-US"/>
        </a:p>
      </dgm:t>
    </dgm:pt>
    <dgm:pt modelId="{70FB96B0-B3A7-4E4E-8BFB-3181C6F0CEC4}" type="sibTrans" cxnId="{579150A3-67A9-409F-97EC-91A8D6C9D0C1}">
      <dgm:prSet/>
      <dgm:spPr/>
      <dgm:t>
        <a:bodyPr/>
        <a:lstStyle/>
        <a:p>
          <a:endParaRPr lang="en-US"/>
        </a:p>
      </dgm:t>
    </dgm:pt>
    <dgm:pt modelId="{6E5F74C7-6CA8-4F8C-A1BC-29114BD3756F}">
      <dgm:prSet/>
      <dgm:spPr/>
      <dgm:t>
        <a:bodyPr/>
        <a:lstStyle/>
        <a:p>
          <a:r>
            <a:rPr lang="en-US" dirty="0"/>
            <a:t>Working with Field Types</a:t>
          </a:r>
        </a:p>
      </dgm:t>
    </dgm:pt>
    <dgm:pt modelId="{CCFF00D3-9492-42C8-84DF-77EF457E7EF8}" type="parTrans" cxnId="{F313F56C-37A6-4C7B-96AA-99374F19368C}">
      <dgm:prSet/>
      <dgm:spPr/>
      <dgm:t>
        <a:bodyPr/>
        <a:lstStyle/>
        <a:p>
          <a:endParaRPr lang="en-US"/>
        </a:p>
      </dgm:t>
    </dgm:pt>
    <dgm:pt modelId="{70787DBF-D891-41EA-A807-D2010E71FA87}" type="sibTrans" cxnId="{F313F56C-37A6-4C7B-96AA-99374F19368C}">
      <dgm:prSet/>
      <dgm:spPr/>
      <dgm:t>
        <a:bodyPr/>
        <a:lstStyle/>
        <a:p>
          <a:endParaRPr lang="en-US"/>
        </a:p>
      </dgm:t>
    </dgm:pt>
    <dgm:pt modelId="{566440B3-3491-4F05-854E-59EC87274D6B}">
      <dgm:prSet/>
      <dgm:spPr/>
      <dgm:t>
        <a:bodyPr/>
        <a:lstStyle/>
        <a:p>
          <a:r>
            <a:rPr lang="en-GB" dirty="0"/>
            <a:t>Working with Site Columns and List Columns</a:t>
          </a:r>
          <a:endParaRPr lang="en-US" dirty="0"/>
        </a:p>
      </dgm:t>
    </dgm:pt>
    <dgm:pt modelId="{74B585ED-A4FA-4161-B0D1-CE9BA1EB5BFF}" type="parTrans" cxnId="{5AD3A838-0D9D-4894-9883-F3F17F752AD4}">
      <dgm:prSet/>
      <dgm:spPr/>
      <dgm:t>
        <a:bodyPr/>
        <a:lstStyle/>
        <a:p>
          <a:endParaRPr lang="en-US"/>
        </a:p>
      </dgm:t>
    </dgm:pt>
    <dgm:pt modelId="{4A3BF538-394B-4620-ADCA-A54C81C2B53D}" type="sibTrans" cxnId="{5AD3A838-0D9D-4894-9883-F3F17F752AD4}">
      <dgm:prSet/>
      <dgm:spPr/>
      <dgm:t>
        <a:bodyPr/>
        <a:lstStyle/>
        <a:p>
          <a:endParaRPr lang="en-US"/>
        </a:p>
      </dgm:t>
    </dgm:pt>
    <dgm:pt modelId="{D1A29B99-8BBF-48FC-9CA0-12082084EB46}">
      <dgm:prSet/>
      <dgm:spPr/>
      <dgm:t>
        <a:bodyPr/>
        <a:lstStyle/>
        <a:p>
          <a:r>
            <a:rPr lang="en-US" dirty="0"/>
            <a:t>Working with Content Types</a:t>
          </a:r>
        </a:p>
      </dgm:t>
    </dgm:pt>
    <dgm:pt modelId="{A3377876-DFDB-4FF7-A1E5-8651779012FF}" type="parTrans" cxnId="{5542E7C1-1A1E-4AD6-B568-05E938202CF7}">
      <dgm:prSet/>
      <dgm:spPr/>
      <dgm:t>
        <a:bodyPr/>
        <a:lstStyle/>
        <a:p>
          <a:endParaRPr lang="en-US"/>
        </a:p>
      </dgm:t>
    </dgm:pt>
    <dgm:pt modelId="{CE6E50F1-D224-43EF-971F-5FD5B6458BD9}" type="sibTrans" cxnId="{5542E7C1-1A1E-4AD6-B568-05E938202CF7}">
      <dgm:prSet/>
      <dgm:spPr/>
      <dgm:t>
        <a:bodyPr/>
        <a:lstStyle/>
        <a:p>
          <a:endParaRPr lang="en-US"/>
        </a:p>
      </dgm:t>
    </dgm:pt>
    <dgm:pt modelId="{78E612CD-F469-437F-94F1-51C8EF8AACDC}">
      <dgm:prSet/>
      <dgm:spPr/>
      <dgm:t>
        <a:bodyPr/>
        <a:lstStyle/>
        <a:p>
          <a:r>
            <a:rPr lang="en-US" dirty="0"/>
            <a:t>Working with Taxonomy</a:t>
          </a:r>
        </a:p>
      </dgm:t>
    </dgm:pt>
    <dgm:pt modelId="{B0A1BBE5-D7F1-48A5-95AA-201DE83AC946}" type="parTrans" cxnId="{6FD244C6-F0D4-4CF3-B04F-7EFD3EF25692}">
      <dgm:prSet/>
      <dgm:spPr/>
      <dgm:t>
        <a:bodyPr/>
        <a:lstStyle/>
        <a:p>
          <a:endParaRPr lang="en-US"/>
        </a:p>
      </dgm:t>
    </dgm:pt>
    <dgm:pt modelId="{BA532C9B-F8FE-493C-B32A-9ACC9F1EE312}" type="sibTrans" cxnId="{6FD244C6-F0D4-4CF3-B04F-7EFD3EF25692}">
      <dgm:prSet/>
      <dgm:spPr/>
      <dgm:t>
        <a:bodyPr/>
        <a:lstStyle/>
        <a:p>
          <a:endParaRPr lang="en-US"/>
        </a:p>
      </dgm:t>
    </dgm:pt>
    <dgm:pt modelId="{56DBAB0C-E0E0-4162-B432-24C831FC40A8}" type="pres">
      <dgm:prSet presAssocID="{B17316EC-B9B3-4A8C-A88A-EDAADCFC1BAC}" presName="linear" presStyleCnt="0">
        <dgm:presLayoutVars>
          <dgm:dir/>
          <dgm:animLvl val="lvl"/>
          <dgm:resizeHandles val="exact"/>
        </dgm:presLayoutVars>
      </dgm:prSet>
      <dgm:spPr/>
    </dgm:pt>
    <dgm:pt modelId="{483FEE2A-161C-412F-AA6D-8278B7834D6B}" type="pres">
      <dgm:prSet presAssocID="{EA520E05-2C6F-40DB-B916-50770B05AFA7}" presName="parentLin" presStyleCnt="0"/>
      <dgm:spPr/>
    </dgm:pt>
    <dgm:pt modelId="{30AAEA07-6262-4C53-9BFA-E979D0913BBF}" type="pres">
      <dgm:prSet presAssocID="{EA520E05-2C6F-40DB-B916-50770B05AFA7}" presName="parentLeftMargin" presStyleLbl="node1" presStyleIdx="0" presStyleCnt="1"/>
      <dgm:spPr/>
    </dgm:pt>
    <dgm:pt modelId="{B39E258D-449F-4D8A-93D7-B53C6AA1D4DA}" type="pres">
      <dgm:prSet presAssocID="{EA520E05-2C6F-40DB-B916-50770B05AFA7}" presName="parentText" presStyleLbl="node1" presStyleIdx="0" presStyleCnt="1">
        <dgm:presLayoutVars>
          <dgm:chMax val="0"/>
          <dgm:bulletEnabled val="1"/>
        </dgm:presLayoutVars>
      </dgm:prSet>
      <dgm:spPr/>
    </dgm:pt>
    <dgm:pt modelId="{73E662A8-EFD7-47DE-A53A-BE7C03F3D910}" type="pres">
      <dgm:prSet presAssocID="{EA520E05-2C6F-40DB-B916-50770B05AFA7}" presName="negativeSpace" presStyleCnt="0"/>
      <dgm:spPr/>
    </dgm:pt>
    <dgm:pt modelId="{027F676E-FEE3-4CCB-A47A-31ABC436C6E2}" type="pres">
      <dgm:prSet presAssocID="{EA520E05-2C6F-40DB-B916-50770B05AFA7}" presName="childText" presStyleLbl="conFgAcc1" presStyleIdx="0" presStyleCnt="1">
        <dgm:presLayoutVars>
          <dgm:bulletEnabled val="1"/>
        </dgm:presLayoutVars>
      </dgm:prSet>
      <dgm:spPr/>
    </dgm:pt>
  </dgm:ptLst>
  <dgm:cxnLst>
    <dgm:cxn modelId="{73A01001-15C0-42C7-8754-DED9C34AA719}" type="presOf" srcId="{1C81BC84-3C41-4696-A9D7-EEC2566DB918}" destId="{027F676E-FEE3-4CCB-A47A-31ABC436C6E2}" srcOrd="0" destOrd="0" presId="urn:microsoft.com/office/officeart/2005/8/layout/list1"/>
    <dgm:cxn modelId="{B37A0B26-78E6-459D-BE5F-B8E361963E8E}" type="presOf" srcId="{B17316EC-B9B3-4A8C-A88A-EDAADCFC1BAC}" destId="{56DBAB0C-E0E0-4162-B432-24C831FC40A8}" srcOrd="0" destOrd="0" presId="urn:microsoft.com/office/officeart/2005/8/layout/list1"/>
    <dgm:cxn modelId="{FDB8C234-BF5D-4D98-8F5A-F13EF37AE28C}" type="presOf" srcId="{D1A29B99-8BBF-48FC-9CA0-12082084EB46}" destId="{027F676E-FEE3-4CCB-A47A-31ABC436C6E2}" srcOrd="0" destOrd="3" presId="urn:microsoft.com/office/officeart/2005/8/layout/list1"/>
    <dgm:cxn modelId="{5AD3A838-0D9D-4894-9883-F3F17F752AD4}" srcId="{EA520E05-2C6F-40DB-B916-50770B05AFA7}" destId="{566440B3-3491-4F05-854E-59EC87274D6B}" srcOrd="2" destOrd="0" parTransId="{74B585ED-A4FA-4161-B0D1-CE9BA1EB5BFF}" sibTransId="{4A3BF538-394B-4620-ADCA-A54C81C2B53D}"/>
    <dgm:cxn modelId="{EDEDC63C-80E6-4B99-8B9D-D867596C39E4}" type="presOf" srcId="{78E612CD-F469-437F-94F1-51C8EF8AACDC}" destId="{027F676E-FEE3-4CCB-A47A-31ABC436C6E2}" srcOrd="0" destOrd="4" presId="urn:microsoft.com/office/officeart/2005/8/layout/list1"/>
    <dgm:cxn modelId="{735BF33F-39EE-4962-87CE-9B5B37C15C6F}" type="presOf" srcId="{EA520E05-2C6F-40DB-B916-50770B05AFA7}" destId="{B39E258D-449F-4D8A-93D7-B53C6AA1D4DA}" srcOrd="1" destOrd="0" presId="urn:microsoft.com/office/officeart/2005/8/layout/list1"/>
    <dgm:cxn modelId="{F313F56C-37A6-4C7B-96AA-99374F19368C}" srcId="{EA520E05-2C6F-40DB-B916-50770B05AFA7}" destId="{6E5F74C7-6CA8-4F8C-A1BC-29114BD3756F}" srcOrd="1" destOrd="0" parTransId="{CCFF00D3-9492-42C8-84DF-77EF457E7EF8}" sibTransId="{70787DBF-D891-41EA-A807-D2010E71FA87}"/>
    <dgm:cxn modelId="{880CD583-7ABE-4AC7-9B52-CA241EB96C06}" type="presOf" srcId="{6E5F74C7-6CA8-4F8C-A1BC-29114BD3756F}" destId="{027F676E-FEE3-4CCB-A47A-31ABC436C6E2}" srcOrd="0" destOrd="1" presId="urn:microsoft.com/office/officeart/2005/8/layout/list1"/>
    <dgm:cxn modelId="{19847492-7D52-4488-8D75-DAD90ECD95D0}" type="presOf" srcId="{EA520E05-2C6F-40DB-B916-50770B05AFA7}" destId="{30AAEA07-6262-4C53-9BFA-E979D0913BBF}" srcOrd="0" destOrd="0" presId="urn:microsoft.com/office/officeart/2005/8/layout/list1"/>
    <dgm:cxn modelId="{579150A3-67A9-409F-97EC-91A8D6C9D0C1}" srcId="{EA520E05-2C6F-40DB-B916-50770B05AFA7}" destId="{1C81BC84-3C41-4696-A9D7-EEC2566DB918}" srcOrd="0" destOrd="0" parTransId="{41516AB6-FA86-4590-A0A2-4AAE729D0C21}" sibTransId="{70FB96B0-B3A7-4E4E-8BFB-3181C6F0CEC4}"/>
    <dgm:cxn modelId="{663359B6-9088-4736-8552-221D4F206E1D}" type="presOf" srcId="{566440B3-3491-4F05-854E-59EC87274D6B}" destId="{027F676E-FEE3-4CCB-A47A-31ABC436C6E2}" srcOrd="0" destOrd="2" presId="urn:microsoft.com/office/officeart/2005/8/layout/list1"/>
    <dgm:cxn modelId="{5542E7C1-1A1E-4AD6-B568-05E938202CF7}" srcId="{EA520E05-2C6F-40DB-B916-50770B05AFA7}" destId="{D1A29B99-8BBF-48FC-9CA0-12082084EB46}" srcOrd="3" destOrd="0" parTransId="{A3377876-DFDB-4FF7-A1E5-8651779012FF}" sibTransId="{CE6E50F1-D224-43EF-971F-5FD5B6458BD9}"/>
    <dgm:cxn modelId="{6FD244C6-F0D4-4CF3-B04F-7EFD3EF25692}" srcId="{EA520E05-2C6F-40DB-B916-50770B05AFA7}" destId="{78E612CD-F469-437F-94F1-51C8EF8AACDC}" srcOrd="4" destOrd="0" parTransId="{B0A1BBE5-D7F1-48A5-95AA-201DE83AC946}" sibTransId="{BA532C9B-F8FE-493C-B32A-9ACC9F1EE312}"/>
    <dgm:cxn modelId="{E7EF82EA-4C1A-48BA-BAE0-E1C2F570B16F}" srcId="{B17316EC-B9B3-4A8C-A88A-EDAADCFC1BAC}" destId="{EA520E05-2C6F-40DB-B916-50770B05AFA7}" srcOrd="0" destOrd="0" parTransId="{05494AC3-3C50-41CB-BDBC-A137BC483DE6}" sibTransId="{A9521907-4F9E-4492-9DDF-7BE7CB1E7E7B}"/>
    <dgm:cxn modelId="{F4285B8D-EF22-4366-9BC2-2F4C811A7EC6}" type="presParOf" srcId="{56DBAB0C-E0E0-4162-B432-24C831FC40A8}" destId="{483FEE2A-161C-412F-AA6D-8278B7834D6B}" srcOrd="0" destOrd="0" presId="urn:microsoft.com/office/officeart/2005/8/layout/list1"/>
    <dgm:cxn modelId="{45EA9163-342D-47D9-A359-35E64102C55C}" type="presParOf" srcId="{483FEE2A-161C-412F-AA6D-8278B7834D6B}" destId="{30AAEA07-6262-4C53-9BFA-E979D0913BBF}" srcOrd="0" destOrd="0" presId="urn:microsoft.com/office/officeart/2005/8/layout/list1"/>
    <dgm:cxn modelId="{1DAFB880-CA31-4AA0-A948-D5C84C16B81F}" type="presParOf" srcId="{483FEE2A-161C-412F-AA6D-8278B7834D6B}" destId="{B39E258D-449F-4D8A-93D7-B53C6AA1D4DA}" srcOrd="1" destOrd="0" presId="urn:microsoft.com/office/officeart/2005/8/layout/list1"/>
    <dgm:cxn modelId="{C2175CB3-F0DF-46C4-A850-9C50552B7C53}" type="presParOf" srcId="{56DBAB0C-E0E0-4162-B432-24C831FC40A8}" destId="{73E662A8-EFD7-47DE-A53A-BE7C03F3D910}" srcOrd="1" destOrd="0" presId="urn:microsoft.com/office/officeart/2005/8/layout/list1"/>
    <dgm:cxn modelId="{EBA7DB89-B943-40DC-B0DF-9D5A23BF19F5}" type="presParOf" srcId="{56DBAB0C-E0E0-4162-B432-24C831FC40A8}" destId="{027F676E-FEE3-4CCB-A47A-31ABC436C6E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a:t>Learn about what components are available to develop an information architecture</a:t>
          </a:r>
          <a:endParaRPr lang="en-US" dirty="0"/>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737A9F38-5FB3-40EB-A357-42DED4E3C67E}">
      <dgm:prSet/>
      <dgm:spPr/>
      <dgm:t>
        <a:bodyPr/>
        <a:lstStyle/>
        <a:p>
          <a:r>
            <a:rPr lang="en-US"/>
            <a:t>Learn how to provision these components declaratively and programmatically</a:t>
          </a:r>
          <a:endParaRPr lang="en-US" dirty="0"/>
        </a:p>
      </dgm:t>
    </dgm:pt>
    <dgm:pt modelId="{F4F0F20D-13DA-414E-8F41-48198BB82833}" type="parTrans" cxnId="{9072C482-6373-4CAB-9284-63B70579C477}">
      <dgm:prSet/>
      <dgm:spPr/>
      <dgm:t>
        <a:bodyPr/>
        <a:lstStyle/>
        <a:p>
          <a:endParaRPr lang="en-US"/>
        </a:p>
      </dgm:t>
    </dgm:pt>
    <dgm:pt modelId="{6FF5EB08-58C7-4FE6-9C38-CA0E0DEB73DC}" type="sibTrans" cxnId="{9072C482-6373-4CAB-9284-63B70579C477}">
      <dgm:prSet/>
      <dgm:spPr/>
      <dgm:t>
        <a:bodyPr/>
        <a:lstStyle/>
        <a:p>
          <a:endParaRPr lang="en-US"/>
        </a:p>
      </dgm:t>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2">
        <dgm:presLayoutVars>
          <dgm:bulletEnabled val="1"/>
        </dgm:presLayoutVars>
      </dgm:prSet>
      <dgm:spPr/>
    </dgm:pt>
    <dgm:pt modelId="{F921DCF8-A45E-4B8A-BDDA-64C0EE666967}" type="pres">
      <dgm:prSet presAssocID="{A9862B88-8689-4841-AF1D-4BC3324CDE44}" presName="sibTrans" presStyleCnt="0"/>
      <dgm:spPr/>
    </dgm:pt>
    <dgm:pt modelId="{3FC751E9-2998-4479-B552-67D4F9E76FDB}" type="pres">
      <dgm:prSet presAssocID="{737A9F38-5FB3-40EB-A357-42DED4E3C67E}" presName="textNode" presStyleLbl="node1" presStyleIdx="1" presStyleCnt="2">
        <dgm:presLayoutVars>
          <dgm:bulletEnabled val="1"/>
        </dgm:presLayoutVars>
      </dgm:prSet>
      <dgm:spPr/>
    </dgm:pt>
  </dgm:ptLst>
  <dgm:cxnLst>
    <dgm:cxn modelId="{9B42261E-FEF3-413B-8C44-833558317E71}" type="presOf" srcId="{2798AC69-A2E1-4EF6-98AE-C7683E7A03EC}" destId="{5BC7F1D4-0D30-434E-AFCB-31EBBA1C5B59}" srcOrd="0" destOrd="0" presId="urn:microsoft.com/office/officeart/2005/8/layout/hProcess9"/>
    <dgm:cxn modelId="{0F25235F-A4BE-4D80-A71E-80CD98ECB766}" srcId="{2798AC69-A2E1-4EF6-98AE-C7683E7A03EC}" destId="{B0DE82B9-5DD9-40E0-95DC-8CBF1A778EDE}" srcOrd="0" destOrd="0" parTransId="{2107A6AC-B1C6-4C49-9242-25D011147D1D}" sibTransId="{A9862B88-8689-4841-AF1D-4BC3324CDE44}"/>
    <dgm:cxn modelId="{CDB5BB7E-3892-4558-B2A6-07667CB93E7D}" type="presOf" srcId="{737A9F38-5FB3-40EB-A357-42DED4E3C67E}" destId="{3FC751E9-2998-4479-B552-67D4F9E76FDB}" srcOrd="0" destOrd="0" presId="urn:microsoft.com/office/officeart/2005/8/layout/hProcess9"/>
    <dgm:cxn modelId="{9072C482-6373-4CAB-9284-63B70579C477}" srcId="{2798AC69-A2E1-4EF6-98AE-C7683E7A03EC}" destId="{737A9F38-5FB3-40EB-A357-42DED4E3C67E}" srcOrd="1" destOrd="0" parTransId="{F4F0F20D-13DA-414E-8F41-48198BB82833}" sibTransId="{6FF5EB08-58C7-4FE6-9C38-CA0E0DEB73DC}"/>
    <dgm:cxn modelId="{8480F9DD-2B4B-42A5-A8BB-E68B8DC36793}" type="presOf" srcId="{B0DE82B9-5DD9-40E0-95DC-8CBF1A778EDE}" destId="{608F863E-2DA1-4EEE-B455-2467BD36206A}"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035FD804-9D2B-432A-8792-A353E3B122D9}" type="presParOf" srcId="{FD03593B-BDE2-4F5D-A0FC-39F9CD5CF603}" destId="{F921DCF8-A45E-4B8A-BDDA-64C0EE666967}" srcOrd="1" destOrd="0" presId="urn:microsoft.com/office/officeart/2005/8/layout/hProcess9"/>
    <dgm:cxn modelId="{1225023E-2A45-403F-9116-065C837F1434}" type="presParOf" srcId="{FD03593B-BDE2-4F5D-A0FC-39F9CD5CF603}" destId="{3FC751E9-2998-4479-B552-67D4F9E76FD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629852-CF15-4F55-88E5-F6812FAF9E3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604D08-E6D4-41BE-8C60-3F40B25B4783}">
      <dgm:prSet/>
      <dgm:spPr/>
      <dgm:t>
        <a:bodyPr/>
        <a:lstStyle/>
        <a:p>
          <a:r>
            <a:rPr lang="en-US"/>
            <a:t>Site Columns</a:t>
          </a:r>
        </a:p>
      </dgm:t>
    </dgm:pt>
    <dgm:pt modelId="{46E8992A-7F6F-4AD1-9A1D-E2FFF5AC27E6}" type="parTrans" cxnId="{684B340E-413D-451A-A442-F06197609C02}">
      <dgm:prSet/>
      <dgm:spPr/>
      <dgm:t>
        <a:bodyPr/>
        <a:lstStyle/>
        <a:p>
          <a:endParaRPr lang="en-US"/>
        </a:p>
      </dgm:t>
    </dgm:pt>
    <dgm:pt modelId="{74C6F024-0010-464D-A705-FCF95D673A09}" type="sibTrans" cxnId="{684B340E-413D-451A-A442-F06197609C02}">
      <dgm:prSet/>
      <dgm:spPr/>
      <dgm:t>
        <a:bodyPr/>
        <a:lstStyle/>
        <a:p>
          <a:endParaRPr lang="en-US"/>
        </a:p>
      </dgm:t>
    </dgm:pt>
    <dgm:pt modelId="{5920FED1-CDC4-42CF-BE3F-4692DD7F6051}">
      <dgm:prSet/>
      <dgm:spPr/>
      <dgm:t>
        <a:bodyPr/>
        <a:lstStyle/>
        <a:p>
          <a:r>
            <a:rPr lang="en-US"/>
            <a:t>Site Columns are technically very similar to List Columns</a:t>
          </a:r>
        </a:p>
      </dgm:t>
    </dgm:pt>
    <dgm:pt modelId="{D90D0B9A-E5E3-4073-8D43-6A15D2FCF3A0}" type="parTrans" cxnId="{13291EA1-E7B0-4D68-9546-E1B9B0208CDC}">
      <dgm:prSet/>
      <dgm:spPr/>
      <dgm:t>
        <a:bodyPr/>
        <a:lstStyle/>
        <a:p>
          <a:endParaRPr lang="en-US"/>
        </a:p>
      </dgm:t>
    </dgm:pt>
    <dgm:pt modelId="{4AC5499C-0A78-48A0-A642-5F655678B363}" type="sibTrans" cxnId="{13291EA1-E7B0-4D68-9546-E1B9B0208CDC}">
      <dgm:prSet/>
      <dgm:spPr/>
      <dgm:t>
        <a:bodyPr/>
        <a:lstStyle/>
        <a:p>
          <a:endParaRPr lang="en-US"/>
        </a:p>
      </dgm:t>
    </dgm:pt>
    <dgm:pt modelId="{6472EE1A-8698-4FB8-9C61-EF9E6C293BA8}">
      <dgm:prSet/>
      <dgm:spPr/>
      <dgm:t>
        <a:bodyPr/>
        <a:lstStyle/>
        <a:p>
          <a:r>
            <a:rPr lang="en-US"/>
            <a:t>They are defined on a Site or Site collection</a:t>
          </a:r>
        </a:p>
      </dgm:t>
    </dgm:pt>
    <dgm:pt modelId="{C5823A24-6455-49BD-95A8-D1CA9F8E870F}" type="parTrans" cxnId="{D0AC9F59-B0E4-47AC-AEFF-1F8D0F4F1070}">
      <dgm:prSet/>
      <dgm:spPr/>
      <dgm:t>
        <a:bodyPr/>
        <a:lstStyle/>
        <a:p>
          <a:endParaRPr lang="en-US"/>
        </a:p>
      </dgm:t>
    </dgm:pt>
    <dgm:pt modelId="{A5216E9A-A670-44DD-BE93-12AF8CEDEE8E}" type="sibTrans" cxnId="{D0AC9F59-B0E4-47AC-AEFF-1F8D0F4F1070}">
      <dgm:prSet/>
      <dgm:spPr/>
      <dgm:t>
        <a:bodyPr/>
        <a:lstStyle/>
        <a:p>
          <a:endParaRPr lang="en-US"/>
        </a:p>
      </dgm:t>
    </dgm:pt>
    <dgm:pt modelId="{27711E18-222C-467E-8EC5-6C3DEB7F2418}">
      <dgm:prSet/>
      <dgm:spPr/>
      <dgm:t>
        <a:bodyPr/>
        <a:lstStyle/>
        <a:p>
          <a:r>
            <a:rPr lang="en-US"/>
            <a:t>They can be reused across multiple list and libraries</a:t>
          </a:r>
        </a:p>
      </dgm:t>
    </dgm:pt>
    <dgm:pt modelId="{5FC006B6-6625-4624-9EA5-F2004AC1C8EE}" type="parTrans" cxnId="{B5D940BB-EDAD-4E0C-B9C6-FB26BDA399D7}">
      <dgm:prSet/>
      <dgm:spPr/>
      <dgm:t>
        <a:bodyPr/>
        <a:lstStyle/>
        <a:p>
          <a:endParaRPr lang="en-US"/>
        </a:p>
      </dgm:t>
    </dgm:pt>
    <dgm:pt modelId="{C28D20D2-DE7C-4D98-8D5C-176944268997}" type="sibTrans" cxnId="{B5D940BB-EDAD-4E0C-B9C6-FB26BDA399D7}">
      <dgm:prSet/>
      <dgm:spPr/>
      <dgm:t>
        <a:bodyPr/>
        <a:lstStyle/>
        <a:p>
          <a:endParaRPr lang="en-US"/>
        </a:p>
      </dgm:t>
    </dgm:pt>
    <dgm:pt modelId="{CB4DB1FB-6F18-41F7-83E8-9FF5EE5974BC}">
      <dgm:prSet/>
      <dgm:spPr/>
      <dgm:t>
        <a:bodyPr/>
        <a:lstStyle/>
        <a:p>
          <a:r>
            <a:rPr lang="en-US" dirty="0"/>
            <a:t>Sites inherit Site columns from their parent</a:t>
          </a:r>
        </a:p>
      </dgm:t>
    </dgm:pt>
    <dgm:pt modelId="{963A572F-B5BC-4AC2-83BF-CBC17FD14EF9}" type="parTrans" cxnId="{B5B5346B-8E2D-4526-81FF-06E779549E48}">
      <dgm:prSet/>
      <dgm:spPr/>
      <dgm:t>
        <a:bodyPr/>
        <a:lstStyle/>
        <a:p>
          <a:endParaRPr lang="en-US"/>
        </a:p>
      </dgm:t>
    </dgm:pt>
    <dgm:pt modelId="{DBC3EE62-0505-4E89-BE66-A8D971FC02FF}" type="sibTrans" cxnId="{B5B5346B-8E2D-4526-81FF-06E779549E48}">
      <dgm:prSet/>
      <dgm:spPr/>
      <dgm:t>
        <a:bodyPr/>
        <a:lstStyle/>
        <a:p>
          <a:endParaRPr lang="en-US"/>
        </a:p>
      </dgm:t>
    </dgm:pt>
    <dgm:pt modelId="{60D67474-20DB-4251-B91F-7AF08150E0CF}">
      <dgm:prSet/>
      <dgm:spPr/>
      <dgm:t>
        <a:bodyPr/>
        <a:lstStyle/>
        <a:p>
          <a:r>
            <a:rPr lang="en-US"/>
            <a:t>List Columns can be added using a Site Columns</a:t>
          </a:r>
        </a:p>
      </dgm:t>
    </dgm:pt>
    <dgm:pt modelId="{6DAD854F-DF5F-47B7-9AA2-63C0C7EF94D9}" type="parTrans" cxnId="{73FDCA28-0941-44FA-B45A-7DDCBEDCD928}">
      <dgm:prSet/>
      <dgm:spPr/>
      <dgm:t>
        <a:bodyPr/>
        <a:lstStyle/>
        <a:p>
          <a:endParaRPr lang="en-US"/>
        </a:p>
      </dgm:t>
    </dgm:pt>
    <dgm:pt modelId="{CD3894E4-4BBD-48DD-930E-A5833EF651A6}" type="sibTrans" cxnId="{73FDCA28-0941-44FA-B45A-7DDCBEDCD928}">
      <dgm:prSet/>
      <dgm:spPr/>
      <dgm:t>
        <a:bodyPr/>
        <a:lstStyle/>
        <a:p>
          <a:endParaRPr lang="en-US"/>
        </a:p>
      </dgm:t>
    </dgm:pt>
    <dgm:pt modelId="{F6E42AD1-9BC7-4878-8010-6D84D7D0F581}" type="pres">
      <dgm:prSet presAssocID="{B5629852-CF15-4F55-88E5-F6812FAF9E30}" presName="vert0" presStyleCnt="0">
        <dgm:presLayoutVars>
          <dgm:dir/>
          <dgm:animOne val="branch"/>
          <dgm:animLvl val="lvl"/>
        </dgm:presLayoutVars>
      </dgm:prSet>
      <dgm:spPr/>
    </dgm:pt>
    <dgm:pt modelId="{F0C5C088-590C-4DFC-B62E-4D01EC1A89CB}" type="pres">
      <dgm:prSet presAssocID="{7B604D08-E6D4-41BE-8C60-3F40B25B4783}" presName="thickLine" presStyleLbl="alignNode1" presStyleIdx="0" presStyleCnt="1"/>
      <dgm:spPr/>
    </dgm:pt>
    <dgm:pt modelId="{50F7C784-6918-4F33-84F3-75CB00E3FD89}" type="pres">
      <dgm:prSet presAssocID="{7B604D08-E6D4-41BE-8C60-3F40B25B4783}" presName="horz1" presStyleCnt="0"/>
      <dgm:spPr/>
    </dgm:pt>
    <dgm:pt modelId="{08C8DE85-3289-4225-B094-5891E935A1FA}" type="pres">
      <dgm:prSet presAssocID="{7B604D08-E6D4-41BE-8C60-3F40B25B4783}" presName="tx1" presStyleLbl="revTx" presStyleIdx="0" presStyleCnt="6"/>
      <dgm:spPr/>
    </dgm:pt>
    <dgm:pt modelId="{7C9137A9-9FE2-43D7-9CCA-43F40A74B378}" type="pres">
      <dgm:prSet presAssocID="{7B604D08-E6D4-41BE-8C60-3F40B25B4783}" presName="vert1" presStyleCnt="0"/>
      <dgm:spPr/>
    </dgm:pt>
    <dgm:pt modelId="{6EBD0095-17FA-4338-A383-F8930115B0A1}" type="pres">
      <dgm:prSet presAssocID="{5920FED1-CDC4-42CF-BE3F-4692DD7F6051}" presName="vertSpace2a" presStyleCnt="0"/>
      <dgm:spPr/>
    </dgm:pt>
    <dgm:pt modelId="{E9FBA17F-E47F-4048-A2C6-D1F8D5843080}" type="pres">
      <dgm:prSet presAssocID="{5920FED1-CDC4-42CF-BE3F-4692DD7F6051}" presName="horz2" presStyleCnt="0"/>
      <dgm:spPr/>
    </dgm:pt>
    <dgm:pt modelId="{3AF85651-03DE-477B-8732-533598CA3D5C}" type="pres">
      <dgm:prSet presAssocID="{5920FED1-CDC4-42CF-BE3F-4692DD7F6051}" presName="horzSpace2" presStyleCnt="0"/>
      <dgm:spPr/>
    </dgm:pt>
    <dgm:pt modelId="{77E35A3C-70CE-4812-9F8E-88EDEF81958C}" type="pres">
      <dgm:prSet presAssocID="{5920FED1-CDC4-42CF-BE3F-4692DD7F6051}" presName="tx2" presStyleLbl="revTx" presStyleIdx="1" presStyleCnt="6"/>
      <dgm:spPr/>
    </dgm:pt>
    <dgm:pt modelId="{5F4F4D69-F756-4CB0-8C80-84A31404D9C1}" type="pres">
      <dgm:prSet presAssocID="{5920FED1-CDC4-42CF-BE3F-4692DD7F6051}" presName="vert2" presStyleCnt="0"/>
      <dgm:spPr/>
    </dgm:pt>
    <dgm:pt modelId="{7F809BC0-5274-48BD-9F0F-749A9C531ED9}" type="pres">
      <dgm:prSet presAssocID="{5920FED1-CDC4-42CF-BE3F-4692DD7F6051}" presName="thinLine2b" presStyleLbl="callout" presStyleIdx="0" presStyleCnt="5"/>
      <dgm:spPr/>
    </dgm:pt>
    <dgm:pt modelId="{E2697CCF-8E19-445F-B115-2B85CD650194}" type="pres">
      <dgm:prSet presAssocID="{5920FED1-CDC4-42CF-BE3F-4692DD7F6051}" presName="vertSpace2b" presStyleCnt="0"/>
      <dgm:spPr/>
    </dgm:pt>
    <dgm:pt modelId="{BBDBCE52-C4CB-48DF-B590-9F0C0C346652}" type="pres">
      <dgm:prSet presAssocID="{6472EE1A-8698-4FB8-9C61-EF9E6C293BA8}" presName="horz2" presStyleCnt="0"/>
      <dgm:spPr/>
    </dgm:pt>
    <dgm:pt modelId="{74B0DBE7-8D07-412C-874B-3D76F0D48C4B}" type="pres">
      <dgm:prSet presAssocID="{6472EE1A-8698-4FB8-9C61-EF9E6C293BA8}" presName="horzSpace2" presStyleCnt="0"/>
      <dgm:spPr/>
    </dgm:pt>
    <dgm:pt modelId="{FE0B46E9-0EC3-4150-8C46-FB241EBEFBAD}" type="pres">
      <dgm:prSet presAssocID="{6472EE1A-8698-4FB8-9C61-EF9E6C293BA8}" presName="tx2" presStyleLbl="revTx" presStyleIdx="2" presStyleCnt="6"/>
      <dgm:spPr/>
    </dgm:pt>
    <dgm:pt modelId="{01AFCCD6-55E6-4561-96D7-E6BE1F7B8DDD}" type="pres">
      <dgm:prSet presAssocID="{6472EE1A-8698-4FB8-9C61-EF9E6C293BA8}" presName="vert2" presStyleCnt="0"/>
      <dgm:spPr/>
    </dgm:pt>
    <dgm:pt modelId="{B1239E22-0CDC-4B50-8FD7-EBBE86D81A9B}" type="pres">
      <dgm:prSet presAssocID="{6472EE1A-8698-4FB8-9C61-EF9E6C293BA8}" presName="thinLine2b" presStyleLbl="callout" presStyleIdx="1" presStyleCnt="5"/>
      <dgm:spPr/>
    </dgm:pt>
    <dgm:pt modelId="{6DBE4AA8-0E47-4072-B55C-8F51F865E05E}" type="pres">
      <dgm:prSet presAssocID="{6472EE1A-8698-4FB8-9C61-EF9E6C293BA8}" presName="vertSpace2b" presStyleCnt="0"/>
      <dgm:spPr/>
    </dgm:pt>
    <dgm:pt modelId="{5C424AC0-FA2C-4DFD-A307-2ED2808E565A}" type="pres">
      <dgm:prSet presAssocID="{27711E18-222C-467E-8EC5-6C3DEB7F2418}" presName="horz2" presStyleCnt="0"/>
      <dgm:spPr/>
    </dgm:pt>
    <dgm:pt modelId="{CEFF96EB-E5EA-4466-A7EC-C538EEE29FBD}" type="pres">
      <dgm:prSet presAssocID="{27711E18-222C-467E-8EC5-6C3DEB7F2418}" presName="horzSpace2" presStyleCnt="0"/>
      <dgm:spPr/>
    </dgm:pt>
    <dgm:pt modelId="{D7999A3F-50CF-4CE9-A21F-69855167ECE2}" type="pres">
      <dgm:prSet presAssocID="{27711E18-222C-467E-8EC5-6C3DEB7F2418}" presName="tx2" presStyleLbl="revTx" presStyleIdx="3" presStyleCnt="6"/>
      <dgm:spPr/>
    </dgm:pt>
    <dgm:pt modelId="{16ECFABE-354F-4A99-9F69-B1A9BE64B03D}" type="pres">
      <dgm:prSet presAssocID="{27711E18-222C-467E-8EC5-6C3DEB7F2418}" presName="vert2" presStyleCnt="0"/>
      <dgm:spPr/>
    </dgm:pt>
    <dgm:pt modelId="{BE93267C-CF81-4A62-9F8B-73D16DBF9CF3}" type="pres">
      <dgm:prSet presAssocID="{27711E18-222C-467E-8EC5-6C3DEB7F2418}" presName="thinLine2b" presStyleLbl="callout" presStyleIdx="2" presStyleCnt="5"/>
      <dgm:spPr/>
    </dgm:pt>
    <dgm:pt modelId="{83743B94-7290-4B1D-8701-BB660FBF7EBB}" type="pres">
      <dgm:prSet presAssocID="{27711E18-222C-467E-8EC5-6C3DEB7F2418}" presName="vertSpace2b" presStyleCnt="0"/>
      <dgm:spPr/>
    </dgm:pt>
    <dgm:pt modelId="{8B9FF579-C52B-4CCF-954C-15A686430CBD}" type="pres">
      <dgm:prSet presAssocID="{CB4DB1FB-6F18-41F7-83E8-9FF5EE5974BC}" presName="horz2" presStyleCnt="0"/>
      <dgm:spPr/>
    </dgm:pt>
    <dgm:pt modelId="{A7C00A92-052C-4364-A131-5C37EBE27CC3}" type="pres">
      <dgm:prSet presAssocID="{CB4DB1FB-6F18-41F7-83E8-9FF5EE5974BC}" presName="horzSpace2" presStyleCnt="0"/>
      <dgm:spPr/>
    </dgm:pt>
    <dgm:pt modelId="{FC51803B-B7B0-403C-A5C7-3560C28487C4}" type="pres">
      <dgm:prSet presAssocID="{CB4DB1FB-6F18-41F7-83E8-9FF5EE5974BC}" presName="tx2" presStyleLbl="revTx" presStyleIdx="4" presStyleCnt="6"/>
      <dgm:spPr/>
    </dgm:pt>
    <dgm:pt modelId="{7EAC238D-350C-4009-B07E-3A82D1429900}" type="pres">
      <dgm:prSet presAssocID="{CB4DB1FB-6F18-41F7-83E8-9FF5EE5974BC}" presName="vert2" presStyleCnt="0"/>
      <dgm:spPr/>
    </dgm:pt>
    <dgm:pt modelId="{EB640A2E-B300-466E-A982-99468ADF126B}" type="pres">
      <dgm:prSet presAssocID="{CB4DB1FB-6F18-41F7-83E8-9FF5EE5974BC}" presName="thinLine2b" presStyleLbl="callout" presStyleIdx="3" presStyleCnt="5"/>
      <dgm:spPr/>
    </dgm:pt>
    <dgm:pt modelId="{B5A8B4EA-76AB-40F1-A2B1-90714B170132}" type="pres">
      <dgm:prSet presAssocID="{CB4DB1FB-6F18-41F7-83E8-9FF5EE5974BC}" presName="vertSpace2b" presStyleCnt="0"/>
      <dgm:spPr/>
    </dgm:pt>
    <dgm:pt modelId="{F3B2D36D-A805-4FCD-9332-FBD49EE5D2A9}" type="pres">
      <dgm:prSet presAssocID="{60D67474-20DB-4251-B91F-7AF08150E0CF}" presName="horz2" presStyleCnt="0"/>
      <dgm:spPr/>
    </dgm:pt>
    <dgm:pt modelId="{30B5FB8D-758B-4ABF-9C3B-F81950B92872}" type="pres">
      <dgm:prSet presAssocID="{60D67474-20DB-4251-B91F-7AF08150E0CF}" presName="horzSpace2" presStyleCnt="0"/>
      <dgm:spPr/>
    </dgm:pt>
    <dgm:pt modelId="{3BB289B8-6EE5-4D60-8814-FDF5A5B7CB62}" type="pres">
      <dgm:prSet presAssocID="{60D67474-20DB-4251-B91F-7AF08150E0CF}" presName="tx2" presStyleLbl="revTx" presStyleIdx="5" presStyleCnt="6"/>
      <dgm:spPr/>
    </dgm:pt>
    <dgm:pt modelId="{A7C04F1F-9241-4731-A0CD-5A9C545F250F}" type="pres">
      <dgm:prSet presAssocID="{60D67474-20DB-4251-B91F-7AF08150E0CF}" presName="vert2" presStyleCnt="0"/>
      <dgm:spPr/>
    </dgm:pt>
    <dgm:pt modelId="{5AFF0681-14B0-4738-89D1-2EFFF4876B0E}" type="pres">
      <dgm:prSet presAssocID="{60D67474-20DB-4251-B91F-7AF08150E0CF}" presName="thinLine2b" presStyleLbl="callout" presStyleIdx="4" presStyleCnt="5"/>
      <dgm:spPr/>
    </dgm:pt>
    <dgm:pt modelId="{5BC7891D-CE70-46CE-BCDD-8782F287DC18}" type="pres">
      <dgm:prSet presAssocID="{60D67474-20DB-4251-B91F-7AF08150E0CF}" presName="vertSpace2b" presStyleCnt="0"/>
      <dgm:spPr/>
    </dgm:pt>
  </dgm:ptLst>
  <dgm:cxnLst>
    <dgm:cxn modelId="{684B340E-413D-451A-A442-F06197609C02}" srcId="{B5629852-CF15-4F55-88E5-F6812FAF9E30}" destId="{7B604D08-E6D4-41BE-8C60-3F40B25B4783}" srcOrd="0" destOrd="0" parTransId="{46E8992A-7F6F-4AD1-9A1D-E2FFF5AC27E6}" sibTransId="{74C6F024-0010-464D-A705-FCF95D673A09}"/>
    <dgm:cxn modelId="{73FDCA28-0941-44FA-B45A-7DDCBEDCD928}" srcId="{7B604D08-E6D4-41BE-8C60-3F40B25B4783}" destId="{60D67474-20DB-4251-B91F-7AF08150E0CF}" srcOrd="4" destOrd="0" parTransId="{6DAD854F-DF5F-47B7-9AA2-63C0C7EF94D9}" sibTransId="{CD3894E4-4BBD-48DD-930E-A5833EF651A6}"/>
    <dgm:cxn modelId="{72B8E838-1CF5-4EF6-9273-60F25C8E9BD3}" type="presOf" srcId="{6472EE1A-8698-4FB8-9C61-EF9E6C293BA8}" destId="{FE0B46E9-0EC3-4150-8C46-FB241EBEFBAD}" srcOrd="0" destOrd="0" presId="urn:microsoft.com/office/officeart/2008/layout/LinedList"/>
    <dgm:cxn modelId="{B5B5346B-8E2D-4526-81FF-06E779549E48}" srcId="{7B604D08-E6D4-41BE-8C60-3F40B25B4783}" destId="{CB4DB1FB-6F18-41F7-83E8-9FF5EE5974BC}" srcOrd="3" destOrd="0" parTransId="{963A572F-B5BC-4AC2-83BF-CBC17FD14EF9}" sibTransId="{DBC3EE62-0505-4E89-BE66-A8D971FC02FF}"/>
    <dgm:cxn modelId="{C1459B4F-40AF-429A-A343-4D0B599F77E3}" type="presOf" srcId="{7B604D08-E6D4-41BE-8C60-3F40B25B4783}" destId="{08C8DE85-3289-4225-B094-5891E935A1FA}" srcOrd="0" destOrd="0" presId="urn:microsoft.com/office/officeart/2008/layout/LinedList"/>
    <dgm:cxn modelId="{3039D152-EC7E-42A1-87F1-67D15BEF9E55}" type="presOf" srcId="{27711E18-222C-467E-8EC5-6C3DEB7F2418}" destId="{D7999A3F-50CF-4CE9-A21F-69855167ECE2}" srcOrd="0" destOrd="0" presId="urn:microsoft.com/office/officeart/2008/layout/LinedList"/>
    <dgm:cxn modelId="{D0AC9F59-B0E4-47AC-AEFF-1F8D0F4F1070}" srcId="{7B604D08-E6D4-41BE-8C60-3F40B25B4783}" destId="{6472EE1A-8698-4FB8-9C61-EF9E6C293BA8}" srcOrd="1" destOrd="0" parTransId="{C5823A24-6455-49BD-95A8-D1CA9F8E870F}" sibTransId="{A5216E9A-A670-44DD-BE93-12AF8CEDEE8E}"/>
    <dgm:cxn modelId="{6A87688E-318B-4CAD-A0BE-4572A20B7123}" type="presOf" srcId="{60D67474-20DB-4251-B91F-7AF08150E0CF}" destId="{3BB289B8-6EE5-4D60-8814-FDF5A5B7CB62}" srcOrd="0" destOrd="0" presId="urn:microsoft.com/office/officeart/2008/layout/LinedList"/>
    <dgm:cxn modelId="{2F4B2093-8931-42C0-B371-9132428874AA}" type="presOf" srcId="{B5629852-CF15-4F55-88E5-F6812FAF9E30}" destId="{F6E42AD1-9BC7-4878-8010-6D84D7D0F581}" srcOrd="0" destOrd="0" presId="urn:microsoft.com/office/officeart/2008/layout/LinedList"/>
    <dgm:cxn modelId="{13291EA1-E7B0-4D68-9546-E1B9B0208CDC}" srcId="{7B604D08-E6D4-41BE-8C60-3F40B25B4783}" destId="{5920FED1-CDC4-42CF-BE3F-4692DD7F6051}" srcOrd="0" destOrd="0" parTransId="{D90D0B9A-E5E3-4073-8D43-6A15D2FCF3A0}" sibTransId="{4AC5499C-0A78-48A0-A642-5F655678B363}"/>
    <dgm:cxn modelId="{F069B5A7-483E-4801-B5AC-AFFE19185821}" type="presOf" srcId="{CB4DB1FB-6F18-41F7-83E8-9FF5EE5974BC}" destId="{FC51803B-B7B0-403C-A5C7-3560C28487C4}" srcOrd="0" destOrd="0" presId="urn:microsoft.com/office/officeart/2008/layout/LinedList"/>
    <dgm:cxn modelId="{B5D940BB-EDAD-4E0C-B9C6-FB26BDA399D7}" srcId="{7B604D08-E6D4-41BE-8C60-3F40B25B4783}" destId="{27711E18-222C-467E-8EC5-6C3DEB7F2418}" srcOrd="2" destOrd="0" parTransId="{5FC006B6-6625-4624-9EA5-F2004AC1C8EE}" sibTransId="{C28D20D2-DE7C-4D98-8D5C-176944268997}"/>
    <dgm:cxn modelId="{ABB5D1BB-7E4C-45F6-B166-3CE953C9D0A3}" type="presOf" srcId="{5920FED1-CDC4-42CF-BE3F-4692DD7F6051}" destId="{77E35A3C-70CE-4812-9F8E-88EDEF81958C}" srcOrd="0" destOrd="0" presId="urn:microsoft.com/office/officeart/2008/layout/LinedList"/>
    <dgm:cxn modelId="{4C362909-1173-40A5-9735-8F500BA67642}" type="presParOf" srcId="{F6E42AD1-9BC7-4878-8010-6D84D7D0F581}" destId="{F0C5C088-590C-4DFC-B62E-4D01EC1A89CB}" srcOrd="0" destOrd="0" presId="urn:microsoft.com/office/officeart/2008/layout/LinedList"/>
    <dgm:cxn modelId="{EB476592-D639-4D9C-BC3E-A3F28626BE66}" type="presParOf" srcId="{F6E42AD1-9BC7-4878-8010-6D84D7D0F581}" destId="{50F7C784-6918-4F33-84F3-75CB00E3FD89}" srcOrd="1" destOrd="0" presId="urn:microsoft.com/office/officeart/2008/layout/LinedList"/>
    <dgm:cxn modelId="{9A8024B2-11A8-4CF0-BC12-46FDB0E5E456}" type="presParOf" srcId="{50F7C784-6918-4F33-84F3-75CB00E3FD89}" destId="{08C8DE85-3289-4225-B094-5891E935A1FA}" srcOrd="0" destOrd="0" presId="urn:microsoft.com/office/officeart/2008/layout/LinedList"/>
    <dgm:cxn modelId="{03BA69FB-3632-4406-959C-77B55D89E481}" type="presParOf" srcId="{50F7C784-6918-4F33-84F3-75CB00E3FD89}" destId="{7C9137A9-9FE2-43D7-9CCA-43F40A74B378}" srcOrd="1" destOrd="0" presId="urn:microsoft.com/office/officeart/2008/layout/LinedList"/>
    <dgm:cxn modelId="{5BF70373-9888-43C9-97F1-651A393CC889}" type="presParOf" srcId="{7C9137A9-9FE2-43D7-9CCA-43F40A74B378}" destId="{6EBD0095-17FA-4338-A383-F8930115B0A1}" srcOrd="0" destOrd="0" presId="urn:microsoft.com/office/officeart/2008/layout/LinedList"/>
    <dgm:cxn modelId="{EE95434C-3B0F-4A69-BCF2-C87DFF87025D}" type="presParOf" srcId="{7C9137A9-9FE2-43D7-9CCA-43F40A74B378}" destId="{E9FBA17F-E47F-4048-A2C6-D1F8D5843080}" srcOrd="1" destOrd="0" presId="urn:microsoft.com/office/officeart/2008/layout/LinedList"/>
    <dgm:cxn modelId="{4444DECC-C1FE-4870-AAE7-A61664A26060}" type="presParOf" srcId="{E9FBA17F-E47F-4048-A2C6-D1F8D5843080}" destId="{3AF85651-03DE-477B-8732-533598CA3D5C}" srcOrd="0" destOrd="0" presId="urn:microsoft.com/office/officeart/2008/layout/LinedList"/>
    <dgm:cxn modelId="{8CA34CDB-860F-4568-913F-8DECCC7BC00A}" type="presParOf" srcId="{E9FBA17F-E47F-4048-A2C6-D1F8D5843080}" destId="{77E35A3C-70CE-4812-9F8E-88EDEF81958C}" srcOrd="1" destOrd="0" presId="urn:microsoft.com/office/officeart/2008/layout/LinedList"/>
    <dgm:cxn modelId="{598044D7-74C8-4445-9166-0ED5CC1D4804}" type="presParOf" srcId="{E9FBA17F-E47F-4048-A2C6-D1F8D5843080}" destId="{5F4F4D69-F756-4CB0-8C80-84A31404D9C1}" srcOrd="2" destOrd="0" presId="urn:microsoft.com/office/officeart/2008/layout/LinedList"/>
    <dgm:cxn modelId="{CF75508A-C8F5-4F1F-8616-9C180EEA6730}" type="presParOf" srcId="{7C9137A9-9FE2-43D7-9CCA-43F40A74B378}" destId="{7F809BC0-5274-48BD-9F0F-749A9C531ED9}" srcOrd="2" destOrd="0" presId="urn:microsoft.com/office/officeart/2008/layout/LinedList"/>
    <dgm:cxn modelId="{553CC36D-A271-490C-B7C3-B9AB31127BD2}" type="presParOf" srcId="{7C9137A9-9FE2-43D7-9CCA-43F40A74B378}" destId="{E2697CCF-8E19-445F-B115-2B85CD650194}" srcOrd="3" destOrd="0" presId="urn:microsoft.com/office/officeart/2008/layout/LinedList"/>
    <dgm:cxn modelId="{31390BE1-0179-40E0-A838-543AC88A4B16}" type="presParOf" srcId="{7C9137A9-9FE2-43D7-9CCA-43F40A74B378}" destId="{BBDBCE52-C4CB-48DF-B590-9F0C0C346652}" srcOrd="4" destOrd="0" presId="urn:microsoft.com/office/officeart/2008/layout/LinedList"/>
    <dgm:cxn modelId="{25B77FDF-03F8-4DC8-9FA3-9462CD24D624}" type="presParOf" srcId="{BBDBCE52-C4CB-48DF-B590-9F0C0C346652}" destId="{74B0DBE7-8D07-412C-874B-3D76F0D48C4B}" srcOrd="0" destOrd="0" presId="urn:microsoft.com/office/officeart/2008/layout/LinedList"/>
    <dgm:cxn modelId="{29557D45-5D68-4B6C-8AC3-1E747789743F}" type="presParOf" srcId="{BBDBCE52-C4CB-48DF-B590-9F0C0C346652}" destId="{FE0B46E9-0EC3-4150-8C46-FB241EBEFBAD}" srcOrd="1" destOrd="0" presId="urn:microsoft.com/office/officeart/2008/layout/LinedList"/>
    <dgm:cxn modelId="{53240EE0-F71E-4A1A-9487-BC8F18CFDAEE}" type="presParOf" srcId="{BBDBCE52-C4CB-48DF-B590-9F0C0C346652}" destId="{01AFCCD6-55E6-4561-96D7-E6BE1F7B8DDD}" srcOrd="2" destOrd="0" presId="urn:microsoft.com/office/officeart/2008/layout/LinedList"/>
    <dgm:cxn modelId="{85902835-B5A1-4361-95D9-C6DA7449DC10}" type="presParOf" srcId="{7C9137A9-9FE2-43D7-9CCA-43F40A74B378}" destId="{B1239E22-0CDC-4B50-8FD7-EBBE86D81A9B}" srcOrd="5" destOrd="0" presId="urn:microsoft.com/office/officeart/2008/layout/LinedList"/>
    <dgm:cxn modelId="{CF073707-51A2-49B2-B89B-9A2C3FC047D6}" type="presParOf" srcId="{7C9137A9-9FE2-43D7-9CCA-43F40A74B378}" destId="{6DBE4AA8-0E47-4072-B55C-8F51F865E05E}" srcOrd="6" destOrd="0" presId="urn:microsoft.com/office/officeart/2008/layout/LinedList"/>
    <dgm:cxn modelId="{10086721-B671-4FF5-A349-162595910C5B}" type="presParOf" srcId="{7C9137A9-9FE2-43D7-9CCA-43F40A74B378}" destId="{5C424AC0-FA2C-4DFD-A307-2ED2808E565A}" srcOrd="7" destOrd="0" presId="urn:microsoft.com/office/officeart/2008/layout/LinedList"/>
    <dgm:cxn modelId="{29135F64-FCB4-4871-934A-C0B6BEE31DA9}" type="presParOf" srcId="{5C424AC0-FA2C-4DFD-A307-2ED2808E565A}" destId="{CEFF96EB-E5EA-4466-A7EC-C538EEE29FBD}" srcOrd="0" destOrd="0" presId="urn:microsoft.com/office/officeart/2008/layout/LinedList"/>
    <dgm:cxn modelId="{31DBB658-4165-48FF-B4F8-73AB5130D940}" type="presParOf" srcId="{5C424AC0-FA2C-4DFD-A307-2ED2808E565A}" destId="{D7999A3F-50CF-4CE9-A21F-69855167ECE2}" srcOrd="1" destOrd="0" presId="urn:microsoft.com/office/officeart/2008/layout/LinedList"/>
    <dgm:cxn modelId="{C704F43D-485C-4031-809C-AD86C328C17C}" type="presParOf" srcId="{5C424AC0-FA2C-4DFD-A307-2ED2808E565A}" destId="{16ECFABE-354F-4A99-9F69-B1A9BE64B03D}" srcOrd="2" destOrd="0" presId="urn:microsoft.com/office/officeart/2008/layout/LinedList"/>
    <dgm:cxn modelId="{ED54AB5B-7CF5-4DEE-B20A-86B8AC9176A3}" type="presParOf" srcId="{7C9137A9-9FE2-43D7-9CCA-43F40A74B378}" destId="{BE93267C-CF81-4A62-9F8B-73D16DBF9CF3}" srcOrd="8" destOrd="0" presId="urn:microsoft.com/office/officeart/2008/layout/LinedList"/>
    <dgm:cxn modelId="{C93A6B53-C2B9-46D5-871A-569BDBDB30C1}" type="presParOf" srcId="{7C9137A9-9FE2-43D7-9CCA-43F40A74B378}" destId="{83743B94-7290-4B1D-8701-BB660FBF7EBB}" srcOrd="9" destOrd="0" presId="urn:microsoft.com/office/officeart/2008/layout/LinedList"/>
    <dgm:cxn modelId="{420B60F3-441F-422C-898C-3C7A14A4BEAA}" type="presParOf" srcId="{7C9137A9-9FE2-43D7-9CCA-43F40A74B378}" destId="{8B9FF579-C52B-4CCF-954C-15A686430CBD}" srcOrd="10" destOrd="0" presId="urn:microsoft.com/office/officeart/2008/layout/LinedList"/>
    <dgm:cxn modelId="{CAEC1B66-6B1E-4F9E-9F70-74116AE3A0C1}" type="presParOf" srcId="{8B9FF579-C52B-4CCF-954C-15A686430CBD}" destId="{A7C00A92-052C-4364-A131-5C37EBE27CC3}" srcOrd="0" destOrd="0" presId="urn:microsoft.com/office/officeart/2008/layout/LinedList"/>
    <dgm:cxn modelId="{FA853733-7989-4D1C-97B7-676D1DA8C87D}" type="presParOf" srcId="{8B9FF579-C52B-4CCF-954C-15A686430CBD}" destId="{FC51803B-B7B0-403C-A5C7-3560C28487C4}" srcOrd="1" destOrd="0" presId="urn:microsoft.com/office/officeart/2008/layout/LinedList"/>
    <dgm:cxn modelId="{E695E9BB-6288-4322-A175-597FB5E08B0C}" type="presParOf" srcId="{8B9FF579-C52B-4CCF-954C-15A686430CBD}" destId="{7EAC238D-350C-4009-B07E-3A82D1429900}" srcOrd="2" destOrd="0" presId="urn:microsoft.com/office/officeart/2008/layout/LinedList"/>
    <dgm:cxn modelId="{B9F873F0-8D1A-4FC6-B898-80E357C0CA25}" type="presParOf" srcId="{7C9137A9-9FE2-43D7-9CCA-43F40A74B378}" destId="{EB640A2E-B300-466E-A982-99468ADF126B}" srcOrd="11" destOrd="0" presId="urn:microsoft.com/office/officeart/2008/layout/LinedList"/>
    <dgm:cxn modelId="{7A24BDD3-0021-4E1A-B1C0-35AE342CA879}" type="presParOf" srcId="{7C9137A9-9FE2-43D7-9CCA-43F40A74B378}" destId="{B5A8B4EA-76AB-40F1-A2B1-90714B170132}" srcOrd="12" destOrd="0" presId="urn:microsoft.com/office/officeart/2008/layout/LinedList"/>
    <dgm:cxn modelId="{1AC89A50-1188-4074-843F-48EEF01E8191}" type="presParOf" srcId="{7C9137A9-9FE2-43D7-9CCA-43F40A74B378}" destId="{F3B2D36D-A805-4FCD-9332-FBD49EE5D2A9}" srcOrd="13" destOrd="0" presId="urn:microsoft.com/office/officeart/2008/layout/LinedList"/>
    <dgm:cxn modelId="{7986DE4B-F8C4-4085-BF5F-0E9467F7E61B}" type="presParOf" srcId="{F3B2D36D-A805-4FCD-9332-FBD49EE5D2A9}" destId="{30B5FB8D-758B-4ABF-9C3B-F81950B92872}" srcOrd="0" destOrd="0" presId="urn:microsoft.com/office/officeart/2008/layout/LinedList"/>
    <dgm:cxn modelId="{8F7D595F-35AF-429F-A44E-28C2265EF824}" type="presParOf" srcId="{F3B2D36D-A805-4FCD-9332-FBD49EE5D2A9}" destId="{3BB289B8-6EE5-4D60-8814-FDF5A5B7CB62}" srcOrd="1" destOrd="0" presId="urn:microsoft.com/office/officeart/2008/layout/LinedList"/>
    <dgm:cxn modelId="{87E7AC1F-36F5-4D76-86A6-9ED17569D037}" type="presParOf" srcId="{F3B2D36D-A805-4FCD-9332-FBD49EE5D2A9}" destId="{A7C04F1F-9241-4731-A0CD-5A9C545F250F}" srcOrd="2" destOrd="0" presId="urn:microsoft.com/office/officeart/2008/layout/LinedList"/>
    <dgm:cxn modelId="{EBDC513E-85D1-49DE-9377-236DAE28980E}" type="presParOf" srcId="{7C9137A9-9FE2-43D7-9CCA-43F40A74B378}" destId="{5AFF0681-14B0-4738-89D1-2EFFF4876B0E}" srcOrd="14" destOrd="0" presId="urn:microsoft.com/office/officeart/2008/layout/LinedList"/>
    <dgm:cxn modelId="{DC4D692C-8A26-43B6-B6E3-3AB165974FB0}" type="presParOf" srcId="{7C9137A9-9FE2-43D7-9CCA-43F40A74B378}" destId="{5BC7891D-CE70-46CE-BCDD-8782F287DC18}"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F7D217-16A1-4101-94DE-2CF8CDD408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5155CD-48B4-4E37-A6B3-270EBBAFE638}">
      <dgm:prSet/>
      <dgm:spPr/>
      <dgm:t>
        <a:bodyPr/>
        <a:lstStyle/>
        <a:p>
          <a:r>
            <a:rPr lang="en-US" baseline="0"/>
            <a:t>Content Type Syndication</a:t>
          </a:r>
          <a:endParaRPr lang="en-US"/>
        </a:p>
      </dgm:t>
    </dgm:pt>
    <dgm:pt modelId="{1C6A5624-974B-4221-AD93-FC2BFC0FC2B4}" type="parTrans" cxnId="{6E9079C1-84EE-49FB-A1B7-D53D0D0A322C}">
      <dgm:prSet/>
      <dgm:spPr/>
      <dgm:t>
        <a:bodyPr/>
        <a:lstStyle/>
        <a:p>
          <a:endParaRPr lang="en-US"/>
        </a:p>
      </dgm:t>
    </dgm:pt>
    <dgm:pt modelId="{F59F5CF9-5320-4831-B201-669090E715D4}" type="sibTrans" cxnId="{6E9079C1-84EE-49FB-A1B7-D53D0D0A322C}">
      <dgm:prSet/>
      <dgm:spPr/>
      <dgm:t>
        <a:bodyPr/>
        <a:lstStyle/>
        <a:p>
          <a:endParaRPr lang="en-US"/>
        </a:p>
      </dgm:t>
    </dgm:pt>
    <dgm:pt modelId="{EB22AD23-9147-402D-93F7-EFAD3C045CD1}">
      <dgm:prSet/>
      <dgm:spPr/>
      <dgm:t>
        <a:bodyPr/>
        <a:lstStyle/>
        <a:p>
          <a:r>
            <a:rPr lang="en-US" baseline="0" dirty="0"/>
            <a:t>Content types are defined at site collection or site level and can be reused across site collections either declaratively or programmatically</a:t>
          </a:r>
          <a:endParaRPr lang="en-US" dirty="0"/>
        </a:p>
      </dgm:t>
    </dgm:pt>
    <dgm:pt modelId="{6A042EF8-3299-4E8A-973D-6CC2A3813FF6}" type="parTrans" cxnId="{657A683B-5C3E-4E97-B843-A6858E08061C}">
      <dgm:prSet/>
      <dgm:spPr/>
      <dgm:t>
        <a:bodyPr/>
        <a:lstStyle/>
        <a:p>
          <a:endParaRPr lang="en-US"/>
        </a:p>
      </dgm:t>
    </dgm:pt>
    <dgm:pt modelId="{93356158-58C4-4174-8833-F2A096F1C835}" type="sibTrans" cxnId="{657A683B-5C3E-4E97-B843-A6858E08061C}">
      <dgm:prSet/>
      <dgm:spPr/>
      <dgm:t>
        <a:bodyPr/>
        <a:lstStyle/>
        <a:p>
          <a:endParaRPr lang="en-US"/>
        </a:p>
      </dgm:t>
    </dgm:pt>
    <dgm:pt modelId="{7A8B2B6D-D013-4290-B8B6-D2FA0FD7C1FE}">
      <dgm:prSet/>
      <dgm:spPr/>
      <dgm:t>
        <a:bodyPr/>
        <a:lstStyle/>
        <a:p>
          <a:r>
            <a:rPr lang="en-US" baseline="0" dirty="0"/>
            <a:t>Reuse can be achieved without code using Content Type Syndication</a:t>
          </a:r>
          <a:endParaRPr lang="en-US" dirty="0"/>
        </a:p>
      </dgm:t>
    </dgm:pt>
    <dgm:pt modelId="{16E26203-52F7-42AD-8900-8AA1E0F96A8E}" type="parTrans" cxnId="{0107A559-A7CC-41F1-85AF-B7A8A5493AA5}">
      <dgm:prSet/>
      <dgm:spPr/>
      <dgm:t>
        <a:bodyPr/>
        <a:lstStyle/>
        <a:p>
          <a:endParaRPr lang="en-US"/>
        </a:p>
      </dgm:t>
    </dgm:pt>
    <dgm:pt modelId="{95B68B13-7B04-45EC-9B8D-99E94D37E8A2}" type="sibTrans" cxnId="{0107A559-A7CC-41F1-85AF-B7A8A5493AA5}">
      <dgm:prSet/>
      <dgm:spPr/>
      <dgm:t>
        <a:bodyPr/>
        <a:lstStyle/>
        <a:p>
          <a:endParaRPr lang="en-US"/>
        </a:p>
      </dgm:t>
    </dgm:pt>
    <dgm:pt modelId="{81D48064-A0F9-4885-8CBC-6DD05533F23E}">
      <dgm:prSet/>
      <dgm:spPr/>
      <dgm:t>
        <a:bodyPr/>
        <a:lstStyle/>
        <a:p>
          <a:r>
            <a:rPr lang="en-US" baseline="0" dirty="0"/>
            <a:t>Columns using published content types will also be syndicated</a:t>
          </a:r>
          <a:endParaRPr lang="en-US" dirty="0"/>
        </a:p>
      </dgm:t>
    </dgm:pt>
    <dgm:pt modelId="{1A88CEA0-FEE3-4B9D-BB6F-C39B668C5D47}" type="parTrans" cxnId="{F7109D42-5EB8-43E5-86B5-DBC87CB759FD}">
      <dgm:prSet/>
      <dgm:spPr/>
      <dgm:t>
        <a:bodyPr/>
        <a:lstStyle/>
        <a:p>
          <a:endParaRPr lang="en-US"/>
        </a:p>
      </dgm:t>
    </dgm:pt>
    <dgm:pt modelId="{BAD91DF3-1ADD-474F-B0D4-7B87D1AF35DC}" type="sibTrans" cxnId="{F7109D42-5EB8-43E5-86B5-DBC87CB759FD}">
      <dgm:prSet/>
      <dgm:spPr/>
      <dgm:t>
        <a:bodyPr/>
        <a:lstStyle/>
        <a:p>
          <a:endParaRPr lang="en-US"/>
        </a:p>
      </dgm:t>
    </dgm:pt>
    <dgm:pt modelId="{1DB6944A-BAF6-4244-92C3-F111D5AF4CBB}">
      <dgm:prSet/>
      <dgm:spPr/>
      <dgm:t>
        <a:bodyPr/>
        <a:lstStyle/>
        <a:p>
          <a:r>
            <a:rPr lang="en-US" baseline="0" dirty="0"/>
            <a:t>Requires configuration of a Content Type Hub</a:t>
          </a:r>
          <a:endParaRPr lang="en-US" dirty="0"/>
        </a:p>
      </dgm:t>
    </dgm:pt>
    <dgm:pt modelId="{51EDEB5F-CBE1-4979-B926-80ADCFDB4865}" type="parTrans" cxnId="{BE791B72-CDB5-4257-8F6E-97138E289120}">
      <dgm:prSet/>
      <dgm:spPr/>
      <dgm:t>
        <a:bodyPr/>
        <a:lstStyle/>
        <a:p>
          <a:endParaRPr lang="en-US"/>
        </a:p>
      </dgm:t>
    </dgm:pt>
    <dgm:pt modelId="{13C03E6D-3A4C-4CDA-A67A-5188AF20B9EC}" type="sibTrans" cxnId="{BE791B72-CDB5-4257-8F6E-97138E289120}">
      <dgm:prSet/>
      <dgm:spPr/>
      <dgm:t>
        <a:bodyPr/>
        <a:lstStyle/>
        <a:p>
          <a:endParaRPr lang="en-US"/>
        </a:p>
      </dgm:t>
    </dgm:pt>
    <dgm:pt modelId="{CC5DFAD2-06BF-4723-88AE-1CF6FB489B64}">
      <dgm:prSet/>
      <dgm:spPr/>
      <dgm:t>
        <a:bodyPr/>
        <a:lstStyle/>
        <a:p>
          <a:r>
            <a:rPr lang="en-US" baseline="0" dirty="0"/>
            <a:t>Site creation and feature activation</a:t>
          </a:r>
          <a:endParaRPr lang="en-US" dirty="0"/>
        </a:p>
      </dgm:t>
    </dgm:pt>
    <dgm:pt modelId="{72AB37AF-25D2-40EA-9183-916A744AA301}" type="parTrans" cxnId="{D961694A-C9FB-430F-A51A-B48F76B95625}">
      <dgm:prSet/>
      <dgm:spPr/>
      <dgm:t>
        <a:bodyPr/>
        <a:lstStyle/>
        <a:p>
          <a:endParaRPr lang="en-US"/>
        </a:p>
      </dgm:t>
    </dgm:pt>
    <dgm:pt modelId="{A51F9037-7E90-48DC-8125-6F13E3C78DBC}" type="sibTrans" cxnId="{D961694A-C9FB-430F-A51A-B48F76B95625}">
      <dgm:prSet/>
      <dgm:spPr/>
      <dgm:t>
        <a:bodyPr/>
        <a:lstStyle/>
        <a:p>
          <a:endParaRPr lang="en-US"/>
        </a:p>
      </dgm:t>
    </dgm:pt>
    <dgm:pt modelId="{A984C621-255F-40E9-A244-0E4390ED97C9}">
      <dgm:prSet/>
      <dgm:spPr/>
      <dgm:t>
        <a:bodyPr/>
        <a:lstStyle/>
        <a:p>
          <a:r>
            <a:rPr lang="en-US" baseline="0" dirty="0"/>
            <a:t>Enables the ability to publish, update and unpublish content types</a:t>
          </a:r>
          <a:endParaRPr lang="en-US" dirty="0"/>
        </a:p>
      </dgm:t>
    </dgm:pt>
    <dgm:pt modelId="{C4905789-A03F-4A55-B1CC-4B7DDF231BF0}" type="parTrans" cxnId="{6B085BB7-2AC1-4F31-87B2-78BD285CAF0D}">
      <dgm:prSet/>
      <dgm:spPr/>
      <dgm:t>
        <a:bodyPr/>
        <a:lstStyle/>
        <a:p>
          <a:endParaRPr lang="en-US"/>
        </a:p>
      </dgm:t>
    </dgm:pt>
    <dgm:pt modelId="{927BBAD9-A8BC-4129-975C-A377C68D13A7}" type="sibTrans" cxnId="{6B085BB7-2AC1-4F31-87B2-78BD285CAF0D}">
      <dgm:prSet/>
      <dgm:spPr/>
      <dgm:t>
        <a:bodyPr/>
        <a:lstStyle/>
        <a:p>
          <a:endParaRPr lang="en-US"/>
        </a:p>
      </dgm:t>
    </dgm:pt>
    <dgm:pt modelId="{B1B6CBDA-C362-4748-9BBA-9BFF5C31CEBF}">
      <dgm:prSet/>
      <dgm:spPr/>
      <dgm:t>
        <a:bodyPr/>
        <a:lstStyle/>
        <a:p>
          <a:r>
            <a:rPr lang="en-US" baseline="0" dirty="0"/>
            <a:t>Relies on two Timer Jobs in the background:</a:t>
          </a:r>
          <a:endParaRPr lang="en-US" dirty="0"/>
        </a:p>
      </dgm:t>
    </dgm:pt>
    <dgm:pt modelId="{05EA742E-3175-4331-A9D4-D51B73F316BA}" type="parTrans" cxnId="{43DF6157-4D03-4612-858A-A3E825CF6C17}">
      <dgm:prSet/>
      <dgm:spPr/>
      <dgm:t>
        <a:bodyPr/>
        <a:lstStyle/>
        <a:p>
          <a:endParaRPr lang="en-US"/>
        </a:p>
      </dgm:t>
    </dgm:pt>
    <dgm:pt modelId="{86379DC4-48FD-44CF-9438-463720FEC500}" type="sibTrans" cxnId="{43DF6157-4D03-4612-858A-A3E825CF6C17}">
      <dgm:prSet/>
      <dgm:spPr/>
      <dgm:t>
        <a:bodyPr/>
        <a:lstStyle/>
        <a:p>
          <a:endParaRPr lang="en-US"/>
        </a:p>
      </dgm:t>
    </dgm:pt>
    <dgm:pt modelId="{879A8E16-F798-4142-A840-42A7935B3D44}">
      <dgm:prSet/>
      <dgm:spPr/>
      <dgm:t>
        <a:bodyPr/>
        <a:lstStyle/>
        <a:p>
          <a:r>
            <a:rPr lang="en-US" baseline="0"/>
            <a:t>Content Type Hub</a:t>
          </a:r>
          <a:endParaRPr lang="en-US"/>
        </a:p>
      </dgm:t>
    </dgm:pt>
    <dgm:pt modelId="{F5CDB537-6902-43C9-9F42-30A9CB1D2FD2}" type="parTrans" cxnId="{9BE0C668-67F6-4AA0-B130-F4537D1AA506}">
      <dgm:prSet/>
      <dgm:spPr/>
      <dgm:t>
        <a:bodyPr/>
        <a:lstStyle/>
        <a:p>
          <a:endParaRPr lang="en-US"/>
        </a:p>
      </dgm:t>
    </dgm:pt>
    <dgm:pt modelId="{3E89830B-66E4-4D8C-AE51-D478CC9006AA}" type="sibTrans" cxnId="{9BE0C668-67F6-4AA0-B130-F4537D1AA506}">
      <dgm:prSet/>
      <dgm:spPr/>
      <dgm:t>
        <a:bodyPr/>
        <a:lstStyle/>
        <a:p>
          <a:endParaRPr lang="en-US"/>
        </a:p>
      </dgm:t>
    </dgm:pt>
    <dgm:pt modelId="{D320824A-7F01-4968-8BAA-C18870E4A37B}">
      <dgm:prSet/>
      <dgm:spPr/>
      <dgm:t>
        <a:bodyPr/>
        <a:lstStyle/>
        <a:p>
          <a:r>
            <a:rPr lang="en-US" baseline="0"/>
            <a:t>Content Type Subscriber</a:t>
          </a:r>
          <a:endParaRPr lang="en-US"/>
        </a:p>
      </dgm:t>
    </dgm:pt>
    <dgm:pt modelId="{0FB0A789-6843-415F-A1BD-0CF74D35527B}" type="parTrans" cxnId="{4BBC8E90-8085-4C22-B7E2-EBB9D34BC4F7}">
      <dgm:prSet/>
      <dgm:spPr/>
      <dgm:t>
        <a:bodyPr/>
        <a:lstStyle/>
        <a:p>
          <a:endParaRPr lang="en-US"/>
        </a:p>
      </dgm:t>
    </dgm:pt>
    <dgm:pt modelId="{BC3A910D-E8E6-4F95-A58F-9109A0496870}" type="sibTrans" cxnId="{4BBC8E90-8085-4C22-B7E2-EBB9D34BC4F7}">
      <dgm:prSet/>
      <dgm:spPr/>
      <dgm:t>
        <a:bodyPr/>
        <a:lstStyle/>
        <a:p>
          <a:endParaRPr lang="en-US"/>
        </a:p>
      </dgm:t>
    </dgm:pt>
    <dgm:pt modelId="{770AF511-D935-4F61-8C8F-576461E1C0AC}">
      <dgm:prSet/>
      <dgm:spPr/>
      <dgm:t>
        <a:bodyPr/>
        <a:lstStyle/>
        <a:p>
          <a:r>
            <a:rPr lang="en-US" baseline="0" dirty="0"/>
            <a:t>Configuration of Managed Metadata Service Application</a:t>
          </a:r>
          <a:endParaRPr lang="en-US" dirty="0"/>
        </a:p>
      </dgm:t>
    </dgm:pt>
    <dgm:pt modelId="{80100913-6F89-4465-8E3F-84CAA4B933C3}" type="sibTrans" cxnId="{F7117FA2-EBAC-4586-AEEA-3396325ACF61}">
      <dgm:prSet/>
      <dgm:spPr/>
      <dgm:t>
        <a:bodyPr/>
        <a:lstStyle/>
        <a:p>
          <a:endParaRPr lang="en-US"/>
        </a:p>
      </dgm:t>
    </dgm:pt>
    <dgm:pt modelId="{31E742B6-4C73-4C77-9A20-BD17ACAF18C9}" type="parTrans" cxnId="{F7117FA2-EBAC-4586-AEEA-3396325ACF61}">
      <dgm:prSet/>
      <dgm:spPr/>
      <dgm:t>
        <a:bodyPr/>
        <a:lstStyle/>
        <a:p>
          <a:endParaRPr lang="en-US"/>
        </a:p>
      </dgm:t>
    </dgm:pt>
    <dgm:pt modelId="{0701B946-3748-4A82-BF8E-33D90629E740}" type="pres">
      <dgm:prSet presAssocID="{8DF7D217-16A1-4101-94DE-2CF8CDD40873}" presName="linear" presStyleCnt="0">
        <dgm:presLayoutVars>
          <dgm:animLvl val="lvl"/>
          <dgm:resizeHandles val="exact"/>
        </dgm:presLayoutVars>
      </dgm:prSet>
      <dgm:spPr/>
    </dgm:pt>
    <dgm:pt modelId="{A8F5579F-791E-42B1-A021-B501709A7860}" type="pres">
      <dgm:prSet presAssocID="{285155CD-48B4-4E37-A6B3-270EBBAFE638}" presName="parentText" presStyleLbl="node1" presStyleIdx="0" presStyleCnt="1">
        <dgm:presLayoutVars>
          <dgm:chMax val="0"/>
          <dgm:bulletEnabled val="1"/>
        </dgm:presLayoutVars>
      </dgm:prSet>
      <dgm:spPr/>
    </dgm:pt>
    <dgm:pt modelId="{EE26A561-2A97-4485-A152-B88DC82FB69C}" type="pres">
      <dgm:prSet presAssocID="{285155CD-48B4-4E37-A6B3-270EBBAFE638}" presName="childText" presStyleLbl="revTx" presStyleIdx="0" presStyleCnt="1">
        <dgm:presLayoutVars>
          <dgm:bulletEnabled val="1"/>
        </dgm:presLayoutVars>
      </dgm:prSet>
      <dgm:spPr/>
    </dgm:pt>
  </dgm:ptLst>
  <dgm:cxnLst>
    <dgm:cxn modelId="{ED22F821-190B-45BC-B12E-DA0A17FDED67}" type="presOf" srcId="{EB22AD23-9147-402D-93F7-EFAD3C045CD1}" destId="{EE26A561-2A97-4485-A152-B88DC82FB69C}" srcOrd="0" destOrd="0" presId="urn:microsoft.com/office/officeart/2005/8/layout/vList2"/>
    <dgm:cxn modelId="{986F252E-E90F-4899-9AB1-45FE8F8292F9}" type="presOf" srcId="{7A8B2B6D-D013-4290-B8B6-D2FA0FD7C1FE}" destId="{EE26A561-2A97-4485-A152-B88DC82FB69C}" srcOrd="0" destOrd="1" presId="urn:microsoft.com/office/officeart/2005/8/layout/vList2"/>
    <dgm:cxn modelId="{657A683B-5C3E-4E97-B843-A6858E08061C}" srcId="{285155CD-48B4-4E37-A6B3-270EBBAFE638}" destId="{EB22AD23-9147-402D-93F7-EFAD3C045CD1}" srcOrd="0" destOrd="0" parTransId="{6A042EF8-3299-4E8A-973D-6CC2A3813FF6}" sibTransId="{93356158-58C4-4174-8833-F2A096F1C835}"/>
    <dgm:cxn modelId="{38424E5C-AAAF-4F97-AE7C-A96639968E53}" type="presOf" srcId="{8DF7D217-16A1-4101-94DE-2CF8CDD40873}" destId="{0701B946-3748-4A82-BF8E-33D90629E740}" srcOrd="0" destOrd="0" presId="urn:microsoft.com/office/officeart/2005/8/layout/vList2"/>
    <dgm:cxn modelId="{2950BC5C-6665-4694-ADFF-CD14FF7B9B4C}" type="presOf" srcId="{D320824A-7F01-4968-8BAA-C18870E4A37B}" destId="{EE26A561-2A97-4485-A152-B88DC82FB69C}" srcOrd="0" destOrd="9" presId="urn:microsoft.com/office/officeart/2005/8/layout/vList2"/>
    <dgm:cxn modelId="{F7109D42-5EB8-43E5-86B5-DBC87CB759FD}" srcId="{285155CD-48B4-4E37-A6B3-270EBBAFE638}" destId="{81D48064-A0F9-4885-8CBC-6DD05533F23E}" srcOrd="2" destOrd="0" parTransId="{1A88CEA0-FEE3-4B9D-BB6F-C39B668C5D47}" sibTransId="{BAD91DF3-1ADD-474F-B0D4-7B87D1AF35DC}"/>
    <dgm:cxn modelId="{5D94A863-6F4E-44C4-8E75-64A80C8A4AA4}" type="presOf" srcId="{770AF511-D935-4F61-8C8F-576461E1C0AC}" destId="{EE26A561-2A97-4485-A152-B88DC82FB69C}" srcOrd="0" destOrd="5" presId="urn:microsoft.com/office/officeart/2005/8/layout/vList2"/>
    <dgm:cxn modelId="{A4D41747-A829-465A-AB47-ABE5A51ED947}" type="presOf" srcId="{879A8E16-F798-4142-A840-42A7935B3D44}" destId="{EE26A561-2A97-4485-A152-B88DC82FB69C}" srcOrd="0" destOrd="8" presId="urn:microsoft.com/office/officeart/2005/8/layout/vList2"/>
    <dgm:cxn modelId="{9BE0C668-67F6-4AA0-B130-F4537D1AA506}" srcId="{B1B6CBDA-C362-4748-9BBA-9BFF5C31CEBF}" destId="{879A8E16-F798-4142-A840-42A7935B3D44}" srcOrd="0" destOrd="0" parTransId="{F5CDB537-6902-43C9-9F42-30A9CB1D2FD2}" sibTransId="{3E89830B-66E4-4D8C-AE51-D478CC9006AA}"/>
    <dgm:cxn modelId="{D961694A-C9FB-430F-A51A-B48F76B95625}" srcId="{1DB6944A-BAF6-4244-92C3-F111D5AF4CBB}" destId="{CC5DFAD2-06BF-4723-88AE-1CF6FB489B64}" srcOrd="0" destOrd="0" parTransId="{72AB37AF-25D2-40EA-9183-916A744AA301}" sibTransId="{A51F9037-7E90-48DC-8125-6F13E3C78DBC}"/>
    <dgm:cxn modelId="{BE791B72-CDB5-4257-8F6E-97138E289120}" srcId="{285155CD-48B4-4E37-A6B3-270EBBAFE638}" destId="{1DB6944A-BAF6-4244-92C3-F111D5AF4CBB}" srcOrd="3" destOrd="0" parTransId="{51EDEB5F-CBE1-4979-B926-80ADCFDB4865}" sibTransId="{13C03E6D-3A4C-4CDA-A67A-5188AF20B9EC}"/>
    <dgm:cxn modelId="{43DF6157-4D03-4612-858A-A3E825CF6C17}" srcId="{285155CD-48B4-4E37-A6B3-270EBBAFE638}" destId="{B1B6CBDA-C362-4748-9BBA-9BFF5C31CEBF}" srcOrd="5" destOrd="0" parTransId="{05EA742E-3175-4331-A9D4-D51B73F316BA}" sibTransId="{86379DC4-48FD-44CF-9438-463720FEC500}"/>
    <dgm:cxn modelId="{0107A559-A7CC-41F1-85AF-B7A8A5493AA5}" srcId="{285155CD-48B4-4E37-A6B3-270EBBAFE638}" destId="{7A8B2B6D-D013-4290-B8B6-D2FA0FD7C1FE}" srcOrd="1" destOrd="0" parTransId="{16E26203-52F7-42AD-8900-8AA1E0F96A8E}" sibTransId="{95B68B13-7B04-45EC-9B8D-99E94D37E8A2}"/>
    <dgm:cxn modelId="{4BBC8E90-8085-4C22-B7E2-EBB9D34BC4F7}" srcId="{B1B6CBDA-C362-4748-9BBA-9BFF5C31CEBF}" destId="{D320824A-7F01-4968-8BAA-C18870E4A37B}" srcOrd="1" destOrd="0" parTransId="{0FB0A789-6843-415F-A1BD-0CF74D35527B}" sibTransId="{BC3A910D-E8E6-4F95-A58F-9109A0496870}"/>
    <dgm:cxn modelId="{86DE889B-EA34-46D8-B20D-6F8E1420A61D}" type="presOf" srcId="{1DB6944A-BAF6-4244-92C3-F111D5AF4CBB}" destId="{EE26A561-2A97-4485-A152-B88DC82FB69C}" srcOrd="0" destOrd="3" presId="urn:microsoft.com/office/officeart/2005/8/layout/vList2"/>
    <dgm:cxn modelId="{F7117FA2-EBAC-4586-AEEA-3396325ACF61}" srcId="{1DB6944A-BAF6-4244-92C3-F111D5AF4CBB}" destId="{770AF511-D935-4F61-8C8F-576461E1C0AC}" srcOrd="1" destOrd="0" parTransId="{31E742B6-4C73-4C77-9A20-BD17ACAF18C9}" sibTransId="{80100913-6F89-4465-8E3F-84CAA4B933C3}"/>
    <dgm:cxn modelId="{7AA5E7A5-928D-42CA-8F25-031750FF31E1}" type="presOf" srcId="{81D48064-A0F9-4885-8CBC-6DD05533F23E}" destId="{EE26A561-2A97-4485-A152-B88DC82FB69C}" srcOrd="0" destOrd="2" presId="urn:microsoft.com/office/officeart/2005/8/layout/vList2"/>
    <dgm:cxn modelId="{E58660AB-CF1B-4513-B442-AB51AE97D7AA}" type="presOf" srcId="{CC5DFAD2-06BF-4723-88AE-1CF6FB489B64}" destId="{EE26A561-2A97-4485-A152-B88DC82FB69C}" srcOrd="0" destOrd="4" presId="urn:microsoft.com/office/officeart/2005/8/layout/vList2"/>
    <dgm:cxn modelId="{7693D3B0-502D-463D-B041-A5DF908B4BF9}" type="presOf" srcId="{285155CD-48B4-4E37-A6B3-270EBBAFE638}" destId="{A8F5579F-791E-42B1-A021-B501709A7860}" srcOrd="0" destOrd="0" presId="urn:microsoft.com/office/officeart/2005/8/layout/vList2"/>
    <dgm:cxn modelId="{6B085BB7-2AC1-4F31-87B2-78BD285CAF0D}" srcId="{285155CD-48B4-4E37-A6B3-270EBBAFE638}" destId="{A984C621-255F-40E9-A244-0E4390ED97C9}" srcOrd="4" destOrd="0" parTransId="{C4905789-A03F-4A55-B1CC-4B7DDF231BF0}" sibTransId="{927BBAD9-A8BC-4129-975C-A377C68D13A7}"/>
    <dgm:cxn modelId="{6E9079C1-84EE-49FB-A1B7-D53D0D0A322C}" srcId="{8DF7D217-16A1-4101-94DE-2CF8CDD40873}" destId="{285155CD-48B4-4E37-A6B3-270EBBAFE638}" srcOrd="0" destOrd="0" parTransId="{1C6A5624-974B-4221-AD93-FC2BFC0FC2B4}" sibTransId="{F59F5CF9-5320-4831-B201-669090E715D4}"/>
    <dgm:cxn modelId="{25CB3DD6-5B63-44E2-B62B-F67A4C24C93B}" type="presOf" srcId="{B1B6CBDA-C362-4748-9BBA-9BFF5C31CEBF}" destId="{EE26A561-2A97-4485-A152-B88DC82FB69C}" srcOrd="0" destOrd="7" presId="urn:microsoft.com/office/officeart/2005/8/layout/vList2"/>
    <dgm:cxn modelId="{BE85ACDB-42ED-4AC4-9DC8-7AF05B119E93}" type="presOf" srcId="{A984C621-255F-40E9-A244-0E4390ED97C9}" destId="{EE26A561-2A97-4485-A152-B88DC82FB69C}" srcOrd="0" destOrd="6" presId="urn:microsoft.com/office/officeart/2005/8/layout/vList2"/>
    <dgm:cxn modelId="{897DF08D-F24C-46D1-BC35-025DF9CEEBAD}" type="presParOf" srcId="{0701B946-3748-4A82-BF8E-33D90629E740}" destId="{A8F5579F-791E-42B1-A021-B501709A7860}" srcOrd="0" destOrd="0" presId="urn:microsoft.com/office/officeart/2005/8/layout/vList2"/>
    <dgm:cxn modelId="{2CEF35E2-4900-49D5-BFD1-2BDAB694D313}" type="presParOf" srcId="{0701B946-3748-4A82-BF8E-33D90629E740}" destId="{EE26A561-2A97-4485-A152-B88DC82FB69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238511B-3562-4319-86CA-7EF73F53FC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C1D06A2-7D9E-4060-9A12-857301449DBA}">
      <dgm:prSet/>
      <dgm:spPr/>
      <dgm:t>
        <a:bodyPr/>
        <a:lstStyle/>
        <a:p>
          <a:r>
            <a:rPr lang="en-US"/>
            <a:t>Understanding Taxonomy features</a:t>
          </a:r>
        </a:p>
      </dgm:t>
    </dgm:pt>
    <dgm:pt modelId="{F4C0F2B7-8810-4C51-BDF5-61692FF86599}" type="parTrans" cxnId="{E862C170-5A7C-4DB0-8B47-5CB975D78981}">
      <dgm:prSet/>
      <dgm:spPr/>
      <dgm:t>
        <a:bodyPr/>
        <a:lstStyle/>
        <a:p>
          <a:endParaRPr lang="en-US"/>
        </a:p>
      </dgm:t>
    </dgm:pt>
    <dgm:pt modelId="{6CE4EA4C-3347-4CE1-A14D-7CA45C2791C9}" type="sibTrans" cxnId="{E862C170-5A7C-4DB0-8B47-5CB975D78981}">
      <dgm:prSet/>
      <dgm:spPr/>
      <dgm:t>
        <a:bodyPr/>
        <a:lstStyle/>
        <a:p>
          <a:endParaRPr lang="en-US"/>
        </a:p>
      </dgm:t>
    </dgm:pt>
    <dgm:pt modelId="{30660DAB-8CE2-4D20-A068-9F5771C449BB}">
      <dgm:prSet/>
      <dgm:spPr/>
      <dgm:t>
        <a:bodyPr/>
        <a:lstStyle/>
        <a:p>
          <a:r>
            <a:rPr lang="en-US" dirty="0"/>
            <a:t>SharePoint 2010 introduced the Managed Metadata Service Application (MMS)</a:t>
          </a:r>
        </a:p>
      </dgm:t>
    </dgm:pt>
    <dgm:pt modelId="{BC32C692-4F1B-4E8C-BB7D-BB4CB4B2BF56}" type="parTrans" cxnId="{286487C1-923C-4AF7-98A4-6A3B3F233256}">
      <dgm:prSet/>
      <dgm:spPr/>
      <dgm:t>
        <a:bodyPr/>
        <a:lstStyle/>
        <a:p>
          <a:endParaRPr lang="en-US"/>
        </a:p>
      </dgm:t>
    </dgm:pt>
    <dgm:pt modelId="{3878DDAA-B54C-4016-9466-5EDFB06B1CFB}" type="sibTrans" cxnId="{286487C1-923C-4AF7-98A4-6A3B3F233256}">
      <dgm:prSet/>
      <dgm:spPr/>
      <dgm:t>
        <a:bodyPr/>
        <a:lstStyle/>
        <a:p>
          <a:endParaRPr lang="en-US"/>
        </a:p>
      </dgm:t>
    </dgm:pt>
    <dgm:pt modelId="{452DC32A-8078-4180-A004-3638ED1A3B9A}">
      <dgm:prSet/>
      <dgm:spPr/>
      <dgm:t>
        <a:bodyPr/>
        <a:lstStyle/>
        <a:p>
          <a:r>
            <a:rPr lang="en-US" dirty="0"/>
            <a:t>Provides flexibility between taxonomy and folksonomy</a:t>
          </a:r>
        </a:p>
      </dgm:t>
    </dgm:pt>
    <dgm:pt modelId="{D5734BA9-24FE-4129-94C2-0DA40AEECDBD}" type="parTrans" cxnId="{EF905992-4825-439B-97CC-4A28D38D5320}">
      <dgm:prSet/>
      <dgm:spPr/>
      <dgm:t>
        <a:bodyPr/>
        <a:lstStyle/>
        <a:p>
          <a:endParaRPr lang="en-US"/>
        </a:p>
      </dgm:t>
    </dgm:pt>
    <dgm:pt modelId="{341D59C6-123A-4B25-9255-AEA1EFB0AC76}" type="sibTrans" cxnId="{EF905992-4825-439B-97CC-4A28D38D5320}">
      <dgm:prSet/>
      <dgm:spPr/>
      <dgm:t>
        <a:bodyPr/>
        <a:lstStyle/>
        <a:p>
          <a:endParaRPr lang="en-US"/>
        </a:p>
      </dgm:t>
    </dgm:pt>
    <dgm:pt modelId="{C04B84F5-EB13-49D0-957E-443FC0EB1D04}">
      <dgm:prSet/>
      <dgm:spPr/>
      <dgm:t>
        <a:bodyPr/>
        <a:lstStyle/>
        <a:p>
          <a:r>
            <a:rPr lang="en-US" dirty="0"/>
            <a:t>It offers features to help implement an information architecture:</a:t>
          </a:r>
        </a:p>
      </dgm:t>
    </dgm:pt>
    <dgm:pt modelId="{905ABBBA-3E6F-4BFA-95D4-0F612D96622B}" type="parTrans" cxnId="{A3942C20-22C7-4831-BC2D-E604732E6F3A}">
      <dgm:prSet/>
      <dgm:spPr/>
      <dgm:t>
        <a:bodyPr/>
        <a:lstStyle/>
        <a:p>
          <a:endParaRPr lang="en-US"/>
        </a:p>
      </dgm:t>
    </dgm:pt>
    <dgm:pt modelId="{CD958C40-BA73-43CD-902E-15875F5033B7}" type="sibTrans" cxnId="{A3942C20-22C7-4831-BC2D-E604732E6F3A}">
      <dgm:prSet/>
      <dgm:spPr/>
      <dgm:t>
        <a:bodyPr/>
        <a:lstStyle/>
        <a:p>
          <a:endParaRPr lang="en-US"/>
        </a:p>
      </dgm:t>
    </dgm:pt>
    <dgm:pt modelId="{DA6F5575-715C-4105-B2F1-0A46E94A8AE4}">
      <dgm:prSet/>
      <dgm:spPr/>
      <dgm:t>
        <a:bodyPr/>
        <a:lstStyle/>
        <a:p>
          <a:r>
            <a:rPr lang="en-US" dirty="0"/>
            <a:t>Hierarchical metadata</a:t>
          </a:r>
        </a:p>
      </dgm:t>
    </dgm:pt>
    <dgm:pt modelId="{E66B85DD-869E-4751-8C51-D5EDDD624F97}" type="parTrans" cxnId="{21D0564D-5DA7-4A03-A185-6725AE94130F}">
      <dgm:prSet/>
      <dgm:spPr/>
      <dgm:t>
        <a:bodyPr/>
        <a:lstStyle/>
        <a:p>
          <a:endParaRPr lang="en-US"/>
        </a:p>
      </dgm:t>
    </dgm:pt>
    <dgm:pt modelId="{25B326AA-F2A4-4206-ACE5-D9C5A7B77D79}" type="sibTrans" cxnId="{21D0564D-5DA7-4A03-A185-6725AE94130F}">
      <dgm:prSet/>
      <dgm:spPr/>
      <dgm:t>
        <a:bodyPr/>
        <a:lstStyle/>
        <a:p>
          <a:endParaRPr lang="en-US"/>
        </a:p>
      </dgm:t>
    </dgm:pt>
    <dgm:pt modelId="{C02F650F-A100-478A-A53B-ED8E7E888E7D}">
      <dgm:prSet/>
      <dgm:spPr/>
      <dgm:t>
        <a:bodyPr/>
        <a:lstStyle/>
        <a:p>
          <a:r>
            <a:rPr lang="en-US" dirty="0"/>
            <a:t>Enterprise Keywords</a:t>
          </a:r>
        </a:p>
      </dgm:t>
    </dgm:pt>
    <dgm:pt modelId="{F3BC00CC-6222-47C0-BCD2-6B61FDC69ED2}" type="parTrans" cxnId="{1471053D-F14B-4804-B703-9655E36D9E81}">
      <dgm:prSet/>
      <dgm:spPr/>
      <dgm:t>
        <a:bodyPr/>
        <a:lstStyle/>
        <a:p>
          <a:endParaRPr lang="en-US"/>
        </a:p>
      </dgm:t>
    </dgm:pt>
    <dgm:pt modelId="{92E95DCE-B453-47CD-A32E-3811ECAAFB10}" type="sibTrans" cxnId="{1471053D-F14B-4804-B703-9655E36D9E81}">
      <dgm:prSet/>
      <dgm:spPr/>
      <dgm:t>
        <a:bodyPr/>
        <a:lstStyle/>
        <a:p>
          <a:endParaRPr lang="en-US"/>
        </a:p>
      </dgm:t>
    </dgm:pt>
    <dgm:pt modelId="{7192FF57-FEB6-4ADA-8DA9-1DBD56ED0DAA}">
      <dgm:prSet/>
      <dgm:spPr/>
      <dgm:t>
        <a:bodyPr/>
        <a:lstStyle/>
        <a:p>
          <a:r>
            <a:rPr lang="en-US" dirty="0" err="1"/>
            <a:t>HashTags</a:t>
          </a:r>
          <a:endParaRPr lang="en-US" dirty="0"/>
        </a:p>
      </dgm:t>
    </dgm:pt>
    <dgm:pt modelId="{D69D1884-20DE-4A56-A076-73DA1F6F4831}" type="parTrans" cxnId="{0ECCEAAB-142F-48C9-B1A4-B9152FC7F218}">
      <dgm:prSet/>
      <dgm:spPr/>
      <dgm:t>
        <a:bodyPr/>
        <a:lstStyle/>
        <a:p>
          <a:endParaRPr lang="en-US"/>
        </a:p>
      </dgm:t>
    </dgm:pt>
    <dgm:pt modelId="{F60A4881-EFDF-48D5-8CA4-3E45F7D738F1}" type="sibTrans" cxnId="{0ECCEAAB-142F-48C9-B1A4-B9152FC7F218}">
      <dgm:prSet/>
      <dgm:spPr/>
      <dgm:t>
        <a:bodyPr/>
        <a:lstStyle/>
        <a:p>
          <a:endParaRPr lang="en-US"/>
        </a:p>
      </dgm:t>
    </dgm:pt>
    <dgm:pt modelId="{57C1C7E3-61C9-4C2B-BFC1-CA933D4C2289}">
      <dgm:prSet/>
      <dgm:spPr/>
      <dgm:t>
        <a:bodyPr/>
        <a:lstStyle/>
        <a:p>
          <a:r>
            <a:rPr lang="en-US" dirty="0"/>
            <a:t>Content Type Syndication</a:t>
          </a:r>
        </a:p>
      </dgm:t>
    </dgm:pt>
    <dgm:pt modelId="{94533711-3273-47CE-9D13-67CF1A7AF0F8}" type="parTrans" cxnId="{2F6095C9-99B8-43D4-BD4A-91ABDB006515}">
      <dgm:prSet/>
      <dgm:spPr/>
      <dgm:t>
        <a:bodyPr/>
        <a:lstStyle/>
        <a:p>
          <a:endParaRPr lang="en-US"/>
        </a:p>
      </dgm:t>
    </dgm:pt>
    <dgm:pt modelId="{5D40B069-4031-4056-850B-B7511D4C4A34}" type="sibTrans" cxnId="{2F6095C9-99B8-43D4-BD4A-91ABDB006515}">
      <dgm:prSet/>
      <dgm:spPr/>
      <dgm:t>
        <a:bodyPr/>
        <a:lstStyle/>
        <a:p>
          <a:endParaRPr lang="en-US"/>
        </a:p>
      </dgm:t>
    </dgm:pt>
    <dgm:pt modelId="{B155261C-C4F5-4F65-991C-D6FBABA5B1E7}" type="pres">
      <dgm:prSet presAssocID="{2238511B-3562-4319-86CA-7EF73F53FCB6}" presName="linear" presStyleCnt="0">
        <dgm:presLayoutVars>
          <dgm:animLvl val="lvl"/>
          <dgm:resizeHandles val="exact"/>
        </dgm:presLayoutVars>
      </dgm:prSet>
      <dgm:spPr/>
    </dgm:pt>
    <dgm:pt modelId="{C2DCFEB4-3147-4CDB-8265-0BB7EFC58A95}" type="pres">
      <dgm:prSet presAssocID="{5C1D06A2-7D9E-4060-9A12-857301449DBA}" presName="parentText" presStyleLbl="node1" presStyleIdx="0" presStyleCnt="1">
        <dgm:presLayoutVars>
          <dgm:chMax val="0"/>
          <dgm:bulletEnabled val="1"/>
        </dgm:presLayoutVars>
      </dgm:prSet>
      <dgm:spPr/>
    </dgm:pt>
    <dgm:pt modelId="{F84751C5-E113-4EB8-A178-E8E5948B2A66}" type="pres">
      <dgm:prSet presAssocID="{5C1D06A2-7D9E-4060-9A12-857301449DBA}" presName="childText" presStyleLbl="revTx" presStyleIdx="0" presStyleCnt="1">
        <dgm:presLayoutVars>
          <dgm:bulletEnabled val="1"/>
        </dgm:presLayoutVars>
      </dgm:prSet>
      <dgm:spPr/>
    </dgm:pt>
  </dgm:ptLst>
  <dgm:cxnLst>
    <dgm:cxn modelId="{02FF4D02-D8BC-4E5D-AE3D-5350FBEF25AB}" type="presOf" srcId="{452DC32A-8078-4180-A004-3638ED1A3B9A}" destId="{F84751C5-E113-4EB8-A178-E8E5948B2A66}" srcOrd="0" destOrd="1" presId="urn:microsoft.com/office/officeart/2005/8/layout/vList2"/>
    <dgm:cxn modelId="{16393218-A1D5-454A-8776-159EB66166F6}" type="presOf" srcId="{57C1C7E3-61C9-4C2B-BFC1-CA933D4C2289}" destId="{F84751C5-E113-4EB8-A178-E8E5948B2A66}" srcOrd="0" destOrd="6" presId="urn:microsoft.com/office/officeart/2005/8/layout/vList2"/>
    <dgm:cxn modelId="{A77E801A-18DD-4803-8559-8D6F80024885}" type="presOf" srcId="{7192FF57-FEB6-4ADA-8DA9-1DBD56ED0DAA}" destId="{F84751C5-E113-4EB8-A178-E8E5948B2A66}" srcOrd="0" destOrd="5" presId="urn:microsoft.com/office/officeart/2005/8/layout/vList2"/>
    <dgm:cxn modelId="{A3942C20-22C7-4831-BC2D-E604732E6F3A}" srcId="{5C1D06A2-7D9E-4060-9A12-857301449DBA}" destId="{C04B84F5-EB13-49D0-957E-443FC0EB1D04}" srcOrd="2" destOrd="0" parTransId="{905ABBBA-3E6F-4BFA-95D4-0F612D96622B}" sibTransId="{CD958C40-BA73-43CD-902E-15875F5033B7}"/>
    <dgm:cxn modelId="{82EF8A2B-9D5A-4100-A6C1-02DF6122BBF9}" type="presOf" srcId="{2238511B-3562-4319-86CA-7EF73F53FCB6}" destId="{B155261C-C4F5-4F65-991C-D6FBABA5B1E7}" srcOrd="0" destOrd="0" presId="urn:microsoft.com/office/officeart/2005/8/layout/vList2"/>
    <dgm:cxn modelId="{CCFBC12D-025C-47DB-B755-B8D98AE5A3A6}" type="presOf" srcId="{30660DAB-8CE2-4D20-A068-9F5771C449BB}" destId="{F84751C5-E113-4EB8-A178-E8E5948B2A66}" srcOrd="0" destOrd="0" presId="urn:microsoft.com/office/officeart/2005/8/layout/vList2"/>
    <dgm:cxn modelId="{1471053D-F14B-4804-B703-9655E36D9E81}" srcId="{C04B84F5-EB13-49D0-957E-443FC0EB1D04}" destId="{C02F650F-A100-478A-A53B-ED8E7E888E7D}" srcOrd="1" destOrd="0" parTransId="{F3BC00CC-6222-47C0-BCD2-6B61FDC69ED2}" sibTransId="{92E95DCE-B453-47CD-A32E-3811ECAAFB10}"/>
    <dgm:cxn modelId="{21D0564D-5DA7-4A03-A185-6725AE94130F}" srcId="{C04B84F5-EB13-49D0-957E-443FC0EB1D04}" destId="{DA6F5575-715C-4105-B2F1-0A46E94A8AE4}" srcOrd="0" destOrd="0" parTransId="{E66B85DD-869E-4751-8C51-D5EDDD624F97}" sibTransId="{25B326AA-F2A4-4206-ACE5-D9C5A7B77D79}"/>
    <dgm:cxn modelId="{1F239270-0EC6-487E-8180-0CEBEA009B43}" type="presOf" srcId="{C02F650F-A100-478A-A53B-ED8E7E888E7D}" destId="{F84751C5-E113-4EB8-A178-E8E5948B2A66}" srcOrd="0" destOrd="4" presId="urn:microsoft.com/office/officeart/2005/8/layout/vList2"/>
    <dgm:cxn modelId="{E862C170-5A7C-4DB0-8B47-5CB975D78981}" srcId="{2238511B-3562-4319-86CA-7EF73F53FCB6}" destId="{5C1D06A2-7D9E-4060-9A12-857301449DBA}" srcOrd="0" destOrd="0" parTransId="{F4C0F2B7-8810-4C51-BDF5-61692FF86599}" sibTransId="{6CE4EA4C-3347-4CE1-A14D-7CA45C2791C9}"/>
    <dgm:cxn modelId="{CBF62256-8328-4E30-9ABC-CC36A882CA49}" type="presOf" srcId="{C04B84F5-EB13-49D0-957E-443FC0EB1D04}" destId="{F84751C5-E113-4EB8-A178-E8E5948B2A66}" srcOrd="0" destOrd="2" presId="urn:microsoft.com/office/officeart/2005/8/layout/vList2"/>
    <dgm:cxn modelId="{AC33507A-CBFC-40C8-BD9D-E0C444A9BDED}" type="presOf" srcId="{DA6F5575-715C-4105-B2F1-0A46E94A8AE4}" destId="{F84751C5-E113-4EB8-A178-E8E5948B2A66}" srcOrd="0" destOrd="3" presId="urn:microsoft.com/office/officeart/2005/8/layout/vList2"/>
    <dgm:cxn modelId="{AF7A9B7E-E53D-40BA-8BED-8B6664F2DB18}" type="presOf" srcId="{5C1D06A2-7D9E-4060-9A12-857301449DBA}" destId="{C2DCFEB4-3147-4CDB-8265-0BB7EFC58A95}" srcOrd="0" destOrd="0" presId="urn:microsoft.com/office/officeart/2005/8/layout/vList2"/>
    <dgm:cxn modelId="{EF905992-4825-439B-97CC-4A28D38D5320}" srcId="{5C1D06A2-7D9E-4060-9A12-857301449DBA}" destId="{452DC32A-8078-4180-A004-3638ED1A3B9A}" srcOrd="1" destOrd="0" parTransId="{D5734BA9-24FE-4129-94C2-0DA40AEECDBD}" sibTransId="{341D59C6-123A-4B25-9255-AEA1EFB0AC76}"/>
    <dgm:cxn modelId="{0ECCEAAB-142F-48C9-B1A4-B9152FC7F218}" srcId="{C04B84F5-EB13-49D0-957E-443FC0EB1D04}" destId="{7192FF57-FEB6-4ADA-8DA9-1DBD56ED0DAA}" srcOrd="2" destOrd="0" parTransId="{D69D1884-20DE-4A56-A076-73DA1F6F4831}" sibTransId="{F60A4881-EFDF-48D5-8CA4-3E45F7D738F1}"/>
    <dgm:cxn modelId="{286487C1-923C-4AF7-98A4-6A3B3F233256}" srcId="{5C1D06A2-7D9E-4060-9A12-857301449DBA}" destId="{30660DAB-8CE2-4D20-A068-9F5771C449BB}" srcOrd="0" destOrd="0" parTransId="{BC32C692-4F1B-4E8C-BB7D-BB4CB4B2BF56}" sibTransId="{3878DDAA-B54C-4016-9466-5EDFB06B1CFB}"/>
    <dgm:cxn modelId="{2F6095C9-99B8-43D4-BD4A-91ABDB006515}" srcId="{C04B84F5-EB13-49D0-957E-443FC0EB1D04}" destId="{57C1C7E3-61C9-4C2B-BFC1-CA933D4C2289}" srcOrd="3" destOrd="0" parTransId="{94533711-3273-47CE-9D13-67CF1A7AF0F8}" sibTransId="{5D40B069-4031-4056-850B-B7511D4C4A34}"/>
    <dgm:cxn modelId="{AA744E1B-CFB6-483A-952B-598CBED9ADBA}" type="presParOf" srcId="{B155261C-C4F5-4F65-991C-D6FBABA5B1E7}" destId="{C2DCFEB4-3147-4CDB-8265-0BB7EFC58A95}" srcOrd="0" destOrd="0" presId="urn:microsoft.com/office/officeart/2005/8/layout/vList2"/>
    <dgm:cxn modelId="{0CE852BF-DB19-46AE-B0A1-EB345F267756}" type="presParOf" srcId="{B155261C-C4F5-4F65-991C-D6FBABA5B1E7}" destId="{F84751C5-E113-4EB8-A178-E8E5948B2A6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F56361-E0A6-46FD-9A74-D1B21556C50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7420F8-3335-4B13-88FB-E4ADB78E521D}">
      <dgm:prSet custT="1"/>
      <dgm:spPr/>
      <dgm:t>
        <a:bodyPr/>
        <a:lstStyle/>
        <a:p>
          <a:r>
            <a:rPr lang="nl-NL" sz="2000" dirty="0"/>
            <a:t>The Managed Metadata column</a:t>
          </a:r>
          <a:endParaRPr lang="en-US" sz="2000" dirty="0"/>
        </a:p>
      </dgm:t>
    </dgm:pt>
    <dgm:pt modelId="{14474D83-D54E-45DE-AF0B-99369393554B}" type="parTrans" cxnId="{FF1E78DC-2D61-43A5-816C-A3AD604B2627}">
      <dgm:prSet/>
      <dgm:spPr/>
      <dgm:t>
        <a:bodyPr/>
        <a:lstStyle/>
        <a:p>
          <a:endParaRPr lang="en-US"/>
        </a:p>
      </dgm:t>
    </dgm:pt>
    <dgm:pt modelId="{C90EBCB6-7424-48A4-8110-FF994CD63088}" type="sibTrans" cxnId="{FF1E78DC-2D61-43A5-816C-A3AD604B2627}">
      <dgm:prSet/>
      <dgm:spPr/>
      <dgm:t>
        <a:bodyPr/>
        <a:lstStyle/>
        <a:p>
          <a:endParaRPr lang="en-US"/>
        </a:p>
      </dgm:t>
    </dgm:pt>
    <dgm:pt modelId="{DAF54943-C493-4A63-B837-B3FEE3141499}">
      <dgm:prSet custT="1"/>
      <dgm:spPr/>
      <dgm:t>
        <a:bodyPr/>
        <a:lstStyle/>
        <a:p>
          <a:r>
            <a:rPr lang="en-US" sz="2000" dirty="0"/>
            <a:t>The Managed Metadata column is what </a:t>
          </a:r>
          <a:br>
            <a:rPr lang="en-US" sz="2000" dirty="0"/>
          </a:br>
          <a:r>
            <a:rPr lang="en-US" sz="2000" dirty="0"/>
            <a:t>connects content to the Taxonomy</a:t>
          </a:r>
        </a:p>
      </dgm:t>
    </dgm:pt>
    <dgm:pt modelId="{40FFE73D-D44F-4452-835D-B4821DFD0B58}" type="parTrans" cxnId="{3A2E5A38-BBAB-471C-81E6-19B16DD09DDD}">
      <dgm:prSet/>
      <dgm:spPr/>
      <dgm:t>
        <a:bodyPr/>
        <a:lstStyle/>
        <a:p>
          <a:endParaRPr lang="en-US"/>
        </a:p>
      </dgm:t>
    </dgm:pt>
    <dgm:pt modelId="{D8A83FA8-77C6-4945-AA17-E257074CBAC0}" type="sibTrans" cxnId="{3A2E5A38-BBAB-471C-81E6-19B16DD09DDD}">
      <dgm:prSet/>
      <dgm:spPr/>
      <dgm:t>
        <a:bodyPr/>
        <a:lstStyle/>
        <a:p>
          <a:endParaRPr lang="en-US"/>
        </a:p>
      </dgm:t>
    </dgm:pt>
    <dgm:pt modelId="{1005A7C0-45BB-4F07-B27A-3949C13AC97C}">
      <dgm:prSet custT="1"/>
      <dgm:spPr/>
      <dgm:t>
        <a:bodyPr/>
        <a:lstStyle/>
        <a:p>
          <a:r>
            <a:rPr lang="en-US" sz="2000" dirty="0"/>
            <a:t>SharePoint Server provides Field Types to </a:t>
          </a:r>
          <a:br>
            <a:rPr lang="en-US" sz="2000" dirty="0"/>
          </a:br>
          <a:r>
            <a:rPr lang="en-US" sz="2000" dirty="0"/>
            <a:t>support the creation of site columns and </a:t>
          </a:r>
          <a:br>
            <a:rPr lang="en-US" sz="2000" dirty="0"/>
          </a:br>
          <a:r>
            <a:rPr lang="en-US" sz="2000" dirty="0"/>
            <a:t>list columns</a:t>
          </a:r>
        </a:p>
      </dgm:t>
    </dgm:pt>
    <dgm:pt modelId="{16401840-5A2D-433B-86CB-669A0AD16222}" type="parTrans" cxnId="{2C550A51-1355-430B-B4FA-EEE3593725E0}">
      <dgm:prSet/>
      <dgm:spPr/>
      <dgm:t>
        <a:bodyPr/>
        <a:lstStyle/>
        <a:p>
          <a:endParaRPr lang="en-US"/>
        </a:p>
      </dgm:t>
    </dgm:pt>
    <dgm:pt modelId="{36E9E6A6-5DD8-4C22-A7F4-B01F5D78E2DB}" type="sibTrans" cxnId="{2C550A51-1355-430B-B4FA-EEE3593725E0}">
      <dgm:prSet/>
      <dgm:spPr/>
      <dgm:t>
        <a:bodyPr/>
        <a:lstStyle/>
        <a:p>
          <a:endParaRPr lang="en-US"/>
        </a:p>
      </dgm:t>
    </dgm:pt>
    <dgm:pt modelId="{0D2E648F-CB5F-4EFD-8746-505E072B2042}">
      <dgm:prSet custT="1"/>
      <dgm:spPr/>
      <dgm:t>
        <a:bodyPr/>
        <a:lstStyle/>
        <a:p>
          <a:endParaRPr lang="en-US" sz="1600" dirty="0"/>
        </a:p>
      </dgm:t>
    </dgm:pt>
    <dgm:pt modelId="{BD3FF81F-EF27-4CFA-83C7-76EC399CEAF8}" type="parTrans" cxnId="{CE1258A8-3475-4FC3-92E1-26C1354354C3}">
      <dgm:prSet/>
      <dgm:spPr/>
      <dgm:t>
        <a:bodyPr/>
        <a:lstStyle/>
        <a:p>
          <a:endParaRPr lang="en-US"/>
        </a:p>
      </dgm:t>
    </dgm:pt>
    <dgm:pt modelId="{58C69EF8-11F3-4B9C-B7FF-F03A9C08EB81}" type="sibTrans" cxnId="{CE1258A8-3475-4FC3-92E1-26C1354354C3}">
      <dgm:prSet/>
      <dgm:spPr/>
      <dgm:t>
        <a:bodyPr/>
        <a:lstStyle/>
        <a:p>
          <a:endParaRPr lang="en-US"/>
        </a:p>
      </dgm:t>
    </dgm:pt>
    <dgm:pt modelId="{2FDC023C-AEA7-4A17-ADE8-B254C9607FD8}">
      <dgm:prSet custT="1"/>
      <dgm:spPr/>
      <dgm:t>
        <a:bodyPr/>
        <a:lstStyle/>
        <a:p>
          <a:endParaRPr lang="en-US" sz="2000" dirty="0"/>
        </a:p>
      </dgm:t>
    </dgm:pt>
    <dgm:pt modelId="{0F321465-E4F8-4470-B7AE-495125B4472C}" type="parTrans" cxnId="{B7FE1DE4-C465-4AD3-B235-51176D1BAF8E}">
      <dgm:prSet/>
      <dgm:spPr/>
      <dgm:t>
        <a:bodyPr/>
        <a:lstStyle/>
        <a:p>
          <a:endParaRPr lang="en-US"/>
        </a:p>
      </dgm:t>
    </dgm:pt>
    <dgm:pt modelId="{EBD5B464-4AD0-41BC-908D-B3C3F11C8546}" type="sibTrans" cxnId="{B7FE1DE4-C465-4AD3-B235-51176D1BAF8E}">
      <dgm:prSet/>
      <dgm:spPr/>
      <dgm:t>
        <a:bodyPr/>
        <a:lstStyle/>
        <a:p>
          <a:endParaRPr lang="en-US"/>
        </a:p>
      </dgm:t>
    </dgm:pt>
    <dgm:pt modelId="{EB851CB8-499F-41CD-BAA6-CF04CA98083E}" type="pres">
      <dgm:prSet presAssocID="{44F56361-E0A6-46FD-9A74-D1B21556C502}" presName="linear" presStyleCnt="0">
        <dgm:presLayoutVars>
          <dgm:animLvl val="lvl"/>
          <dgm:resizeHandles val="exact"/>
        </dgm:presLayoutVars>
      </dgm:prSet>
      <dgm:spPr/>
    </dgm:pt>
    <dgm:pt modelId="{301188C4-75C5-46EF-B2B9-6C43CB246E19}" type="pres">
      <dgm:prSet presAssocID="{B07420F8-3335-4B13-88FB-E4ADB78E521D}" presName="parentText" presStyleLbl="node1" presStyleIdx="0" presStyleCnt="1" custScaleY="80708">
        <dgm:presLayoutVars>
          <dgm:chMax val="0"/>
          <dgm:bulletEnabled val="1"/>
        </dgm:presLayoutVars>
      </dgm:prSet>
      <dgm:spPr/>
    </dgm:pt>
    <dgm:pt modelId="{4223DE6A-1BF5-4091-A275-6E6C74C85215}" type="pres">
      <dgm:prSet presAssocID="{B07420F8-3335-4B13-88FB-E4ADB78E521D}" presName="childText" presStyleLbl="revTx" presStyleIdx="0" presStyleCnt="1">
        <dgm:presLayoutVars>
          <dgm:bulletEnabled val="1"/>
        </dgm:presLayoutVars>
      </dgm:prSet>
      <dgm:spPr/>
    </dgm:pt>
  </dgm:ptLst>
  <dgm:cxnLst>
    <dgm:cxn modelId="{3A2E5A38-BBAB-471C-81E6-19B16DD09DDD}" srcId="{B07420F8-3335-4B13-88FB-E4ADB78E521D}" destId="{DAF54943-C493-4A63-B837-B3FEE3141499}" srcOrd="1" destOrd="0" parTransId="{40FFE73D-D44F-4452-835D-B4821DFD0B58}" sibTransId="{D8A83FA8-77C6-4945-AA17-E257074CBAC0}"/>
    <dgm:cxn modelId="{EAD30F40-E21C-46A9-845B-443EEA826232}" type="presOf" srcId="{2FDC023C-AEA7-4A17-ADE8-B254C9607FD8}" destId="{4223DE6A-1BF5-4091-A275-6E6C74C85215}" srcOrd="0" destOrd="2" presId="urn:microsoft.com/office/officeart/2005/8/layout/vList2"/>
    <dgm:cxn modelId="{2C550A51-1355-430B-B4FA-EEE3593725E0}" srcId="{B07420F8-3335-4B13-88FB-E4ADB78E521D}" destId="{1005A7C0-45BB-4F07-B27A-3949C13AC97C}" srcOrd="3" destOrd="0" parTransId="{16401840-5A2D-433B-86CB-669A0AD16222}" sibTransId="{36E9E6A6-5DD8-4C22-A7F4-B01F5D78E2DB}"/>
    <dgm:cxn modelId="{A74B8872-235E-430E-90B5-6B7335883124}" type="presOf" srcId="{1005A7C0-45BB-4F07-B27A-3949C13AC97C}" destId="{4223DE6A-1BF5-4091-A275-6E6C74C85215}" srcOrd="0" destOrd="3" presId="urn:microsoft.com/office/officeart/2005/8/layout/vList2"/>
    <dgm:cxn modelId="{40CB8B80-91FF-4067-8B27-7B1BF6DBAA7B}" type="presOf" srcId="{0D2E648F-CB5F-4EFD-8746-505E072B2042}" destId="{4223DE6A-1BF5-4091-A275-6E6C74C85215}" srcOrd="0" destOrd="0" presId="urn:microsoft.com/office/officeart/2005/8/layout/vList2"/>
    <dgm:cxn modelId="{432F2090-A6F0-442A-AA90-C52D5B1B67E3}" type="presOf" srcId="{B07420F8-3335-4B13-88FB-E4ADB78E521D}" destId="{301188C4-75C5-46EF-B2B9-6C43CB246E19}" srcOrd="0" destOrd="0" presId="urn:microsoft.com/office/officeart/2005/8/layout/vList2"/>
    <dgm:cxn modelId="{CE1258A8-3475-4FC3-92E1-26C1354354C3}" srcId="{B07420F8-3335-4B13-88FB-E4ADB78E521D}" destId="{0D2E648F-CB5F-4EFD-8746-505E072B2042}" srcOrd="0" destOrd="0" parTransId="{BD3FF81F-EF27-4CFA-83C7-76EC399CEAF8}" sibTransId="{58C69EF8-11F3-4B9C-B7FF-F03A9C08EB81}"/>
    <dgm:cxn modelId="{53719FB3-70E5-4677-A116-783190650417}" type="presOf" srcId="{44F56361-E0A6-46FD-9A74-D1B21556C502}" destId="{EB851CB8-499F-41CD-BAA6-CF04CA98083E}" srcOrd="0" destOrd="0" presId="urn:microsoft.com/office/officeart/2005/8/layout/vList2"/>
    <dgm:cxn modelId="{FF1E78DC-2D61-43A5-816C-A3AD604B2627}" srcId="{44F56361-E0A6-46FD-9A74-D1B21556C502}" destId="{B07420F8-3335-4B13-88FB-E4ADB78E521D}" srcOrd="0" destOrd="0" parTransId="{14474D83-D54E-45DE-AF0B-99369393554B}" sibTransId="{C90EBCB6-7424-48A4-8110-FF994CD63088}"/>
    <dgm:cxn modelId="{55E767DF-339A-4E9E-8301-6E1400325920}" type="presOf" srcId="{DAF54943-C493-4A63-B837-B3FEE3141499}" destId="{4223DE6A-1BF5-4091-A275-6E6C74C85215}" srcOrd="0" destOrd="1" presId="urn:microsoft.com/office/officeart/2005/8/layout/vList2"/>
    <dgm:cxn modelId="{B7FE1DE4-C465-4AD3-B235-51176D1BAF8E}" srcId="{B07420F8-3335-4B13-88FB-E4ADB78E521D}" destId="{2FDC023C-AEA7-4A17-ADE8-B254C9607FD8}" srcOrd="2" destOrd="0" parTransId="{0F321465-E4F8-4470-B7AE-495125B4472C}" sibTransId="{EBD5B464-4AD0-41BC-908D-B3C3F11C8546}"/>
    <dgm:cxn modelId="{B7820454-21F2-4310-8A28-F43B5271D8CA}" type="presParOf" srcId="{EB851CB8-499F-41CD-BAA6-CF04CA98083E}" destId="{301188C4-75C5-46EF-B2B9-6C43CB246E19}" srcOrd="0" destOrd="0" presId="urn:microsoft.com/office/officeart/2005/8/layout/vList2"/>
    <dgm:cxn modelId="{BFE121A4-3557-4CE1-9AFB-5DFDB48CA8CC}" type="presParOf" srcId="{EB851CB8-499F-41CD-BAA6-CF04CA98083E}" destId="{4223DE6A-1BF5-4091-A275-6E6C74C8521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1620D85-38E2-4C64-8EEC-FD7603647F6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1BDED0F-69D3-4D02-94CB-984A499946B5}">
      <dgm:prSet phldrT="[Text]"/>
      <dgm:spPr/>
      <dgm:t>
        <a:bodyPr/>
        <a:lstStyle/>
        <a:p>
          <a:r>
            <a:rPr lang="en-GB" dirty="0"/>
            <a:t>At what scope can content types and columns be created?</a:t>
          </a:r>
          <a:endParaRPr lang="en-US" dirty="0"/>
        </a:p>
      </dgm:t>
    </dgm:pt>
    <dgm:pt modelId="{FA493B65-9188-42FE-917D-62160B67395F}" type="parTrans" cxnId="{53E1868B-6784-4459-B72F-C67F9B0B7BA0}">
      <dgm:prSet/>
      <dgm:spPr/>
      <dgm:t>
        <a:bodyPr/>
        <a:lstStyle/>
        <a:p>
          <a:endParaRPr lang="en-US"/>
        </a:p>
      </dgm:t>
    </dgm:pt>
    <dgm:pt modelId="{9E633B21-A22D-4B5C-A37A-F9006BED059D}" type="sibTrans" cxnId="{53E1868B-6784-4459-B72F-C67F9B0B7BA0}">
      <dgm:prSet/>
      <dgm:spPr/>
      <dgm:t>
        <a:bodyPr/>
        <a:lstStyle/>
        <a:p>
          <a:endParaRPr lang="en-US"/>
        </a:p>
      </dgm:t>
    </dgm:pt>
    <dgm:pt modelId="{41C2B095-C0EA-4CEF-BC3B-9E0A09A2BE9D}">
      <dgm:prSet/>
      <dgm:spPr/>
      <dgm:t>
        <a:bodyPr/>
        <a:lstStyle/>
        <a:p>
          <a:r>
            <a:rPr lang="en-US" dirty="0"/>
            <a:t>What are the requirements for Content Type Syndication?</a:t>
          </a:r>
        </a:p>
      </dgm:t>
    </dgm:pt>
    <dgm:pt modelId="{551D5BEA-CF6D-4BA3-90C7-857AADD0549C}" type="parTrans" cxnId="{58AE1021-E9A9-4553-829A-EB1437E1CEAE}">
      <dgm:prSet/>
      <dgm:spPr/>
      <dgm:t>
        <a:bodyPr/>
        <a:lstStyle/>
        <a:p>
          <a:endParaRPr lang="en-US"/>
        </a:p>
      </dgm:t>
    </dgm:pt>
    <dgm:pt modelId="{00F29FC9-6E00-43D7-8C2B-AD7501D66647}" type="sibTrans" cxnId="{58AE1021-E9A9-4553-829A-EB1437E1CEAE}">
      <dgm:prSet/>
      <dgm:spPr/>
      <dgm:t>
        <a:bodyPr/>
        <a:lstStyle/>
        <a:p>
          <a:endParaRPr lang="en-US"/>
        </a:p>
      </dgm:t>
    </dgm:pt>
    <dgm:pt modelId="{3A07BFBE-8A4E-4120-8D0C-AAA9B9FB5087}">
      <dgm:prSet/>
      <dgm:spPr/>
      <dgm:t>
        <a:bodyPr/>
        <a:lstStyle/>
        <a:p>
          <a:r>
            <a:rPr lang="en-US" dirty="0"/>
            <a:t>Site Collection (SPSite)</a:t>
          </a:r>
        </a:p>
      </dgm:t>
    </dgm:pt>
    <dgm:pt modelId="{59DA163A-44A2-4662-ADB7-F20D049AA1DC}" type="parTrans" cxnId="{EF5B46A9-2A47-415E-BD31-35BFA884C0C2}">
      <dgm:prSet/>
      <dgm:spPr/>
      <dgm:t>
        <a:bodyPr/>
        <a:lstStyle/>
        <a:p>
          <a:endParaRPr lang="en-US"/>
        </a:p>
      </dgm:t>
    </dgm:pt>
    <dgm:pt modelId="{2575191C-7508-461E-8058-20551DB2277A}" type="sibTrans" cxnId="{EF5B46A9-2A47-415E-BD31-35BFA884C0C2}">
      <dgm:prSet/>
      <dgm:spPr/>
      <dgm:t>
        <a:bodyPr/>
        <a:lstStyle/>
        <a:p>
          <a:endParaRPr lang="en-US"/>
        </a:p>
      </dgm:t>
    </dgm:pt>
    <dgm:pt modelId="{963CF52D-3897-4B21-A901-36B92E207392}">
      <dgm:prSet/>
      <dgm:spPr/>
      <dgm:t>
        <a:bodyPr/>
        <a:lstStyle/>
        <a:p>
          <a:r>
            <a:rPr lang="en-US" dirty="0"/>
            <a:t>Columns</a:t>
          </a:r>
        </a:p>
      </dgm:t>
    </dgm:pt>
    <dgm:pt modelId="{D4D82BEA-4CB0-4C5D-B57A-128612794EBA}" type="parTrans" cxnId="{BB8ACABD-E747-446B-8E95-66DA55691A9A}">
      <dgm:prSet/>
      <dgm:spPr/>
      <dgm:t>
        <a:bodyPr/>
        <a:lstStyle/>
        <a:p>
          <a:endParaRPr lang="en-US"/>
        </a:p>
      </dgm:t>
    </dgm:pt>
    <dgm:pt modelId="{B5AF40B4-143E-404A-BAC2-822F5C1372DC}" type="sibTrans" cxnId="{BB8ACABD-E747-446B-8E95-66DA55691A9A}">
      <dgm:prSet/>
      <dgm:spPr/>
      <dgm:t>
        <a:bodyPr/>
        <a:lstStyle/>
        <a:p>
          <a:endParaRPr lang="en-US"/>
        </a:p>
      </dgm:t>
    </dgm:pt>
    <dgm:pt modelId="{944092FB-7833-42F2-999F-705BE06B4612}">
      <dgm:prSet/>
      <dgm:spPr/>
      <dgm:t>
        <a:bodyPr/>
        <a:lstStyle/>
        <a:p>
          <a:r>
            <a:rPr lang="en-US" dirty="0"/>
            <a:t>A Site Collection to serve as Content Type Hub is created</a:t>
          </a:r>
        </a:p>
      </dgm:t>
    </dgm:pt>
    <dgm:pt modelId="{1D101137-9C67-484E-B805-B540055F9B9F}" type="parTrans" cxnId="{15D4F31B-C157-49D6-AECC-0E6527C65883}">
      <dgm:prSet/>
      <dgm:spPr/>
      <dgm:t>
        <a:bodyPr/>
        <a:lstStyle/>
        <a:p>
          <a:endParaRPr lang="en-US"/>
        </a:p>
      </dgm:t>
    </dgm:pt>
    <dgm:pt modelId="{A841F6D8-AD2E-4AFD-8E3E-1BBFD19B312B}" type="sibTrans" cxnId="{15D4F31B-C157-49D6-AECC-0E6527C65883}">
      <dgm:prSet/>
      <dgm:spPr/>
      <dgm:t>
        <a:bodyPr/>
        <a:lstStyle/>
        <a:p>
          <a:endParaRPr lang="en-US"/>
        </a:p>
      </dgm:t>
    </dgm:pt>
    <dgm:pt modelId="{C2FA2D15-5760-4329-B34E-76E31792BBBE}">
      <dgm:prSet/>
      <dgm:spPr/>
      <dgm:t>
        <a:bodyPr/>
        <a:lstStyle/>
        <a:p>
          <a:r>
            <a:rPr lang="en-US" dirty="0"/>
            <a:t>Site (</a:t>
          </a:r>
          <a:r>
            <a:rPr lang="en-US" dirty="0" err="1"/>
            <a:t>SPWeb</a:t>
          </a:r>
          <a:r>
            <a:rPr lang="en-US" dirty="0"/>
            <a:t>)</a:t>
          </a:r>
        </a:p>
      </dgm:t>
    </dgm:pt>
    <dgm:pt modelId="{128EC70E-0C0C-4CD6-9240-BC63194BB0B0}" type="parTrans" cxnId="{ABCB0FD3-4916-4ABE-8443-B380AA587CD7}">
      <dgm:prSet/>
      <dgm:spPr/>
      <dgm:t>
        <a:bodyPr/>
        <a:lstStyle/>
        <a:p>
          <a:endParaRPr lang="en-US"/>
        </a:p>
      </dgm:t>
    </dgm:pt>
    <dgm:pt modelId="{F59C2F09-FEF5-416D-BACB-9434512BED20}" type="sibTrans" cxnId="{ABCB0FD3-4916-4ABE-8443-B380AA587CD7}">
      <dgm:prSet/>
      <dgm:spPr/>
      <dgm:t>
        <a:bodyPr/>
        <a:lstStyle/>
        <a:p>
          <a:endParaRPr lang="en-US"/>
        </a:p>
      </dgm:t>
    </dgm:pt>
    <dgm:pt modelId="{4BBD349C-140D-45B7-B015-8744A778FE99}">
      <dgm:prSet/>
      <dgm:spPr/>
      <dgm:t>
        <a:bodyPr/>
        <a:lstStyle/>
        <a:p>
          <a:r>
            <a:rPr lang="en-US" dirty="0"/>
            <a:t>Cross Site Collection (through Content Type Hub Syndication)</a:t>
          </a:r>
          <a:endParaRPr lang="nl-NL" dirty="0"/>
        </a:p>
      </dgm:t>
    </dgm:pt>
    <dgm:pt modelId="{2AF7BA5B-B8B3-4BAE-BB80-ACC6ED2D0C30}" type="parTrans" cxnId="{4DF9BBEE-FB3F-4DF9-9239-A01EDF165B0F}">
      <dgm:prSet/>
      <dgm:spPr/>
      <dgm:t>
        <a:bodyPr/>
        <a:lstStyle/>
        <a:p>
          <a:endParaRPr lang="en-US"/>
        </a:p>
      </dgm:t>
    </dgm:pt>
    <dgm:pt modelId="{9D89CC2D-5749-4EF8-9F98-8FC89C26269E}" type="sibTrans" cxnId="{4DF9BBEE-FB3F-4DF9-9239-A01EDF165B0F}">
      <dgm:prSet/>
      <dgm:spPr/>
      <dgm:t>
        <a:bodyPr/>
        <a:lstStyle/>
        <a:p>
          <a:endParaRPr lang="en-US"/>
        </a:p>
      </dgm:t>
    </dgm:pt>
    <dgm:pt modelId="{B7CBD21E-5B8D-4A0E-BA52-33ED5688CD21}">
      <dgm:prSet/>
      <dgm:spPr/>
      <dgm:t>
        <a:bodyPr/>
        <a:lstStyle/>
        <a:p>
          <a:r>
            <a:rPr lang="en-GB" dirty="0"/>
            <a:t>What can be defined on a content type?</a:t>
          </a:r>
          <a:endParaRPr lang="nl-NL" dirty="0"/>
        </a:p>
      </dgm:t>
    </dgm:pt>
    <dgm:pt modelId="{4598DBF0-8B2F-4484-85E8-E6CD22810699}" type="parTrans" cxnId="{769ED9FD-A593-41FD-9475-B8631CE9A668}">
      <dgm:prSet/>
      <dgm:spPr/>
      <dgm:t>
        <a:bodyPr/>
        <a:lstStyle/>
        <a:p>
          <a:endParaRPr lang="en-US"/>
        </a:p>
      </dgm:t>
    </dgm:pt>
    <dgm:pt modelId="{489D634E-7EBC-43DD-8ABC-DE2B959E0953}" type="sibTrans" cxnId="{769ED9FD-A593-41FD-9475-B8631CE9A668}">
      <dgm:prSet/>
      <dgm:spPr/>
      <dgm:t>
        <a:bodyPr/>
        <a:lstStyle/>
        <a:p>
          <a:endParaRPr lang="en-US"/>
        </a:p>
      </dgm:t>
    </dgm:pt>
    <dgm:pt modelId="{F021AF12-ACD2-4D43-9D56-5A8435A6F692}">
      <dgm:prSet/>
      <dgm:spPr/>
      <dgm:t>
        <a:bodyPr/>
        <a:lstStyle/>
        <a:p>
          <a:r>
            <a:rPr lang="en-US" dirty="0"/>
            <a:t>Document Template</a:t>
          </a:r>
        </a:p>
      </dgm:t>
    </dgm:pt>
    <dgm:pt modelId="{3DF13888-4713-4285-BCB9-20162A24A78B}" type="parTrans" cxnId="{F7239B2E-3F6A-4590-B414-DE77908DDF9F}">
      <dgm:prSet/>
      <dgm:spPr/>
      <dgm:t>
        <a:bodyPr/>
        <a:lstStyle/>
        <a:p>
          <a:endParaRPr lang="en-US"/>
        </a:p>
      </dgm:t>
    </dgm:pt>
    <dgm:pt modelId="{A45497D3-9B79-40CB-82D2-ED56F76424DD}" type="sibTrans" cxnId="{F7239B2E-3F6A-4590-B414-DE77908DDF9F}">
      <dgm:prSet/>
      <dgm:spPr/>
      <dgm:t>
        <a:bodyPr/>
        <a:lstStyle/>
        <a:p>
          <a:endParaRPr lang="en-US"/>
        </a:p>
      </dgm:t>
    </dgm:pt>
    <dgm:pt modelId="{A8B98FAD-A58F-4F5B-92EB-1ABA050EF7CA}">
      <dgm:prSet/>
      <dgm:spPr/>
      <dgm:t>
        <a:bodyPr/>
        <a:lstStyle/>
        <a:p>
          <a:r>
            <a:rPr lang="en-US" dirty="0"/>
            <a:t>Workflow</a:t>
          </a:r>
        </a:p>
      </dgm:t>
    </dgm:pt>
    <dgm:pt modelId="{6510BCE9-6CFF-4DDD-A00A-E41C95654772}" type="parTrans" cxnId="{136E9584-2930-4D5F-A760-C47D95F71D1F}">
      <dgm:prSet/>
      <dgm:spPr/>
      <dgm:t>
        <a:bodyPr/>
        <a:lstStyle/>
        <a:p>
          <a:endParaRPr lang="en-US"/>
        </a:p>
      </dgm:t>
    </dgm:pt>
    <dgm:pt modelId="{27D28721-3435-466E-A1F9-847F742C88D9}" type="sibTrans" cxnId="{136E9584-2930-4D5F-A760-C47D95F71D1F}">
      <dgm:prSet/>
      <dgm:spPr/>
      <dgm:t>
        <a:bodyPr/>
        <a:lstStyle/>
        <a:p>
          <a:endParaRPr lang="en-US"/>
        </a:p>
      </dgm:t>
    </dgm:pt>
    <dgm:pt modelId="{FFB6F1FB-3B4D-4705-86C4-935D673AEB6D}">
      <dgm:prSet/>
      <dgm:spPr/>
      <dgm:t>
        <a:bodyPr/>
        <a:lstStyle/>
        <a:p>
          <a:r>
            <a:rPr lang="en-US" dirty="0"/>
            <a:t>Information Management Policies</a:t>
          </a:r>
        </a:p>
      </dgm:t>
    </dgm:pt>
    <dgm:pt modelId="{03A9A873-6F08-4953-9094-3A5B26FE0399}" type="parTrans" cxnId="{2F98F5F7-F6A3-4FA6-B380-D46125199053}">
      <dgm:prSet/>
      <dgm:spPr/>
      <dgm:t>
        <a:bodyPr/>
        <a:lstStyle/>
        <a:p>
          <a:endParaRPr lang="en-US"/>
        </a:p>
      </dgm:t>
    </dgm:pt>
    <dgm:pt modelId="{B3932C0A-4897-4783-8CBB-86464DC44ED9}" type="sibTrans" cxnId="{2F98F5F7-F6A3-4FA6-B380-D46125199053}">
      <dgm:prSet/>
      <dgm:spPr/>
      <dgm:t>
        <a:bodyPr/>
        <a:lstStyle/>
        <a:p>
          <a:endParaRPr lang="en-US"/>
        </a:p>
      </dgm:t>
    </dgm:pt>
    <dgm:pt modelId="{1B87A1E4-9D16-4E3F-8E97-4E8BF569A883}">
      <dgm:prSet/>
      <dgm:spPr/>
      <dgm:t>
        <a:bodyPr/>
        <a:lstStyle/>
        <a:p>
          <a:r>
            <a:rPr lang="en-US"/>
            <a:t>The Content Type Hub feature is activated on the Site Collection</a:t>
          </a:r>
          <a:endParaRPr lang="en-US" dirty="0"/>
        </a:p>
      </dgm:t>
    </dgm:pt>
    <dgm:pt modelId="{F5C972DC-571E-4597-BD0A-30BE3C9FD0C0}" type="parTrans" cxnId="{75B9FB81-6C32-4562-BBA9-62521DB8B117}">
      <dgm:prSet/>
      <dgm:spPr/>
      <dgm:t>
        <a:bodyPr/>
        <a:lstStyle/>
        <a:p>
          <a:endParaRPr lang="en-US"/>
        </a:p>
      </dgm:t>
    </dgm:pt>
    <dgm:pt modelId="{DD9FD0DF-B58C-487E-AFB1-D23D7D7951BF}" type="sibTrans" cxnId="{75B9FB81-6C32-4562-BBA9-62521DB8B117}">
      <dgm:prSet/>
      <dgm:spPr/>
      <dgm:t>
        <a:bodyPr/>
        <a:lstStyle/>
        <a:p>
          <a:endParaRPr lang="en-US"/>
        </a:p>
      </dgm:t>
    </dgm:pt>
    <dgm:pt modelId="{257BCFA8-7DDF-4BBD-9F74-5D52901E169E}">
      <dgm:prSet/>
      <dgm:spPr/>
      <dgm:t>
        <a:bodyPr/>
        <a:lstStyle/>
        <a:p>
          <a:r>
            <a:rPr lang="en-US"/>
            <a:t>The Service Application Proxy is configured with the URL to the Content Type Hub</a:t>
          </a:r>
          <a:endParaRPr lang="nl-NL" dirty="0"/>
        </a:p>
      </dgm:t>
    </dgm:pt>
    <dgm:pt modelId="{F4069AF0-646E-460C-AA56-3D28EFA6CAA1}" type="parTrans" cxnId="{02A2F8F3-9379-4601-BA10-D4ACDA7FD7DF}">
      <dgm:prSet/>
      <dgm:spPr/>
      <dgm:t>
        <a:bodyPr/>
        <a:lstStyle/>
        <a:p>
          <a:endParaRPr lang="en-US"/>
        </a:p>
      </dgm:t>
    </dgm:pt>
    <dgm:pt modelId="{39A3FE32-9850-4270-8524-3E63D0B86CBF}" type="sibTrans" cxnId="{02A2F8F3-9379-4601-BA10-D4ACDA7FD7DF}">
      <dgm:prSet/>
      <dgm:spPr/>
      <dgm:t>
        <a:bodyPr/>
        <a:lstStyle/>
        <a:p>
          <a:endParaRPr lang="en-US"/>
        </a:p>
      </dgm:t>
    </dgm:pt>
    <dgm:pt modelId="{0AA33D6F-41AB-4F36-833D-178BC50E3846}" type="pres">
      <dgm:prSet presAssocID="{51620D85-38E2-4C64-8EEC-FD7603647F6D}" presName="linear" presStyleCnt="0">
        <dgm:presLayoutVars>
          <dgm:dir/>
          <dgm:animLvl val="lvl"/>
          <dgm:resizeHandles val="exact"/>
        </dgm:presLayoutVars>
      </dgm:prSet>
      <dgm:spPr/>
    </dgm:pt>
    <dgm:pt modelId="{22B84694-88E4-4D1A-8A2A-81EA34F0A6AC}" type="pres">
      <dgm:prSet presAssocID="{01BDED0F-69D3-4D02-94CB-984A499946B5}" presName="parentLin" presStyleCnt="0"/>
      <dgm:spPr/>
    </dgm:pt>
    <dgm:pt modelId="{68850714-4A29-4B84-85C4-1E536AB8EAA2}" type="pres">
      <dgm:prSet presAssocID="{01BDED0F-69D3-4D02-94CB-984A499946B5}" presName="parentLeftMargin" presStyleLbl="node1" presStyleIdx="0" presStyleCnt="3"/>
      <dgm:spPr/>
    </dgm:pt>
    <dgm:pt modelId="{BC7577E8-9448-4F23-85BD-0E23BA468E35}" type="pres">
      <dgm:prSet presAssocID="{01BDED0F-69D3-4D02-94CB-984A499946B5}" presName="parentText" presStyleLbl="node1" presStyleIdx="0" presStyleCnt="3">
        <dgm:presLayoutVars>
          <dgm:chMax val="0"/>
          <dgm:bulletEnabled val="1"/>
        </dgm:presLayoutVars>
      </dgm:prSet>
      <dgm:spPr/>
    </dgm:pt>
    <dgm:pt modelId="{25C64742-A54D-40E3-9788-BB97C28A843F}" type="pres">
      <dgm:prSet presAssocID="{01BDED0F-69D3-4D02-94CB-984A499946B5}" presName="negativeSpace" presStyleCnt="0"/>
      <dgm:spPr/>
    </dgm:pt>
    <dgm:pt modelId="{117987B4-5BF3-4CB9-9226-21A7D1DB1529}" type="pres">
      <dgm:prSet presAssocID="{01BDED0F-69D3-4D02-94CB-984A499946B5}" presName="childText" presStyleLbl="conFgAcc1" presStyleIdx="0" presStyleCnt="3">
        <dgm:presLayoutVars>
          <dgm:bulletEnabled val="1"/>
        </dgm:presLayoutVars>
      </dgm:prSet>
      <dgm:spPr/>
    </dgm:pt>
    <dgm:pt modelId="{63A9D99B-0FA5-4704-9C10-30F67CC6E50B}" type="pres">
      <dgm:prSet presAssocID="{9E633B21-A22D-4B5C-A37A-F9006BED059D}" presName="spaceBetweenRectangles" presStyleCnt="0"/>
      <dgm:spPr/>
    </dgm:pt>
    <dgm:pt modelId="{FEC54798-23FC-4B06-A7D4-A63FF0E82CE9}" type="pres">
      <dgm:prSet presAssocID="{B7CBD21E-5B8D-4A0E-BA52-33ED5688CD21}" presName="parentLin" presStyleCnt="0"/>
      <dgm:spPr/>
    </dgm:pt>
    <dgm:pt modelId="{1128BED9-AB03-4024-99F0-38E40F43D7A1}" type="pres">
      <dgm:prSet presAssocID="{B7CBD21E-5B8D-4A0E-BA52-33ED5688CD21}" presName="parentLeftMargin" presStyleLbl="node1" presStyleIdx="0" presStyleCnt="3"/>
      <dgm:spPr/>
    </dgm:pt>
    <dgm:pt modelId="{399C5EEB-A092-4E95-A7D2-B7A07C39661B}" type="pres">
      <dgm:prSet presAssocID="{B7CBD21E-5B8D-4A0E-BA52-33ED5688CD21}" presName="parentText" presStyleLbl="node1" presStyleIdx="1" presStyleCnt="3">
        <dgm:presLayoutVars>
          <dgm:chMax val="0"/>
          <dgm:bulletEnabled val="1"/>
        </dgm:presLayoutVars>
      </dgm:prSet>
      <dgm:spPr/>
    </dgm:pt>
    <dgm:pt modelId="{F003756A-3490-4A6C-87B3-E784E4BFE1AE}" type="pres">
      <dgm:prSet presAssocID="{B7CBD21E-5B8D-4A0E-BA52-33ED5688CD21}" presName="negativeSpace" presStyleCnt="0"/>
      <dgm:spPr/>
    </dgm:pt>
    <dgm:pt modelId="{6ABB9B0E-A6C6-48D3-A6DB-D5BF3013CE3A}" type="pres">
      <dgm:prSet presAssocID="{B7CBD21E-5B8D-4A0E-BA52-33ED5688CD21}" presName="childText" presStyleLbl="conFgAcc1" presStyleIdx="1" presStyleCnt="3">
        <dgm:presLayoutVars>
          <dgm:bulletEnabled val="1"/>
        </dgm:presLayoutVars>
      </dgm:prSet>
      <dgm:spPr/>
    </dgm:pt>
    <dgm:pt modelId="{F9F179FF-359B-4039-A5D2-50CEA3CD1366}" type="pres">
      <dgm:prSet presAssocID="{489D634E-7EBC-43DD-8ABC-DE2B959E0953}" presName="spaceBetweenRectangles" presStyleCnt="0"/>
      <dgm:spPr/>
    </dgm:pt>
    <dgm:pt modelId="{8B48EEA1-7356-4676-860C-E5A4DADBD637}" type="pres">
      <dgm:prSet presAssocID="{41C2B095-C0EA-4CEF-BC3B-9E0A09A2BE9D}" presName="parentLin" presStyleCnt="0"/>
      <dgm:spPr/>
    </dgm:pt>
    <dgm:pt modelId="{0588420C-D37A-4679-850A-93837D1C7569}" type="pres">
      <dgm:prSet presAssocID="{41C2B095-C0EA-4CEF-BC3B-9E0A09A2BE9D}" presName="parentLeftMargin" presStyleLbl="node1" presStyleIdx="1" presStyleCnt="3"/>
      <dgm:spPr/>
    </dgm:pt>
    <dgm:pt modelId="{6F1F4ADB-3668-49A5-99D9-001545A1B665}" type="pres">
      <dgm:prSet presAssocID="{41C2B095-C0EA-4CEF-BC3B-9E0A09A2BE9D}" presName="parentText" presStyleLbl="node1" presStyleIdx="2" presStyleCnt="3">
        <dgm:presLayoutVars>
          <dgm:chMax val="0"/>
          <dgm:bulletEnabled val="1"/>
        </dgm:presLayoutVars>
      </dgm:prSet>
      <dgm:spPr/>
    </dgm:pt>
    <dgm:pt modelId="{2B8B1EBF-996B-4317-8CB9-E497A19C11A2}" type="pres">
      <dgm:prSet presAssocID="{41C2B095-C0EA-4CEF-BC3B-9E0A09A2BE9D}" presName="negativeSpace" presStyleCnt="0"/>
      <dgm:spPr/>
    </dgm:pt>
    <dgm:pt modelId="{002A345D-7EB3-41F9-982A-B5C147F0D9EC}" type="pres">
      <dgm:prSet presAssocID="{41C2B095-C0EA-4CEF-BC3B-9E0A09A2BE9D}" presName="childText" presStyleLbl="conFgAcc1" presStyleIdx="2" presStyleCnt="3">
        <dgm:presLayoutVars>
          <dgm:bulletEnabled val="1"/>
        </dgm:presLayoutVars>
      </dgm:prSet>
      <dgm:spPr/>
    </dgm:pt>
  </dgm:ptLst>
  <dgm:cxnLst>
    <dgm:cxn modelId="{AF790E17-2196-45AF-BD01-820927AA70A5}" type="presOf" srcId="{F021AF12-ACD2-4D43-9D56-5A8435A6F692}" destId="{6ABB9B0E-A6C6-48D3-A6DB-D5BF3013CE3A}" srcOrd="0" destOrd="1" presId="urn:microsoft.com/office/officeart/2005/8/layout/list1"/>
    <dgm:cxn modelId="{15D4F31B-C157-49D6-AECC-0E6527C65883}" srcId="{41C2B095-C0EA-4CEF-BC3B-9E0A09A2BE9D}" destId="{944092FB-7833-42F2-999F-705BE06B4612}" srcOrd="0" destOrd="0" parTransId="{1D101137-9C67-484E-B805-B540055F9B9F}" sibTransId="{A841F6D8-AD2E-4AFD-8E3E-1BBFD19B312B}"/>
    <dgm:cxn modelId="{58AE1021-E9A9-4553-829A-EB1437E1CEAE}" srcId="{51620D85-38E2-4C64-8EEC-FD7603647F6D}" destId="{41C2B095-C0EA-4CEF-BC3B-9E0A09A2BE9D}" srcOrd="2" destOrd="0" parTransId="{551D5BEA-CF6D-4BA3-90C7-857AADD0549C}" sibTransId="{00F29FC9-6E00-43D7-8C2B-AD7501D66647}"/>
    <dgm:cxn modelId="{150D0522-3200-45E7-9416-DEF696CBF5BC}" type="presOf" srcId="{B7CBD21E-5B8D-4A0E-BA52-33ED5688CD21}" destId="{399C5EEB-A092-4E95-A7D2-B7A07C39661B}" srcOrd="1" destOrd="0" presId="urn:microsoft.com/office/officeart/2005/8/layout/list1"/>
    <dgm:cxn modelId="{7B95AE24-B8DE-4F85-9851-9D3AF3D82CB9}" type="presOf" srcId="{4BBD349C-140D-45B7-B015-8744A778FE99}" destId="{117987B4-5BF3-4CB9-9226-21A7D1DB1529}" srcOrd="0" destOrd="2" presId="urn:microsoft.com/office/officeart/2005/8/layout/list1"/>
    <dgm:cxn modelId="{F7239B2E-3F6A-4590-B414-DE77908DDF9F}" srcId="{B7CBD21E-5B8D-4A0E-BA52-33ED5688CD21}" destId="{F021AF12-ACD2-4D43-9D56-5A8435A6F692}" srcOrd="1" destOrd="0" parTransId="{3DF13888-4713-4285-BCB9-20162A24A78B}" sibTransId="{A45497D3-9B79-40CB-82D2-ED56F76424DD}"/>
    <dgm:cxn modelId="{EDA7C230-D98C-4CDB-A909-CD4D7C31FF4C}" type="presOf" srcId="{41C2B095-C0EA-4CEF-BC3B-9E0A09A2BE9D}" destId="{6F1F4ADB-3668-49A5-99D9-001545A1B665}" srcOrd="1" destOrd="0" presId="urn:microsoft.com/office/officeart/2005/8/layout/list1"/>
    <dgm:cxn modelId="{C2ACF232-E562-4F53-A7F7-8ECD6835A742}" type="presOf" srcId="{3A07BFBE-8A4E-4120-8D0C-AAA9B9FB5087}" destId="{117987B4-5BF3-4CB9-9226-21A7D1DB1529}" srcOrd="0" destOrd="0" presId="urn:microsoft.com/office/officeart/2005/8/layout/list1"/>
    <dgm:cxn modelId="{2EC89F49-0858-446A-B137-DE7A9551C3A4}" type="presOf" srcId="{A8B98FAD-A58F-4F5B-92EB-1ABA050EF7CA}" destId="{6ABB9B0E-A6C6-48D3-A6DB-D5BF3013CE3A}" srcOrd="0" destOrd="2" presId="urn:microsoft.com/office/officeart/2005/8/layout/list1"/>
    <dgm:cxn modelId="{A4D2C958-8AFA-40A2-AF65-D6CBC0963337}" type="presOf" srcId="{01BDED0F-69D3-4D02-94CB-984A499946B5}" destId="{BC7577E8-9448-4F23-85BD-0E23BA468E35}" srcOrd="1" destOrd="0" presId="urn:microsoft.com/office/officeart/2005/8/layout/list1"/>
    <dgm:cxn modelId="{75B9FB81-6C32-4562-BBA9-62521DB8B117}" srcId="{41C2B095-C0EA-4CEF-BC3B-9E0A09A2BE9D}" destId="{1B87A1E4-9D16-4E3F-8E97-4E8BF569A883}" srcOrd="1" destOrd="0" parTransId="{F5C972DC-571E-4597-BD0A-30BE3C9FD0C0}" sibTransId="{DD9FD0DF-B58C-487E-AFB1-D23D7D7951BF}"/>
    <dgm:cxn modelId="{136E9584-2930-4D5F-A760-C47D95F71D1F}" srcId="{B7CBD21E-5B8D-4A0E-BA52-33ED5688CD21}" destId="{A8B98FAD-A58F-4F5B-92EB-1ABA050EF7CA}" srcOrd="2" destOrd="0" parTransId="{6510BCE9-6CFF-4DDD-A00A-E41C95654772}" sibTransId="{27D28721-3435-466E-A1F9-847F742C88D9}"/>
    <dgm:cxn modelId="{647F4885-41B0-4220-8BA4-B9DB5A15AD4D}" type="presOf" srcId="{41C2B095-C0EA-4CEF-BC3B-9E0A09A2BE9D}" destId="{0588420C-D37A-4679-850A-93837D1C7569}" srcOrd="0" destOrd="0" presId="urn:microsoft.com/office/officeart/2005/8/layout/list1"/>
    <dgm:cxn modelId="{53E1868B-6784-4459-B72F-C67F9B0B7BA0}" srcId="{51620D85-38E2-4C64-8EEC-FD7603647F6D}" destId="{01BDED0F-69D3-4D02-94CB-984A499946B5}" srcOrd="0" destOrd="0" parTransId="{FA493B65-9188-42FE-917D-62160B67395F}" sibTransId="{9E633B21-A22D-4B5C-A37A-F9006BED059D}"/>
    <dgm:cxn modelId="{428FCF90-BB9E-43E8-9C9A-66411592B4B2}" type="presOf" srcId="{B7CBD21E-5B8D-4A0E-BA52-33ED5688CD21}" destId="{1128BED9-AB03-4024-99F0-38E40F43D7A1}" srcOrd="0" destOrd="0" presId="urn:microsoft.com/office/officeart/2005/8/layout/list1"/>
    <dgm:cxn modelId="{E4F455A0-5672-4D21-B7B3-3B07C6892A90}" type="presOf" srcId="{944092FB-7833-42F2-999F-705BE06B4612}" destId="{002A345D-7EB3-41F9-982A-B5C147F0D9EC}" srcOrd="0" destOrd="0" presId="urn:microsoft.com/office/officeart/2005/8/layout/list1"/>
    <dgm:cxn modelId="{EF5B46A9-2A47-415E-BD31-35BFA884C0C2}" srcId="{01BDED0F-69D3-4D02-94CB-984A499946B5}" destId="{3A07BFBE-8A4E-4120-8D0C-AAA9B9FB5087}" srcOrd="0" destOrd="0" parTransId="{59DA163A-44A2-4662-ADB7-F20D049AA1DC}" sibTransId="{2575191C-7508-461E-8058-20551DB2277A}"/>
    <dgm:cxn modelId="{624506B6-34A8-4487-AE28-0CB77F6DE060}" type="presOf" srcId="{FFB6F1FB-3B4D-4705-86C4-935D673AEB6D}" destId="{6ABB9B0E-A6C6-48D3-A6DB-D5BF3013CE3A}" srcOrd="0" destOrd="3" presId="urn:microsoft.com/office/officeart/2005/8/layout/list1"/>
    <dgm:cxn modelId="{BB8ACABD-E747-446B-8E95-66DA55691A9A}" srcId="{B7CBD21E-5B8D-4A0E-BA52-33ED5688CD21}" destId="{963CF52D-3897-4B21-A901-36B92E207392}" srcOrd="0" destOrd="0" parTransId="{D4D82BEA-4CB0-4C5D-B57A-128612794EBA}" sibTransId="{B5AF40B4-143E-404A-BAC2-822F5C1372DC}"/>
    <dgm:cxn modelId="{27E580C4-7234-43C3-BF08-533E259052EF}" type="presOf" srcId="{1B87A1E4-9D16-4E3F-8E97-4E8BF569A883}" destId="{002A345D-7EB3-41F9-982A-B5C147F0D9EC}" srcOrd="0" destOrd="1" presId="urn:microsoft.com/office/officeart/2005/8/layout/list1"/>
    <dgm:cxn modelId="{37CFD0CB-9A95-48C8-A2F8-30480C3BFF05}" type="presOf" srcId="{C2FA2D15-5760-4329-B34E-76E31792BBBE}" destId="{117987B4-5BF3-4CB9-9226-21A7D1DB1529}" srcOrd="0" destOrd="1" presId="urn:microsoft.com/office/officeart/2005/8/layout/list1"/>
    <dgm:cxn modelId="{ABCB0FD3-4916-4ABE-8443-B380AA587CD7}" srcId="{01BDED0F-69D3-4D02-94CB-984A499946B5}" destId="{C2FA2D15-5760-4329-B34E-76E31792BBBE}" srcOrd="1" destOrd="0" parTransId="{128EC70E-0C0C-4CD6-9240-BC63194BB0B0}" sibTransId="{F59C2F09-FEF5-416D-BACB-9434512BED20}"/>
    <dgm:cxn modelId="{633478DF-A408-47CB-A51A-11EA55B27EBC}" type="presOf" srcId="{963CF52D-3897-4B21-A901-36B92E207392}" destId="{6ABB9B0E-A6C6-48D3-A6DB-D5BF3013CE3A}" srcOrd="0" destOrd="0" presId="urn:microsoft.com/office/officeart/2005/8/layout/list1"/>
    <dgm:cxn modelId="{9B13DCE9-1802-45C7-B247-711DB5723C45}" type="presOf" srcId="{257BCFA8-7DDF-4BBD-9F74-5D52901E169E}" destId="{002A345D-7EB3-41F9-982A-B5C147F0D9EC}" srcOrd="0" destOrd="2" presId="urn:microsoft.com/office/officeart/2005/8/layout/list1"/>
    <dgm:cxn modelId="{4DF9BBEE-FB3F-4DF9-9239-A01EDF165B0F}" srcId="{01BDED0F-69D3-4D02-94CB-984A499946B5}" destId="{4BBD349C-140D-45B7-B015-8744A778FE99}" srcOrd="2" destOrd="0" parTransId="{2AF7BA5B-B8B3-4BAE-BB80-ACC6ED2D0C30}" sibTransId="{9D89CC2D-5749-4EF8-9F98-8FC89C26269E}"/>
    <dgm:cxn modelId="{02A2F8F3-9379-4601-BA10-D4ACDA7FD7DF}" srcId="{41C2B095-C0EA-4CEF-BC3B-9E0A09A2BE9D}" destId="{257BCFA8-7DDF-4BBD-9F74-5D52901E169E}" srcOrd="2" destOrd="0" parTransId="{F4069AF0-646E-460C-AA56-3D28EFA6CAA1}" sibTransId="{39A3FE32-9850-4270-8524-3E63D0B86CBF}"/>
    <dgm:cxn modelId="{2F98F5F7-F6A3-4FA6-B380-D46125199053}" srcId="{B7CBD21E-5B8D-4A0E-BA52-33ED5688CD21}" destId="{FFB6F1FB-3B4D-4705-86C4-935D673AEB6D}" srcOrd="3" destOrd="0" parTransId="{03A9A873-6F08-4953-9094-3A5B26FE0399}" sibTransId="{B3932C0A-4897-4783-8CBB-86464DC44ED9}"/>
    <dgm:cxn modelId="{1E0C78FB-156F-4AD4-8DC2-BB9A937BF08A}" type="presOf" srcId="{51620D85-38E2-4C64-8EEC-FD7603647F6D}" destId="{0AA33D6F-41AB-4F36-833D-178BC50E3846}" srcOrd="0" destOrd="0" presId="urn:microsoft.com/office/officeart/2005/8/layout/list1"/>
    <dgm:cxn modelId="{668B80FB-1E98-4C35-AACB-E9AD339CCF00}" type="presOf" srcId="{01BDED0F-69D3-4D02-94CB-984A499946B5}" destId="{68850714-4A29-4B84-85C4-1E536AB8EAA2}" srcOrd="0" destOrd="0" presId="urn:microsoft.com/office/officeart/2005/8/layout/list1"/>
    <dgm:cxn modelId="{769ED9FD-A593-41FD-9475-B8631CE9A668}" srcId="{51620D85-38E2-4C64-8EEC-FD7603647F6D}" destId="{B7CBD21E-5B8D-4A0E-BA52-33ED5688CD21}" srcOrd="1" destOrd="0" parTransId="{4598DBF0-8B2F-4484-85E8-E6CD22810699}" sibTransId="{489D634E-7EBC-43DD-8ABC-DE2B959E0953}"/>
    <dgm:cxn modelId="{819A80AD-5012-49C6-A18D-7A99635A723B}" type="presParOf" srcId="{0AA33D6F-41AB-4F36-833D-178BC50E3846}" destId="{22B84694-88E4-4D1A-8A2A-81EA34F0A6AC}" srcOrd="0" destOrd="0" presId="urn:microsoft.com/office/officeart/2005/8/layout/list1"/>
    <dgm:cxn modelId="{25E33206-AC2B-4F7F-9F1B-CCB8E96AE77C}" type="presParOf" srcId="{22B84694-88E4-4D1A-8A2A-81EA34F0A6AC}" destId="{68850714-4A29-4B84-85C4-1E536AB8EAA2}" srcOrd="0" destOrd="0" presId="urn:microsoft.com/office/officeart/2005/8/layout/list1"/>
    <dgm:cxn modelId="{9DABFD3E-6E36-4CF6-9255-C3EA7EA62FDD}" type="presParOf" srcId="{22B84694-88E4-4D1A-8A2A-81EA34F0A6AC}" destId="{BC7577E8-9448-4F23-85BD-0E23BA468E35}" srcOrd="1" destOrd="0" presId="urn:microsoft.com/office/officeart/2005/8/layout/list1"/>
    <dgm:cxn modelId="{5F7FA738-0FD8-4ECC-9A35-452569682ADB}" type="presParOf" srcId="{0AA33D6F-41AB-4F36-833D-178BC50E3846}" destId="{25C64742-A54D-40E3-9788-BB97C28A843F}" srcOrd="1" destOrd="0" presId="urn:microsoft.com/office/officeart/2005/8/layout/list1"/>
    <dgm:cxn modelId="{248E2D27-9BFF-4A28-BF2A-8ECCBD5C6F1C}" type="presParOf" srcId="{0AA33D6F-41AB-4F36-833D-178BC50E3846}" destId="{117987B4-5BF3-4CB9-9226-21A7D1DB1529}" srcOrd="2" destOrd="0" presId="urn:microsoft.com/office/officeart/2005/8/layout/list1"/>
    <dgm:cxn modelId="{08C0D13A-8CF3-4782-BC6F-D64CAE408F82}" type="presParOf" srcId="{0AA33D6F-41AB-4F36-833D-178BC50E3846}" destId="{63A9D99B-0FA5-4704-9C10-30F67CC6E50B}" srcOrd="3" destOrd="0" presId="urn:microsoft.com/office/officeart/2005/8/layout/list1"/>
    <dgm:cxn modelId="{C5726CC0-4535-4C3E-B05A-D5B4D554CFA3}" type="presParOf" srcId="{0AA33D6F-41AB-4F36-833D-178BC50E3846}" destId="{FEC54798-23FC-4B06-A7D4-A63FF0E82CE9}" srcOrd="4" destOrd="0" presId="urn:microsoft.com/office/officeart/2005/8/layout/list1"/>
    <dgm:cxn modelId="{E6C8E904-2606-482C-9FFF-666F5BA79FF7}" type="presParOf" srcId="{FEC54798-23FC-4B06-A7D4-A63FF0E82CE9}" destId="{1128BED9-AB03-4024-99F0-38E40F43D7A1}" srcOrd="0" destOrd="0" presId="urn:microsoft.com/office/officeart/2005/8/layout/list1"/>
    <dgm:cxn modelId="{4CC7BB0C-1A0A-4237-BAC8-ABB3A83B7487}" type="presParOf" srcId="{FEC54798-23FC-4B06-A7D4-A63FF0E82CE9}" destId="{399C5EEB-A092-4E95-A7D2-B7A07C39661B}" srcOrd="1" destOrd="0" presId="urn:microsoft.com/office/officeart/2005/8/layout/list1"/>
    <dgm:cxn modelId="{99C92939-952E-45C6-8813-215F9C4B16C7}" type="presParOf" srcId="{0AA33D6F-41AB-4F36-833D-178BC50E3846}" destId="{F003756A-3490-4A6C-87B3-E784E4BFE1AE}" srcOrd="5" destOrd="0" presId="urn:microsoft.com/office/officeart/2005/8/layout/list1"/>
    <dgm:cxn modelId="{2DB1CDAF-5206-4243-BD78-6AD0423237F1}" type="presParOf" srcId="{0AA33D6F-41AB-4F36-833D-178BC50E3846}" destId="{6ABB9B0E-A6C6-48D3-A6DB-D5BF3013CE3A}" srcOrd="6" destOrd="0" presId="urn:microsoft.com/office/officeart/2005/8/layout/list1"/>
    <dgm:cxn modelId="{94114C12-A2AF-40A0-8812-1F7B7BED724C}" type="presParOf" srcId="{0AA33D6F-41AB-4F36-833D-178BC50E3846}" destId="{F9F179FF-359B-4039-A5D2-50CEA3CD1366}" srcOrd="7" destOrd="0" presId="urn:microsoft.com/office/officeart/2005/8/layout/list1"/>
    <dgm:cxn modelId="{15AD81CB-AA51-4D65-AD25-D710FB4D376B}" type="presParOf" srcId="{0AA33D6F-41AB-4F36-833D-178BC50E3846}" destId="{8B48EEA1-7356-4676-860C-E5A4DADBD637}" srcOrd="8" destOrd="0" presId="urn:microsoft.com/office/officeart/2005/8/layout/list1"/>
    <dgm:cxn modelId="{711BB959-9AE1-43F3-976F-9D687E494E08}" type="presParOf" srcId="{8B48EEA1-7356-4676-860C-E5A4DADBD637}" destId="{0588420C-D37A-4679-850A-93837D1C7569}" srcOrd="0" destOrd="0" presId="urn:microsoft.com/office/officeart/2005/8/layout/list1"/>
    <dgm:cxn modelId="{61EE224F-70C4-4D48-8F31-0A8F641B0114}" type="presParOf" srcId="{8B48EEA1-7356-4676-860C-E5A4DADBD637}" destId="{6F1F4ADB-3668-49A5-99D9-001545A1B665}" srcOrd="1" destOrd="0" presId="urn:microsoft.com/office/officeart/2005/8/layout/list1"/>
    <dgm:cxn modelId="{78C0E9A9-F923-4A32-8748-C4A140138184}" type="presParOf" srcId="{0AA33D6F-41AB-4F36-833D-178BC50E3846}" destId="{2B8B1EBF-996B-4317-8CB9-E497A19C11A2}" srcOrd="9" destOrd="0" presId="urn:microsoft.com/office/officeart/2005/8/layout/list1"/>
    <dgm:cxn modelId="{C84C4298-8517-4AC5-B8C7-EBDDF8B2E91A}" type="presParOf" srcId="{0AA33D6F-41AB-4F36-833D-178BC50E3846}" destId="{002A345D-7EB3-41F9-982A-B5C147F0D9E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D93B3F-42D5-46D0-AFB3-E81BA12EBCAF}"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AE6F1F5A-8F4D-4AF3-BA76-3BC5F44E6173}" type="pres">
      <dgm:prSet presAssocID="{6CD93B3F-42D5-46D0-AFB3-E81BA12EBCAF}" presName="vert0" presStyleCnt="0">
        <dgm:presLayoutVars>
          <dgm:dir/>
          <dgm:animOne val="branch"/>
          <dgm:animLvl val="lvl"/>
        </dgm:presLayoutVars>
      </dgm:prSet>
      <dgm:spPr/>
    </dgm:pt>
  </dgm:ptLst>
  <dgm:cxnLst>
    <dgm:cxn modelId="{E0307A6A-AA3D-4D91-9D4E-CAEB78915522}" type="presOf" srcId="{6CD93B3F-42D5-46D0-AFB3-E81BA12EBCAF}" destId="{AE6F1F5A-8F4D-4AF3-BA76-3BC5F44E6173}" srcOrd="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676E-FEE3-4CCB-A47A-31ABC436C6E2}">
      <dsp:nvSpPr>
        <dsp:cNvPr id="0" name=""/>
        <dsp:cNvSpPr/>
      </dsp:nvSpPr>
      <dsp:spPr>
        <a:xfrm>
          <a:off x="0" y="398514"/>
          <a:ext cx="8740142" cy="2797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99872" rIns="67833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Information architecture concepts</a:t>
          </a:r>
        </a:p>
        <a:p>
          <a:pPr marL="228600" lvl="1" indent="-228600" algn="l" defTabSz="1066800">
            <a:lnSpc>
              <a:spcPct val="90000"/>
            </a:lnSpc>
            <a:spcBef>
              <a:spcPct val="0"/>
            </a:spcBef>
            <a:spcAft>
              <a:spcPct val="15000"/>
            </a:spcAft>
            <a:buChar char="•"/>
          </a:pPr>
          <a:r>
            <a:rPr lang="en-US" sz="2400" kern="1200" dirty="0"/>
            <a:t>Working with Field Types</a:t>
          </a:r>
        </a:p>
        <a:p>
          <a:pPr marL="228600" lvl="1" indent="-228600" algn="l" defTabSz="1066800">
            <a:lnSpc>
              <a:spcPct val="90000"/>
            </a:lnSpc>
            <a:spcBef>
              <a:spcPct val="0"/>
            </a:spcBef>
            <a:spcAft>
              <a:spcPct val="15000"/>
            </a:spcAft>
            <a:buChar char="•"/>
          </a:pPr>
          <a:r>
            <a:rPr lang="en-GB" sz="2400" kern="1200" dirty="0"/>
            <a:t>Working with Site Columns and List Columns</a:t>
          </a:r>
          <a:endParaRPr lang="en-US" sz="2400" kern="1200" dirty="0"/>
        </a:p>
        <a:p>
          <a:pPr marL="228600" lvl="1" indent="-228600" algn="l" defTabSz="1066800">
            <a:lnSpc>
              <a:spcPct val="90000"/>
            </a:lnSpc>
            <a:spcBef>
              <a:spcPct val="0"/>
            </a:spcBef>
            <a:spcAft>
              <a:spcPct val="15000"/>
            </a:spcAft>
            <a:buChar char="•"/>
          </a:pPr>
          <a:r>
            <a:rPr lang="en-US" sz="2400" kern="1200" dirty="0"/>
            <a:t>Working with Content Types</a:t>
          </a:r>
        </a:p>
        <a:p>
          <a:pPr marL="228600" lvl="1" indent="-228600" algn="l" defTabSz="1066800">
            <a:lnSpc>
              <a:spcPct val="90000"/>
            </a:lnSpc>
            <a:spcBef>
              <a:spcPct val="0"/>
            </a:spcBef>
            <a:spcAft>
              <a:spcPct val="15000"/>
            </a:spcAft>
            <a:buChar char="•"/>
          </a:pPr>
          <a:r>
            <a:rPr lang="en-US" sz="2400" kern="1200" dirty="0"/>
            <a:t>Working with Taxonomy</a:t>
          </a:r>
        </a:p>
      </dsp:txBody>
      <dsp:txXfrm>
        <a:off x="0" y="398514"/>
        <a:ext cx="8740142" cy="2797200"/>
      </dsp:txXfrm>
    </dsp:sp>
    <dsp:sp modelId="{B39E258D-449F-4D8A-93D7-B53C6AA1D4DA}">
      <dsp:nvSpPr>
        <dsp:cNvPr id="0" name=""/>
        <dsp:cNvSpPr/>
      </dsp:nvSpPr>
      <dsp:spPr>
        <a:xfrm>
          <a:off x="437007" y="44274"/>
          <a:ext cx="6118099" cy="7084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1066800">
            <a:lnSpc>
              <a:spcPct val="90000"/>
            </a:lnSpc>
            <a:spcBef>
              <a:spcPct val="0"/>
            </a:spcBef>
            <a:spcAft>
              <a:spcPct val="35000"/>
            </a:spcAft>
            <a:buNone/>
          </a:pPr>
          <a:r>
            <a:rPr lang="en-GB" sz="2400" kern="1200" baseline="0" dirty="0"/>
            <a:t>In this Lesson</a:t>
          </a:r>
          <a:endParaRPr lang="en-US" sz="2400" kern="1200" dirty="0"/>
        </a:p>
      </dsp:txBody>
      <dsp:txXfrm>
        <a:off x="471592" y="78859"/>
        <a:ext cx="6048929"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106" y="1166900"/>
          <a:ext cx="4263379"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Learn about what components are available to develop an information architecture</a:t>
          </a:r>
          <a:endParaRPr lang="en-US" sz="2300" kern="1200" dirty="0"/>
        </a:p>
      </dsp:txBody>
      <dsp:txXfrm>
        <a:off x="76057" y="1242851"/>
        <a:ext cx="4111477" cy="1403965"/>
      </dsp:txXfrm>
    </dsp:sp>
    <dsp:sp modelId="{3FC751E9-2998-4479-B552-67D4F9E76FDB}">
      <dsp:nvSpPr>
        <dsp:cNvPr id="0" name=""/>
        <dsp:cNvSpPr/>
      </dsp:nvSpPr>
      <dsp:spPr>
        <a:xfrm>
          <a:off x="4476655" y="1166900"/>
          <a:ext cx="4263379"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Learn how to provision these components declaratively and programmatically</a:t>
          </a:r>
          <a:endParaRPr lang="en-US" sz="2300" kern="1200" dirty="0"/>
        </a:p>
      </dsp:txBody>
      <dsp:txXfrm>
        <a:off x="4552606" y="1242851"/>
        <a:ext cx="4111477"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5C088-590C-4DFC-B62E-4D01EC1A89CB}">
      <dsp:nvSpPr>
        <dsp:cNvPr id="0" name=""/>
        <dsp:cNvSpPr/>
      </dsp:nvSpPr>
      <dsp:spPr>
        <a:xfrm>
          <a:off x="0" y="0"/>
          <a:ext cx="85344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8DE85-3289-4225-B094-5891E935A1FA}">
      <dsp:nvSpPr>
        <dsp:cNvPr id="0" name=""/>
        <dsp:cNvSpPr/>
      </dsp:nvSpPr>
      <dsp:spPr>
        <a:xfrm>
          <a:off x="0" y="0"/>
          <a:ext cx="1706880" cy="3923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Site Columns</a:t>
          </a:r>
        </a:p>
      </dsp:txBody>
      <dsp:txXfrm>
        <a:off x="0" y="0"/>
        <a:ext cx="1706880" cy="3923008"/>
      </dsp:txXfrm>
    </dsp:sp>
    <dsp:sp modelId="{77E35A3C-70CE-4812-9F8E-88EDEF81958C}">
      <dsp:nvSpPr>
        <dsp:cNvPr id="0" name=""/>
        <dsp:cNvSpPr/>
      </dsp:nvSpPr>
      <dsp:spPr>
        <a:xfrm>
          <a:off x="1834896" y="36969"/>
          <a:ext cx="6699504" cy="739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Site Columns are technically very similar to List Columns</a:t>
          </a:r>
        </a:p>
      </dsp:txBody>
      <dsp:txXfrm>
        <a:off x="1834896" y="36969"/>
        <a:ext cx="6699504" cy="739395"/>
      </dsp:txXfrm>
    </dsp:sp>
    <dsp:sp modelId="{7F809BC0-5274-48BD-9F0F-749A9C531ED9}">
      <dsp:nvSpPr>
        <dsp:cNvPr id="0" name=""/>
        <dsp:cNvSpPr/>
      </dsp:nvSpPr>
      <dsp:spPr>
        <a:xfrm>
          <a:off x="1706880" y="776364"/>
          <a:ext cx="682752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0B46E9-0EC3-4150-8C46-FB241EBEFBAD}">
      <dsp:nvSpPr>
        <dsp:cNvPr id="0" name=""/>
        <dsp:cNvSpPr/>
      </dsp:nvSpPr>
      <dsp:spPr>
        <a:xfrm>
          <a:off x="1834896" y="813334"/>
          <a:ext cx="6699504" cy="739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They are defined on a Site or Site collection</a:t>
          </a:r>
        </a:p>
      </dsp:txBody>
      <dsp:txXfrm>
        <a:off x="1834896" y="813334"/>
        <a:ext cx="6699504" cy="739395"/>
      </dsp:txXfrm>
    </dsp:sp>
    <dsp:sp modelId="{B1239E22-0CDC-4B50-8FD7-EBBE86D81A9B}">
      <dsp:nvSpPr>
        <dsp:cNvPr id="0" name=""/>
        <dsp:cNvSpPr/>
      </dsp:nvSpPr>
      <dsp:spPr>
        <a:xfrm>
          <a:off x="1706880" y="1552729"/>
          <a:ext cx="682752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999A3F-50CF-4CE9-A21F-69855167ECE2}">
      <dsp:nvSpPr>
        <dsp:cNvPr id="0" name=""/>
        <dsp:cNvSpPr/>
      </dsp:nvSpPr>
      <dsp:spPr>
        <a:xfrm>
          <a:off x="1834896" y="1589699"/>
          <a:ext cx="6699504" cy="739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They can be reused across multiple list and libraries</a:t>
          </a:r>
        </a:p>
      </dsp:txBody>
      <dsp:txXfrm>
        <a:off x="1834896" y="1589699"/>
        <a:ext cx="6699504" cy="739395"/>
      </dsp:txXfrm>
    </dsp:sp>
    <dsp:sp modelId="{BE93267C-CF81-4A62-9F8B-73D16DBF9CF3}">
      <dsp:nvSpPr>
        <dsp:cNvPr id="0" name=""/>
        <dsp:cNvSpPr/>
      </dsp:nvSpPr>
      <dsp:spPr>
        <a:xfrm>
          <a:off x="1706880" y="2329094"/>
          <a:ext cx="682752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51803B-B7B0-403C-A5C7-3560C28487C4}">
      <dsp:nvSpPr>
        <dsp:cNvPr id="0" name=""/>
        <dsp:cNvSpPr/>
      </dsp:nvSpPr>
      <dsp:spPr>
        <a:xfrm>
          <a:off x="1834896" y="2366064"/>
          <a:ext cx="6699504" cy="739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Sites inherit Site columns from their parent</a:t>
          </a:r>
        </a:p>
      </dsp:txBody>
      <dsp:txXfrm>
        <a:off x="1834896" y="2366064"/>
        <a:ext cx="6699504" cy="739395"/>
      </dsp:txXfrm>
    </dsp:sp>
    <dsp:sp modelId="{EB640A2E-B300-466E-A982-99468ADF126B}">
      <dsp:nvSpPr>
        <dsp:cNvPr id="0" name=""/>
        <dsp:cNvSpPr/>
      </dsp:nvSpPr>
      <dsp:spPr>
        <a:xfrm>
          <a:off x="1706880" y="3105459"/>
          <a:ext cx="682752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B289B8-6EE5-4D60-8814-FDF5A5B7CB62}">
      <dsp:nvSpPr>
        <dsp:cNvPr id="0" name=""/>
        <dsp:cNvSpPr/>
      </dsp:nvSpPr>
      <dsp:spPr>
        <a:xfrm>
          <a:off x="1834896" y="3142429"/>
          <a:ext cx="6699504" cy="739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List Columns can be added using a Site Columns</a:t>
          </a:r>
        </a:p>
      </dsp:txBody>
      <dsp:txXfrm>
        <a:off x="1834896" y="3142429"/>
        <a:ext cx="6699504" cy="739395"/>
      </dsp:txXfrm>
    </dsp:sp>
    <dsp:sp modelId="{5AFF0681-14B0-4738-89D1-2EFFF4876B0E}">
      <dsp:nvSpPr>
        <dsp:cNvPr id="0" name=""/>
        <dsp:cNvSpPr/>
      </dsp:nvSpPr>
      <dsp:spPr>
        <a:xfrm>
          <a:off x="1706880" y="3881824"/>
          <a:ext cx="6827520"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5579F-791E-42B1-A021-B501709A7860}">
      <dsp:nvSpPr>
        <dsp:cNvPr id="0" name=""/>
        <dsp:cNvSpPr/>
      </dsp:nvSpPr>
      <dsp:spPr>
        <a:xfrm>
          <a:off x="0" y="3366"/>
          <a:ext cx="8740142"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Content Type Syndication</a:t>
          </a:r>
          <a:endParaRPr lang="en-US" sz="2200" kern="1200"/>
        </a:p>
      </dsp:txBody>
      <dsp:txXfrm>
        <a:off x="27644" y="31010"/>
        <a:ext cx="8684854" cy="510992"/>
      </dsp:txXfrm>
    </dsp:sp>
    <dsp:sp modelId="{EE26A561-2A97-4485-A152-B88DC82FB69C}">
      <dsp:nvSpPr>
        <dsp:cNvPr id="0" name=""/>
        <dsp:cNvSpPr/>
      </dsp:nvSpPr>
      <dsp:spPr>
        <a:xfrm>
          <a:off x="0" y="569646"/>
          <a:ext cx="8740142" cy="346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Content types are defined at site collection or site level and can be reused across site collections either declaratively or programmatically</a:t>
          </a:r>
          <a:endParaRPr lang="en-US" sz="1700" kern="1200" dirty="0"/>
        </a:p>
        <a:p>
          <a:pPr marL="171450" lvl="1" indent="-171450" algn="l" defTabSz="755650">
            <a:lnSpc>
              <a:spcPct val="90000"/>
            </a:lnSpc>
            <a:spcBef>
              <a:spcPct val="0"/>
            </a:spcBef>
            <a:spcAft>
              <a:spcPct val="20000"/>
            </a:spcAft>
            <a:buChar char="•"/>
          </a:pPr>
          <a:r>
            <a:rPr lang="en-US" sz="1700" kern="1200" baseline="0" dirty="0"/>
            <a:t>Reuse can be achieved without code using Content Type Syndication</a:t>
          </a:r>
          <a:endParaRPr lang="en-US" sz="1700" kern="1200" dirty="0"/>
        </a:p>
        <a:p>
          <a:pPr marL="171450" lvl="1" indent="-171450" algn="l" defTabSz="755650">
            <a:lnSpc>
              <a:spcPct val="90000"/>
            </a:lnSpc>
            <a:spcBef>
              <a:spcPct val="0"/>
            </a:spcBef>
            <a:spcAft>
              <a:spcPct val="20000"/>
            </a:spcAft>
            <a:buChar char="•"/>
          </a:pPr>
          <a:r>
            <a:rPr lang="en-US" sz="1700" kern="1200" baseline="0" dirty="0"/>
            <a:t>Columns using published content types will also be syndicated</a:t>
          </a:r>
          <a:endParaRPr lang="en-US" sz="1700" kern="1200" dirty="0"/>
        </a:p>
        <a:p>
          <a:pPr marL="171450" lvl="1" indent="-171450" algn="l" defTabSz="755650">
            <a:lnSpc>
              <a:spcPct val="90000"/>
            </a:lnSpc>
            <a:spcBef>
              <a:spcPct val="0"/>
            </a:spcBef>
            <a:spcAft>
              <a:spcPct val="20000"/>
            </a:spcAft>
            <a:buChar char="•"/>
          </a:pPr>
          <a:r>
            <a:rPr lang="en-US" sz="1700" kern="1200" baseline="0" dirty="0"/>
            <a:t>Requires configuration of a Content Type Hub</a:t>
          </a:r>
          <a:endParaRPr lang="en-US" sz="1700" kern="1200" dirty="0"/>
        </a:p>
        <a:p>
          <a:pPr marL="342900" lvl="2" indent="-171450" algn="l" defTabSz="755650">
            <a:lnSpc>
              <a:spcPct val="90000"/>
            </a:lnSpc>
            <a:spcBef>
              <a:spcPct val="0"/>
            </a:spcBef>
            <a:spcAft>
              <a:spcPct val="20000"/>
            </a:spcAft>
            <a:buChar char="•"/>
          </a:pPr>
          <a:r>
            <a:rPr lang="en-US" sz="1700" kern="1200" baseline="0" dirty="0"/>
            <a:t>Site creation and feature activation</a:t>
          </a:r>
          <a:endParaRPr lang="en-US" sz="1700" kern="1200" dirty="0"/>
        </a:p>
        <a:p>
          <a:pPr marL="342900" lvl="2" indent="-171450" algn="l" defTabSz="755650">
            <a:lnSpc>
              <a:spcPct val="90000"/>
            </a:lnSpc>
            <a:spcBef>
              <a:spcPct val="0"/>
            </a:spcBef>
            <a:spcAft>
              <a:spcPct val="20000"/>
            </a:spcAft>
            <a:buChar char="•"/>
          </a:pPr>
          <a:r>
            <a:rPr lang="en-US" sz="1700" kern="1200" baseline="0" dirty="0"/>
            <a:t>Configuration of Managed Metadata Service Application</a:t>
          </a:r>
          <a:endParaRPr lang="en-US" sz="1700" kern="1200" dirty="0"/>
        </a:p>
        <a:p>
          <a:pPr marL="171450" lvl="1" indent="-171450" algn="l" defTabSz="755650">
            <a:lnSpc>
              <a:spcPct val="90000"/>
            </a:lnSpc>
            <a:spcBef>
              <a:spcPct val="0"/>
            </a:spcBef>
            <a:spcAft>
              <a:spcPct val="20000"/>
            </a:spcAft>
            <a:buChar char="•"/>
          </a:pPr>
          <a:r>
            <a:rPr lang="en-US" sz="1700" kern="1200" baseline="0" dirty="0"/>
            <a:t>Enables the ability to publish, update and unpublish content types</a:t>
          </a:r>
          <a:endParaRPr lang="en-US" sz="1700" kern="1200" dirty="0"/>
        </a:p>
        <a:p>
          <a:pPr marL="171450" lvl="1" indent="-171450" algn="l" defTabSz="755650">
            <a:lnSpc>
              <a:spcPct val="90000"/>
            </a:lnSpc>
            <a:spcBef>
              <a:spcPct val="0"/>
            </a:spcBef>
            <a:spcAft>
              <a:spcPct val="20000"/>
            </a:spcAft>
            <a:buChar char="•"/>
          </a:pPr>
          <a:r>
            <a:rPr lang="en-US" sz="1700" kern="1200" baseline="0" dirty="0"/>
            <a:t>Relies on two Timer Jobs in the background:</a:t>
          </a:r>
          <a:endParaRPr lang="en-US" sz="1700" kern="1200" dirty="0"/>
        </a:p>
        <a:p>
          <a:pPr marL="342900" lvl="2" indent="-171450" algn="l" defTabSz="755650">
            <a:lnSpc>
              <a:spcPct val="90000"/>
            </a:lnSpc>
            <a:spcBef>
              <a:spcPct val="0"/>
            </a:spcBef>
            <a:spcAft>
              <a:spcPct val="20000"/>
            </a:spcAft>
            <a:buChar char="•"/>
          </a:pPr>
          <a:r>
            <a:rPr lang="en-US" sz="1700" kern="1200" baseline="0"/>
            <a:t>Content Type Hub</a:t>
          </a:r>
          <a:endParaRPr lang="en-US" sz="1700" kern="1200"/>
        </a:p>
        <a:p>
          <a:pPr marL="342900" lvl="2" indent="-171450" algn="l" defTabSz="755650">
            <a:lnSpc>
              <a:spcPct val="90000"/>
            </a:lnSpc>
            <a:spcBef>
              <a:spcPct val="0"/>
            </a:spcBef>
            <a:spcAft>
              <a:spcPct val="20000"/>
            </a:spcAft>
            <a:buChar char="•"/>
          </a:pPr>
          <a:r>
            <a:rPr lang="en-US" sz="1700" kern="1200" baseline="0"/>
            <a:t>Content Type Subscriber</a:t>
          </a:r>
          <a:endParaRPr lang="en-US" sz="1700" kern="1200"/>
        </a:p>
      </dsp:txBody>
      <dsp:txXfrm>
        <a:off x="0" y="569646"/>
        <a:ext cx="8740142" cy="3461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CFEB4-3147-4CDB-8265-0BB7EFC58A95}">
      <dsp:nvSpPr>
        <dsp:cNvPr id="0" name=""/>
        <dsp:cNvSpPr/>
      </dsp:nvSpPr>
      <dsp:spPr>
        <a:xfrm>
          <a:off x="0" y="58745"/>
          <a:ext cx="8534400" cy="6949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Understanding Taxonomy features</a:t>
          </a:r>
        </a:p>
      </dsp:txBody>
      <dsp:txXfrm>
        <a:off x="33926" y="92671"/>
        <a:ext cx="8466548" cy="627128"/>
      </dsp:txXfrm>
    </dsp:sp>
    <dsp:sp modelId="{F84751C5-E113-4EB8-A178-E8E5948B2A66}">
      <dsp:nvSpPr>
        <dsp:cNvPr id="0" name=""/>
        <dsp:cNvSpPr/>
      </dsp:nvSpPr>
      <dsp:spPr>
        <a:xfrm>
          <a:off x="0" y="753725"/>
          <a:ext cx="8534400" cy="307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SharePoint 2010 introduced the Managed Metadata Service Application (MMS)</a:t>
          </a:r>
        </a:p>
        <a:p>
          <a:pPr marL="228600" lvl="1" indent="-228600" algn="l" defTabSz="933450">
            <a:lnSpc>
              <a:spcPct val="90000"/>
            </a:lnSpc>
            <a:spcBef>
              <a:spcPct val="0"/>
            </a:spcBef>
            <a:spcAft>
              <a:spcPct val="20000"/>
            </a:spcAft>
            <a:buChar char="•"/>
          </a:pPr>
          <a:r>
            <a:rPr lang="en-US" sz="2100" kern="1200" dirty="0"/>
            <a:t>Provides flexibility between taxonomy and folksonomy</a:t>
          </a:r>
        </a:p>
        <a:p>
          <a:pPr marL="228600" lvl="1" indent="-228600" algn="l" defTabSz="933450">
            <a:lnSpc>
              <a:spcPct val="90000"/>
            </a:lnSpc>
            <a:spcBef>
              <a:spcPct val="0"/>
            </a:spcBef>
            <a:spcAft>
              <a:spcPct val="20000"/>
            </a:spcAft>
            <a:buChar char="•"/>
          </a:pPr>
          <a:r>
            <a:rPr lang="en-US" sz="2100" kern="1200" dirty="0"/>
            <a:t>It offers features to help implement an information architecture:</a:t>
          </a:r>
        </a:p>
        <a:p>
          <a:pPr marL="457200" lvl="2" indent="-228600" algn="l" defTabSz="933450">
            <a:lnSpc>
              <a:spcPct val="90000"/>
            </a:lnSpc>
            <a:spcBef>
              <a:spcPct val="0"/>
            </a:spcBef>
            <a:spcAft>
              <a:spcPct val="20000"/>
            </a:spcAft>
            <a:buChar char="•"/>
          </a:pPr>
          <a:r>
            <a:rPr lang="en-US" sz="2100" kern="1200" dirty="0"/>
            <a:t>Hierarchical metadata</a:t>
          </a:r>
        </a:p>
        <a:p>
          <a:pPr marL="457200" lvl="2" indent="-228600" algn="l" defTabSz="933450">
            <a:lnSpc>
              <a:spcPct val="90000"/>
            </a:lnSpc>
            <a:spcBef>
              <a:spcPct val="0"/>
            </a:spcBef>
            <a:spcAft>
              <a:spcPct val="20000"/>
            </a:spcAft>
            <a:buChar char="•"/>
          </a:pPr>
          <a:r>
            <a:rPr lang="en-US" sz="2100" kern="1200" dirty="0"/>
            <a:t>Enterprise Keywords</a:t>
          </a:r>
        </a:p>
        <a:p>
          <a:pPr marL="457200" lvl="2" indent="-228600" algn="l" defTabSz="933450">
            <a:lnSpc>
              <a:spcPct val="90000"/>
            </a:lnSpc>
            <a:spcBef>
              <a:spcPct val="0"/>
            </a:spcBef>
            <a:spcAft>
              <a:spcPct val="20000"/>
            </a:spcAft>
            <a:buChar char="•"/>
          </a:pPr>
          <a:r>
            <a:rPr lang="en-US" sz="2100" kern="1200" dirty="0" err="1"/>
            <a:t>HashTags</a:t>
          </a:r>
          <a:endParaRPr lang="en-US" sz="2100" kern="1200" dirty="0"/>
        </a:p>
        <a:p>
          <a:pPr marL="457200" lvl="2" indent="-228600" algn="l" defTabSz="933450">
            <a:lnSpc>
              <a:spcPct val="90000"/>
            </a:lnSpc>
            <a:spcBef>
              <a:spcPct val="0"/>
            </a:spcBef>
            <a:spcAft>
              <a:spcPct val="20000"/>
            </a:spcAft>
            <a:buChar char="•"/>
          </a:pPr>
          <a:r>
            <a:rPr lang="en-US" sz="2100" kern="1200" dirty="0"/>
            <a:t>Content Type Syndication</a:t>
          </a:r>
        </a:p>
      </dsp:txBody>
      <dsp:txXfrm>
        <a:off x="0" y="753725"/>
        <a:ext cx="8534400" cy="30739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188C4-75C5-46EF-B2B9-6C43CB246E19}">
      <dsp:nvSpPr>
        <dsp:cNvPr id="0" name=""/>
        <dsp:cNvSpPr/>
      </dsp:nvSpPr>
      <dsp:spPr>
        <a:xfrm>
          <a:off x="0" y="8763"/>
          <a:ext cx="8534400" cy="48347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nl-NL" sz="2000" kern="1200" dirty="0"/>
            <a:t>The Managed Metadata column</a:t>
          </a:r>
          <a:endParaRPr lang="en-US" sz="2000" kern="1200" dirty="0"/>
        </a:p>
      </dsp:txBody>
      <dsp:txXfrm>
        <a:off x="23601" y="32364"/>
        <a:ext cx="8487198" cy="436271"/>
      </dsp:txXfrm>
    </dsp:sp>
    <dsp:sp modelId="{4223DE6A-1BF5-4091-A275-6E6C74C85215}">
      <dsp:nvSpPr>
        <dsp:cNvPr id="0" name=""/>
        <dsp:cNvSpPr/>
      </dsp:nvSpPr>
      <dsp:spPr>
        <a:xfrm>
          <a:off x="0" y="492236"/>
          <a:ext cx="8534400"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228600" lvl="1" indent="-228600" algn="l" defTabSz="889000">
            <a:lnSpc>
              <a:spcPct val="90000"/>
            </a:lnSpc>
            <a:spcBef>
              <a:spcPct val="0"/>
            </a:spcBef>
            <a:spcAft>
              <a:spcPct val="20000"/>
            </a:spcAft>
            <a:buChar char="•"/>
          </a:pPr>
          <a:r>
            <a:rPr lang="en-US" sz="2000" kern="1200" dirty="0"/>
            <a:t>The Managed Metadata column is what </a:t>
          </a:r>
          <a:br>
            <a:rPr lang="en-US" sz="2000" kern="1200" dirty="0"/>
          </a:br>
          <a:r>
            <a:rPr lang="en-US" sz="2000" kern="1200" dirty="0"/>
            <a:t>connects content to the Taxonomy</a:t>
          </a:r>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SharePoint Server provides Field Types to </a:t>
          </a:r>
          <a:br>
            <a:rPr lang="en-US" sz="2000" kern="1200" dirty="0"/>
          </a:br>
          <a:r>
            <a:rPr lang="en-US" sz="2000" kern="1200" dirty="0"/>
            <a:t>support the creation of site columns and </a:t>
          </a:r>
          <a:br>
            <a:rPr lang="en-US" sz="2000" kern="1200" dirty="0"/>
          </a:br>
          <a:r>
            <a:rPr lang="en-US" sz="2000" kern="1200" dirty="0"/>
            <a:t>list columns</a:t>
          </a:r>
        </a:p>
      </dsp:txBody>
      <dsp:txXfrm>
        <a:off x="0" y="492236"/>
        <a:ext cx="8534400" cy="2318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987B4-5BF3-4CB9-9226-21A7D1DB1529}">
      <dsp:nvSpPr>
        <dsp:cNvPr id="0" name=""/>
        <dsp:cNvSpPr/>
      </dsp:nvSpPr>
      <dsp:spPr>
        <a:xfrm>
          <a:off x="0" y="208040"/>
          <a:ext cx="8713470" cy="945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62" tIns="249936" rIns="6762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Site Collection (SPSite)</a:t>
          </a:r>
        </a:p>
        <a:p>
          <a:pPr marL="114300" lvl="1" indent="-114300" algn="l" defTabSz="533400">
            <a:lnSpc>
              <a:spcPct val="90000"/>
            </a:lnSpc>
            <a:spcBef>
              <a:spcPct val="0"/>
            </a:spcBef>
            <a:spcAft>
              <a:spcPct val="15000"/>
            </a:spcAft>
            <a:buChar char="•"/>
          </a:pPr>
          <a:r>
            <a:rPr lang="en-US" sz="1200" kern="1200" dirty="0"/>
            <a:t>Site (</a:t>
          </a:r>
          <a:r>
            <a:rPr lang="en-US" sz="1200" kern="1200" dirty="0" err="1"/>
            <a:t>SPWeb</a:t>
          </a:r>
          <a:r>
            <a:rPr lang="en-US" sz="1200" kern="1200" dirty="0"/>
            <a:t>)</a:t>
          </a:r>
        </a:p>
        <a:p>
          <a:pPr marL="114300" lvl="1" indent="-114300" algn="l" defTabSz="533400">
            <a:lnSpc>
              <a:spcPct val="90000"/>
            </a:lnSpc>
            <a:spcBef>
              <a:spcPct val="0"/>
            </a:spcBef>
            <a:spcAft>
              <a:spcPct val="15000"/>
            </a:spcAft>
            <a:buChar char="•"/>
          </a:pPr>
          <a:r>
            <a:rPr lang="en-US" sz="1200" kern="1200" dirty="0"/>
            <a:t>Cross Site Collection (through Content Type Hub Syndication)</a:t>
          </a:r>
          <a:endParaRPr lang="nl-NL" sz="1200" kern="1200" dirty="0"/>
        </a:p>
      </dsp:txBody>
      <dsp:txXfrm>
        <a:off x="0" y="208040"/>
        <a:ext cx="8713470" cy="945000"/>
      </dsp:txXfrm>
    </dsp:sp>
    <dsp:sp modelId="{BC7577E8-9448-4F23-85BD-0E23BA468E35}">
      <dsp:nvSpPr>
        <dsp:cNvPr id="0" name=""/>
        <dsp:cNvSpPr/>
      </dsp:nvSpPr>
      <dsp:spPr>
        <a:xfrm>
          <a:off x="435673" y="30920"/>
          <a:ext cx="6099429"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44" tIns="0" rIns="230544" bIns="0" numCol="1" spcCol="1270" anchor="ctr" anchorCtr="0">
          <a:noAutofit/>
        </a:bodyPr>
        <a:lstStyle/>
        <a:p>
          <a:pPr marL="0" lvl="0" indent="0" algn="l" defTabSz="533400">
            <a:lnSpc>
              <a:spcPct val="90000"/>
            </a:lnSpc>
            <a:spcBef>
              <a:spcPct val="0"/>
            </a:spcBef>
            <a:spcAft>
              <a:spcPct val="35000"/>
            </a:spcAft>
            <a:buNone/>
          </a:pPr>
          <a:r>
            <a:rPr lang="en-GB" sz="1200" kern="1200" dirty="0"/>
            <a:t>At what scope can content types and columns be created?</a:t>
          </a:r>
          <a:endParaRPr lang="en-US" sz="1200" kern="1200" dirty="0"/>
        </a:p>
      </dsp:txBody>
      <dsp:txXfrm>
        <a:off x="452966" y="48213"/>
        <a:ext cx="6064843" cy="319654"/>
      </dsp:txXfrm>
    </dsp:sp>
    <dsp:sp modelId="{6ABB9B0E-A6C6-48D3-A6DB-D5BF3013CE3A}">
      <dsp:nvSpPr>
        <dsp:cNvPr id="0" name=""/>
        <dsp:cNvSpPr/>
      </dsp:nvSpPr>
      <dsp:spPr>
        <a:xfrm>
          <a:off x="0" y="1394960"/>
          <a:ext cx="8713470" cy="11718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62" tIns="249936" rIns="6762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Columns</a:t>
          </a:r>
        </a:p>
        <a:p>
          <a:pPr marL="114300" lvl="1" indent="-114300" algn="l" defTabSz="533400">
            <a:lnSpc>
              <a:spcPct val="90000"/>
            </a:lnSpc>
            <a:spcBef>
              <a:spcPct val="0"/>
            </a:spcBef>
            <a:spcAft>
              <a:spcPct val="15000"/>
            </a:spcAft>
            <a:buChar char="•"/>
          </a:pPr>
          <a:r>
            <a:rPr lang="en-US" sz="1200" kern="1200" dirty="0"/>
            <a:t>Document Template</a:t>
          </a:r>
        </a:p>
        <a:p>
          <a:pPr marL="114300" lvl="1" indent="-114300" algn="l" defTabSz="533400">
            <a:lnSpc>
              <a:spcPct val="90000"/>
            </a:lnSpc>
            <a:spcBef>
              <a:spcPct val="0"/>
            </a:spcBef>
            <a:spcAft>
              <a:spcPct val="15000"/>
            </a:spcAft>
            <a:buChar char="•"/>
          </a:pPr>
          <a:r>
            <a:rPr lang="en-US" sz="1200" kern="1200" dirty="0"/>
            <a:t>Workflow</a:t>
          </a:r>
        </a:p>
        <a:p>
          <a:pPr marL="114300" lvl="1" indent="-114300" algn="l" defTabSz="533400">
            <a:lnSpc>
              <a:spcPct val="90000"/>
            </a:lnSpc>
            <a:spcBef>
              <a:spcPct val="0"/>
            </a:spcBef>
            <a:spcAft>
              <a:spcPct val="15000"/>
            </a:spcAft>
            <a:buChar char="•"/>
          </a:pPr>
          <a:r>
            <a:rPr lang="en-US" sz="1200" kern="1200" dirty="0"/>
            <a:t>Information Management Policies</a:t>
          </a:r>
        </a:p>
      </dsp:txBody>
      <dsp:txXfrm>
        <a:off x="0" y="1394960"/>
        <a:ext cx="8713470" cy="1171800"/>
      </dsp:txXfrm>
    </dsp:sp>
    <dsp:sp modelId="{399C5EEB-A092-4E95-A7D2-B7A07C39661B}">
      <dsp:nvSpPr>
        <dsp:cNvPr id="0" name=""/>
        <dsp:cNvSpPr/>
      </dsp:nvSpPr>
      <dsp:spPr>
        <a:xfrm>
          <a:off x="435673" y="1217840"/>
          <a:ext cx="6099429"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44" tIns="0" rIns="230544" bIns="0" numCol="1" spcCol="1270" anchor="ctr" anchorCtr="0">
          <a:noAutofit/>
        </a:bodyPr>
        <a:lstStyle/>
        <a:p>
          <a:pPr marL="0" lvl="0" indent="0" algn="l" defTabSz="533400">
            <a:lnSpc>
              <a:spcPct val="90000"/>
            </a:lnSpc>
            <a:spcBef>
              <a:spcPct val="0"/>
            </a:spcBef>
            <a:spcAft>
              <a:spcPct val="35000"/>
            </a:spcAft>
            <a:buNone/>
          </a:pPr>
          <a:r>
            <a:rPr lang="en-GB" sz="1200" kern="1200" dirty="0"/>
            <a:t>What can be defined on a content type?</a:t>
          </a:r>
          <a:endParaRPr lang="nl-NL" sz="1200" kern="1200" dirty="0"/>
        </a:p>
      </dsp:txBody>
      <dsp:txXfrm>
        <a:off x="452966" y="1235133"/>
        <a:ext cx="6064843" cy="319654"/>
      </dsp:txXfrm>
    </dsp:sp>
    <dsp:sp modelId="{002A345D-7EB3-41F9-982A-B5C147F0D9EC}">
      <dsp:nvSpPr>
        <dsp:cNvPr id="0" name=""/>
        <dsp:cNvSpPr/>
      </dsp:nvSpPr>
      <dsp:spPr>
        <a:xfrm>
          <a:off x="0" y="2808679"/>
          <a:ext cx="8713470" cy="945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6262" tIns="249936" rIns="67626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 Site Collection to serve as Content Type Hub is created</a:t>
          </a:r>
        </a:p>
        <a:p>
          <a:pPr marL="114300" lvl="1" indent="-114300" algn="l" defTabSz="533400">
            <a:lnSpc>
              <a:spcPct val="90000"/>
            </a:lnSpc>
            <a:spcBef>
              <a:spcPct val="0"/>
            </a:spcBef>
            <a:spcAft>
              <a:spcPct val="15000"/>
            </a:spcAft>
            <a:buChar char="•"/>
          </a:pPr>
          <a:r>
            <a:rPr lang="en-US" sz="1200" kern="1200"/>
            <a:t>The Content Type Hub feature is activated on the Site Collection</a:t>
          </a:r>
          <a:endParaRPr lang="en-US" sz="1200" kern="1200" dirty="0"/>
        </a:p>
        <a:p>
          <a:pPr marL="114300" lvl="1" indent="-114300" algn="l" defTabSz="533400">
            <a:lnSpc>
              <a:spcPct val="90000"/>
            </a:lnSpc>
            <a:spcBef>
              <a:spcPct val="0"/>
            </a:spcBef>
            <a:spcAft>
              <a:spcPct val="15000"/>
            </a:spcAft>
            <a:buChar char="•"/>
          </a:pPr>
          <a:r>
            <a:rPr lang="en-US" sz="1200" kern="1200"/>
            <a:t>The Service Application Proxy is configured with the URL to the Content Type Hub</a:t>
          </a:r>
          <a:endParaRPr lang="nl-NL" sz="1200" kern="1200" dirty="0"/>
        </a:p>
      </dsp:txBody>
      <dsp:txXfrm>
        <a:off x="0" y="2808679"/>
        <a:ext cx="8713470" cy="945000"/>
      </dsp:txXfrm>
    </dsp:sp>
    <dsp:sp modelId="{6F1F4ADB-3668-49A5-99D9-001545A1B665}">
      <dsp:nvSpPr>
        <dsp:cNvPr id="0" name=""/>
        <dsp:cNvSpPr/>
      </dsp:nvSpPr>
      <dsp:spPr>
        <a:xfrm>
          <a:off x="435673" y="2631560"/>
          <a:ext cx="6099429" cy="354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0544" tIns="0" rIns="230544" bIns="0" numCol="1" spcCol="1270" anchor="ctr" anchorCtr="0">
          <a:noAutofit/>
        </a:bodyPr>
        <a:lstStyle/>
        <a:p>
          <a:pPr marL="0" lvl="0" indent="0" algn="l" defTabSz="533400">
            <a:lnSpc>
              <a:spcPct val="90000"/>
            </a:lnSpc>
            <a:spcBef>
              <a:spcPct val="0"/>
            </a:spcBef>
            <a:spcAft>
              <a:spcPct val="35000"/>
            </a:spcAft>
            <a:buNone/>
          </a:pPr>
          <a:r>
            <a:rPr lang="en-US" sz="1200" kern="1200" dirty="0"/>
            <a:t>What are the requirements for Content Type Syndication?</a:t>
          </a:r>
        </a:p>
      </dsp:txBody>
      <dsp:txXfrm>
        <a:off x="452966" y="2648853"/>
        <a:ext cx="6064843" cy="319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dirty="0">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2013 Microsoft Corporation                     Microsoft Confidential </a:t>
            </a:r>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harepoint/managed-metadat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harepoint/create-and-manage-term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support.office.com/en-us/article/add-an-enterprise-keywords-column-to-a-list-or-library-314ce556-e4bf-4ef7-9939-6a1bedfc434a"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support.office.com/en-us/article/activate-a-content-type-syndication-hub-in-sharepoint-server-versions-1d12ee7f-77e0-4b50-bf93-7628b8478bf6" TargetMode="External"/><Relationship Id="rId2" Type="http://schemas.openxmlformats.org/officeDocument/2006/relationships/slide" Target="../slides/slide46.xml"/><Relationship Id="rId1" Type="http://schemas.openxmlformats.org/officeDocument/2006/relationships/notesMaster" Target="../notesMasters/notesMaster1.xml"/><Relationship Id="rId4" Type="http://schemas.openxmlformats.org/officeDocument/2006/relationships/hyperlink" Target="https://support.office.com/en-us/article/publish-a-content-type-from-a-content-publishing-hub-58081155-118d-4e7a-9cc5-d43b5dbb7d02"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Instructors notice:</a:t>
            </a:r>
          </a:p>
          <a:p>
            <a:endParaRPr lang="en-US" dirty="0"/>
          </a:p>
          <a:p>
            <a:r>
              <a:rPr lang="en-US" dirty="0"/>
              <a:t>Poll in your classroom if the students are familiar with SharePoint already. If they are, they likely already know about lists, fields, content types and such and you can safely skip this lesson. If you have a class with developers not having worked with SharePoint before, take them through this lesson to teach them about the basics </a:t>
            </a:r>
            <a:r>
              <a:rPr lang="en-US"/>
              <a:t>of SharePoint.</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851474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95221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sz="1050" dirty="0"/>
              <a:t>https://docs.microsoft.com/en-us/sharepoint/dev/schema/field-element-field</a:t>
            </a:r>
          </a:p>
          <a:p>
            <a:r>
              <a:rPr lang="sv-SE" sz="1050" dirty="0"/>
              <a:t>https://dev.contoso.local/_api/Web/AvailableFields(guid’&lt;fieldID&gt;')?$select=SchemaXml  &lt;= the challenge with this method is that if you configure the column via the UI, then you will not have the FieldId available. You can obtain</a:t>
            </a:r>
            <a:r>
              <a:rPr lang="sv-SE" sz="1050" baseline="0" dirty="0"/>
              <a:t> this through the URL, though.</a:t>
            </a:r>
          </a:p>
          <a:p>
            <a:endParaRPr lang="sv-SE" sz="1050" baseline="0" dirty="0"/>
          </a:p>
          <a:p>
            <a:endParaRPr lang="en-GB"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393672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3146896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414152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2814140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2664427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1353344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2346744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2684427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423824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2786785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1771539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429317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529222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3781568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dirty="0"/>
              <a:t>Similar to a class in object-oriented programming they provide state and behavior</a:t>
            </a:r>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922505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https://support.office.com/en-us/article/introduction-to-content-types-and-content-type-publishing-a5026d23-8df8-42f6-b0d6-1920880c0d03</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34358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https://docs.microsoft.com/en-us/previous-versions/office/developer/sharepoint-2010/aa543822(v%3Doffice.14)</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685477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4039541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319874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15346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1350395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31436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it-IT" dirty="0"/>
              <a:t>One must create the new CT without specific fields at first, then add the CT to the desired</a:t>
            </a:r>
            <a:r>
              <a:rPr lang="it-IT" baseline="0" dirty="0"/>
              <a:t> scope. Afterwards, add desired fields and then update the CT object.</a:t>
            </a:r>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1773667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34146302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Tree>
    <p:extLst>
      <p:ext uri="{BB962C8B-B14F-4D97-AF65-F5344CB8AC3E}">
        <p14:creationId xmlns:p14="http://schemas.microsoft.com/office/powerpoint/2010/main" val="1616814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Tree>
    <p:extLst>
      <p:ext uri="{BB962C8B-B14F-4D97-AF65-F5344CB8AC3E}">
        <p14:creationId xmlns:p14="http://schemas.microsoft.com/office/powerpoint/2010/main" val="781624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https://support.office.com/en-us/article/activate-a-content-type-syndication-hub-1d12ee7f-77e0-4b50-bf93-7628b8478bf6</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Tree>
    <p:extLst>
      <p:ext uri="{BB962C8B-B14F-4D97-AF65-F5344CB8AC3E}">
        <p14:creationId xmlns:p14="http://schemas.microsoft.com/office/powerpoint/2010/main" val="24801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More information:</a:t>
            </a:r>
          </a:p>
          <a:p>
            <a:r>
              <a:rPr lang="en-US" dirty="0">
                <a:hlinkClick r:id="rId3"/>
              </a:rPr>
              <a:t>https://docs.microsoft.com/en-us/sharepoint/managed-metadata</a:t>
            </a:r>
            <a:endParaRPr lang="en-US" dirty="0"/>
          </a:p>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dirty="0"/>
          </a:p>
        </p:txBody>
      </p:sp>
    </p:spTree>
    <p:extLst>
      <p:ext uri="{BB962C8B-B14F-4D97-AF65-F5344CB8AC3E}">
        <p14:creationId xmlns:p14="http://schemas.microsoft.com/office/powerpoint/2010/main" val="4095263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More information:</a:t>
            </a:r>
          </a:p>
          <a:p>
            <a:r>
              <a:rPr lang="en-US" dirty="0">
                <a:hlinkClick r:id="rId3"/>
              </a:rPr>
              <a:t>https://docs.microsoft.com/en-us/sharepoint/create-and-manage-terms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42052395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it-IT" dirty="0"/>
              <a:t>This slide illustrates sample code which you can use to use the Server Side Object Model (SSOM) to create a term group, termset and three terms. Go through the code with your students to explain the syntax and how the lower levels depend on the higher levels to be created first.</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2087766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it-IT" dirty="0"/>
              <a:t>This code sample is to compare doing the same as on the previous slide with SSOM with the Client Side Object Model (CSOM). Highlight the differences in syntax compared to using SSOM.</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dirty="0"/>
          </a:p>
        </p:txBody>
      </p:sp>
    </p:spTree>
    <p:extLst>
      <p:ext uri="{BB962C8B-B14F-4D97-AF65-F5344CB8AC3E}">
        <p14:creationId xmlns:p14="http://schemas.microsoft.com/office/powerpoint/2010/main" val="149041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1107350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Explain how you can make use of the Managed Metadata column type to add taxonomy data to lists.</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dirty="0"/>
          </a:p>
        </p:txBody>
      </p:sp>
    </p:spTree>
    <p:extLst>
      <p:ext uri="{BB962C8B-B14F-4D97-AF65-F5344CB8AC3E}">
        <p14:creationId xmlns:p14="http://schemas.microsoft.com/office/powerpoint/2010/main" val="2069144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it-IT" dirty="0"/>
              <a:t>This sample shows adding a managed metadata field to a SharePoint list using the Server Side Object Model (SSOM)</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41</a:t>
            </a:fld>
            <a:endParaRPr lang="en-US" dirty="0"/>
          </a:p>
        </p:txBody>
      </p:sp>
    </p:spTree>
    <p:extLst>
      <p:ext uri="{BB962C8B-B14F-4D97-AF65-F5344CB8AC3E}">
        <p14:creationId xmlns:p14="http://schemas.microsoft.com/office/powerpoint/2010/main" val="3737590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it-IT" dirty="0"/>
              <a:t>This sample shows adding a managed metadata field to a SharePoint list using the Client Side Object Model (CSOM)</a:t>
            </a:r>
          </a:p>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42</a:t>
            </a:fld>
            <a:endParaRPr lang="en-US" dirty="0"/>
          </a:p>
        </p:txBody>
      </p:sp>
    </p:spTree>
    <p:extLst>
      <p:ext uri="{BB962C8B-B14F-4D97-AF65-F5344CB8AC3E}">
        <p14:creationId xmlns:p14="http://schemas.microsoft.com/office/powerpoint/2010/main" val="3963723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More information:</a:t>
            </a:r>
          </a:p>
          <a:p>
            <a:r>
              <a:rPr lang="en-US" dirty="0">
                <a:hlinkClick r:id="rId3"/>
              </a:rPr>
              <a:t>https://support.office.com/en-us/article/add-an-enterprise-keywords-column-to-a-list-or-library-314ce556-e4bf-4ef7-9939-6a1bedfc434a</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43</a:t>
            </a:fld>
            <a:endParaRPr lang="en-US" dirty="0"/>
          </a:p>
        </p:txBody>
      </p:sp>
    </p:spTree>
    <p:extLst>
      <p:ext uri="{BB962C8B-B14F-4D97-AF65-F5344CB8AC3E}">
        <p14:creationId xmlns:p14="http://schemas.microsoft.com/office/powerpoint/2010/main" val="35439089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it-IT" dirty="0"/>
              <a:t>This sample shows adding an enterprise keyword field to a SharePoint list using the Server Side Object Model (SSOM)</a:t>
            </a:r>
          </a:p>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44</a:t>
            </a:fld>
            <a:endParaRPr lang="en-US" dirty="0"/>
          </a:p>
        </p:txBody>
      </p:sp>
    </p:spTree>
    <p:extLst>
      <p:ext uri="{BB962C8B-B14F-4D97-AF65-F5344CB8AC3E}">
        <p14:creationId xmlns:p14="http://schemas.microsoft.com/office/powerpoint/2010/main" val="35637071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it-IT" dirty="0"/>
              <a:t>This sample shows adding an enterprise keyword field to a SharePoint list using the Client Side Object Model (CSOM)</a:t>
            </a:r>
          </a:p>
          <a:p>
            <a:endParaRPr lang="it-IT" dirty="0"/>
          </a:p>
          <a:p>
            <a:endParaRPr lang="it-IT"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45</a:t>
            </a:fld>
            <a:endParaRPr lang="en-US" dirty="0"/>
          </a:p>
        </p:txBody>
      </p:sp>
    </p:spTree>
    <p:extLst>
      <p:ext uri="{BB962C8B-B14F-4D97-AF65-F5344CB8AC3E}">
        <p14:creationId xmlns:p14="http://schemas.microsoft.com/office/powerpoint/2010/main" val="4237456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On SharePoint Online, a content type hub site collection is provisioned for you already at https://tenant.sharepoint.com/sites/contentTypeHub. It is not possible to create another one.</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dirty="0"/>
          </a:p>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On SharePoint On-Premises you can designate any, but only one, site collection as the hub by enabling the site collection scoped feature named “</a:t>
            </a:r>
            <a:r>
              <a:rPr lang="en-US" sz="1050" b="0" i="0" kern="1200" dirty="0">
                <a:solidFill>
                  <a:schemeClr val="tx1"/>
                </a:solidFill>
                <a:effectLst/>
                <a:latin typeface="Segoe UI" pitchFamily="34" charset="0"/>
                <a:ea typeface="Segoe UI" pitchFamily="34" charset="0"/>
                <a:cs typeface="Segoe UI" pitchFamily="34" charset="0"/>
              </a:rPr>
              <a:t>Content Type Syndication Hub”. This will be demoed in detail on the next slide.</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b="0" i="0" kern="1200" dirty="0">
                <a:solidFill>
                  <a:schemeClr val="tx1"/>
                </a:solidFill>
                <a:effectLst/>
                <a:latin typeface="Segoe UI" pitchFamily="34" charset="0"/>
                <a:ea typeface="Segoe UI" pitchFamily="34" charset="0"/>
                <a:cs typeface="Segoe UI" pitchFamily="34" charset="0"/>
              </a:rPr>
              <a:t>For more information:</a:t>
            </a:r>
          </a:p>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hlinkClick r:id="rId3"/>
              </a:rPr>
              <a:t>https://support.office.com/en-us/article/activate-a-content-type-syndication-hub-in-sharepoint-server-versions-1d12ee7f-77e0-4b50-bf93-7628b8478bf6</a:t>
            </a:r>
            <a:br>
              <a:rPr lang="en-US" dirty="0"/>
            </a:br>
            <a:r>
              <a:rPr lang="en-US" dirty="0">
                <a:hlinkClick r:id="rId4"/>
              </a:rPr>
              <a:t>https://support.office.com/en-us/article/publish-a-content-type-from-a-content-publishing-hub-58081155-118d-4e7a-9cc5-d43b5dbb7d02</a:t>
            </a:r>
            <a:endParaRPr lang="en-US" sz="1050" b="0" i="0" kern="1200" dirty="0">
              <a:solidFill>
                <a:schemeClr val="tx1"/>
              </a:solidFill>
              <a:effectLst/>
              <a:latin typeface="Segoe UI" pitchFamily="34" charset="0"/>
              <a:ea typeface="Segoe UI" pitchFamily="34" charset="0"/>
              <a:cs typeface="Segoe U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46</a:t>
            </a:fld>
            <a:endParaRPr lang="en-US" dirty="0"/>
          </a:p>
        </p:txBody>
      </p:sp>
    </p:spTree>
    <p:extLst>
      <p:ext uri="{BB962C8B-B14F-4D97-AF65-F5344CB8AC3E}">
        <p14:creationId xmlns:p14="http://schemas.microsoft.com/office/powerpoint/2010/main" val="3805608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Font typeface="+mj-lt"/>
              <a:buNone/>
            </a:pPr>
            <a:r>
              <a:rPr lang="en-US" dirty="0"/>
              <a:t>Designate the site collection at https://dev.contoso.local as the content type hub</a:t>
            </a:r>
          </a:p>
          <a:p>
            <a:pPr marL="228600" indent="-228600">
              <a:buFont typeface="+mj-lt"/>
              <a:buAutoNum type="arabicPeriod"/>
            </a:pPr>
            <a:r>
              <a:rPr lang="en-US" dirty="0"/>
              <a:t>Go to https://dev.contoso.local</a:t>
            </a:r>
          </a:p>
          <a:p>
            <a:pPr marL="228600" indent="-228600">
              <a:buFont typeface="+mj-lt"/>
              <a:buAutoNum type="arabicPeriod"/>
            </a:pPr>
            <a:r>
              <a:rPr lang="en-US" dirty="0"/>
              <a:t>Go to Site Settings</a:t>
            </a:r>
          </a:p>
          <a:p>
            <a:pPr marL="228600" indent="-228600">
              <a:buFont typeface="+mj-lt"/>
              <a:buAutoNum type="arabicPeriod"/>
            </a:pPr>
            <a:r>
              <a:rPr lang="en-US" dirty="0"/>
              <a:t>Under “Site Collection Administration” go to “Site collection features”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dirty="0"/>
              <a:t>Activate the feature “</a:t>
            </a:r>
            <a:r>
              <a:rPr lang="en-US" sz="1050" b="0" i="0" kern="1200" dirty="0">
                <a:solidFill>
                  <a:schemeClr val="tx1"/>
                </a:solidFill>
                <a:effectLst/>
                <a:latin typeface="Segoe UI" pitchFamily="34" charset="0"/>
                <a:ea typeface="Segoe UI" pitchFamily="34" charset="0"/>
                <a:cs typeface="Segoe UI" pitchFamily="34" charset="0"/>
              </a:rPr>
              <a:t>Content Type Syndication Hub”</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Central Administration</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Under “Application Management” go to “Manage service applications”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on the line with “Managed Metadata Service Application” (not the proxy), but don’t click on the text itself, so you’ll stay on the page with all the service applications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on Properties in the ribbon at the top</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Scroll all the way down in the “Create New Managed Metadata Service” dialog until you see “Content Type hub”. In that field, enter: https://dev.contoso.local</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OK to close the dialog</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Now click on the line that reads “Managed Metadata Service Application </a:t>
            </a:r>
            <a:r>
              <a:rPr lang="en-US" sz="1050" b="1" i="0" kern="1200" dirty="0">
                <a:solidFill>
                  <a:schemeClr val="tx1"/>
                </a:solidFill>
                <a:effectLst/>
                <a:latin typeface="Segoe UI" pitchFamily="34" charset="0"/>
                <a:ea typeface="Segoe UI" pitchFamily="34" charset="0"/>
                <a:cs typeface="Segoe UI" pitchFamily="34" charset="0"/>
              </a:rPr>
              <a:t>Proxy</a:t>
            </a:r>
            <a:r>
              <a:rPr lang="en-US" sz="1050" b="0" i="0" kern="1200" dirty="0">
                <a:solidFill>
                  <a:schemeClr val="tx1"/>
                </a:solidFill>
                <a:effectLst/>
                <a:latin typeface="Segoe UI" pitchFamily="34" charset="0"/>
                <a:ea typeface="Segoe UI" pitchFamily="34" charset="0"/>
                <a:cs typeface="Segoe UI" pitchFamily="34" charset="0"/>
              </a:rPr>
              <a:t>” which is a little indented without clicking on the text and click on Properties in the ribbon at the top.</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Ensure the boxes are checked in front of the bottom two options “Consumes content types from the Content Type Gallery at https://dev.contoso.local/.” and “Push-down Content Type Publishing updates from the Content Type Gallery to sub-sites and lists using the content type.” </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OK to close the dialog</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 typeface="+mj-lt"/>
              <a:buNone/>
              <a:tabLst/>
              <a:defRPr/>
            </a:pPr>
            <a:r>
              <a:rPr lang="en-US" sz="1050" b="0" i="0" kern="1200" dirty="0">
                <a:solidFill>
                  <a:schemeClr val="tx1"/>
                </a:solidFill>
                <a:effectLst/>
                <a:latin typeface="Segoe UI" pitchFamily="34" charset="0"/>
                <a:ea typeface="Segoe UI" pitchFamily="34" charset="0"/>
                <a:cs typeface="Segoe UI" pitchFamily="34" charset="0"/>
              </a:rPr>
              <a:t>Create a content type to publish</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back to https://dev.contoso.local</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into the Site Settings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into “Site content types” under “Web Designer Galleries”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Create a new content type of whichever type you want</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Once the content type has been created, being on the details page of the content type (ManageContentType.aspx), click on the link “Manage publishing for this content type”</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Explain the various options on this screen</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Ensure “Publish” is selected, which is likely the only available option anyway, and click OK</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back into the “Manage publishing for this content type” link and validate that it now shows a date and time at “Last successful published date”. This means the content type is now available for other site collections to consume.</a:t>
            </a:r>
          </a:p>
          <a:p>
            <a:pPr marL="0" marR="0" lvl="0" indent="0" algn="l" defTabSz="457200" rtl="0" eaLnBrk="1" fontAlgn="auto" latinLnBrk="0" hangingPunct="1">
              <a:lnSpc>
                <a:spcPct val="100000"/>
              </a:lnSpc>
              <a:spcBef>
                <a:spcPts val="300"/>
              </a:spcBef>
              <a:spcAft>
                <a:spcPts val="600"/>
              </a:spcAft>
              <a:buClrTx/>
              <a:buSzTx/>
              <a:buFont typeface="+mj-lt"/>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 typeface="+mj-lt"/>
              <a:buNone/>
              <a:tabLst/>
              <a:defRPr/>
            </a:pPr>
            <a:r>
              <a:rPr lang="en-US" sz="1050" b="0" i="0" kern="1200" dirty="0">
                <a:solidFill>
                  <a:schemeClr val="tx1"/>
                </a:solidFill>
                <a:effectLst/>
                <a:latin typeface="Segoe UI" pitchFamily="34" charset="0"/>
                <a:ea typeface="Segoe UI" pitchFamily="34" charset="0"/>
                <a:cs typeface="Segoe UI" pitchFamily="34" charset="0"/>
              </a:rPr>
              <a:t>Configure another site to consume the content type</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https://team.contoso.local</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Site Settings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“Content type publishing” under “Site Collection Administration”</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Check the box for “Refresh all published content types on next update”</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OK</a:t>
            </a:r>
          </a:p>
          <a:p>
            <a:pPr marL="0" marR="0" lvl="0" indent="0" algn="l" defTabSz="457200" rtl="0" eaLnBrk="1" fontAlgn="auto" latinLnBrk="0" hangingPunct="1">
              <a:lnSpc>
                <a:spcPct val="100000"/>
              </a:lnSpc>
              <a:spcBef>
                <a:spcPts val="300"/>
              </a:spcBef>
              <a:spcAft>
                <a:spcPts val="600"/>
              </a:spcAft>
              <a:buClrTx/>
              <a:buSzTx/>
              <a:buFont typeface="+mj-lt"/>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 typeface="+mj-lt"/>
              <a:buNone/>
              <a:tabLst/>
              <a:defRPr/>
            </a:pPr>
            <a:r>
              <a:rPr lang="en-US" sz="1050" b="0" i="0" kern="1200" dirty="0">
                <a:solidFill>
                  <a:schemeClr val="tx1"/>
                </a:solidFill>
                <a:effectLst/>
                <a:latin typeface="Segoe UI" pitchFamily="34" charset="0"/>
                <a:ea typeface="Segoe UI" pitchFamily="34" charset="0"/>
                <a:cs typeface="Segoe UI" pitchFamily="34" charset="0"/>
              </a:rPr>
              <a:t>Trigger the SharePoint Timer Jobs for content type distribution manually to avoid a wait</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Central Administration</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Under “Monitoring” go to “Check job status”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On the left click on “Job Definitions”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Look for and click on the “Content Type Subscriber”</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on “Run Now” at the bottom</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Look for and click on the “Content Type Hub”</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Click on “Run Now” at the bottom</a:t>
            </a:r>
          </a:p>
          <a:p>
            <a:pPr marL="0" marR="0" lvl="0" indent="0" algn="l" defTabSz="457200" rtl="0" eaLnBrk="1" fontAlgn="auto" latinLnBrk="0" hangingPunct="1">
              <a:lnSpc>
                <a:spcPct val="100000"/>
              </a:lnSpc>
              <a:spcBef>
                <a:spcPts val="300"/>
              </a:spcBef>
              <a:spcAft>
                <a:spcPts val="600"/>
              </a:spcAft>
              <a:buClrTx/>
              <a:buSzTx/>
              <a:buFont typeface="+mj-lt"/>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 typeface="+mj-lt"/>
              <a:buNone/>
              <a:tabLst/>
              <a:defRPr/>
            </a:pPr>
            <a:r>
              <a:rPr lang="en-US" sz="1050" b="0" i="0" kern="1200" dirty="0">
                <a:solidFill>
                  <a:schemeClr val="tx1"/>
                </a:solidFill>
                <a:effectLst/>
                <a:latin typeface="Segoe UI" pitchFamily="34" charset="0"/>
                <a:ea typeface="Segoe UI" pitchFamily="34" charset="0"/>
                <a:cs typeface="Segoe UI" pitchFamily="34" charset="0"/>
              </a:rPr>
              <a:t>Validate that the content type you have syndicated from the hub is now available</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back to https://team.contoso.local</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Go to Site settings</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Under “Site Collection Administration” click on “Content type publishing”</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At the “Hubs” section, it should now show you the content type you have created and published earlier in this demo. If not, it’s probably not worth the time to troubleshoot this. Just mention that it could take a little longer to propagate, but that once it’s done, it will show up here and stop this demo.</a:t>
            </a:r>
          </a:p>
          <a:p>
            <a:pPr marL="228600" marR="0" lvl="0" indent="-228600" algn="l" defTabSz="457200" rtl="0" eaLnBrk="1" fontAlgn="auto" latinLnBrk="0" hangingPunct="1">
              <a:lnSpc>
                <a:spcPct val="100000"/>
              </a:lnSpc>
              <a:spcBef>
                <a:spcPts val="300"/>
              </a:spcBef>
              <a:spcAft>
                <a:spcPts val="600"/>
              </a:spcAft>
              <a:buClrTx/>
              <a:buSzTx/>
              <a:buFont typeface="+mj-lt"/>
              <a:buAutoNum type="arabicPeriod"/>
              <a:tabLst/>
              <a:defRPr/>
            </a:pPr>
            <a:r>
              <a:rPr lang="en-US" sz="1050" b="0" i="0" kern="1200" dirty="0">
                <a:solidFill>
                  <a:schemeClr val="tx1"/>
                </a:solidFill>
                <a:effectLst/>
                <a:latin typeface="Segoe UI" pitchFamily="34" charset="0"/>
                <a:ea typeface="Segoe UI" pitchFamily="34" charset="0"/>
                <a:cs typeface="Segoe UI" pitchFamily="34" charset="0"/>
              </a:rPr>
              <a:t>If it does show your entry at “Hubs”, go to Site settings again</a:t>
            </a:r>
          </a:p>
          <a:p>
            <a:pPr marL="228600" indent="-228600">
              <a:buFont typeface="+mj-lt"/>
              <a:buAutoNum type="arabicPeriod"/>
            </a:pPr>
            <a:r>
              <a:rPr lang="en-US" dirty="0"/>
              <a:t>Under “Web Designer Galleries” go to “Site content types”</a:t>
            </a:r>
          </a:p>
          <a:p>
            <a:pPr marL="228600" indent="-228600">
              <a:buFont typeface="+mj-lt"/>
              <a:buAutoNum type="arabicPeriod"/>
            </a:pPr>
            <a:r>
              <a:rPr lang="en-US" dirty="0"/>
              <a:t>You should be able to find your content type in the list now, click on it</a:t>
            </a:r>
          </a:p>
          <a:p>
            <a:pPr marL="228600" indent="-228600">
              <a:buFont typeface="+mj-lt"/>
              <a:buAutoNum type="arabicPeriod"/>
            </a:pPr>
            <a:r>
              <a:rPr lang="en-US" dirty="0"/>
              <a:t>Notice how you have very limited options in this content type now, as it is defined from the content type hub level and pushed down to all subscribing sites</a:t>
            </a:r>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675416BA-65F7-274A-AD61-D0FA78F3AA6E}" type="slidenum">
              <a:rPr lang="en-US" smtClean="0"/>
              <a:pPr/>
              <a:t>47</a:t>
            </a:fld>
            <a:endParaRPr lang="en-US" dirty="0"/>
          </a:p>
        </p:txBody>
      </p:sp>
    </p:spTree>
    <p:extLst>
      <p:ext uri="{BB962C8B-B14F-4D97-AF65-F5344CB8AC3E}">
        <p14:creationId xmlns:p14="http://schemas.microsoft.com/office/powerpoint/2010/main" val="2487971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48</a:t>
            </a:fld>
            <a:endParaRPr lang="en-US" dirty="0"/>
          </a:p>
        </p:txBody>
      </p:sp>
    </p:spTree>
    <p:extLst>
      <p:ext uri="{BB962C8B-B14F-4D97-AF65-F5344CB8AC3E}">
        <p14:creationId xmlns:p14="http://schemas.microsoft.com/office/powerpoint/2010/main" val="10528307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49</a:t>
            </a:fld>
            <a:endParaRPr lang="en-US" dirty="0"/>
          </a:p>
        </p:txBody>
      </p:sp>
    </p:spTree>
    <p:extLst>
      <p:ext uri="{BB962C8B-B14F-4D97-AF65-F5344CB8AC3E}">
        <p14:creationId xmlns:p14="http://schemas.microsoft.com/office/powerpoint/2010/main" val="4134257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2872510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50</a:t>
            </a:fld>
            <a:endParaRPr lang="en-US" dirty="0"/>
          </a:p>
        </p:txBody>
      </p:sp>
    </p:spTree>
    <p:extLst>
      <p:ext uri="{BB962C8B-B14F-4D97-AF65-F5344CB8AC3E}">
        <p14:creationId xmlns:p14="http://schemas.microsoft.com/office/powerpoint/2010/main" val="1994347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51</a:t>
            </a:fld>
            <a:endParaRPr lang="en-US" dirty="0"/>
          </a:p>
        </p:txBody>
      </p:sp>
    </p:spTree>
    <p:extLst>
      <p:ext uri="{BB962C8B-B14F-4D97-AF65-F5344CB8AC3E}">
        <p14:creationId xmlns:p14="http://schemas.microsoft.com/office/powerpoint/2010/main" val="36743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2953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dirty="0"/>
          </a:p>
        </p:txBody>
      </p:sp>
    </p:spTree>
    <p:extLst>
      <p:ext uri="{BB962C8B-B14F-4D97-AF65-F5344CB8AC3E}">
        <p14:creationId xmlns:p14="http://schemas.microsoft.com/office/powerpoint/2010/main" val="328301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dirty="0"/>
          </a:p>
        </p:txBody>
      </p:sp>
    </p:spTree>
    <p:extLst>
      <p:ext uri="{BB962C8B-B14F-4D97-AF65-F5344CB8AC3E}">
        <p14:creationId xmlns:p14="http://schemas.microsoft.com/office/powerpoint/2010/main" val="276638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764005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148792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8981069"/>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398540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81156939"/>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6833673"/>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3539819414"/>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83372342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008704"/>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920217"/>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5560899"/>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838505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63886"/>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461291"/>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184694"/>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25700638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8.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formation_architectur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9FBA07A-A03F-442F-96BC-BF073D1765FA}"/>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FEFAE08B-AB9A-40DB-9E74-72D518E79C85}"/>
              </a:ext>
            </a:extLst>
          </p:cNvPr>
          <p:cNvSpPr>
            <a:spLocks noGrp="1"/>
          </p:cNvSpPr>
          <p:nvPr>
            <p:ph type="body" sz="quarter" idx="15"/>
          </p:nvPr>
        </p:nvSpPr>
        <p:spPr/>
        <p:txBody>
          <a:bodyPr/>
          <a:lstStyle/>
          <a:p>
            <a:r>
              <a:rPr lang="en-US" dirty="0"/>
              <a:t>SharePoint Information Architecture</a:t>
            </a:r>
          </a:p>
        </p:txBody>
      </p:sp>
      <p:sp>
        <p:nvSpPr>
          <p:cNvPr id="11" name="Text Placeholder 10">
            <a:extLst>
              <a:ext uri="{FF2B5EF4-FFF2-40B4-BE49-F238E27FC236}">
                <a16:creationId xmlns:a16="http://schemas.microsoft.com/office/drawing/2014/main" id="{EAA9C01C-122D-4788-988C-327D5DD87D7E}"/>
              </a:ext>
            </a:extLst>
          </p:cNvPr>
          <p:cNvSpPr>
            <a:spLocks noGrp="1"/>
          </p:cNvSpPr>
          <p:nvPr>
            <p:ph type="body" sz="quarter" idx="16"/>
          </p:nvPr>
        </p:nvSpPr>
        <p:spPr/>
        <p:txBody>
          <a:bodyPr/>
          <a:lstStyle/>
          <a:p>
            <a:r>
              <a:rPr lang="en-US" dirty="0"/>
              <a:t>Introduction</a:t>
            </a:r>
          </a:p>
        </p:txBody>
      </p:sp>
    </p:spTree>
    <p:extLst>
      <p:ext uri="{BB962C8B-B14F-4D97-AF65-F5344CB8AC3E}">
        <p14:creationId xmlns:p14="http://schemas.microsoft.com/office/powerpoint/2010/main" val="131609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4029013" cy="3600986"/>
          </a:xfrm>
        </p:spPr>
        <p:txBody>
          <a:bodyPr/>
          <a:lstStyle/>
          <a:p>
            <a:r>
              <a:rPr lang="sv-SE" sz="2000" dirty="0"/>
              <a:t>Every list or library in SharePoint has columns</a:t>
            </a:r>
          </a:p>
          <a:p>
            <a:r>
              <a:rPr lang="sv-SE" sz="2000" dirty="0"/>
              <a:t>Some are built-in, mandatory columns:</a:t>
            </a:r>
          </a:p>
          <a:p>
            <a:pPr lvl="1"/>
            <a:r>
              <a:rPr lang="sv-SE" sz="1600" dirty="0"/>
              <a:t>ID (Number)</a:t>
            </a:r>
          </a:p>
          <a:p>
            <a:pPr lvl="1"/>
            <a:r>
              <a:rPr lang="sv-SE" sz="1600" dirty="0"/>
              <a:t>CreatedBy (User)</a:t>
            </a:r>
          </a:p>
          <a:p>
            <a:pPr lvl="1"/>
            <a:r>
              <a:rPr lang="sv-SE" sz="1600" dirty="0"/>
              <a:t>ModifiedBy (User)</a:t>
            </a:r>
          </a:p>
          <a:p>
            <a:pPr lvl="1"/>
            <a:r>
              <a:rPr lang="sv-SE" sz="1600" dirty="0"/>
              <a:t>Created (DateTime)</a:t>
            </a:r>
          </a:p>
          <a:p>
            <a:pPr lvl="1"/>
            <a:r>
              <a:rPr lang="sv-SE" sz="1600" dirty="0"/>
              <a:t>Modified (DateTime)</a:t>
            </a:r>
          </a:p>
          <a:p>
            <a:r>
              <a:rPr lang="sv-SE" sz="2000" dirty="0"/>
              <a:t>Columns can be used to support the information architecture</a:t>
            </a:r>
          </a:p>
        </p:txBody>
      </p:sp>
      <p:sp>
        <p:nvSpPr>
          <p:cNvPr id="2" name="Title 1"/>
          <p:cNvSpPr>
            <a:spLocks noGrp="1"/>
          </p:cNvSpPr>
          <p:nvPr>
            <p:ph type="title"/>
          </p:nvPr>
        </p:nvSpPr>
        <p:spPr/>
        <p:txBody>
          <a:bodyPr/>
          <a:lstStyle/>
          <a:p>
            <a:r>
              <a:rPr lang="sv-SE" dirty="0"/>
              <a:t>Working with Site Columns and List Columns</a:t>
            </a:r>
            <a:endParaRPr lang="en-GB" dirty="0"/>
          </a:p>
        </p:txBody>
      </p:sp>
      <p:pic>
        <p:nvPicPr>
          <p:cNvPr id="6" name="Picture 5"/>
          <p:cNvPicPr>
            <a:picLocks noChangeAspect="1"/>
          </p:cNvPicPr>
          <p:nvPr/>
        </p:nvPicPr>
        <p:blipFill>
          <a:blip r:embed="rId3"/>
          <a:stretch>
            <a:fillRect/>
          </a:stretch>
        </p:blipFill>
        <p:spPr>
          <a:xfrm>
            <a:off x="4230942" y="971550"/>
            <a:ext cx="4608258" cy="1581150"/>
          </a:xfrm>
          <a:prstGeom prst="rect">
            <a:avLst/>
          </a:prstGeom>
          <a:ln>
            <a:noFill/>
          </a:ln>
          <a:effectLst>
            <a:outerShdw blurRad="292100" dist="139700" dir="2700000" algn="tl" rotWithShape="0">
              <a:srgbClr val="333333">
                <a:alpha val="65000"/>
              </a:srgbClr>
            </a:outerShdw>
          </a:effectLst>
        </p:spPr>
      </p:pic>
      <p:sp>
        <p:nvSpPr>
          <p:cNvPr id="12" name="Right Brace 11"/>
          <p:cNvSpPr/>
          <p:nvPr/>
        </p:nvSpPr>
        <p:spPr>
          <a:xfrm rot="5400000">
            <a:off x="4753522" y="2371178"/>
            <a:ext cx="228600" cy="896444"/>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3" name="Right Brace 12"/>
          <p:cNvSpPr/>
          <p:nvPr/>
        </p:nvSpPr>
        <p:spPr>
          <a:xfrm rot="5400000">
            <a:off x="6172200" y="1943100"/>
            <a:ext cx="228600" cy="1752600"/>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dirty="0"/>
          </a:p>
        </p:txBody>
      </p:sp>
      <p:sp>
        <p:nvSpPr>
          <p:cNvPr id="14" name="Right Brace 13"/>
          <p:cNvSpPr/>
          <p:nvPr/>
        </p:nvSpPr>
        <p:spPr>
          <a:xfrm rot="5400000">
            <a:off x="7886700" y="2057400"/>
            <a:ext cx="228600" cy="1524000"/>
          </a:xfrm>
          <a:prstGeom prst="righ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5" name="TextBox 14"/>
          <p:cNvSpPr txBox="1"/>
          <p:nvPr/>
        </p:nvSpPr>
        <p:spPr>
          <a:xfrm>
            <a:off x="5410200" y="3009900"/>
            <a:ext cx="1752600" cy="457200"/>
          </a:xfrm>
          <a:prstGeom prst="rect">
            <a:avLst/>
          </a:prstGeom>
          <a:noFill/>
          <a:ln>
            <a:noFill/>
          </a:ln>
        </p:spPr>
        <p:txBody>
          <a:bodyPr vert="horz" wrap="none" lIns="182880" tIns="137160" rIns="91440" bIns="45720" rtlCol="0" anchor="t" anchorCtr="0">
            <a:normAutofit/>
          </a:bodyPr>
          <a:lstStyle/>
          <a:p>
            <a:pPr marL="0" marR="0" indent="0" algn="ctr" defTabSz="914400" rtl="0" eaLnBrk="1" fontAlgn="auto" latinLnBrk="0" hangingPunct="1">
              <a:lnSpc>
                <a:spcPct val="90000"/>
              </a:lnSpc>
              <a:spcBef>
                <a:spcPct val="0"/>
              </a:spcBef>
              <a:spcAft>
                <a:spcPts val="0"/>
              </a:spcAft>
              <a:buClrTx/>
              <a:buSzTx/>
              <a:buFontTx/>
              <a:buNone/>
              <a:tabLst/>
            </a:pPr>
            <a:r>
              <a:rPr lang="sv-SE" sz="1350" dirty="0">
                <a:solidFill>
                  <a:schemeClr val="accent4"/>
                </a:solidFill>
              </a:rPr>
              <a:t>Custom</a:t>
            </a:r>
            <a:endParaRPr lang="en-GB" sz="1350" dirty="0">
              <a:solidFill>
                <a:schemeClr val="accent4"/>
              </a:solidFill>
            </a:endParaRPr>
          </a:p>
        </p:txBody>
      </p:sp>
      <p:sp>
        <p:nvSpPr>
          <p:cNvPr id="16" name="TextBox 15"/>
          <p:cNvSpPr txBox="1"/>
          <p:nvPr/>
        </p:nvSpPr>
        <p:spPr>
          <a:xfrm>
            <a:off x="7236571" y="3009900"/>
            <a:ext cx="1524000" cy="457200"/>
          </a:xfrm>
          <a:prstGeom prst="rect">
            <a:avLst/>
          </a:prstGeom>
          <a:noFill/>
          <a:ln>
            <a:noFill/>
          </a:ln>
        </p:spPr>
        <p:txBody>
          <a:bodyPr vert="horz" wrap="none" lIns="182880" tIns="137160" rIns="91440" bIns="45720" rtlCol="0" anchor="t" anchorCtr="0">
            <a:normAutofit/>
          </a:bodyPr>
          <a:lstStyle/>
          <a:p>
            <a:pPr marL="0" marR="0" indent="0" algn="ctr" defTabSz="914400" rtl="0" eaLnBrk="1" fontAlgn="auto" latinLnBrk="0" hangingPunct="1">
              <a:lnSpc>
                <a:spcPct val="90000"/>
              </a:lnSpc>
              <a:spcBef>
                <a:spcPct val="0"/>
              </a:spcBef>
              <a:spcAft>
                <a:spcPts val="0"/>
              </a:spcAft>
              <a:buClrTx/>
              <a:buSzTx/>
              <a:buFontTx/>
              <a:buNone/>
              <a:tabLst/>
            </a:pPr>
            <a:r>
              <a:rPr lang="sv-SE" sz="1350" dirty="0">
                <a:solidFill>
                  <a:schemeClr val="accent4"/>
                </a:solidFill>
              </a:rPr>
              <a:t>Built-in</a:t>
            </a:r>
            <a:endParaRPr lang="en-GB" sz="1350" dirty="0">
              <a:solidFill>
                <a:schemeClr val="accent4"/>
              </a:solidFill>
            </a:endParaRPr>
          </a:p>
        </p:txBody>
      </p:sp>
      <p:sp>
        <p:nvSpPr>
          <p:cNvPr id="17" name="TextBox 16"/>
          <p:cNvSpPr txBox="1"/>
          <p:nvPr/>
        </p:nvSpPr>
        <p:spPr>
          <a:xfrm>
            <a:off x="4419600" y="3009900"/>
            <a:ext cx="896444" cy="457200"/>
          </a:xfrm>
          <a:prstGeom prst="rect">
            <a:avLst/>
          </a:prstGeom>
          <a:noFill/>
          <a:ln>
            <a:noFill/>
          </a:ln>
        </p:spPr>
        <p:txBody>
          <a:bodyPr vert="horz" wrap="none" lIns="182880" tIns="137160" rIns="91440" bIns="45720" rtlCol="0" anchor="t" anchorCtr="0">
            <a:normAutofit/>
          </a:bodyPr>
          <a:lstStyle/>
          <a:p>
            <a:pPr marL="0" marR="0" indent="0" algn="ctr" defTabSz="914400" rtl="0" eaLnBrk="1" fontAlgn="auto" latinLnBrk="0" hangingPunct="1">
              <a:lnSpc>
                <a:spcPct val="90000"/>
              </a:lnSpc>
              <a:spcBef>
                <a:spcPct val="0"/>
              </a:spcBef>
              <a:spcAft>
                <a:spcPts val="0"/>
              </a:spcAft>
              <a:buClrTx/>
              <a:buSzTx/>
              <a:buFontTx/>
              <a:buNone/>
              <a:tabLst/>
            </a:pPr>
            <a:r>
              <a:rPr lang="sv-SE" sz="1350" dirty="0">
                <a:solidFill>
                  <a:schemeClr val="accent4"/>
                </a:solidFill>
              </a:rPr>
              <a:t>Built-in</a:t>
            </a:r>
            <a:endParaRPr lang="en-GB" sz="1350" dirty="0">
              <a:solidFill>
                <a:schemeClr val="accent4"/>
              </a:solidFill>
            </a:endParaRPr>
          </a:p>
        </p:txBody>
      </p:sp>
    </p:spTree>
    <p:extLst>
      <p:ext uri="{BB962C8B-B14F-4D97-AF65-F5344CB8AC3E}">
        <p14:creationId xmlns:p14="http://schemas.microsoft.com/office/powerpoint/2010/main" val="3205947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1"/>
            <a:ext cx="4598671" cy="3200876"/>
          </a:xfrm>
        </p:spPr>
        <p:txBody>
          <a:bodyPr/>
          <a:lstStyle/>
          <a:p>
            <a:r>
              <a:rPr lang="sv-SE" sz="2000" dirty="0"/>
              <a:t>Columns can be defined declaratively or programmatically</a:t>
            </a:r>
          </a:p>
          <a:p>
            <a:endParaRPr lang="sv-SE" sz="2000" dirty="0"/>
          </a:p>
          <a:p>
            <a:r>
              <a:rPr lang="sv-SE" sz="2000" dirty="0"/>
              <a:t>For more information about the attributes see the Field Schema page on MSDN*</a:t>
            </a:r>
          </a:p>
          <a:p>
            <a:endParaRPr lang="sv-SE" sz="2000" dirty="0"/>
          </a:p>
          <a:p>
            <a:r>
              <a:rPr lang="sv-SE" sz="2000" dirty="0"/>
              <a:t>One way to see a field’s xml is to configure the column using the UI, then use REST to get the XML**</a:t>
            </a:r>
          </a:p>
        </p:txBody>
      </p:sp>
      <p:sp>
        <p:nvSpPr>
          <p:cNvPr id="2" name="Title 1"/>
          <p:cNvSpPr>
            <a:spLocks noGrp="1"/>
          </p:cNvSpPr>
          <p:nvPr>
            <p:ph type="title"/>
          </p:nvPr>
        </p:nvSpPr>
        <p:spPr/>
        <p:txBody>
          <a:bodyPr/>
          <a:lstStyle/>
          <a:p>
            <a:r>
              <a:rPr lang="sv-SE" dirty="0"/>
              <a:t>Working with Site Columns and List Columns</a:t>
            </a:r>
            <a:endParaRPr lang="en-GB" dirty="0"/>
          </a:p>
        </p:txBody>
      </p:sp>
      <p:sp>
        <p:nvSpPr>
          <p:cNvPr id="18" name="Text Placeholder 3"/>
          <p:cNvSpPr txBox="1">
            <a:spLocks/>
          </p:cNvSpPr>
          <p:nvPr/>
        </p:nvSpPr>
        <p:spPr>
          <a:xfrm>
            <a:off x="4876800" y="928470"/>
            <a:ext cx="3962400" cy="3048000"/>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800" dirty="0">
                <a:solidFill>
                  <a:srgbClr val="0000FF"/>
                </a:solidFill>
                <a:highlight>
                  <a:srgbClr val="FFFFFF"/>
                </a:highlight>
                <a:latin typeface="Consolas" panose="020B0609020204030204" pitchFamily="49" charset="0"/>
              </a:rPr>
              <a:t>&lt;</a:t>
            </a:r>
            <a:r>
              <a:rPr lang="en-GB" sz="800" dirty="0">
                <a:solidFill>
                  <a:srgbClr val="A31515"/>
                </a:solidFill>
                <a:highlight>
                  <a:srgbClr val="FFFFFF"/>
                </a:highlight>
                <a:latin typeface="Consolas" panose="020B0609020204030204" pitchFamily="49" charset="0"/>
              </a:rPr>
              <a:t>Elements</a:t>
            </a:r>
            <a:r>
              <a:rPr lang="en-GB" sz="800" dirty="0">
                <a:solidFill>
                  <a:srgbClr val="0000FF"/>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xmlns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http://schemas.microsoft.com/</a:t>
            </a:r>
            <a:r>
              <a:rPr lang="en-GB" sz="800" dirty="0" err="1">
                <a:solidFill>
                  <a:srgbClr val="0000FF"/>
                </a:solidFill>
                <a:highlight>
                  <a:srgbClr val="FFFFFF"/>
                </a:highlight>
                <a:latin typeface="Consolas" panose="020B0609020204030204" pitchFamily="49" charset="0"/>
              </a:rPr>
              <a:t>sharepoint</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&gt;  </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FF"/>
                </a:solidFill>
                <a:highlight>
                  <a:srgbClr val="FFFFFF"/>
                </a:highlight>
                <a:latin typeface="Consolas" panose="020B0609020204030204" pitchFamily="49" charset="0"/>
              </a:rPr>
              <a:t>	&lt;</a:t>
            </a:r>
            <a:r>
              <a:rPr lang="en-GB" sz="800" dirty="0">
                <a:solidFill>
                  <a:srgbClr val="A31515"/>
                </a:solidFill>
                <a:highlight>
                  <a:srgbClr val="FFFFFF"/>
                </a:highlight>
                <a:latin typeface="Consolas" panose="020B0609020204030204" pitchFamily="49" charset="0"/>
              </a:rPr>
              <a:t>Field </a:t>
            </a:r>
          </a:p>
          <a:p>
            <a:pPr marL="0" indent="0">
              <a:buNone/>
            </a:pPr>
            <a:r>
              <a:rPr lang="en-GB" sz="800" dirty="0">
                <a:solidFill>
                  <a:srgbClr val="A31515"/>
                </a:solidFill>
                <a:highlight>
                  <a:srgbClr val="FFFFFF"/>
                </a:highlight>
                <a:latin typeface="Consolas" panose="020B0609020204030204" pitchFamily="49" charset="0"/>
              </a:rPr>
              <a:t>		</a:t>
            </a:r>
            <a:r>
              <a:rPr lang="en-GB" sz="800" dirty="0">
                <a:solidFill>
                  <a:srgbClr val="FF0000"/>
                </a:solidFill>
                <a:highlight>
                  <a:srgbClr val="FFFFFF"/>
                </a:highlight>
                <a:latin typeface="Consolas" panose="020B0609020204030204" pitchFamily="49" charset="0"/>
              </a:rPr>
              <a:t>ID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{0e9967c7-0eaf-4316-b5d7-6ba6f917a95d}</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Name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ProjectOwner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Description</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Person who owns the project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DisplayName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Project Owner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Required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Group</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Contoso</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AllowDuplicateValues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EnforceUniqueValues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Type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User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List</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UserInfo</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ShowField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ImnName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UserSelectionMode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PeopleOnly</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 </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UserSelectionScope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0</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/&gt;</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FF"/>
                </a:solidFill>
                <a:highlight>
                  <a:srgbClr val="FFFFFF"/>
                </a:highlight>
                <a:latin typeface="Consolas" panose="020B0609020204030204" pitchFamily="49" charset="0"/>
              </a:rPr>
              <a:t>&lt;/</a:t>
            </a:r>
            <a:r>
              <a:rPr lang="en-GB" sz="800" dirty="0">
                <a:solidFill>
                  <a:srgbClr val="A31515"/>
                </a:solidFill>
                <a:highlight>
                  <a:srgbClr val="FFFFFF"/>
                </a:highlight>
                <a:latin typeface="Consolas" panose="020B0609020204030204" pitchFamily="49" charset="0"/>
              </a:rPr>
              <a:t>Elements</a:t>
            </a:r>
            <a:r>
              <a:rPr lang="en-GB" sz="800" dirty="0">
                <a:solidFill>
                  <a:srgbClr val="0000FF"/>
                </a:solidFill>
                <a:highlight>
                  <a:srgbClr val="FFFFFF"/>
                </a:highlight>
                <a:latin typeface="Consolas" panose="020B0609020204030204" pitchFamily="49" charset="0"/>
              </a:rPr>
              <a:t>&gt;</a:t>
            </a:r>
            <a:endParaRPr lang="en-GB" sz="800" dirty="0">
              <a:solidFill>
                <a:srgbClr val="000000"/>
              </a:solidFill>
              <a:highlight>
                <a:srgbClr val="FFFFFF"/>
              </a:highlight>
              <a:latin typeface="Consolas" panose="020B0609020204030204" pitchFamily="49" charset="0"/>
            </a:endParaRPr>
          </a:p>
        </p:txBody>
      </p:sp>
      <p:sp>
        <p:nvSpPr>
          <p:cNvPr id="5" name="Rectangle 4"/>
          <p:cNvSpPr/>
          <p:nvPr/>
        </p:nvSpPr>
        <p:spPr>
          <a:xfrm>
            <a:off x="457200" y="4477385"/>
            <a:ext cx="8305800" cy="461665"/>
          </a:xfrm>
          <a:prstGeom prst="rect">
            <a:avLst/>
          </a:prstGeom>
        </p:spPr>
        <p:txBody>
          <a:bodyPr wrap="square">
            <a:spAutoFit/>
          </a:bodyPr>
          <a:lstStyle/>
          <a:p>
            <a:r>
              <a:rPr lang="en-GB" sz="1200" dirty="0"/>
              <a:t>* </a:t>
            </a:r>
            <a:r>
              <a:rPr lang="en-US" sz="1200" dirty="0"/>
              <a:t>https://docs.microsoft.com/en-us/sharepoint/dev/schema/field-element-field</a:t>
            </a:r>
            <a:br>
              <a:rPr lang="en-US" sz="1200" dirty="0"/>
            </a:br>
            <a:r>
              <a:rPr lang="sv-SE" sz="1200" dirty="0"/>
              <a:t>** https://dev.contoso.local/_api/Web/AvailableFields?$select=SchemaXml&amp;$filter=Title eq ’&lt;title&gt;’</a:t>
            </a:r>
            <a:endParaRPr lang="en-GB" sz="1200" dirty="0"/>
          </a:p>
        </p:txBody>
      </p:sp>
    </p:spTree>
    <p:extLst>
      <p:ext uri="{BB962C8B-B14F-4D97-AF65-F5344CB8AC3E}">
        <p14:creationId xmlns:p14="http://schemas.microsoft.com/office/powerpoint/2010/main" val="39758326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9" y="891882"/>
            <a:ext cx="8740142" cy="3674404"/>
          </a:xfrm>
        </p:spPr>
        <p:txBody>
          <a:bodyPr/>
          <a:lstStyle/>
          <a:p>
            <a:pPr marL="0" indent="0">
              <a:buNone/>
            </a:pPr>
            <a:r>
              <a:rPr lang="en-US" sz="2650" dirty="0">
                <a:solidFill>
                  <a:schemeClr val="accent1">
                    <a:lumMod val="75000"/>
                    <a:lumOff val="25000"/>
                  </a:schemeClr>
                </a:solidFill>
              </a:rPr>
              <a:t>List Columns</a:t>
            </a:r>
          </a:p>
          <a:p>
            <a:pPr marL="0" indent="0">
              <a:buNone/>
            </a:pPr>
            <a:endParaRPr lang="en-US" sz="1500" dirty="0"/>
          </a:p>
          <a:p>
            <a:r>
              <a:rPr lang="en-US" sz="2000" dirty="0"/>
              <a:t>Columns can be added to a list in three different ways:</a:t>
            </a:r>
          </a:p>
          <a:p>
            <a:pPr lvl="1"/>
            <a:r>
              <a:rPr lang="en-US" sz="1600" dirty="0"/>
              <a:t>Directly to the list or library (not reusable)</a:t>
            </a:r>
          </a:p>
          <a:p>
            <a:pPr lvl="1"/>
            <a:r>
              <a:rPr lang="en-US" sz="1600" dirty="0"/>
              <a:t>By associating a Site Column with the list or library (reusable)</a:t>
            </a:r>
          </a:p>
          <a:p>
            <a:pPr lvl="1"/>
            <a:r>
              <a:rPr lang="en-US" sz="1600" dirty="0"/>
              <a:t>Through a Content Type associated with a list of library (reusable)</a:t>
            </a:r>
          </a:p>
          <a:p>
            <a:endParaRPr lang="en-US" sz="1500" dirty="0"/>
          </a:p>
          <a:p>
            <a:r>
              <a:rPr lang="en-US" sz="2000" dirty="0"/>
              <a:t>List columns can be added declaratively through a List Definition</a:t>
            </a:r>
          </a:p>
          <a:p>
            <a:endParaRPr lang="en-US" sz="2000" dirty="0"/>
          </a:p>
          <a:p>
            <a:r>
              <a:rPr lang="en-US" sz="2000" dirty="0"/>
              <a:t>List columns can be added programmatically in several ways</a:t>
            </a:r>
          </a:p>
          <a:p>
            <a:pPr marL="0" indent="0">
              <a:buNone/>
            </a:pPr>
            <a:endParaRPr lang="en-US" dirty="0"/>
          </a:p>
        </p:txBody>
      </p:sp>
      <p:sp>
        <p:nvSpPr>
          <p:cNvPr id="2" name="Title 1"/>
          <p:cNvSpPr>
            <a:spLocks noGrp="1"/>
          </p:cNvSpPr>
          <p:nvPr>
            <p:ph type="title"/>
          </p:nvPr>
        </p:nvSpPr>
        <p:spPr/>
        <p:txBody>
          <a:bodyPr/>
          <a:lstStyle/>
          <a:p>
            <a:r>
              <a:rPr lang="nl-NL" dirty="0"/>
              <a:t>Working with </a:t>
            </a:r>
            <a:r>
              <a:rPr lang="sv-SE" dirty="0"/>
              <a:t>Site Columns and List Columns</a:t>
            </a:r>
            <a:endParaRPr lang="nl-NL" dirty="0"/>
          </a:p>
        </p:txBody>
      </p:sp>
    </p:spTree>
    <p:extLst>
      <p:ext uri="{BB962C8B-B14F-4D97-AF65-F5344CB8AC3E}">
        <p14:creationId xmlns:p14="http://schemas.microsoft.com/office/powerpoint/2010/main" val="385227751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sv-SE" sz="2650" dirty="0">
                <a:solidFill>
                  <a:schemeClr val="accent1">
                    <a:lumMod val="75000"/>
                    <a:lumOff val="25000"/>
                  </a:schemeClr>
                </a:solidFill>
              </a:rPr>
              <a:t>List Definition</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sp>
        <p:nvSpPr>
          <p:cNvPr id="7" name="Text Placeholder 6"/>
          <p:cNvSpPr>
            <a:spLocks noGrp="1"/>
          </p:cNvSpPr>
          <p:nvPr>
            <p:ph type="body" sz="quarter" idx="4294967295"/>
          </p:nvPr>
        </p:nvSpPr>
        <p:spPr>
          <a:xfrm>
            <a:off x="5715000" y="1352550"/>
            <a:ext cx="3429000" cy="1816100"/>
          </a:xfrm>
        </p:spPr>
        <p:txBody>
          <a:bodyPr/>
          <a:lstStyle/>
          <a:p>
            <a:pPr marL="0" indent="0">
              <a:buNone/>
            </a:pPr>
            <a:r>
              <a:rPr lang="sv-SE" sz="2000" dirty="0"/>
              <a:t>Visual Studio </a:t>
            </a:r>
          </a:p>
          <a:p>
            <a:pPr marL="342900" indent="-342900">
              <a:buAutoNum type="arabicPeriod"/>
            </a:pPr>
            <a:r>
              <a:rPr lang="sv-SE" sz="2000" dirty="0"/>
              <a:t>Add New Item</a:t>
            </a:r>
          </a:p>
          <a:p>
            <a:pPr marL="342900" indent="-342900">
              <a:buAutoNum type="arabicPeriod"/>
            </a:pPr>
            <a:r>
              <a:rPr lang="sv-SE" sz="2000" dirty="0"/>
              <a:t>Choose List</a:t>
            </a:r>
          </a:p>
          <a:p>
            <a:pPr marL="342900" indent="-342900">
              <a:buAutoNum type="arabicPeriod"/>
            </a:pPr>
            <a:r>
              <a:rPr lang="sv-SE" sz="2000" dirty="0"/>
              <a:t>Provide a Name</a:t>
            </a:r>
          </a:p>
          <a:p>
            <a:pPr marL="342900" indent="-342900">
              <a:buAutoNum type="arabicPeriod"/>
            </a:pPr>
            <a:r>
              <a:rPr lang="sv-SE" sz="2000" dirty="0"/>
              <a:t>Click Add</a:t>
            </a:r>
          </a:p>
        </p:txBody>
      </p:sp>
      <p:pic>
        <p:nvPicPr>
          <p:cNvPr id="5" name="Picture 4"/>
          <p:cNvPicPr>
            <a:picLocks noChangeAspect="1"/>
          </p:cNvPicPr>
          <p:nvPr/>
        </p:nvPicPr>
        <p:blipFill>
          <a:blip r:embed="rId3"/>
          <a:stretch>
            <a:fillRect/>
          </a:stretch>
        </p:blipFill>
        <p:spPr>
          <a:xfrm>
            <a:off x="303344" y="1352550"/>
            <a:ext cx="4535907" cy="31917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78675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3668" y="871765"/>
            <a:ext cx="8740142" cy="551689"/>
          </a:xfrm>
        </p:spPr>
        <p:txBody>
          <a:bodyPr/>
          <a:lstStyle/>
          <a:p>
            <a:pPr marL="0" indent="0">
              <a:buNone/>
            </a:pPr>
            <a:r>
              <a:rPr lang="sv-SE" sz="2650" dirty="0">
                <a:solidFill>
                  <a:schemeClr val="accent1">
                    <a:lumMod val="75000"/>
                    <a:lumOff val="25000"/>
                  </a:schemeClr>
                </a:solidFill>
              </a:rPr>
              <a:t>List Definition</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pic>
        <p:nvPicPr>
          <p:cNvPr id="8" name="Picture 7"/>
          <p:cNvPicPr>
            <a:picLocks noChangeAspect="1"/>
          </p:cNvPicPr>
          <p:nvPr/>
        </p:nvPicPr>
        <p:blipFill>
          <a:blip r:embed="rId3"/>
          <a:stretch>
            <a:fillRect/>
          </a:stretch>
        </p:blipFill>
        <p:spPr>
          <a:xfrm>
            <a:off x="327546" y="1353547"/>
            <a:ext cx="4521464" cy="3285380"/>
          </a:xfrm>
          <a:prstGeom prst="rect">
            <a:avLst/>
          </a:prstGeom>
          <a:ln>
            <a:noFill/>
          </a:ln>
          <a:effectLst>
            <a:outerShdw blurRad="292100" dist="139700" dir="2700000" algn="tl" rotWithShape="0">
              <a:srgbClr val="333333">
                <a:alpha val="65000"/>
              </a:srgbClr>
            </a:outerShdw>
          </a:effectLst>
        </p:spPr>
      </p:pic>
      <p:sp>
        <p:nvSpPr>
          <p:cNvPr id="9" name="Text Placeholder 6"/>
          <p:cNvSpPr txBox="1">
            <a:spLocks/>
          </p:cNvSpPr>
          <p:nvPr/>
        </p:nvSpPr>
        <p:spPr>
          <a:xfrm>
            <a:off x="5514810" y="1349737"/>
            <a:ext cx="3429000" cy="2010221"/>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List Wizard</a:t>
            </a:r>
          </a:p>
          <a:p>
            <a:pPr marL="342900" indent="-342900">
              <a:buFont typeface="Arial" panose="020B0604020202020204" pitchFamily="34" charset="0"/>
              <a:buAutoNum type="arabicPeriod"/>
            </a:pPr>
            <a:r>
              <a:rPr lang="sv-SE" sz="2000" dirty="0">
                <a:latin typeface="+mj-lt"/>
              </a:rPr>
              <a:t>Provide a Name</a:t>
            </a:r>
          </a:p>
          <a:p>
            <a:pPr marL="342900" indent="-342900">
              <a:buFont typeface="Arial" panose="020B0604020202020204" pitchFamily="34" charset="0"/>
              <a:buAutoNum type="arabicPeriod"/>
            </a:pPr>
            <a:r>
              <a:rPr lang="sv-SE" sz="2000" dirty="0">
                <a:latin typeface="+mj-lt"/>
              </a:rPr>
              <a:t>Choose to create a customizable template and an instance of the list</a:t>
            </a:r>
          </a:p>
          <a:p>
            <a:pPr marL="342900" indent="-342900">
              <a:buFont typeface="Arial" panose="020B0604020202020204" pitchFamily="34" charset="0"/>
              <a:buAutoNum type="arabicPeriod"/>
            </a:pPr>
            <a:r>
              <a:rPr lang="sv-SE" sz="2000" dirty="0">
                <a:latin typeface="+mj-lt"/>
              </a:rPr>
              <a:t>Click Finish</a:t>
            </a:r>
          </a:p>
        </p:txBody>
      </p:sp>
    </p:spTree>
    <p:extLst>
      <p:ext uri="{BB962C8B-B14F-4D97-AF65-F5344CB8AC3E}">
        <p14:creationId xmlns:p14="http://schemas.microsoft.com/office/powerpoint/2010/main" val="33991032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sv-SE" sz="2650" dirty="0">
                <a:solidFill>
                  <a:schemeClr val="accent1">
                    <a:lumMod val="75000"/>
                    <a:lumOff val="25000"/>
                  </a:schemeClr>
                </a:solidFill>
              </a:rPr>
              <a:t>List Definition</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sp>
        <p:nvSpPr>
          <p:cNvPr id="9" name="Text Placeholder 6"/>
          <p:cNvSpPr txBox="1">
            <a:spLocks/>
          </p:cNvSpPr>
          <p:nvPr/>
        </p:nvSpPr>
        <p:spPr>
          <a:xfrm>
            <a:off x="5514810" y="1665555"/>
            <a:ext cx="3429000" cy="1324421"/>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List Designer</a:t>
            </a:r>
          </a:p>
          <a:p>
            <a:pPr marL="188994" lvl="1" indent="0">
              <a:buNone/>
            </a:pPr>
            <a:r>
              <a:rPr lang="sv-SE" sz="2000" dirty="0">
                <a:latin typeface="+mj-lt"/>
              </a:rPr>
              <a:t>Define which columns to associate with your list template</a:t>
            </a:r>
            <a:endParaRPr lang="en-GB" sz="2000" dirty="0">
              <a:latin typeface="+mj-lt"/>
            </a:endParaRPr>
          </a:p>
        </p:txBody>
      </p:sp>
      <p:pic>
        <p:nvPicPr>
          <p:cNvPr id="4" name="Picture 3"/>
          <p:cNvPicPr>
            <a:picLocks noChangeAspect="1"/>
          </p:cNvPicPr>
          <p:nvPr/>
        </p:nvPicPr>
        <p:blipFill>
          <a:blip r:embed="rId3"/>
          <a:stretch>
            <a:fillRect/>
          </a:stretch>
        </p:blipFill>
        <p:spPr>
          <a:xfrm>
            <a:off x="304800" y="1665555"/>
            <a:ext cx="4962615" cy="21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40491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sv-SE" sz="2650" dirty="0">
                <a:solidFill>
                  <a:schemeClr val="accent1">
                    <a:lumMod val="75000"/>
                    <a:lumOff val="25000"/>
                  </a:schemeClr>
                </a:solidFill>
              </a:rPr>
              <a:t>List Definition XML</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sp>
        <p:nvSpPr>
          <p:cNvPr id="7" name="Text Placeholder 3">
            <a:extLst>
              <a:ext uri="{FF2B5EF4-FFF2-40B4-BE49-F238E27FC236}">
                <a16:creationId xmlns:a16="http://schemas.microsoft.com/office/drawing/2014/main" id="{76F4BB22-5C4F-41DC-A2E3-E1140143003F}"/>
              </a:ext>
            </a:extLst>
          </p:cNvPr>
          <p:cNvSpPr txBox="1">
            <a:spLocks/>
          </p:cNvSpPr>
          <p:nvPr/>
        </p:nvSpPr>
        <p:spPr>
          <a:xfrm>
            <a:off x="495300" y="1429601"/>
            <a:ext cx="8153400" cy="3584868"/>
          </a:xfrm>
          <a:prstGeom prst="rect">
            <a:avLst/>
          </a:prstGeom>
          <a:ln>
            <a:solidFill>
              <a:schemeClr val="bg2"/>
            </a:solidFill>
          </a:ln>
        </p:spPr>
        <p:txBody>
          <a:bodyPr vert="horz" wrap="square" lIns="146304" tIns="91440" rIns="146304" bIns="91440" rtlCol="0">
            <a:noAutofit/>
          </a:bodyPr>
          <a:lstStyle>
            <a:lvl1pPr marL="188996" marR="0" indent="-188996" algn="l" defTabSz="289315" rtl="0" eaLnBrk="1" fontAlgn="auto" latinLnBrk="0" hangingPunct="1">
              <a:lnSpc>
                <a:spcPct val="90000"/>
              </a:lnSpc>
              <a:spcBef>
                <a:spcPts val="0"/>
              </a:spcBef>
              <a:spcAft>
                <a:spcPts val="450"/>
              </a:spcAft>
              <a:buClrTx/>
              <a:buSzPct val="100000"/>
              <a:buFont typeface="Arial" panose="020B0604020202020204" pitchFamily="34" charset="0"/>
              <a:buChar char="•"/>
              <a:tabLst/>
              <a:defRPr sz="1500" kern="1200" spc="0" baseline="0">
                <a:solidFill>
                  <a:schemeClr val="tx1"/>
                </a:solidFill>
                <a:latin typeface="+mn-lt"/>
                <a:ea typeface="+mn-ea"/>
                <a:cs typeface="+mn-cs"/>
              </a:defRPr>
            </a:lvl1pPr>
            <a:lvl2pPr marL="377990" marR="0" indent="-188996" algn="l" defTabSz="289315" rtl="0" eaLnBrk="1" fontAlgn="auto" latinLnBrk="0" hangingPunct="1">
              <a:lnSpc>
                <a:spcPct val="90000"/>
              </a:lnSpc>
              <a:spcBef>
                <a:spcPts val="0"/>
              </a:spcBef>
              <a:spcAft>
                <a:spcPts val="450"/>
              </a:spcAft>
              <a:buClrTx/>
              <a:buSzPct val="110000"/>
              <a:buFont typeface="Arial" panose="020B0604020202020204" pitchFamily="34" charset="0"/>
              <a:buChar char="•"/>
              <a:tabLst/>
              <a:defRPr sz="1350" kern="1200" spc="0" baseline="0">
                <a:solidFill>
                  <a:schemeClr val="tx1"/>
                </a:solidFill>
                <a:latin typeface="+mn-lt"/>
                <a:ea typeface="+mn-ea"/>
                <a:cs typeface="+mn-cs"/>
              </a:defRPr>
            </a:lvl2pPr>
            <a:lvl3pPr marL="566986" marR="0" indent="-188996" algn="l" defTabSz="289315" rtl="0" eaLnBrk="1" fontAlgn="auto" latinLnBrk="0" hangingPunct="1">
              <a:lnSpc>
                <a:spcPct val="90000"/>
              </a:lnSpc>
              <a:spcBef>
                <a:spcPts val="0"/>
              </a:spcBef>
              <a:spcAft>
                <a:spcPts val="450"/>
              </a:spcAft>
              <a:buClrTx/>
              <a:buSzPct val="110000"/>
              <a:buFont typeface="Arial" panose="020B0604020202020204" pitchFamily="34" charset="0"/>
              <a:buChar char="•"/>
              <a:tabLst/>
              <a:defRPr sz="1200" kern="1200" spc="0" baseline="0">
                <a:solidFill>
                  <a:schemeClr val="tx1"/>
                </a:solidFill>
                <a:latin typeface="+mn-lt"/>
                <a:ea typeface="+mn-ea"/>
                <a:cs typeface="+mn-cs"/>
              </a:defRPr>
            </a:lvl3pPr>
            <a:lvl4pPr marL="755981" marR="0" indent="-188996" algn="l" defTabSz="289315" rtl="0" eaLnBrk="1" fontAlgn="auto" latinLnBrk="0" hangingPunct="1">
              <a:lnSpc>
                <a:spcPct val="90000"/>
              </a:lnSpc>
              <a:spcBef>
                <a:spcPts val="0"/>
              </a:spcBef>
              <a:spcAft>
                <a:spcPts val="450"/>
              </a:spcAft>
              <a:buClrTx/>
              <a:buSzPct val="110000"/>
              <a:buFont typeface="Arial" panose="020B0604020202020204" pitchFamily="34" charset="0"/>
              <a:buChar char="•"/>
              <a:tabLst/>
              <a:defRPr sz="1050" kern="1200" spc="0" baseline="0">
                <a:solidFill>
                  <a:schemeClr val="tx1"/>
                </a:solidFill>
                <a:latin typeface="+mn-lt"/>
                <a:ea typeface="+mn-ea"/>
                <a:cs typeface="+mn-cs"/>
              </a:defRPr>
            </a:lvl4pPr>
            <a:lvl5pPr marL="944977" marR="0" indent="-188996" algn="l" defTabSz="289315" rtl="0" eaLnBrk="1" fontAlgn="auto" latinLnBrk="0" hangingPunct="1">
              <a:lnSpc>
                <a:spcPct val="90000"/>
              </a:lnSpc>
              <a:spcBef>
                <a:spcPts val="0"/>
              </a:spcBef>
              <a:spcAft>
                <a:spcPts val="450"/>
              </a:spcAft>
              <a:buClrTx/>
              <a:buSzPct val="110000"/>
              <a:buFont typeface="Arial" panose="020B0604020202020204" pitchFamily="34" charset="0"/>
              <a:buChar char="•"/>
              <a:tabLst/>
              <a:defRPr sz="1050" kern="1200" spc="0" baseline="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&lt;</a:t>
            </a:r>
            <a:r>
              <a:rPr lang="en-GB" sz="1000">
                <a:solidFill>
                  <a:srgbClr val="A31515"/>
                </a:solidFill>
                <a:highlight>
                  <a:srgbClr val="FFFFFF"/>
                </a:highlight>
                <a:latin typeface="Consolas" panose="020B0609020204030204" pitchFamily="49" charset="0"/>
              </a:rPr>
              <a:t>List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xmlns:ows</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Microsoft SharePoint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Title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ProjectDirectory</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FolderCreation</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FALSE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Direction</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$Resources:Direction;</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Url</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Lists/ProjectDirectory</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BaseType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0</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xmlns</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http://schemas.microsoft.com/sharepoint/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MetaData</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ContentTypes</a:t>
            </a:r>
            <a:r>
              <a:rPr lang="en-GB" sz="1000">
                <a:solidFill>
                  <a:srgbClr val="0000FF"/>
                </a:solidFill>
                <a:highlight>
                  <a:srgbClr val="FFFFFF"/>
                </a:highlight>
                <a:latin typeface="Consolas" panose="020B0609020204030204" pitchFamily="49" charset="0"/>
              </a:rPr>
              <a:t>&gt; &lt;!–</a:t>
            </a:r>
            <a:r>
              <a:rPr lang="en-GB" sz="1000">
                <a:solidFill>
                  <a:srgbClr val="008000"/>
                </a:solidFill>
                <a:highlight>
                  <a:srgbClr val="FFFFFF"/>
                </a:highlight>
                <a:latin typeface="Consolas" panose="020B0609020204030204" pitchFamily="49" charset="0"/>
              </a:rPr>
              <a:t> child elements omitted </a:t>
            </a:r>
            <a:r>
              <a:rPr lang="en-GB" sz="1000">
                <a:solidFill>
                  <a:srgbClr val="0000FF"/>
                </a:solidFill>
                <a:highlight>
                  <a:srgbClr val="FFFFFF"/>
                </a:highlight>
                <a:latin typeface="Consolas" panose="020B0609020204030204" pitchFamily="49" charset="0"/>
              </a:rPr>
              <a:t>--&gt; &lt;/</a:t>
            </a:r>
            <a:r>
              <a:rPr lang="en-GB" sz="1000">
                <a:solidFill>
                  <a:srgbClr val="A31515"/>
                </a:solidFill>
                <a:highlight>
                  <a:srgbClr val="FFFFFF"/>
                </a:highlight>
                <a:latin typeface="Consolas" panose="020B0609020204030204" pitchFamily="49" charset="0"/>
              </a:rPr>
              <a:t>ContentTypes</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Fields</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Field</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Title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ID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{fa564e0f-0c70-4ab9-b863-0177e6ddd247}</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DisplayName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 Name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Type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Text</a:t>
            </a:r>
            <a:r>
              <a:rPr lang="en-GB" sz="1000">
                <a:solidFill>
                  <a:srgbClr val="000000"/>
                </a:solidFill>
                <a:highlight>
                  <a:srgbClr val="FFFFFF"/>
                </a:highlight>
                <a:latin typeface="Consolas" panose="020B0609020204030204" pitchFamily="49" charset="0"/>
              </a:rPr>
              <a:t>“</a:t>
            </a:r>
            <a:endParaRPr lang="en-GB" sz="1000">
              <a:solidFill>
                <a:srgbClr val="0000FF"/>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Required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TRUE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MaxLength</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255</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Field</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ProjectOwner</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ID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{e41a1d62-67f1-454f-a96c-fa93e9b92ffb}</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DisplayName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 Owner</a:t>
            </a:r>
            <a:r>
              <a:rPr lang="en-GB" sz="1000">
                <a:solidFill>
                  <a:srgbClr val="000000"/>
                </a:solidFill>
                <a:highlight>
                  <a:srgbClr val="FFFFFF"/>
                </a:highlight>
                <a:latin typeface="Consolas" panose="020B0609020204030204" pitchFamily="49" charset="0"/>
              </a:rPr>
              <a:t>“</a:t>
            </a:r>
            <a:endParaRPr lang="en-GB" sz="1000">
              <a:solidFill>
                <a:srgbClr val="0000FF"/>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Type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User</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Required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TRUE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List</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UserInfo</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Field</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ProjectStartDate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ID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{efd8d9a9-5641-4ec9-8b9c-1020c60917e9}</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DisplayName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Project Start Date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Type</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DateTime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a:t>
            </a:r>
            <a:r>
              <a:rPr lang="en-GB" sz="1000">
                <a:solidFill>
                  <a:srgbClr val="FF0000"/>
                </a:solidFill>
                <a:highlight>
                  <a:srgbClr val="FFFFFF"/>
                </a:highlight>
                <a:latin typeface="Consolas" panose="020B0609020204030204" pitchFamily="49" charset="0"/>
              </a:rPr>
              <a:t>Required</a:t>
            </a:r>
            <a:r>
              <a:rPr lang="en-GB" sz="1000">
                <a:solidFill>
                  <a:srgbClr val="0000FF"/>
                </a:solidFill>
                <a:highlight>
                  <a:srgbClr val="FFFFFF"/>
                </a:highlight>
                <a:latin typeface="Consolas" panose="020B0609020204030204" pitchFamily="49" charset="0"/>
              </a:rPr>
              <a:t>=</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TRUE</a:t>
            </a:r>
            <a:r>
              <a:rPr lang="en-GB" sz="1000">
                <a:solidFill>
                  <a:srgbClr val="000000"/>
                </a:solidFill>
                <a:highlight>
                  <a:srgbClr val="FFFFFF"/>
                </a:highlight>
                <a:latin typeface="Consolas" panose="020B0609020204030204" pitchFamily="49" charset="0"/>
              </a:rPr>
              <a:t>"</a:t>
            </a:r>
            <a:r>
              <a:rPr lang="en-GB" sz="1000">
                <a:solidFill>
                  <a:srgbClr val="0000FF"/>
                </a:solidFill>
                <a:highlight>
                  <a:srgbClr val="FFFFFF"/>
                </a:highlight>
                <a:latin typeface="Consolas" panose="020B0609020204030204" pitchFamily="49" charset="0"/>
              </a:rPr>
              <a:t> /&gt;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Fields</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Views</a:t>
            </a:r>
            <a:r>
              <a:rPr lang="en-GB" sz="1000">
                <a:solidFill>
                  <a:srgbClr val="0000FF"/>
                </a:solidFill>
                <a:highlight>
                  <a:srgbClr val="FFFFFF"/>
                </a:highlight>
                <a:latin typeface="Consolas" panose="020B0609020204030204" pitchFamily="49" charset="0"/>
              </a:rPr>
              <a:t>&gt; &lt;!–</a:t>
            </a:r>
            <a:r>
              <a:rPr lang="en-GB" sz="1000">
                <a:solidFill>
                  <a:srgbClr val="008000"/>
                </a:solidFill>
                <a:highlight>
                  <a:srgbClr val="FFFFFF"/>
                </a:highlight>
                <a:latin typeface="Consolas" panose="020B0609020204030204" pitchFamily="49" charset="0"/>
              </a:rPr>
              <a:t> child elements omitted </a:t>
            </a:r>
            <a:r>
              <a:rPr lang="en-GB" sz="1000">
                <a:solidFill>
                  <a:srgbClr val="0000FF"/>
                </a:solidFill>
                <a:highlight>
                  <a:srgbClr val="FFFFFF"/>
                </a:highlight>
                <a:latin typeface="Consolas" panose="020B0609020204030204" pitchFamily="49" charset="0"/>
              </a:rPr>
              <a:t>--&gt; &lt;/</a:t>
            </a:r>
            <a:r>
              <a:rPr lang="en-GB" sz="1000">
                <a:solidFill>
                  <a:srgbClr val="A31515"/>
                </a:solidFill>
                <a:highlight>
                  <a:srgbClr val="FFFFFF"/>
                </a:highlight>
                <a:latin typeface="Consolas" panose="020B0609020204030204" pitchFamily="49" charset="0"/>
              </a:rPr>
              <a:t>Views</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Forms</a:t>
            </a:r>
            <a:r>
              <a:rPr lang="en-GB" sz="1000">
                <a:solidFill>
                  <a:srgbClr val="0000FF"/>
                </a:solidFill>
                <a:highlight>
                  <a:srgbClr val="FFFFFF"/>
                </a:highlight>
                <a:latin typeface="Consolas" panose="020B0609020204030204" pitchFamily="49" charset="0"/>
              </a:rPr>
              <a:t>&gt; &lt;!–</a:t>
            </a:r>
            <a:r>
              <a:rPr lang="en-GB" sz="1000">
                <a:solidFill>
                  <a:srgbClr val="008000"/>
                </a:solidFill>
                <a:highlight>
                  <a:srgbClr val="FFFFFF"/>
                </a:highlight>
                <a:latin typeface="Consolas" panose="020B0609020204030204" pitchFamily="49" charset="0"/>
              </a:rPr>
              <a:t> child elements omitted </a:t>
            </a:r>
            <a:r>
              <a:rPr lang="en-GB" sz="1000">
                <a:solidFill>
                  <a:srgbClr val="0000FF"/>
                </a:solidFill>
                <a:highlight>
                  <a:srgbClr val="FFFFFF"/>
                </a:highlight>
                <a:latin typeface="Consolas" panose="020B0609020204030204" pitchFamily="49" charset="0"/>
              </a:rPr>
              <a:t>--&gt; &lt;/</a:t>
            </a:r>
            <a:r>
              <a:rPr lang="en-GB" sz="1000">
                <a:solidFill>
                  <a:srgbClr val="A31515"/>
                </a:solidFill>
                <a:highlight>
                  <a:srgbClr val="FFFFFF"/>
                </a:highlight>
                <a:latin typeface="Consolas" panose="020B0609020204030204" pitchFamily="49" charset="0"/>
              </a:rPr>
              <a:t>Forms</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  &lt;/</a:t>
            </a:r>
            <a:r>
              <a:rPr lang="en-GB" sz="1000">
                <a:solidFill>
                  <a:srgbClr val="A31515"/>
                </a:solidFill>
                <a:highlight>
                  <a:srgbClr val="FFFFFF"/>
                </a:highlight>
                <a:latin typeface="Consolas" panose="020B0609020204030204" pitchFamily="49" charset="0"/>
              </a:rPr>
              <a:t>MetaData</a:t>
            </a:r>
            <a:r>
              <a:rPr lang="en-GB" sz="1000">
                <a:solidFill>
                  <a:srgbClr val="0000FF"/>
                </a:solidFill>
                <a:highlight>
                  <a:srgbClr val="FFFFFF"/>
                </a:highlight>
                <a:latin typeface="Consolas" panose="020B0609020204030204" pitchFamily="49" charset="0"/>
              </a:rPr>
              <a:t>&gt;</a:t>
            </a:r>
            <a:endParaRPr lang="en-GB" sz="1000">
              <a:solidFill>
                <a:srgbClr val="000000"/>
              </a:solidFill>
              <a:highlight>
                <a:srgbClr val="FFFFFF"/>
              </a:highlight>
              <a:latin typeface="Consolas" panose="020B0609020204030204" pitchFamily="49" charset="0"/>
            </a:endParaRPr>
          </a:p>
          <a:p>
            <a:pPr marL="0" indent="0">
              <a:buFont typeface="Arial" panose="020B0604020202020204" pitchFamily="34" charset="0"/>
              <a:buNone/>
            </a:pPr>
            <a:r>
              <a:rPr lang="en-GB" sz="1000">
                <a:solidFill>
                  <a:srgbClr val="0000FF"/>
                </a:solidFill>
                <a:highlight>
                  <a:srgbClr val="FFFFFF"/>
                </a:highlight>
                <a:latin typeface="Consolas" panose="020B0609020204030204" pitchFamily="49" charset="0"/>
              </a:rPr>
              <a:t>&lt;/</a:t>
            </a:r>
            <a:r>
              <a:rPr lang="en-GB" sz="1000">
                <a:solidFill>
                  <a:srgbClr val="A31515"/>
                </a:solidFill>
                <a:highlight>
                  <a:srgbClr val="FFFFFF"/>
                </a:highlight>
                <a:latin typeface="Consolas" panose="020B0609020204030204" pitchFamily="49" charset="0"/>
              </a:rPr>
              <a:t>List</a:t>
            </a:r>
            <a:r>
              <a:rPr lang="en-GB" sz="1000">
                <a:solidFill>
                  <a:srgbClr val="0000FF"/>
                </a:solidFill>
                <a:highlight>
                  <a:srgbClr val="FFFFFF"/>
                </a:highlight>
                <a:latin typeface="Consolas" panose="020B0609020204030204" pitchFamily="49" charset="0"/>
              </a:rPr>
              <a:t>&gt;</a:t>
            </a:r>
            <a:endParaRPr lang="en-GB" sz="10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023539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800" dirty="0"/>
              <a:t>Working with </a:t>
            </a:r>
            <a:r>
              <a:rPr lang="sv-SE" sz="2800" dirty="0"/>
              <a:t>Site Columns and List Columns</a:t>
            </a:r>
            <a:endParaRPr lang="en-GB" sz="2800"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352550"/>
            <a:ext cx="8534400" cy="3733800"/>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site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SPSite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list = </a:t>
            </a:r>
            <a:r>
              <a:rPr lang="en-GB" sz="1000" dirty="0" err="1">
                <a:solidFill>
                  <a:srgbClr val="000000"/>
                </a:solidFill>
                <a:highlight>
                  <a:srgbClr val="FFFFFF"/>
                </a:highlight>
                <a:latin typeface="Consolas" panose="020B0609020204030204" pitchFamily="49" charset="0"/>
              </a:rPr>
              <a:t>site.RootWeb.Lists.TryGetList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"Project Directory"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ID='{2f554816-b79a-4853-b912-6b2a88789533}' Name='</a:t>
            </a:r>
            <a:r>
              <a:rPr lang="en-GB" sz="1000" dirty="0" err="1">
                <a:solidFill>
                  <a:srgbClr val="800000"/>
                </a:solidFill>
                <a:highlight>
                  <a:srgbClr val="FFFFFF"/>
                </a:highlight>
                <a:latin typeface="Consolas" panose="020B0609020204030204" pitchFamily="49" charset="0"/>
              </a:rPr>
              <a:t>ProjectName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Name' Type ='Text' Required='FALSE' Group='Contoso'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ID='{0e9967c7-0eaf-4316-b5d7-6ba6f917a95d}' Name='</a:t>
            </a:r>
            <a:r>
              <a:rPr lang="en-GB" sz="1000" dirty="0" err="1">
                <a:solidFill>
                  <a:srgbClr val="800000"/>
                </a:solidFill>
                <a:highlight>
                  <a:srgbClr val="FFFFFF"/>
                </a:highlight>
                <a:latin typeface="Consolas" panose="020B0609020204030204" pitchFamily="49" charset="0"/>
              </a:rPr>
              <a:t>ProjectOwner</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Owner‘ Type='User' Required='True' Group='Contoso' </a:t>
            </a:r>
            <a:r>
              <a:rPr lang="en-GB" sz="1000" dirty="0" err="1">
                <a:solidFill>
                  <a:srgbClr val="800000"/>
                </a:solidFill>
                <a:highlight>
                  <a:srgbClr val="FFFFFF"/>
                </a:highlight>
                <a:latin typeface="Consolas" panose="020B0609020204030204" pitchFamily="49" charset="0"/>
              </a:rPr>
              <a:t>AllowDuplicateValues</a:t>
            </a:r>
            <a:r>
              <a:rPr lang="en-GB" sz="1000" dirty="0">
                <a:solidFill>
                  <a:srgbClr val="800000"/>
                </a:solidFill>
                <a:highlight>
                  <a:srgbClr val="FFFFFF"/>
                </a:highlight>
                <a:latin typeface="Consolas" panose="020B0609020204030204" pitchFamily="49" charset="0"/>
              </a:rPr>
              <a:t>='TRUE'</a:t>
            </a:r>
          </a:p>
          <a:p>
            <a:pPr marL="0" indent="0">
              <a:buNone/>
            </a:pPr>
            <a:r>
              <a:rPr lang="en-GB" sz="1000" dirty="0">
                <a:solidFill>
                  <a:srgbClr val="800000"/>
                </a:solidFill>
                <a:highlight>
                  <a:srgbClr val="FFFFFF"/>
                </a:highlight>
                <a:latin typeface="Consolas" panose="020B0609020204030204" pitchFamily="49" charset="0"/>
              </a:rPr>
              <a:t>			List='</a:t>
            </a:r>
            <a:r>
              <a:rPr lang="en-GB" sz="1000" dirty="0" err="1">
                <a:solidFill>
                  <a:srgbClr val="800000"/>
                </a:solidFill>
                <a:highlight>
                  <a:srgbClr val="FFFFFF"/>
                </a:highlight>
                <a:latin typeface="Consolas" panose="020B0609020204030204" pitchFamily="49" charset="0"/>
              </a:rPr>
              <a:t>UserInfo</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EnforceUniqueValues</a:t>
            </a:r>
            <a:r>
              <a:rPr lang="en-GB" sz="1000" dirty="0">
                <a:solidFill>
                  <a:srgbClr val="800000"/>
                </a:solidFill>
                <a:highlight>
                  <a:srgbClr val="FFFFFF"/>
                </a:highlight>
                <a:latin typeface="Consolas" panose="020B0609020204030204" pitchFamily="49" charset="0"/>
              </a:rPr>
              <a:t>='FALSE' </a:t>
            </a:r>
            <a:r>
              <a:rPr lang="en-GB" sz="1000" dirty="0" err="1">
                <a:solidFill>
                  <a:srgbClr val="800000"/>
                </a:solidFill>
                <a:highlight>
                  <a:srgbClr val="FFFFFF"/>
                </a:highlight>
                <a:latin typeface="Consolas" panose="020B0609020204030204" pitchFamily="49" charset="0"/>
              </a:rPr>
              <a:t>ShowField</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ImnName</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UserSelectionMode</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PeopleOnly</a:t>
            </a:r>
            <a:r>
              <a:rPr lang="en-GB" sz="1000" dirty="0">
                <a:solidFill>
                  <a:srgbClr val="800000"/>
                </a:solidFill>
                <a:highlight>
                  <a:srgbClr val="FFFFFF"/>
                </a:highlight>
                <a:latin typeface="Consolas" panose="020B0609020204030204" pitchFamily="49" charset="0"/>
              </a:rPr>
              <a:t>'</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UserSelectionScope</a:t>
            </a:r>
            <a:r>
              <a:rPr lang="en-GB" sz="1000" dirty="0">
                <a:solidFill>
                  <a:srgbClr val="800000"/>
                </a:solidFill>
                <a:highlight>
                  <a:srgbClr val="FFFFFF"/>
                </a:highlight>
                <a:latin typeface="Consolas" panose="020B0609020204030204" pitchFamily="49" charset="0"/>
              </a:rPr>
              <a:t>='0'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ID='{5a258f0a-bc3b-4cd4-a1c7-0639bd475fd4}' Name='</a:t>
            </a:r>
            <a:r>
              <a:rPr lang="en-GB" sz="1000" dirty="0" err="1">
                <a:solidFill>
                  <a:srgbClr val="800000"/>
                </a:solidFill>
                <a:highlight>
                  <a:srgbClr val="FFFFFF"/>
                </a:highlight>
                <a:latin typeface="Consolas" panose="020B0609020204030204" pitchFamily="49" charset="0"/>
              </a:rPr>
              <a:t>ProjectStartDate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Start Date' Type='</a:t>
            </a:r>
            <a:r>
              <a:rPr lang="en-GB" sz="1000" dirty="0" err="1">
                <a:solidFill>
                  <a:srgbClr val="800000"/>
                </a:solidFill>
                <a:highlight>
                  <a:srgbClr val="FFFFFF"/>
                </a:highlight>
                <a:latin typeface="Consolas" panose="020B0609020204030204" pitchFamily="49" charset="0"/>
              </a:rPr>
              <a:t>DateTime</a:t>
            </a:r>
            <a:r>
              <a:rPr lang="en-GB" sz="1000" dirty="0">
                <a:solidFill>
                  <a:srgbClr val="800000"/>
                </a:solidFill>
                <a:highlight>
                  <a:srgbClr val="FFFFFF"/>
                </a:highlight>
                <a:latin typeface="Consolas" panose="020B0609020204030204" pitchFamily="49" charset="0"/>
              </a:rPr>
              <a:t>' Required='FALSE' Group='Contoso' Format='</a:t>
            </a:r>
            <a:r>
              <a:rPr lang="en-GB" sz="1000" dirty="0" err="1">
                <a:solidFill>
                  <a:srgbClr val="800000"/>
                </a:solidFill>
                <a:highlight>
                  <a:srgbClr val="FFFFFF"/>
                </a:highlight>
                <a:latin typeface="Consolas" panose="020B0609020204030204" pitchFamily="49" charset="0"/>
              </a:rPr>
              <a:t>DateOnly</a:t>
            </a:r>
            <a:r>
              <a:rPr lang="en-GB" sz="1000" dirty="0">
                <a:solidFill>
                  <a:srgbClr val="800000"/>
                </a:solidFill>
                <a:highlight>
                  <a:srgbClr val="FFFFFF"/>
                </a:highlight>
                <a:latin typeface="Consolas" panose="020B0609020204030204" pitchFamily="49" charset="0"/>
              </a:rPr>
              <a:t>' /&gt;"</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0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03820BBC-FD9B-4D2C-B4F3-D9B3ED7E7FFE}"/>
              </a:ext>
            </a:extLst>
          </p:cNvPr>
          <p:cNvSpPr txBox="1"/>
          <p:nvPr/>
        </p:nvSpPr>
        <p:spPr>
          <a:xfrm>
            <a:off x="296436" y="805544"/>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list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1990486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800" dirty="0"/>
              <a:t>Working with </a:t>
            </a:r>
            <a:r>
              <a:rPr lang="sv-SE" sz="2800" dirty="0"/>
              <a:t>Site Columns and List Columns</a:t>
            </a:r>
            <a:endParaRPr lang="en-GB" sz="2800"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313461"/>
            <a:ext cx="8534400" cy="3733800"/>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ClientContext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list = </a:t>
            </a:r>
            <a:r>
              <a:rPr lang="en-GB" sz="1000" dirty="0" err="1">
                <a:solidFill>
                  <a:srgbClr val="000000"/>
                </a:solidFill>
                <a:highlight>
                  <a:srgbClr val="FFFFFF"/>
                </a:highlight>
                <a:latin typeface="Consolas" panose="020B0609020204030204" pitchFamily="49" charset="0"/>
              </a:rPr>
              <a:t>ctx.Web.Lists.GetByTitle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"Project Directory"</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ID='{2f554816-b79a-4853-b912-6b2a88789533}' Name='</a:t>
            </a:r>
            <a:r>
              <a:rPr lang="en-GB" sz="1000" dirty="0" err="1">
                <a:solidFill>
                  <a:srgbClr val="800000"/>
                </a:solidFill>
                <a:highlight>
                  <a:srgbClr val="FFFFFF"/>
                </a:highlight>
                <a:latin typeface="Consolas" panose="020B0609020204030204" pitchFamily="49" charset="0"/>
              </a:rPr>
              <a:t>ProjectName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Name' Type ='Text' Required='FALSE' Group='Contoso'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ID='{0e9967c7-0eaf-4316-b5d7-6ba6f917a95d}' Name='</a:t>
            </a:r>
            <a:r>
              <a:rPr lang="en-GB" sz="1000" dirty="0" err="1">
                <a:solidFill>
                  <a:srgbClr val="800000"/>
                </a:solidFill>
                <a:highlight>
                  <a:srgbClr val="FFFFFF"/>
                </a:highlight>
                <a:latin typeface="Consolas" panose="020B0609020204030204" pitchFamily="49" charset="0"/>
              </a:rPr>
              <a:t>ProjectOwner</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Owner' Type='User' Required='True' Group='Contoso' </a:t>
            </a:r>
            <a:r>
              <a:rPr lang="en-GB" sz="1000" dirty="0" err="1">
                <a:solidFill>
                  <a:srgbClr val="800000"/>
                </a:solidFill>
                <a:highlight>
                  <a:srgbClr val="FFFFFF"/>
                </a:highlight>
                <a:latin typeface="Consolas" panose="020B0609020204030204" pitchFamily="49" charset="0"/>
              </a:rPr>
              <a:t>AllowDuplicateValues</a:t>
            </a:r>
            <a:r>
              <a:rPr lang="en-GB" sz="1000" dirty="0">
                <a:solidFill>
                  <a:srgbClr val="800000"/>
                </a:solidFill>
                <a:highlight>
                  <a:srgbClr val="FFFFFF"/>
                </a:highlight>
                <a:latin typeface="Consolas" panose="020B0609020204030204" pitchFamily="49" charset="0"/>
              </a:rPr>
              <a:t>='TRUE'</a:t>
            </a:r>
          </a:p>
          <a:p>
            <a:pPr marL="0" indent="0">
              <a:buNone/>
            </a:pPr>
            <a:r>
              <a:rPr lang="en-GB" sz="1000" dirty="0">
                <a:solidFill>
                  <a:srgbClr val="800000"/>
                </a:solidFill>
                <a:highlight>
                  <a:srgbClr val="FFFFFF"/>
                </a:highlight>
                <a:latin typeface="Consolas" panose="020B0609020204030204" pitchFamily="49" charset="0"/>
              </a:rPr>
              <a:t>			List='</a:t>
            </a:r>
            <a:r>
              <a:rPr lang="en-GB" sz="1000" dirty="0" err="1">
                <a:solidFill>
                  <a:srgbClr val="800000"/>
                </a:solidFill>
                <a:highlight>
                  <a:srgbClr val="FFFFFF"/>
                </a:highlight>
                <a:latin typeface="Consolas" panose="020B0609020204030204" pitchFamily="49" charset="0"/>
              </a:rPr>
              <a:t>UserInfo</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EnforceUniqueValues</a:t>
            </a:r>
            <a:r>
              <a:rPr lang="en-GB" sz="1000" dirty="0">
                <a:solidFill>
                  <a:srgbClr val="800000"/>
                </a:solidFill>
                <a:highlight>
                  <a:srgbClr val="FFFFFF"/>
                </a:highlight>
                <a:latin typeface="Consolas" panose="020B0609020204030204" pitchFamily="49" charset="0"/>
              </a:rPr>
              <a:t>='FALSE' </a:t>
            </a:r>
            <a:r>
              <a:rPr lang="en-GB" sz="1000" dirty="0" err="1">
                <a:solidFill>
                  <a:srgbClr val="800000"/>
                </a:solidFill>
                <a:highlight>
                  <a:srgbClr val="FFFFFF"/>
                </a:highlight>
                <a:latin typeface="Consolas" panose="020B0609020204030204" pitchFamily="49" charset="0"/>
              </a:rPr>
              <a:t>ShowField</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ImnName</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UserSelectionMode</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PeopleOnly</a:t>
            </a:r>
            <a:r>
              <a:rPr lang="en-GB" sz="1000" dirty="0">
                <a:solidFill>
                  <a:srgbClr val="800000"/>
                </a:solidFill>
                <a:highlight>
                  <a:srgbClr val="FFFFFF"/>
                </a:highlight>
                <a:latin typeface="Consolas" panose="020B0609020204030204" pitchFamily="49" charset="0"/>
              </a:rPr>
              <a:t>'</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UserSelectionScope</a:t>
            </a:r>
            <a:r>
              <a:rPr lang="en-GB" sz="1000" dirty="0">
                <a:solidFill>
                  <a:srgbClr val="800000"/>
                </a:solidFill>
                <a:highlight>
                  <a:srgbClr val="FFFFFF"/>
                </a:highlight>
                <a:latin typeface="Consolas" panose="020B0609020204030204" pitchFamily="49" charset="0"/>
              </a:rPr>
              <a:t>='0'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ID='{5a258f0a-bc3b-4cd4-a1c7-0639bd475fd4}' Name='</a:t>
            </a:r>
            <a:r>
              <a:rPr lang="en-GB" sz="1000" dirty="0" err="1">
                <a:solidFill>
                  <a:srgbClr val="800000"/>
                </a:solidFill>
                <a:highlight>
                  <a:srgbClr val="FFFFFF"/>
                </a:highlight>
                <a:latin typeface="Consolas" panose="020B0609020204030204" pitchFamily="49" charset="0"/>
              </a:rPr>
              <a:t>ProjectStartDate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Start Date' Type='</a:t>
            </a:r>
            <a:r>
              <a:rPr lang="en-GB" sz="1000" dirty="0" err="1">
                <a:solidFill>
                  <a:srgbClr val="800000"/>
                </a:solidFill>
                <a:highlight>
                  <a:srgbClr val="FFFFFF"/>
                </a:highlight>
                <a:latin typeface="Consolas" panose="020B0609020204030204" pitchFamily="49" charset="0"/>
              </a:rPr>
              <a:t>DateTime</a:t>
            </a:r>
            <a:r>
              <a:rPr lang="en-GB" sz="1000" dirty="0">
                <a:solidFill>
                  <a:srgbClr val="800000"/>
                </a:solidFill>
                <a:highlight>
                  <a:srgbClr val="FFFFFF"/>
                </a:highlight>
                <a:latin typeface="Consolas" panose="020B0609020204030204" pitchFamily="49" charset="0"/>
              </a:rPr>
              <a:t>' Required='FALSE' Group='Contoso' Format='</a:t>
            </a:r>
            <a:r>
              <a:rPr lang="en-GB" sz="1000" dirty="0" err="1">
                <a:solidFill>
                  <a:srgbClr val="800000"/>
                </a:solidFill>
                <a:highlight>
                  <a:srgbClr val="FFFFFF"/>
                </a:highlight>
                <a:latin typeface="Consolas" panose="020B0609020204030204" pitchFamily="49" charset="0"/>
              </a:rPr>
              <a:t>DateOnly</a:t>
            </a:r>
            <a:r>
              <a:rPr lang="en-GB" sz="1000" dirty="0">
                <a:solidFill>
                  <a:srgbClr val="800000"/>
                </a:solidFill>
                <a:highlight>
                  <a:srgbClr val="FFFFFF"/>
                </a:highlight>
                <a:latin typeface="Consolas" panose="020B0609020204030204" pitchFamily="49" charset="0"/>
              </a:rPr>
              <a:t>' /&gt;"</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list.Update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0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C1AA5736-CD1E-4C79-B987-07F4D1B37252}"/>
              </a:ext>
            </a:extLst>
          </p:cNvPr>
          <p:cNvSpPr txBox="1"/>
          <p:nvPr/>
        </p:nvSpPr>
        <p:spPr>
          <a:xfrm>
            <a:off x="296436" y="779468"/>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list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6483835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Site Columns and List Columns</a:t>
            </a:r>
            <a:endParaRPr lang="nl-NL" dirty="0"/>
          </a:p>
        </p:txBody>
      </p:sp>
      <p:graphicFrame>
        <p:nvGraphicFramePr>
          <p:cNvPr id="5" name="Diagram 4"/>
          <p:cNvGraphicFramePr/>
          <p:nvPr>
            <p:extLst>
              <p:ext uri="{D42A27DB-BD31-4B8C-83A1-F6EECF244321}">
                <p14:modId xmlns:p14="http://schemas.microsoft.com/office/powerpoint/2010/main" val="4223340367"/>
              </p:ext>
            </p:extLst>
          </p:nvPr>
        </p:nvGraphicFramePr>
        <p:xfrm>
          <a:off x="304800" y="891882"/>
          <a:ext cx="8534400" cy="392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87916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99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sv-SE" sz="2650" dirty="0">
                <a:solidFill>
                  <a:schemeClr val="accent1">
                    <a:lumMod val="75000"/>
                    <a:lumOff val="25000"/>
                  </a:schemeClr>
                </a:solidFill>
              </a:rPr>
              <a:t>Site Column</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sp>
        <p:nvSpPr>
          <p:cNvPr id="9" name="Text Placeholder 6"/>
          <p:cNvSpPr txBox="1">
            <a:spLocks/>
          </p:cNvSpPr>
          <p:nvPr/>
        </p:nvSpPr>
        <p:spPr>
          <a:xfrm>
            <a:off x="5513071" y="1428750"/>
            <a:ext cx="3429000" cy="2362200"/>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Visual Studio </a:t>
            </a:r>
          </a:p>
          <a:p>
            <a:pPr marL="342900" indent="-342900">
              <a:buFont typeface="Arial" panose="020B0604020202020204" pitchFamily="34" charset="0"/>
              <a:buAutoNum type="arabicPeriod"/>
            </a:pPr>
            <a:r>
              <a:rPr lang="sv-SE" sz="2000" dirty="0">
                <a:latin typeface="+mj-lt"/>
              </a:rPr>
              <a:t>Add New Item</a:t>
            </a:r>
          </a:p>
          <a:p>
            <a:pPr marL="342900" indent="-342900">
              <a:buFont typeface="Arial" panose="020B0604020202020204" pitchFamily="34" charset="0"/>
              <a:buAutoNum type="arabicPeriod"/>
            </a:pPr>
            <a:r>
              <a:rPr lang="sv-SE" sz="2000" dirty="0">
                <a:latin typeface="+mj-lt"/>
              </a:rPr>
              <a:t>Choose Site Column</a:t>
            </a:r>
          </a:p>
          <a:p>
            <a:pPr marL="342900" indent="-342900">
              <a:buFont typeface="Arial" panose="020B0604020202020204" pitchFamily="34" charset="0"/>
              <a:buAutoNum type="arabicPeriod"/>
            </a:pPr>
            <a:r>
              <a:rPr lang="sv-SE" sz="2000" dirty="0">
                <a:latin typeface="+mj-lt"/>
              </a:rPr>
              <a:t>Provide a Name</a:t>
            </a:r>
          </a:p>
          <a:p>
            <a:pPr marL="342900" indent="-342900">
              <a:buFont typeface="Arial" panose="020B0604020202020204" pitchFamily="34" charset="0"/>
              <a:buAutoNum type="arabicPeriod"/>
            </a:pPr>
            <a:r>
              <a:rPr lang="sv-SE" sz="2000" dirty="0">
                <a:latin typeface="+mj-lt"/>
              </a:rPr>
              <a:t>Click Add</a:t>
            </a:r>
          </a:p>
        </p:txBody>
      </p:sp>
      <p:pic>
        <p:nvPicPr>
          <p:cNvPr id="5" name="Picture 4"/>
          <p:cNvPicPr>
            <a:picLocks noChangeAspect="1"/>
          </p:cNvPicPr>
          <p:nvPr/>
        </p:nvPicPr>
        <p:blipFill>
          <a:blip r:embed="rId3"/>
          <a:stretch>
            <a:fillRect/>
          </a:stretch>
        </p:blipFill>
        <p:spPr>
          <a:xfrm>
            <a:off x="381000" y="1428750"/>
            <a:ext cx="4737335" cy="32114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088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sv-SE" sz="2650" dirty="0">
                <a:solidFill>
                  <a:schemeClr val="accent1">
                    <a:lumMod val="75000"/>
                    <a:lumOff val="25000"/>
                  </a:schemeClr>
                </a:solidFill>
              </a:rPr>
              <a:t>Site Column</a:t>
            </a:r>
            <a:endParaRPr lang="en-GB" sz="2650" dirty="0">
              <a:solidFill>
                <a:schemeClr val="accent1">
                  <a:lumMod val="75000"/>
                  <a:lumOff val="25000"/>
                </a:schemeClr>
              </a:solidFill>
            </a:endParaRPr>
          </a:p>
        </p:txBody>
      </p:sp>
      <p:sp>
        <p:nvSpPr>
          <p:cNvPr id="2" name="Title 1"/>
          <p:cNvSpPr>
            <a:spLocks noGrp="1"/>
          </p:cNvSpPr>
          <p:nvPr>
            <p:ph type="title"/>
          </p:nvPr>
        </p:nvSpPr>
        <p:spPr/>
        <p:txBody>
          <a:bodyPr/>
          <a:lstStyle/>
          <a:p>
            <a:r>
              <a:rPr lang="nl-NL" dirty="0"/>
              <a:t>Working with </a:t>
            </a:r>
            <a:r>
              <a:rPr lang="sv-SE" dirty="0"/>
              <a:t>Site Columns and List Columns</a:t>
            </a:r>
            <a:endParaRPr lang="en-GB" dirty="0"/>
          </a:p>
        </p:txBody>
      </p:sp>
      <p:sp>
        <p:nvSpPr>
          <p:cNvPr id="9" name="Text Placeholder 6"/>
          <p:cNvSpPr txBox="1">
            <a:spLocks/>
          </p:cNvSpPr>
          <p:nvPr/>
        </p:nvSpPr>
        <p:spPr>
          <a:xfrm>
            <a:off x="5410200" y="1633995"/>
            <a:ext cx="3429000" cy="2223768"/>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Visual Studio </a:t>
            </a:r>
          </a:p>
          <a:p>
            <a:pPr marL="188994" lvl="1" indent="0">
              <a:buNone/>
            </a:pPr>
            <a:r>
              <a:rPr lang="sv-SE" sz="2000" dirty="0">
                <a:latin typeface="+mj-lt"/>
              </a:rPr>
              <a:t>There is no designer for Site Columns so the next step is manually editing the XML markup. </a:t>
            </a:r>
            <a:endParaRPr lang="en-GB" sz="2000" dirty="0">
              <a:latin typeface="+mj-lt"/>
            </a:endParaRPr>
          </a:p>
        </p:txBody>
      </p:sp>
      <p:pic>
        <p:nvPicPr>
          <p:cNvPr id="4" name="Picture 3"/>
          <p:cNvPicPr>
            <a:picLocks noChangeAspect="1"/>
          </p:cNvPicPr>
          <p:nvPr/>
        </p:nvPicPr>
        <p:blipFill>
          <a:blip r:embed="rId3"/>
          <a:stretch>
            <a:fillRect/>
          </a:stretch>
        </p:blipFill>
        <p:spPr>
          <a:xfrm>
            <a:off x="381000" y="1633995"/>
            <a:ext cx="4684105" cy="2223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83370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Site Columns and List Columns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428750"/>
            <a:ext cx="8534400" cy="3498928"/>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site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SPSite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ID='{2f554816-b79a-4853-b912-6b2a88789533}' Name='</a:t>
            </a:r>
            <a:r>
              <a:rPr lang="en-GB" sz="1000" dirty="0" err="1">
                <a:solidFill>
                  <a:srgbClr val="800000"/>
                </a:solidFill>
                <a:highlight>
                  <a:srgbClr val="FFFFFF"/>
                </a:highlight>
                <a:latin typeface="Consolas" panose="020B0609020204030204" pitchFamily="49" charset="0"/>
              </a:rPr>
              <a:t>ProjectName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Name' Type ='Text' Required='FALSE' Group='Contoso'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ID='{0e9967c7-0eaf-4316-b5d7-6ba6f917a95d}' Name='</a:t>
            </a:r>
            <a:r>
              <a:rPr lang="en-GB" sz="1000" dirty="0" err="1">
                <a:solidFill>
                  <a:srgbClr val="800000"/>
                </a:solidFill>
                <a:highlight>
                  <a:srgbClr val="FFFFFF"/>
                </a:highlight>
                <a:latin typeface="Consolas" panose="020B0609020204030204" pitchFamily="49" charset="0"/>
              </a:rPr>
              <a:t>ProjectOwner</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Owner‘ Type='User' Required='True' Group='Contoso' </a:t>
            </a:r>
            <a:r>
              <a:rPr lang="en-GB" sz="1000" dirty="0" err="1">
                <a:solidFill>
                  <a:srgbClr val="800000"/>
                </a:solidFill>
                <a:highlight>
                  <a:srgbClr val="FFFFFF"/>
                </a:highlight>
                <a:latin typeface="Consolas" panose="020B0609020204030204" pitchFamily="49" charset="0"/>
              </a:rPr>
              <a:t>AllowDuplicateValues</a:t>
            </a:r>
            <a:r>
              <a:rPr lang="en-GB" sz="1000" dirty="0">
                <a:solidFill>
                  <a:srgbClr val="800000"/>
                </a:solidFill>
                <a:highlight>
                  <a:srgbClr val="FFFFFF"/>
                </a:highlight>
                <a:latin typeface="Consolas" panose="020B0609020204030204" pitchFamily="49" charset="0"/>
              </a:rPr>
              <a:t>='TRUE'</a:t>
            </a:r>
          </a:p>
          <a:p>
            <a:pPr marL="0" indent="0">
              <a:buNone/>
            </a:pPr>
            <a:r>
              <a:rPr lang="en-GB" sz="1000" dirty="0">
                <a:solidFill>
                  <a:srgbClr val="800000"/>
                </a:solidFill>
                <a:highlight>
                  <a:srgbClr val="FFFFFF"/>
                </a:highlight>
                <a:latin typeface="Consolas" panose="020B0609020204030204" pitchFamily="49" charset="0"/>
              </a:rPr>
              <a:t>			List='</a:t>
            </a:r>
            <a:r>
              <a:rPr lang="en-GB" sz="1000" dirty="0" err="1">
                <a:solidFill>
                  <a:srgbClr val="800000"/>
                </a:solidFill>
                <a:highlight>
                  <a:srgbClr val="FFFFFF"/>
                </a:highlight>
                <a:latin typeface="Consolas" panose="020B0609020204030204" pitchFamily="49" charset="0"/>
              </a:rPr>
              <a:t>UserInfo</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EnforceUniqueValues</a:t>
            </a:r>
            <a:r>
              <a:rPr lang="en-GB" sz="1000" dirty="0">
                <a:solidFill>
                  <a:srgbClr val="800000"/>
                </a:solidFill>
                <a:highlight>
                  <a:srgbClr val="FFFFFF"/>
                </a:highlight>
                <a:latin typeface="Consolas" panose="020B0609020204030204" pitchFamily="49" charset="0"/>
              </a:rPr>
              <a:t>='FALSE' </a:t>
            </a:r>
            <a:r>
              <a:rPr lang="en-GB" sz="1000" dirty="0" err="1">
                <a:solidFill>
                  <a:srgbClr val="800000"/>
                </a:solidFill>
                <a:highlight>
                  <a:srgbClr val="FFFFFF"/>
                </a:highlight>
                <a:latin typeface="Consolas" panose="020B0609020204030204" pitchFamily="49" charset="0"/>
              </a:rPr>
              <a:t>ShowField</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ImnName</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UserSelectionMode</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PeopleOnly</a:t>
            </a:r>
            <a:r>
              <a:rPr lang="en-GB" sz="1000" dirty="0">
                <a:solidFill>
                  <a:srgbClr val="800000"/>
                </a:solidFill>
                <a:highlight>
                  <a:srgbClr val="FFFFFF"/>
                </a:highlight>
                <a:latin typeface="Consolas" panose="020B0609020204030204" pitchFamily="49" charset="0"/>
              </a:rPr>
              <a:t>'</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UserSelectionScope</a:t>
            </a:r>
            <a:r>
              <a:rPr lang="en-GB" sz="1000" dirty="0">
                <a:solidFill>
                  <a:srgbClr val="800000"/>
                </a:solidFill>
                <a:highlight>
                  <a:srgbClr val="FFFFFF"/>
                </a:highlight>
                <a:latin typeface="Consolas" panose="020B0609020204030204" pitchFamily="49" charset="0"/>
              </a:rPr>
              <a:t>='0'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ID='{5a258f0a-bc3b-4cd4-a1c7-0639bd475fd4}' Name='</a:t>
            </a:r>
            <a:r>
              <a:rPr lang="en-GB" sz="1000" dirty="0" err="1">
                <a:solidFill>
                  <a:srgbClr val="800000"/>
                </a:solidFill>
                <a:highlight>
                  <a:srgbClr val="FFFFFF"/>
                </a:highlight>
                <a:latin typeface="Consolas" panose="020B0609020204030204" pitchFamily="49" charset="0"/>
              </a:rPr>
              <a:t>ProjectStartDate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Start Date' Type='</a:t>
            </a:r>
            <a:r>
              <a:rPr lang="en-GB" sz="1000" dirty="0" err="1">
                <a:solidFill>
                  <a:srgbClr val="800000"/>
                </a:solidFill>
                <a:highlight>
                  <a:srgbClr val="FFFFFF"/>
                </a:highlight>
                <a:latin typeface="Consolas" panose="020B0609020204030204" pitchFamily="49" charset="0"/>
              </a:rPr>
              <a:t>DateTime</a:t>
            </a:r>
            <a:r>
              <a:rPr lang="en-GB" sz="1000" dirty="0">
                <a:solidFill>
                  <a:srgbClr val="800000"/>
                </a:solidFill>
                <a:highlight>
                  <a:srgbClr val="FFFFFF"/>
                </a:highlight>
                <a:latin typeface="Consolas" panose="020B0609020204030204" pitchFamily="49" charset="0"/>
              </a:rPr>
              <a:t>' Required='FALSE' Group='Contoso' Format='</a:t>
            </a:r>
            <a:r>
              <a:rPr lang="en-GB" sz="1000" dirty="0" err="1">
                <a:solidFill>
                  <a:srgbClr val="800000"/>
                </a:solidFill>
                <a:highlight>
                  <a:srgbClr val="FFFFFF"/>
                </a:highlight>
                <a:latin typeface="Consolas" panose="020B0609020204030204" pitchFamily="49" charset="0"/>
              </a:rPr>
              <a:t>DateOnly</a:t>
            </a:r>
            <a:r>
              <a:rPr lang="en-GB" sz="1000" dirty="0">
                <a:solidFill>
                  <a:srgbClr val="800000"/>
                </a:solidFill>
                <a:highlight>
                  <a:srgbClr val="FFFFFF"/>
                </a:highlight>
                <a:latin typeface="Consolas" panose="020B0609020204030204" pitchFamily="49" charset="0"/>
              </a:rPr>
              <a:t>' /&gt;"</a:t>
            </a:r>
            <a:r>
              <a:rPr lang="en-GB" sz="1000" dirty="0">
                <a:solidFill>
                  <a:srgbClr val="000000"/>
                </a:solidFill>
                <a:highlight>
                  <a:srgbClr val="FFFFFF"/>
                </a:highlight>
                <a:latin typeface="Consolas" panose="020B0609020204030204" pitchFamily="49" charset="0"/>
              </a:rPr>
              <a:t>;                </a:t>
            </a:r>
          </a:p>
          <a:p>
            <a:pPr marL="0" indent="0">
              <a:buNone/>
            </a:pPr>
            <a:endParaRPr lang="en-GB" sz="1000" dirty="0">
              <a:solidFill>
                <a:srgbClr val="000000"/>
              </a:solidFill>
              <a:highlight>
                <a:srgbClr val="FFFFFF"/>
              </a:highlight>
              <a:latin typeface="Consolas" panose="020B0609020204030204" pitchFamily="49" charset="0"/>
            </a:endParaRP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web = </a:t>
            </a:r>
            <a:r>
              <a:rPr lang="en-GB" sz="1000" dirty="0" err="1">
                <a:solidFill>
                  <a:srgbClr val="000000"/>
                </a:solidFill>
                <a:highlight>
                  <a:srgbClr val="FFFFFF"/>
                </a:highlight>
                <a:latin typeface="Consolas" panose="020B0609020204030204" pitchFamily="49" charset="0"/>
              </a:rPr>
              <a:t>site.RootWeb</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00" dirty="0">
              <a:solidFill>
                <a:srgbClr val="000000"/>
              </a:solidFill>
              <a:highlight>
                <a:srgbClr val="FFFFFF"/>
              </a:highlight>
              <a:latin typeface="Consolas" panose="020B0609020204030204" pitchFamily="49" charset="0"/>
            </a:endParaRPr>
          </a:p>
        </p:txBody>
      </p:sp>
      <p:sp>
        <p:nvSpPr>
          <p:cNvPr id="10" name="TextBox 9">
            <a:extLst>
              <a:ext uri="{FF2B5EF4-FFF2-40B4-BE49-F238E27FC236}">
                <a16:creationId xmlns:a16="http://schemas.microsoft.com/office/drawing/2014/main" id="{DC6B0F4F-33AD-4831-B28F-36636C43F49D}"/>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site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0962347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Site Columns and List Columns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6436" y="1428750"/>
            <a:ext cx="8534400" cy="3581400"/>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ClientContext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ID='{2f554816-b79a-4853-b912-6b2a88789533}' Name='</a:t>
            </a:r>
            <a:r>
              <a:rPr lang="en-GB" sz="1000" dirty="0" err="1">
                <a:solidFill>
                  <a:srgbClr val="800000"/>
                </a:solidFill>
                <a:highlight>
                  <a:srgbClr val="FFFFFF"/>
                </a:highlight>
                <a:latin typeface="Consolas" panose="020B0609020204030204" pitchFamily="49" charset="0"/>
              </a:rPr>
              <a:t>ProjectName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Name' Type ='Text' Required='FALSE' Group='Contoso'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ID='{0e9967c7-0eaf-4316-b5d7-6ba6f917a95d}' Name='</a:t>
            </a:r>
            <a:r>
              <a:rPr lang="en-GB" sz="1000" dirty="0" err="1">
                <a:solidFill>
                  <a:srgbClr val="800000"/>
                </a:solidFill>
                <a:highlight>
                  <a:srgbClr val="FFFFFF"/>
                </a:highlight>
                <a:latin typeface="Consolas" panose="020B0609020204030204" pitchFamily="49" charset="0"/>
              </a:rPr>
              <a:t>ProjectOwner</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Owner' Type='User' Required='True' Group='Contoso' </a:t>
            </a:r>
            <a:r>
              <a:rPr lang="en-GB" sz="1000" dirty="0" err="1">
                <a:solidFill>
                  <a:srgbClr val="800000"/>
                </a:solidFill>
                <a:highlight>
                  <a:srgbClr val="FFFFFF"/>
                </a:highlight>
                <a:latin typeface="Consolas" panose="020B0609020204030204" pitchFamily="49" charset="0"/>
              </a:rPr>
              <a:t>AllowDuplicateValues</a:t>
            </a:r>
            <a:r>
              <a:rPr lang="en-GB" sz="1000" dirty="0">
                <a:solidFill>
                  <a:srgbClr val="800000"/>
                </a:solidFill>
                <a:highlight>
                  <a:srgbClr val="FFFFFF"/>
                </a:highlight>
                <a:latin typeface="Consolas" panose="020B0609020204030204" pitchFamily="49" charset="0"/>
              </a:rPr>
              <a:t>='TRUE'</a:t>
            </a:r>
          </a:p>
          <a:p>
            <a:pPr marL="0" indent="0">
              <a:buNone/>
            </a:pPr>
            <a:r>
              <a:rPr lang="en-GB" sz="1000" dirty="0">
                <a:solidFill>
                  <a:srgbClr val="800000"/>
                </a:solidFill>
                <a:highlight>
                  <a:srgbClr val="FFFFFF"/>
                </a:highlight>
                <a:latin typeface="Consolas" panose="020B0609020204030204" pitchFamily="49" charset="0"/>
              </a:rPr>
              <a:t>			List='</a:t>
            </a:r>
            <a:r>
              <a:rPr lang="en-GB" sz="1000" dirty="0" err="1">
                <a:solidFill>
                  <a:srgbClr val="800000"/>
                </a:solidFill>
                <a:highlight>
                  <a:srgbClr val="FFFFFF"/>
                </a:highlight>
                <a:latin typeface="Consolas" panose="020B0609020204030204" pitchFamily="49" charset="0"/>
              </a:rPr>
              <a:t>UserInfo</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EnforceUniqueValues</a:t>
            </a:r>
            <a:r>
              <a:rPr lang="en-GB" sz="1000" dirty="0">
                <a:solidFill>
                  <a:srgbClr val="800000"/>
                </a:solidFill>
                <a:highlight>
                  <a:srgbClr val="FFFFFF"/>
                </a:highlight>
                <a:latin typeface="Consolas" panose="020B0609020204030204" pitchFamily="49" charset="0"/>
              </a:rPr>
              <a:t>='FALSE' </a:t>
            </a:r>
            <a:r>
              <a:rPr lang="en-GB" sz="1000" dirty="0" err="1">
                <a:solidFill>
                  <a:srgbClr val="800000"/>
                </a:solidFill>
                <a:highlight>
                  <a:srgbClr val="FFFFFF"/>
                </a:highlight>
                <a:latin typeface="Consolas" panose="020B0609020204030204" pitchFamily="49" charset="0"/>
              </a:rPr>
              <a:t>ShowField</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ImnName</a:t>
            </a: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UserSelectionMode</a:t>
            </a:r>
            <a:r>
              <a:rPr lang="en-GB" sz="1000" dirty="0">
                <a:solidFill>
                  <a:srgbClr val="800000"/>
                </a:solidFill>
                <a:highlight>
                  <a:srgbClr val="FFFFFF"/>
                </a:highlight>
                <a:latin typeface="Consolas" panose="020B0609020204030204" pitchFamily="49" charset="0"/>
              </a:rPr>
              <a:t>='</a:t>
            </a:r>
            <a:r>
              <a:rPr lang="en-GB" sz="1000" dirty="0" err="1">
                <a:solidFill>
                  <a:srgbClr val="800000"/>
                </a:solidFill>
                <a:highlight>
                  <a:srgbClr val="FFFFFF"/>
                </a:highlight>
                <a:latin typeface="Consolas" panose="020B0609020204030204" pitchFamily="49" charset="0"/>
              </a:rPr>
              <a:t>PeopleOnly</a:t>
            </a:r>
            <a:r>
              <a:rPr lang="en-GB" sz="1000" dirty="0">
                <a:solidFill>
                  <a:srgbClr val="800000"/>
                </a:solidFill>
                <a:highlight>
                  <a:srgbClr val="FFFFFF"/>
                </a:highlight>
                <a:latin typeface="Consolas" panose="020B0609020204030204" pitchFamily="49" charset="0"/>
              </a:rPr>
              <a:t>'</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UserSelectionScope</a:t>
            </a:r>
            <a:r>
              <a:rPr lang="en-GB" sz="1000" dirty="0">
                <a:solidFill>
                  <a:srgbClr val="800000"/>
                </a:solidFill>
                <a:highlight>
                  <a:srgbClr val="FFFFFF"/>
                </a:highlight>
                <a:latin typeface="Consolas" panose="020B0609020204030204" pitchFamily="49" charset="0"/>
              </a:rPr>
              <a:t>='0' /&gt;"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 </a:t>
            </a:r>
            <a:r>
              <a:rPr lang="en-GB" sz="1000" dirty="0">
                <a:solidFill>
                  <a:srgbClr val="800000"/>
                </a:solidFill>
                <a:highlight>
                  <a:srgbClr val="FFFFFF"/>
                </a:highlight>
                <a:latin typeface="Consolas" panose="020B0609020204030204" pitchFamily="49" charset="0"/>
              </a:rPr>
              <a:t>@"&lt;Field ID='{5a258f0a-bc3b-4cd4-a1c7-0639bd475fd4}' Name='</a:t>
            </a:r>
            <a:r>
              <a:rPr lang="en-GB" sz="1000" dirty="0" err="1">
                <a:solidFill>
                  <a:srgbClr val="800000"/>
                </a:solidFill>
                <a:highlight>
                  <a:srgbClr val="FFFFFF"/>
                </a:highlight>
                <a:latin typeface="Consolas" panose="020B0609020204030204" pitchFamily="49" charset="0"/>
              </a:rPr>
              <a:t>ProjectStartDate</a:t>
            </a:r>
            <a:r>
              <a:rPr lang="en-GB" sz="1000" dirty="0">
                <a:solidFill>
                  <a:srgbClr val="800000"/>
                </a:solidFill>
                <a:highlight>
                  <a:srgbClr val="FFFFFF"/>
                </a:highlight>
                <a:latin typeface="Consolas" panose="020B0609020204030204" pitchFamily="49" charset="0"/>
              </a:rPr>
              <a:t>' </a:t>
            </a:r>
          </a:p>
          <a:p>
            <a:pPr marL="0" indent="0">
              <a:buNone/>
            </a:pPr>
            <a:r>
              <a:rPr lang="en-GB" sz="1000" dirty="0">
                <a:solidFill>
                  <a:srgbClr val="800000"/>
                </a:solidFill>
                <a:highlight>
                  <a:srgbClr val="FFFFFF"/>
                </a:highlight>
                <a:latin typeface="Consolas" panose="020B0609020204030204" pitchFamily="49" charset="0"/>
              </a:rPr>
              <a:t>			</a:t>
            </a:r>
            <a:r>
              <a:rPr lang="en-GB" sz="1000" dirty="0" err="1">
                <a:solidFill>
                  <a:srgbClr val="800000"/>
                </a:solidFill>
                <a:highlight>
                  <a:srgbClr val="FFFFFF"/>
                </a:highlight>
                <a:latin typeface="Consolas" panose="020B0609020204030204" pitchFamily="49" charset="0"/>
              </a:rPr>
              <a:t>DisplayName</a:t>
            </a:r>
            <a:r>
              <a:rPr lang="en-GB" sz="1000" dirty="0">
                <a:solidFill>
                  <a:srgbClr val="800000"/>
                </a:solidFill>
                <a:highlight>
                  <a:srgbClr val="FFFFFF"/>
                </a:highlight>
                <a:latin typeface="Consolas" panose="020B0609020204030204" pitchFamily="49" charset="0"/>
              </a:rPr>
              <a:t>='Project Start Date' Type='</a:t>
            </a:r>
            <a:r>
              <a:rPr lang="en-GB" sz="1000" dirty="0" err="1">
                <a:solidFill>
                  <a:srgbClr val="800000"/>
                </a:solidFill>
                <a:highlight>
                  <a:srgbClr val="FFFFFF"/>
                </a:highlight>
                <a:latin typeface="Consolas" panose="020B0609020204030204" pitchFamily="49" charset="0"/>
              </a:rPr>
              <a:t>DateTime</a:t>
            </a:r>
            <a:r>
              <a:rPr lang="en-GB" sz="1000" dirty="0">
                <a:solidFill>
                  <a:srgbClr val="800000"/>
                </a:solidFill>
                <a:highlight>
                  <a:srgbClr val="FFFFFF"/>
                </a:highlight>
                <a:latin typeface="Consolas" panose="020B0609020204030204" pitchFamily="49" charset="0"/>
              </a:rPr>
              <a:t>' Required='FALSE' Group='Contoso' Format='</a:t>
            </a:r>
            <a:r>
              <a:rPr lang="en-GB" sz="1000" dirty="0" err="1">
                <a:solidFill>
                  <a:srgbClr val="800000"/>
                </a:solidFill>
                <a:highlight>
                  <a:srgbClr val="FFFFFF"/>
                </a:highlight>
                <a:latin typeface="Consolas" panose="020B0609020204030204" pitchFamily="49" charset="0"/>
              </a:rPr>
              <a:t>DateOnly</a:t>
            </a:r>
            <a:r>
              <a:rPr lang="en-GB" sz="1000" dirty="0">
                <a:solidFill>
                  <a:srgbClr val="800000"/>
                </a:solidFill>
                <a:highlight>
                  <a:srgbClr val="FFFFFF"/>
                </a:highlight>
                <a:latin typeface="Consolas" panose="020B0609020204030204" pitchFamily="49" charset="0"/>
              </a:rPr>
              <a:t>' /&gt;"</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nameFieldDef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ownerFieldDef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ctx.Web.Fields.AddFieldAsXml</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startFieldDef</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AddFieldOptions</a:t>
            </a:r>
            <a:r>
              <a:rPr lang="en-GB" sz="1000" dirty="0" err="1">
                <a:solidFill>
                  <a:srgbClr val="000000"/>
                </a:solidFill>
                <a:highlight>
                  <a:srgbClr val="FFFFFF"/>
                </a:highlight>
                <a:latin typeface="Consolas" panose="020B0609020204030204" pitchFamily="49" charset="0"/>
              </a:rPr>
              <a:t>.AddFieldInternalNameHint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00" dirty="0">
              <a:solidFill>
                <a:srgbClr val="000000"/>
              </a:solidFill>
              <a:highlight>
                <a:srgbClr val="FFFFFF"/>
              </a:highlight>
              <a:latin typeface="Consolas" panose="020B0609020204030204" pitchFamily="49" charset="0"/>
            </a:endParaRPr>
          </a:p>
        </p:txBody>
      </p:sp>
      <p:sp>
        <p:nvSpPr>
          <p:cNvPr id="10" name="TextBox 9">
            <a:extLst>
              <a:ext uri="{FF2B5EF4-FFF2-40B4-BE49-F238E27FC236}">
                <a16:creationId xmlns:a16="http://schemas.microsoft.com/office/drawing/2014/main" id="{E38D2980-333A-4B3F-BBF4-7220F27B7D4A}"/>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site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13883207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Content Types</a:t>
            </a:r>
          </a:p>
        </p:txBody>
      </p:sp>
      <p:sp>
        <p:nvSpPr>
          <p:cNvPr id="4" name="Text Placeholder 1"/>
          <p:cNvSpPr txBox="1">
            <a:spLocks/>
          </p:cNvSpPr>
          <p:nvPr/>
        </p:nvSpPr>
        <p:spPr>
          <a:xfrm>
            <a:off x="305670" y="891882"/>
            <a:ext cx="8534400" cy="353854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2000" dirty="0">
                <a:latin typeface="+mj-lt"/>
              </a:rPr>
              <a:t>Introduced in SharePoint 2007 and used to define common business objects</a:t>
            </a:r>
          </a:p>
          <a:p>
            <a:r>
              <a:rPr lang="en-US" sz="2000" dirty="0">
                <a:latin typeface="+mj-lt"/>
              </a:rPr>
              <a:t>SharePoint provides a large collection of content types out-of-the-box:</a:t>
            </a:r>
          </a:p>
          <a:p>
            <a:pPr lvl="1"/>
            <a:r>
              <a:rPr lang="en-US" sz="1600" dirty="0"/>
              <a:t>Document, Event, Task, Announcement, Page, etc.</a:t>
            </a:r>
          </a:p>
          <a:p>
            <a:r>
              <a:rPr lang="en-US" sz="2000" dirty="0">
                <a:latin typeface="+mj-lt"/>
              </a:rPr>
              <a:t>Reuse existing content types or create custom</a:t>
            </a:r>
          </a:p>
          <a:p>
            <a:r>
              <a:rPr lang="en-US" sz="2000" dirty="0">
                <a:latin typeface="+mj-lt"/>
              </a:rPr>
              <a:t>Locations:</a:t>
            </a:r>
          </a:p>
          <a:p>
            <a:pPr lvl="1"/>
            <a:r>
              <a:rPr lang="en-US" sz="1600" dirty="0"/>
              <a:t>C:\Program Files\Common Files\</a:t>
            </a:r>
            <a:r>
              <a:rPr lang="en-US" sz="1600" dirty="0" err="1"/>
              <a:t>microsoft</a:t>
            </a:r>
            <a:r>
              <a:rPr lang="en-US" sz="1600" dirty="0"/>
              <a:t> shared\Web Server Extensions\16\TEMPLATE\FEATURES\</a:t>
            </a:r>
            <a:r>
              <a:rPr lang="en-US" sz="1600" dirty="0" err="1"/>
              <a:t>ctypes</a:t>
            </a:r>
            <a:r>
              <a:rPr lang="en-US" sz="1600" dirty="0"/>
              <a:t>\</a:t>
            </a:r>
          </a:p>
          <a:p>
            <a:pPr lvl="1"/>
            <a:r>
              <a:rPr lang="en-US" sz="1600" dirty="0"/>
              <a:t>..\</a:t>
            </a:r>
            <a:r>
              <a:rPr lang="en-US" sz="1600" dirty="0" err="1"/>
              <a:t>PublishingResources</a:t>
            </a:r>
            <a:r>
              <a:rPr lang="en-US" sz="1600" dirty="0"/>
              <a:t>\</a:t>
            </a:r>
          </a:p>
          <a:p>
            <a:r>
              <a:rPr lang="en-US" sz="2000" dirty="0">
                <a:latin typeface="+mj-lt"/>
              </a:rPr>
              <a:t>Content Types define the following:</a:t>
            </a:r>
          </a:p>
          <a:p>
            <a:pPr lvl="1"/>
            <a:r>
              <a:rPr lang="en-US" sz="1600" dirty="0"/>
              <a:t>Columns</a:t>
            </a:r>
          </a:p>
          <a:p>
            <a:pPr lvl="1"/>
            <a:r>
              <a:rPr lang="en-US" sz="1600" dirty="0"/>
              <a:t>Document Template</a:t>
            </a:r>
          </a:p>
          <a:p>
            <a:pPr lvl="1"/>
            <a:r>
              <a:rPr lang="en-US" sz="1600" dirty="0"/>
              <a:t>Information Management Policies</a:t>
            </a:r>
          </a:p>
          <a:p>
            <a:pPr lvl="1"/>
            <a:r>
              <a:rPr lang="en-US" sz="1600" dirty="0"/>
              <a:t>Workflow associations</a:t>
            </a:r>
          </a:p>
        </p:txBody>
      </p:sp>
    </p:spTree>
    <p:extLst>
      <p:ext uri="{BB962C8B-B14F-4D97-AF65-F5344CB8AC3E}">
        <p14:creationId xmlns:p14="http://schemas.microsoft.com/office/powerpoint/2010/main" val="1528449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Content Types</a:t>
            </a:r>
          </a:p>
        </p:txBody>
      </p:sp>
      <p:sp>
        <p:nvSpPr>
          <p:cNvPr id="4" name="Text Placeholder 1"/>
          <p:cNvSpPr txBox="1">
            <a:spLocks/>
          </p:cNvSpPr>
          <p:nvPr/>
        </p:nvSpPr>
        <p:spPr>
          <a:xfrm>
            <a:off x="201930" y="891882"/>
            <a:ext cx="4648200" cy="3250425"/>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2000" dirty="0">
                <a:latin typeface="+mj-lt"/>
              </a:rPr>
              <a:t>Content types inherit from a parent similarly to a class in object-oriented programing</a:t>
            </a:r>
          </a:p>
          <a:p>
            <a:r>
              <a:rPr lang="en-US" sz="2000" dirty="0">
                <a:latin typeface="+mj-lt"/>
              </a:rPr>
              <a:t>The system content type is at the root of the inheritance chain</a:t>
            </a:r>
          </a:p>
          <a:p>
            <a:r>
              <a:rPr lang="en-US" sz="2000" dirty="0">
                <a:latin typeface="+mj-lt"/>
              </a:rPr>
              <a:t>Custom content types can inherit from item or below</a:t>
            </a:r>
          </a:p>
          <a:p>
            <a:r>
              <a:rPr lang="en-US" sz="2000" dirty="0">
                <a:latin typeface="+mj-lt"/>
              </a:rPr>
              <a:t>If a content type is sealed it cannot be inherited from</a:t>
            </a:r>
          </a:p>
          <a:p>
            <a:r>
              <a:rPr lang="en-US" sz="2000" dirty="0">
                <a:latin typeface="+mj-lt"/>
              </a:rPr>
              <a:t>Content type inheritance is governed by the content type ID</a:t>
            </a:r>
          </a:p>
        </p:txBody>
      </p:sp>
      <p:grpSp>
        <p:nvGrpSpPr>
          <p:cNvPr id="9" name="Group 8"/>
          <p:cNvGrpSpPr/>
          <p:nvPr/>
        </p:nvGrpSpPr>
        <p:grpSpPr>
          <a:xfrm>
            <a:off x="5562600" y="1443187"/>
            <a:ext cx="2922512" cy="2769114"/>
            <a:chOff x="5459488" y="978495"/>
            <a:chExt cx="2922512" cy="2769114"/>
          </a:xfrm>
        </p:grpSpPr>
        <p:sp>
          <p:nvSpPr>
            <p:cNvPr id="5" name="Rectangle 4"/>
            <p:cNvSpPr/>
            <p:nvPr/>
          </p:nvSpPr>
          <p:spPr>
            <a:xfrm>
              <a:off x="6500740" y="978495"/>
              <a:ext cx="851656" cy="476430"/>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900" dirty="0">
                  <a:solidFill>
                    <a:sysClr val="windowText" lastClr="000000"/>
                  </a:solidFill>
                </a:rPr>
                <a:t>System </a:t>
              </a:r>
            </a:p>
            <a:p>
              <a:pPr algn="ctr"/>
              <a:r>
                <a:rPr lang="sv-SE" sz="900" dirty="0">
                  <a:solidFill>
                    <a:sysClr val="windowText" lastClr="000000"/>
                  </a:solidFill>
                </a:rPr>
                <a:t>0x</a:t>
              </a:r>
            </a:p>
          </p:txBody>
        </p:sp>
        <p:sp>
          <p:nvSpPr>
            <p:cNvPr id="6" name="Rectangle 5"/>
            <p:cNvSpPr/>
            <p:nvPr/>
          </p:nvSpPr>
          <p:spPr>
            <a:xfrm>
              <a:off x="6500740" y="1657350"/>
              <a:ext cx="851656" cy="476430"/>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900" dirty="0">
                  <a:solidFill>
                    <a:sysClr val="windowText" lastClr="000000"/>
                  </a:solidFill>
                </a:rPr>
                <a:t>Item </a:t>
              </a:r>
            </a:p>
            <a:p>
              <a:pPr algn="ctr"/>
              <a:r>
                <a:rPr lang="sv-SE" sz="900" dirty="0">
                  <a:solidFill>
                    <a:sysClr val="windowText" lastClr="000000"/>
                  </a:solidFill>
                </a:rPr>
                <a:t>0x01</a:t>
              </a:r>
              <a:endParaRPr lang="en-GB" sz="900" dirty="0" err="1">
                <a:solidFill>
                  <a:sysClr val="windowText" lastClr="000000"/>
                </a:solidFill>
              </a:endParaRPr>
            </a:p>
          </p:txBody>
        </p:sp>
        <p:sp>
          <p:nvSpPr>
            <p:cNvPr id="7" name="Rectangle 6"/>
            <p:cNvSpPr/>
            <p:nvPr/>
          </p:nvSpPr>
          <p:spPr>
            <a:xfrm>
              <a:off x="5459488" y="2489602"/>
              <a:ext cx="851656" cy="476430"/>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900" dirty="0">
                  <a:solidFill>
                    <a:sysClr val="windowText" lastClr="000000"/>
                  </a:solidFill>
                </a:rPr>
                <a:t>Document</a:t>
              </a:r>
            </a:p>
            <a:p>
              <a:pPr algn="ctr"/>
              <a:r>
                <a:rPr lang="sv-SE" sz="900" dirty="0">
                  <a:solidFill>
                    <a:sysClr val="windowText" lastClr="000000"/>
                  </a:solidFill>
                </a:rPr>
                <a:t>0x0101</a:t>
              </a:r>
              <a:endParaRPr lang="en-GB" sz="900" dirty="0" err="1">
                <a:solidFill>
                  <a:sysClr val="windowText" lastClr="000000"/>
                </a:solidFill>
              </a:endParaRPr>
            </a:p>
          </p:txBody>
        </p:sp>
        <p:sp>
          <p:nvSpPr>
            <p:cNvPr id="8" name="Rectangle 7"/>
            <p:cNvSpPr/>
            <p:nvPr/>
          </p:nvSpPr>
          <p:spPr>
            <a:xfrm>
              <a:off x="6498894" y="2489238"/>
              <a:ext cx="851656" cy="476430"/>
            </a:xfrm>
            <a:prstGeom prst="rect">
              <a:avLst/>
            </a:prstGeom>
            <a:solidFill>
              <a:schemeClr val="accent4">
                <a:lumMod val="40000"/>
                <a:lumOff val="60000"/>
              </a:schemeClr>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sv-SE" sz="900" dirty="0">
                  <a:solidFill>
                    <a:sysClr val="windowText" lastClr="000000"/>
                  </a:solidFill>
                </a:rPr>
                <a:t>Task</a:t>
              </a:r>
            </a:p>
            <a:p>
              <a:pPr algn="ctr"/>
              <a:r>
                <a:rPr lang="sv-SE" sz="900" dirty="0">
                  <a:solidFill>
                    <a:sysClr val="windowText" lastClr="000000"/>
                  </a:solidFill>
                </a:rPr>
                <a:t>0x0108</a:t>
              </a:r>
              <a:endParaRPr lang="en-GB" sz="900" dirty="0" err="1">
                <a:solidFill>
                  <a:sysClr val="windowText" lastClr="000000"/>
                </a:solidFill>
              </a:endParaRPr>
            </a:p>
          </p:txBody>
        </p:sp>
        <p:cxnSp>
          <p:nvCxnSpPr>
            <p:cNvPr id="10" name="Straight Arrow Connector 9"/>
            <p:cNvCxnSpPr>
              <a:stCxn id="6" idx="0"/>
              <a:endCxn id="5" idx="2"/>
            </p:cNvCxnSpPr>
            <p:nvPr/>
          </p:nvCxnSpPr>
          <p:spPr>
            <a:xfrm flipV="1">
              <a:off x="6926568" y="1454925"/>
              <a:ext cx="0" cy="202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0"/>
              <a:endCxn id="6" idx="2"/>
            </p:cNvCxnSpPr>
            <p:nvPr/>
          </p:nvCxnSpPr>
          <p:spPr>
            <a:xfrm rot="5400000" flipH="1" flipV="1">
              <a:off x="6228031" y="1791065"/>
              <a:ext cx="355822" cy="10412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0"/>
              <a:endCxn id="6" idx="2"/>
            </p:cNvCxnSpPr>
            <p:nvPr/>
          </p:nvCxnSpPr>
          <p:spPr>
            <a:xfrm rot="5400000" flipH="1" flipV="1">
              <a:off x="6747916" y="2310586"/>
              <a:ext cx="355458" cy="18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530344" y="2489602"/>
              <a:ext cx="851656" cy="4764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900" dirty="0">
                  <a:solidFill>
                    <a:sysClr val="windowText" lastClr="000000"/>
                  </a:solidFill>
                </a:rPr>
                <a:t>Custom</a:t>
              </a:r>
              <a:endParaRPr lang="en-GB" sz="900" dirty="0" err="1">
                <a:solidFill>
                  <a:sysClr val="windowText" lastClr="000000"/>
                </a:solidFill>
              </a:endParaRPr>
            </a:p>
          </p:txBody>
        </p:sp>
        <p:cxnSp>
          <p:nvCxnSpPr>
            <p:cNvPr id="23" name="Elbow Connector 22"/>
            <p:cNvCxnSpPr>
              <a:stCxn id="21" idx="0"/>
              <a:endCxn id="6" idx="2"/>
            </p:cNvCxnSpPr>
            <p:nvPr/>
          </p:nvCxnSpPr>
          <p:spPr>
            <a:xfrm rot="16200000" flipV="1">
              <a:off x="7263459" y="1796889"/>
              <a:ext cx="355822" cy="1029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59488" y="3260581"/>
              <a:ext cx="851656" cy="4764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900" dirty="0">
                  <a:solidFill>
                    <a:sysClr val="windowText" lastClr="000000"/>
                  </a:solidFill>
                </a:rPr>
                <a:t>Custom</a:t>
              </a:r>
              <a:endParaRPr lang="en-GB" sz="900" dirty="0" err="1">
                <a:solidFill>
                  <a:sysClr val="windowText" lastClr="000000"/>
                </a:solidFill>
              </a:endParaRPr>
            </a:p>
          </p:txBody>
        </p:sp>
        <p:sp>
          <p:nvSpPr>
            <p:cNvPr id="34" name="Rectangle 33"/>
            <p:cNvSpPr/>
            <p:nvPr/>
          </p:nvSpPr>
          <p:spPr>
            <a:xfrm>
              <a:off x="6500740" y="3265369"/>
              <a:ext cx="851656" cy="4764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900" dirty="0">
                  <a:solidFill>
                    <a:sysClr val="windowText" lastClr="000000"/>
                  </a:solidFill>
                </a:rPr>
                <a:t>Custom</a:t>
              </a:r>
              <a:endParaRPr lang="en-GB" sz="900" dirty="0" err="1">
                <a:solidFill>
                  <a:sysClr val="windowText" lastClr="000000"/>
                </a:solidFill>
              </a:endParaRPr>
            </a:p>
          </p:txBody>
        </p:sp>
        <p:sp>
          <p:nvSpPr>
            <p:cNvPr id="50" name="Rectangle 49"/>
            <p:cNvSpPr/>
            <p:nvPr/>
          </p:nvSpPr>
          <p:spPr>
            <a:xfrm>
              <a:off x="7530344" y="3271179"/>
              <a:ext cx="851656" cy="47643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sv-SE" sz="900" dirty="0">
                  <a:solidFill>
                    <a:sysClr val="windowText" lastClr="000000"/>
                  </a:solidFill>
                </a:rPr>
                <a:t>Custom</a:t>
              </a:r>
              <a:endParaRPr lang="en-GB" sz="900" dirty="0" err="1">
                <a:solidFill>
                  <a:sysClr val="windowText" lastClr="000000"/>
                </a:solidFill>
              </a:endParaRPr>
            </a:p>
          </p:txBody>
        </p:sp>
        <p:cxnSp>
          <p:nvCxnSpPr>
            <p:cNvPr id="64" name="Straight Arrow Connector 63"/>
            <p:cNvCxnSpPr>
              <a:stCxn id="33" idx="0"/>
              <a:endCxn id="7" idx="2"/>
            </p:cNvCxnSpPr>
            <p:nvPr/>
          </p:nvCxnSpPr>
          <p:spPr>
            <a:xfrm flipV="1">
              <a:off x="5885316" y="2966032"/>
              <a:ext cx="0" cy="29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4" idx="0"/>
              <a:endCxn id="8" idx="2"/>
            </p:cNvCxnSpPr>
            <p:nvPr/>
          </p:nvCxnSpPr>
          <p:spPr>
            <a:xfrm flipH="1" flipV="1">
              <a:off x="6924722" y="2965668"/>
              <a:ext cx="1846" cy="299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0" idx="0"/>
              <a:endCxn id="21" idx="2"/>
            </p:cNvCxnSpPr>
            <p:nvPr/>
          </p:nvCxnSpPr>
          <p:spPr>
            <a:xfrm flipV="1">
              <a:off x="7956172" y="2966032"/>
              <a:ext cx="0" cy="30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093847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2"/>
            <a:ext cx="8740142" cy="551689"/>
          </a:xfrm>
        </p:spPr>
        <p:txBody>
          <a:bodyPr/>
          <a:lstStyle/>
          <a:p>
            <a:pPr marL="0" indent="0">
              <a:buNone/>
            </a:pPr>
            <a:r>
              <a:rPr lang="nl-NL" sz="2650" dirty="0">
                <a:solidFill>
                  <a:schemeClr val="accent1">
                    <a:lumMod val="75000"/>
                    <a:lumOff val="25000"/>
                  </a:schemeClr>
                </a:solidFill>
              </a:rPr>
              <a:t>Content Type IDs</a:t>
            </a:r>
          </a:p>
        </p:txBody>
      </p:sp>
      <p:sp>
        <p:nvSpPr>
          <p:cNvPr id="2" name="Title 1"/>
          <p:cNvSpPr>
            <a:spLocks noGrp="1"/>
          </p:cNvSpPr>
          <p:nvPr>
            <p:ph type="title"/>
          </p:nvPr>
        </p:nvSpPr>
        <p:spPr/>
        <p:txBody>
          <a:bodyPr/>
          <a:lstStyle/>
          <a:p>
            <a:r>
              <a:rPr lang="nl-NL" dirty="0"/>
              <a:t>Working with Content Types</a:t>
            </a:r>
          </a:p>
        </p:txBody>
      </p:sp>
      <p:sp>
        <p:nvSpPr>
          <p:cNvPr id="4" name="Text Placeholder 1"/>
          <p:cNvSpPr txBox="1">
            <a:spLocks/>
          </p:cNvSpPr>
          <p:nvPr/>
        </p:nvSpPr>
        <p:spPr>
          <a:xfrm>
            <a:off x="304800" y="1352550"/>
            <a:ext cx="8534400" cy="320040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sv-SE" sz="1400" dirty="0"/>
              <a:t>Item (inherits from System)</a:t>
            </a:r>
          </a:p>
          <a:p>
            <a:pPr marL="0" indent="0">
              <a:buNone/>
            </a:pPr>
            <a:r>
              <a:rPr lang="sv-SE" sz="2800" dirty="0"/>
              <a:t>0x</a:t>
            </a:r>
            <a:r>
              <a:rPr lang="sv-SE" sz="2800" dirty="0">
                <a:solidFill>
                  <a:schemeClr val="accent2"/>
                </a:solidFill>
              </a:rPr>
              <a:t>01</a:t>
            </a:r>
            <a:endParaRPr lang="sv-SE" sz="3200" dirty="0">
              <a:solidFill>
                <a:schemeClr val="accent2"/>
              </a:solidFill>
            </a:endParaRPr>
          </a:p>
          <a:p>
            <a:pPr marL="0" indent="0">
              <a:buNone/>
            </a:pPr>
            <a:r>
              <a:rPr lang="sv-SE" sz="1400" dirty="0"/>
              <a:t>Contoso Project (inherits from Item)</a:t>
            </a:r>
          </a:p>
          <a:p>
            <a:pPr marL="0" indent="0">
              <a:buNone/>
            </a:pPr>
            <a:r>
              <a:rPr lang="sv-SE" sz="2800"/>
              <a:t>0x</a:t>
            </a:r>
            <a:r>
              <a:rPr lang="sv-SE" sz="2800">
                <a:solidFill>
                  <a:schemeClr val="accent2"/>
                </a:solidFill>
              </a:rPr>
              <a:t>01</a:t>
            </a:r>
            <a:r>
              <a:rPr lang="sv-SE" sz="2800">
                <a:solidFill>
                  <a:schemeClr val="bg2"/>
                </a:solidFill>
              </a:rPr>
              <a:t>6C17E9153F7948D5863393F20F296747</a:t>
            </a:r>
            <a:endParaRPr lang="sv-SE" sz="2800" dirty="0">
              <a:solidFill>
                <a:schemeClr val="bg2"/>
              </a:solidFill>
            </a:endParaRPr>
          </a:p>
          <a:p>
            <a:pPr marL="0" indent="0">
              <a:buNone/>
            </a:pPr>
            <a:r>
              <a:rPr lang="sv-SE" sz="1500" dirty="0"/>
              <a:t>Document </a:t>
            </a:r>
            <a:r>
              <a:rPr lang="sv-SE" sz="1600" dirty="0"/>
              <a:t>(inherits from Item)</a:t>
            </a:r>
            <a:endParaRPr lang="sv-SE" sz="1500" dirty="0"/>
          </a:p>
          <a:p>
            <a:pPr marL="0" indent="0">
              <a:buNone/>
            </a:pPr>
            <a:r>
              <a:rPr lang="sv-SE" sz="2800" dirty="0"/>
              <a:t>0x</a:t>
            </a:r>
            <a:r>
              <a:rPr lang="sv-SE" sz="2800" dirty="0">
                <a:solidFill>
                  <a:schemeClr val="accent2"/>
                </a:solidFill>
              </a:rPr>
              <a:t>01</a:t>
            </a:r>
            <a:r>
              <a:rPr lang="sv-SE" sz="2800" dirty="0">
                <a:solidFill>
                  <a:schemeClr val="accent6"/>
                </a:solidFill>
              </a:rPr>
              <a:t>01</a:t>
            </a:r>
            <a:endParaRPr lang="sv-SE" sz="3200" dirty="0">
              <a:solidFill>
                <a:schemeClr val="accent6"/>
              </a:solidFill>
            </a:endParaRPr>
          </a:p>
          <a:p>
            <a:pPr marL="0" indent="0">
              <a:buNone/>
            </a:pPr>
            <a:r>
              <a:rPr lang="sv-SE" sz="1500" dirty="0"/>
              <a:t>Contoso Document </a:t>
            </a:r>
            <a:r>
              <a:rPr lang="sv-SE" sz="1400" dirty="0"/>
              <a:t>(inherits from Document)</a:t>
            </a:r>
            <a:endParaRPr lang="sv-SE" sz="1500" dirty="0"/>
          </a:p>
          <a:p>
            <a:pPr marL="0" indent="0">
              <a:buNone/>
            </a:pPr>
            <a:r>
              <a:rPr lang="sv-SE" sz="2800" dirty="0"/>
              <a:t>0x</a:t>
            </a:r>
            <a:r>
              <a:rPr lang="sv-SE" sz="2800" dirty="0">
                <a:solidFill>
                  <a:schemeClr val="accent2"/>
                </a:solidFill>
              </a:rPr>
              <a:t>01</a:t>
            </a:r>
            <a:r>
              <a:rPr lang="sv-SE" sz="2800" dirty="0">
                <a:solidFill>
                  <a:schemeClr val="accent6"/>
                </a:solidFill>
              </a:rPr>
              <a:t>01</a:t>
            </a:r>
            <a:r>
              <a:rPr lang="sv-SE" sz="2800" dirty="0">
                <a:solidFill>
                  <a:schemeClr val="bg1">
                    <a:lumMod val="65000"/>
                  </a:schemeClr>
                </a:solidFill>
              </a:rPr>
              <a:t>F59F2FDA4D114E029097373DEFB4CACD</a:t>
            </a:r>
            <a:endParaRPr lang="en-US" sz="2800" dirty="0">
              <a:solidFill>
                <a:schemeClr val="bg1">
                  <a:lumMod val="65000"/>
                </a:schemeClr>
              </a:solidFill>
            </a:endParaRPr>
          </a:p>
        </p:txBody>
      </p:sp>
    </p:spTree>
    <p:extLst>
      <p:ext uri="{BB962C8B-B14F-4D97-AF65-F5344CB8AC3E}">
        <p14:creationId xmlns:p14="http://schemas.microsoft.com/office/powerpoint/2010/main" val="39102570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Content Types</a:t>
            </a:r>
          </a:p>
        </p:txBody>
      </p:sp>
      <p:sp>
        <p:nvSpPr>
          <p:cNvPr id="4" name="Text Placeholder 1"/>
          <p:cNvSpPr txBox="1">
            <a:spLocks/>
          </p:cNvSpPr>
          <p:nvPr/>
        </p:nvSpPr>
        <p:spPr>
          <a:xfrm>
            <a:off x="201930" y="891882"/>
            <a:ext cx="4114800" cy="335280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2000" dirty="0">
                <a:latin typeface="+mj-lt"/>
              </a:rPr>
              <a:t>Content types can be created declaratively using features </a:t>
            </a:r>
          </a:p>
          <a:p>
            <a:r>
              <a:rPr lang="en-US" sz="2000" dirty="0">
                <a:latin typeface="+mj-lt"/>
              </a:rPr>
              <a:t>Or programmatically using SSOM or CSOM</a:t>
            </a:r>
          </a:p>
          <a:p>
            <a:r>
              <a:rPr lang="en-US" sz="2000" dirty="0">
                <a:latin typeface="+mj-lt"/>
              </a:rPr>
              <a:t>Created at either a Site or Site Collection level</a:t>
            </a:r>
          </a:p>
          <a:p>
            <a:r>
              <a:rPr lang="en-US" sz="2000" dirty="0">
                <a:latin typeface="+mj-lt"/>
              </a:rPr>
              <a:t>As with site columns, a Site inherits content types defined by its parent</a:t>
            </a:r>
          </a:p>
          <a:p>
            <a:endParaRPr lang="en-US" sz="2000" dirty="0">
              <a:latin typeface="+mj-lt"/>
            </a:endParaRPr>
          </a:p>
          <a:p>
            <a:pPr marL="0" indent="0">
              <a:buNone/>
            </a:pPr>
            <a:r>
              <a:rPr lang="en-US" sz="2000" dirty="0">
                <a:latin typeface="+mj-lt"/>
              </a:rPr>
              <a:t>   Inherited from parent site</a:t>
            </a:r>
          </a:p>
          <a:p>
            <a:pPr marL="0" indent="0">
              <a:buNone/>
            </a:pPr>
            <a:r>
              <a:rPr lang="en-US" sz="2000" dirty="0">
                <a:latin typeface="+mj-lt"/>
              </a:rPr>
              <a:t>   Defined on this site</a:t>
            </a:r>
          </a:p>
        </p:txBody>
      </p:sp>
      <p:pic>
        <p:nvPicPr>
          <p:cNvPr id="5" name="Picture 4"/>
          <p:cNvPicPr>
            <a:picLocks noChangeAspect="1"/>
          </p:cNvPicPr>
          <p:nvPr/>
        </p:nvPicPr>
        <p:blipFill>
          <a:blip r:embed="rId3"/>
          <a:stretch>
            <a:fillRect/>
          </a:stretch>
        </p:blipFill>
        <p:spPr>
          <a:xfrm>
            <a:off x="4923596" y="914400"/>
            <a:ext cx="3910265" cy="3098885"/>
          </a:xfrm>
          <a:prstGeom prst="rect">
            <a:avLst/>
          </a:prstGeom>
          <a:ln>
            <a:noFill/>
          </a:ln>
          <a:effectLst>
            <a:outerShdw blurRad="292100" dist="139700" dir="2700000" algn="tl" rotWithShape="0">
              <a:srgbClr val="333333">
                <a:alpha val="65000"/>
              </a:srgbClr>
            </a:outerShdw>
          </a:effectLst>
        </p:spPr>
      </p:pic>
      <p:cxnSp>
        <p:nvCxnSpPr>
          <p:cNvPr id="7" name="Straight Connector 6"/>
          <p:cNvCxnSpPr/>
          <p:nvPr/>
        </p:nvCxnSpPr>
        <p:spPr>
          <a:xfrm>
            <a:off x="8686800" y="1657350"/>
            <a:ext cx="0" cy="13716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8" name="Straight Connector 7"/>
          <p:cNvCxnSpPr/>
          <p:nvPr/>
        </p:nvCxnSpPr>
        <p:spPr>
          <a:xfrm>
            <a:off x="8686800" y="3062853"/>
            <a:ext cx="0" cy="194697"/>
          </a:xfrm>
          <a:prstGeom prst="line">
            <a:avLst/>
          </a:prstGeom>
          <a:ln w="7620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13" name="Straight Connector 12"/>
          <p:cNvCxnSpPr/>
          <p:nvPr/>
        </p:nvCxnSpPr>
        <p:spPr>
          <a:xfrm>
            <a:off x="8686800" y="3286670"/>
            <a:ext cx="0" cy="709484"/>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16" name="Straight Connector 15"/>
          <p:cNvCxnSpPr/>
          <p:nvPr/>
        </p:nvCxnSpPr>
        <p:spPr>
          <a:xfrm>
            <a:off x="397604" y="4400550"/>
            <a:ext cx="0" cy="194697"/>
          </a:xfrm>
          <a:prstGeom prst="line">
            <a:avLst/>
          </a:prstGeom>
          <a:ln w="7620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17" name="Straight Connector 16"/>
          <p:cNvCxnSpPr/>
          <p:nvPr/>
        </p:nvCxnSpPr>
        <p:spPr>
          <a:xfrm>
            <a:off x="397604" y="4049985"/>
            <a:ext cx="0" cy="194697"/>
          </a:xfrm>
          <a:prstGeom prst="line">
            <a:avLst/>
          </a:prstGeom>
          <a:ln w="762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6333474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en-GB" dirty="0"/>
          </a:p>
        </p:txBody>
      </p:sp>
      <p:sp>
        <p:nvSpPr>
          <p:cNvPr id="9" name="Text Placeholder 6"/>
          <p:cNvSpPr txBox="1">
            <a:spLocks/>
          </p:cNvSpPr>
          <p:nvPr/>
        </p:nvSpPr>
        <p:spPr>
          <a:xfrm>
            <a:off x="5511423" y="1123950"/>
            <a:ext cx="3429000" cy="1675403"/>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Visual Studio </a:t>
            </a:r>
          </a:p>
          <a:p>
            <a:pPr marL="342900" indent="-342900">
              <a:buFont typeface="Arial" panose="020B0604020202020204" pitchFamily="34" charset="0"/>
              <a:buAutoNum type="arabicPeriod"/>
            </a:pPr>
            <a:r>
              <a:rPr lang="sv-SE" sz="2000" dirty="0">
                <a:latin typeface="+mj-lt"/>
              </a:rPr>
              <a:t>Add New Item</a:t>
            </a:r>
          </a:p>
          <a:p>
            <a:pPr marL="342900" indent="-342900">
              <a:buFont typeface="Arial" panose="020B0604020202020204" pitchFamily="34" charset="0"/>
              <a:buAutoNum type="arabicPeriod"/>
            </a:pPr>
            <a:r>
              <a:rPr lang="sv-SE" sz="2000" dirty="0">
                <a:latin typeface="+mj-lt"/>
              </a:rPr>
              <a:t>Choose Content Type</a:t>
            </a:r>
          </a:p>
          <a:p>
            <a:pPr marL="342900" indent="-342900">
              <a:buFont typeface="Arial" panose="020B0604020202020204" pitchFamily="34" charset="0"/>
              <a:buAutoNum type="arabicPeriod"/>
            </a:pPr>
            <a:r>
              <a:rPr lang="sv-SE" sz="2000" dirty="0">
                <a:latin typeface="+mj-lt"/>
              </a:rPr>
              <a:t>Provide a Name</a:t>
            </a:r>
          </a:p>
          <a:p>
            <a:pPr marL="342900" indent="-342900">
              <a:buFont typeface="Arial" panose="020B0604020202020204" pitchFamily="34" charset="0"/>
              <a:buAutoNum type="arabicPeriod"/>
            </a:pPr>
            <a:r>
              <a:rPr lang="sv-SE" sz="2000" dirty="0">
                <a:latin typeface="+mj-lt"/>
              </a:rPr>
              <a:t>Click Add</a:t>
            </a:r>
          </a:p>
        </p:txBody>
      </p:sp>
      <p:pic>
        <p:nvPicPr>
          <p:cNvPr id="4" name="Picture 3"/>
          <p:cNvPicPr>
            <a:picLocks noChangeAspect="1"/>
          </p:cNvPicPr>
          <p:nvPr/>
        </p:nvPicPr>
        <p:blipFill>
          <a:blip r:embed="rId3"/>
          <a:stretch>
            <a:fillRect/>
          </a:stretch>
        </p:blipFill>
        <p:spPr>
          <a:xfrm>
            <a:off x="381000" y="1123950"/>
            <a:ext cx="4441084" cy="3532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867995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en-GB" dirty="0"/>
          </a:p>
        </p:txBody>
      </p:sp>
      <p:sp>
        <p:nvSpPr>
          <p:cNvPr id="9" name="Text Placeholder 6"/>
          <p:cNvSpPr txBox="1">
            <a:spLocks/>
          </p:cNvSpPr>
          <p:nvPr/>
        </p:nvSpPr>
        <p:spPr>
          <a:xfrm>
            <a:off x="5513071" y="1123950"/>
            <a:ext cx="3429000" cy="1781621"/>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Content Type Wizard</a:t>
            </a:r>
          </a:p>
          <a:p>
            <a:pPr marL="342900" indent="-342900">
              <a:buFont typeface="Arial" panose="020B0604020202020204" pitchFamily="34" charset="0"/>
              <a:buAutoNum type="arabicPeriod"/>
            </a:pPr>
            <a:r>
              <a:rPr lang="sv-SE" sz="2000" dirty="0">
                <a:latin typeface="+mj-lt"/>
              </a:rPr>
              <a:t>Choose a parent content type</a:t>
            </a:r>
          </a:p>
          <a:p>
            <a:pPr marL="342900" indent="-342900">
              <a:buFont typeface="Arial" panose="020B0604020202020204" pitchFamily="34" charset="0"/>
              <a:buAutoNum type="arabicPeriod"/>
            </a:pPr>
            <a:r>
              <a:rPr lang="sv-SE" sz="2000" dirty="0">
                <a:latin typeface="+mj-lt"/>
              </a:rPr>
              <a:t>Click Finish</a:t>
            </a:r>
            <a:endParaRPr lang="en-GB" sz="2000" dirty="0">
              <a:latin typeface="+mj-lt"/>
            </a:endParaRPr>
          </a:p>
        </p:txBody>
      </p:sp>
      <p:pic>
        <p:nvPicPr>
          <p:cNvPr id="5" name="Picture 4"/>
          <p:cNvPicPr>
            <a:picLocks noChangeAspect="1"/>
          </p:cNvPicPr>
          <p:nvPr/>
        </p:nvPicPr>
        <p:blipFill>
          <a:blip r:embed="rId3"/>
          <a:stretch>
            <a:fillRect/>
          </a:stretch>
        </p:blipFill>
        <p:spPr>
          <a:xfrm>
            <a:off x="334065" y="1123950"/>
            <a:ext cx="4514958" cy="32853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81324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80633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en-GB" dirty="0"/>
          </a:p>
        </p:txBody>
      </p:sp>
      <p:sp>
        <p:nvSpPr>
          <p:cNvPr id="9" name="Text Placeholder 6"/>
          <p:cNvSpPr txBox="1">
            <a:spLocks/>
          </p:cNvSpPr>
          <p:nvPr/>
        </p:nvSpPr>
        <p:spPr>
          <a:xfrm>
            <a:off x="5514810" y="1566631"/>
            <a:ext cx="3429000" cy="1629221"/>
          </a:xfrm>
          <a:prstGeom prst="rect">
            <a:avLst/>
          </a:prstGeom>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Font typeface="Arial" panose="020B0604020202020204" pitchFamily="34" charset="0"/>
              <a:buNone/>
            </a:pPr>
            <a:r>
              <a:rPr lang="sv-SE" sz="2000" dirty="0">
                <a:latin typeface="+mj-lt"/>
              </a:rPr>
              <a:t>Content Type XML</a:t>
            </a:r>
          </a:p>
          <a:p>
            <a:pPr marL="188994" lvl="1" indent="0">
              <a:buFont typeface="Arial" panose="020B0604020202020204" pitchFamily="34" charset="0"/>
              <a:buNone/>
            </a:pPr>
            <a:r>
              <a:rPr lang="sv-SE" sz="2000" dirty="0">
                <a:latin typeface="+mj-lt"/>
              </a:rPr>
              <a:t>There is a designer for ContentTypes to allow you to add columns to a  content type or manually edit the Elements.xml file</a:t>
            </a:r>
          </a:p>
        </p:txBody>
      </p:sp>
      <p:pic>
        <p:nvPicPr>
          <p:cNvPr id="6" name="Picture 5"/>
          <p:cNvPicPr>
            <a:picLocks noChangeAspect="1"/>
          </p:cNvPicPr>
          <p:nvPr/>
        </p:nvPicPr>
        <p:blipFill>
          <a:blip r:embed="rId3"/>
          <a:stretch>
            <a:fillRect/>
          </a:stretch>
        </p:blipFill>
        <p:spPr>
          <a:xfrm>
            <a:off x="304799" y="1566631"/>
            <a:ext cx="4831201" cy="2362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63947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62830" y="1428750"/>
            <a:ext cx="8534400" cy="32427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it-IT" sz="1050" dirty="0">
                <a:solidFill>
                  <a:srgbClr val="0000FF"/>
                </a:solidFill>
                <a:highlight>
                  <a:srgbClr val="FFFFFF"/>
                </a:highlight>
                <a:latin typeface="Consolas" panose="020B0609020204030204" pitchFamily="49" charset="0"/>
              </a:rPr>
              <a:t>using</a:t>
            </a:r>
            <a:r>
              <a:rPr lang="it-IT" sz="1050" dirty="0">
                <a:solidFill>
                  <a:srgbClr val="000000"/>
                </a:solidFill>
                <a:highlight>
                  <a:srgbClr val="FFFFFF"/>
                </a:highlight>
                <a:latin typeface="Consolas" panose="020B0609020204030204" pitchFamily="49" charset="0"/>
              </a:rPr>
              <a:t> (</a:t>
            </a:r>
            <a:r>
              <a:rPr lang="it-IT" sz="1050" dirty="0">
                <a:solidFill>
                  <a:srgbClr val="0000FF"/>
                </a:solidFill>
                <a:highlight>
                  <a:srgbClr val="FFFFFF"/>
                </a:highlight>
                <a:latin typeface="Consolas" panose="020B0609020204030204" pitchFamily="49" charset="0"/>
              </a:rPr>
              <a:t>var</a:t>
            </a:r>
            <a:r>
              <a:rPr lang="it-IT" sz="1050" dirty="0">
                <a:solidFill>
                  <a:srgbClr val="000000"/>
                </a:solidFill>
                <a:highlight>
                  <a:srgbClr val="FFFFFF"/>
                </a:highlight>
                <a:latin typeface="Consolas" panose="020B0609020204030204" pitchFamily="49" charset="0"/>
              </a:rPr>
              <a:t> site = </a:t>
            </a:r>
            <a:r>
              <a:rPr lang="it-IT" sz="1050" dirty="0">
                <a:solidFill>
                  <a:srgbClr val="0000FF"/>
                </a:solidFill>
                <a:highlight>
                  <a:srgbClr val="FFFFFF"/>
                </a:highlight>
                <a:latin typeface="Consolas" panose="020B0609020204030204" pitchFamily="49" charset="0"/>
              </a:rPr>
              <a:t>new</a:t>
            </a:r>
            <a:r>
              <a:rPr lang="it-IT" sz="1050" dirty="0">
                <a:solidFill>
                  <a:srgbClr val="000000"/>
                </a:solidFill>
                <a:highlight>
                  <a:srgbClr val="FFFFFF"/>
                </a:highlight>
                <a:latin typeface="Consolas" panose="020B0609020204030204" pitchFamily="49" charset="0"/>
              </a:rPr>
              <a:t> </a:t>
            </a:r>
            <a:r>
              <a:rPr lang="it-IT" sz="1050" dirty="0">
                <a:solidFill>
                  <a:srgbClr val="2B91AF"/>
                </a:solidFill>
                <a:highlight>
                  <a:srgbClr val="FFFFFF"/>
                </a:highlight>
                <a:latin typeface="Consolas" panose="020B0609020204030204" pitchFamily="49" charset="0"/>
              </a:rPr>
              <a:t>SPSite</a:t>
            </a:r>
            <a:r>
              <a:rPr lang="it-IT" sz="1050" dirty="0">
                <a:solidFill>
                  <a:srgbClr val="000000"/>
                </a:solidFill>
                <a:highlight>
                  <a:srgbClr val="FFFFFF"/>
                </a:highlight>
                <a:latin typeface="Consolas" panose="020B0609020204030204" pitchFamily="49" charset="0"/>
              </a:rPr>
              <a:t>(</a:t>
            </a:r>
            <a:r>
              <a:rPr lang="it-IT" sz="1050" dirty="0">
                <a:solidFill>
                  <a:srgbClr val="A31515"/>
                </a:solidFill>
                <a:highlight>
                  <a:srgbClr val="FFFFFF"/>
                </a:highlight>
                <a:latin typeface="Consolas" panose="020B0609020204030204" pitchFamily="49" charset="0"/>
              </a:rPr>
              <a:t>"https://dev.contoso.local"</a:t>
            </a:r>
            <a:r>
              <a:rPr lang="it-IT" sz="1050" dirty="0">
                <a:solidFill>
                  <a:srgbClr val="000000"/>
                </a:solidFill>
                <a:highlight>
                  <a:srgbClr val="FFFFFF"/>
                </a:highlight>
                <a:latin typeface="Consolas" panose="020B0609020204030204" pitchFamily="49" charset="0"/>
              </a:rPr>
              <a:t>))</a:t>
            </a:r>
          </a:p>
          <a:p>
            <a:pPr marL="0" indent="0">
              <a:buNone/>
            </a:pPr>
            <a:r>
              <a:rPr lang="it-IT" sz="1050" dirty="0">
                <a:solidFill>
                  <a:srgbClr val="000000"/>
                </a:solidFill>
                <a:highlight>
                  <a:srgbClr val="FFFFFF"/>
                </a:highlight>
                <a:latin typeface="Consolas" panose="020B0609020204030204" pitchFamily="49" charset="0"/>
              </a:rPr>
              <a:t>{</a:t>
            </a:r>
          </a:p>
          <a:p>
            <a:pPr marL="0" indent="0">
              <a:buNone/>
            </a:pPr>
            <a:r>
              <a:rPr lang="it-IT"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rootWeb</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site.RootWeb</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newCtId</a:t>
            </a:r>
            <a:r>
              <a:rPr lang="en-GB" sz="1050" dirty="0">
                <a:solidFill>
                  <a:srgbClr val="000000"/>
                </a:solidFill>
                <a:highlight>
                  <a:srgbClr val="FFFFFF"/>
                </a:highlight>
                <a:latin typeface="Consolas" panose="020B0609020204030204" pitchFamily="49" charset="0"/>
              </a:rPr>
              <a:t> = </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SPContentTypeId</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"0x0100CDFBE3B07B3340C0B702DA236D39CC5A"</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a:t>
            </a:r>
            <a:r>
              <a:rPr lang="en-GB" sz="1050" dirty="0">
                <a:solidFill>
                  <a:srgbClr val="000000"/>
                </a:solidFill>
                <a:highlight>
                  <a:srgbClr val="FFFFFF"/>
                </a:highlight>
                <a:latin typeface="Consolas" panose="020B0609020204030204" pitchFamily="49" charset="0"/>
              </a:rPr>
              <a:t> = </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SPContentType</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newCtId</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rootWeb.ContentTypes</a:t>
            </a:r>
            <a:r>
              <a:rPr lang="en-GB" sz="1050" dirty="0">
                <a:solidFill>
                  <a:srgbClr val="000000"/>
                </a:solidFill>
                <a:highlight>
                  <a:srgbClr val="FFFFFF"/>
                </a:highlight>
                <a:latin typeface="Consolas" panose="020B0609020204030204" pitchFamily="49" charset="0"/>
              </a:rPr>
              <a:t>, </a:t>
            </a:r>
            <a:r>
              <a:rPr lang="en-GB" sz="1050" dirty="0">
                <a:solidFill>
                  <a:srgbClr val="A31515"/>
                </a:solidFill>
                <a:highlight>
                  <a:srgbClr val="FFFFFF"/>
                </a:highlight>
                <a:latin typeface="Consolas" panose="020B0609020204030204" pitchFamily="49" charset="0"/>
              </a:rPr>
              <a:t>"Project"</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newCtFields</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newCt.FieldLinks</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rootWeb.ContentTypes.Add</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newCt</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newCt.Group</a:t>
            </a:r>
            <a:r>
              <a:rPr lang="en-GB" sz="1050" dirty="0">
                <a:solidFill>
                  <a:srgbClr val="000000"/>
                </a:solidFill>
                <a:highlight>
                  <a:srgbClr val="FFFFFF"/>
                </a:highlight>
                <a:latin typeface="Consolas" panose="020B0609020204030204" pitchFamily="49" charset="0"/>
              </a:rPr>
              <a:t> = </a:t>
            </a:r>
            <a:r>
              <a:rPr lang="en-GB" sz="1050" dirty="0">
                <a:solidFill>
                  <a:srgbClr val="A31515"/>
                </a:solidFill>
                <a:highlight>
                  <a:srgbClr val="FFFFFF"/>
                </a:highlight>
                <a:latin typeface="Consolas" panose="020B0609020204030204" pitchFamily="49" charset="0"/>
              </a:rPr>
              <a:t>"Contoso"</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newCtFields.Add</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SPFieldLink</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rootWeb.AvailableFields</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Guid</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"{2f554816-b79a-4853-b912-6b2a88789533}"</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newCtFields.Add</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SPFieldLink</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rootWeb.AvailableFields</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Guid</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"{0e9967c7-0eaf-4316-b5d7-6ba6f917a95d}"</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newCtFields.Add</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SPFieldLink</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rootWeb.AvailableFields</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Guid</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"{5a258f0a-bc3b-4cd4-a1c7-0639bd475fd4}"</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newCt.Update</a:t>
            </a:r>
            <a:r>
              <a:rPr lang="en-GB" sz="1050" dirty="0">
                <a:solidFill>
                  <a:srgbClr val="000000"/>
                </a:solidFill>
                <a:highlight>
                  <a:srgbClr val="FFFFFF"/>
                </a:highlight>
                <a:latin typeface="Consolas" panose="020B0609020204030204" pitchFamily="49" charset="0"/>
              </a:rPr>
              <a:t>(</a:t>
            </a:r>
            <a:r>
              <a:rPr lang="en-GB" sz="1050" dirty="0">
                <a:solidFill>
                  <a:srgbClr val="0000FF"/>
                </a:solidFill>
                <a:highlight>
                  <a:srgbClr val="FFFFFF"/>
                </a:highlight>
                <a:latin typeface="Consolas" panose="020B0609020204030204" pitchFamily="49" charset="0"/>
              </a:rPr>
              <a:t>true</a:t>
            </a:r>
            <a:r>
              <a:rPr lang="en-GB" sz="1050" dirty="0">
                <a:solidFill>
                  <a:srgbClr val="000000"/>
                </a:solidFill>
                <a:highlight>
                  <a:srgbClr val="FFFFFF"/>
                </a:highlight>
                <a:latin typeface="Consolas" panose="020B0609020204030204" pitchFamily="49" charset="0"/>
              </a:rPr>
              <a:t>);</a:t>
            </a:r>
          </a:p>
          <a:p>
            <a:pPr marL="0" indent="0">
              <a:buNone/>
            </a:pPr>
            <a:r>
              <a:rPr lang="it-IT" sz="1050" dirty="0">
                <a:solidFill>
                  <a:srgbClr val="000000"/>
                </a:solidFill>
                <a:highlight>
                  <a:srgbClr val="FFFFFF"/>
                </a:highlight>
                <a:latin typeface="Consolas" panose="020B0609020204030204" pitchFamily="49" charset="0"/>
              </a:rPr>
              <a:t>}</a:t>
            </a:r>
          </a:p>
          <a:p>
            <a:pPr marL="0" indent="0">
              <a:buNone/>
            </a:pPr>
            <a:endParaRPr lang="it-IT" sz="1100" dirty="0">
              <a:solidFill>
                <a:srgbClr val="000000"/>
              </a:solidFill>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DE9786D0-9932-4ECB-B265-7BD0CEC1375F}"/>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content type</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54143505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6" name="Text Placeholder 3"/>
          <p:cNvSpPr txBox="1">
            <a:spLocks/>
          </p:cNvSpPr>
          <p:nvPr/>
        </p:nvSpPr>
        <p:spPr>
          <a:xfrm>
            <a:off x="299224" y="1385670"/>
            <a:ext cx="8534400" cy="3091080"/>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US" sz="800" dirty="0">
                <a:solidFill>
                  <a:srgbClr val="0000FF"/>
                </a:solidFill>
                <a:highlight>
                  <a:srgbClr val="FFFFFF"/>
                </a:highlight>
                <a:latin typeface="Consolas" panose="020B0609020204030204" pitchFamily="49" charset="0"/>
              </a:rPr>
              <a:t>using</a:t>
            </a:r>
            <a:r>
              <a:rPr lang="en-US" sz="800" dirty="0">
                <a:solidFill>
                  <a:srgbClr val="000000"/>
                </a:solidFill>
                <a:highlight>
                  <a:srgbClr val="FFFFFF"/>
                </a:highlight>
                <a:latin typeface="Consolas" panose="020B0609020204030204" pitchFamily="49" charset="0"/>
              </a:rPr>
              <a:t> (</a:t>
            </a:r>
            <a:r>
              <a:rPr lang="en-US" sz="800" dirty="0" err="1">
                <a:solidFill>
                  <a:srgbClr val="0000FF"/>
                </a:solidFill>
                <a:highlight>
                  <a:srgbClr val="FFFFFF"/>
                </a:highlight>
                <a:latin typeface="Consolas" panose="020B0609020204030204" pitchFamily="49" charset="0"/>
              </a:rPr>
              <a:t>var</a:t>
            </a:r>
            <a:r>
              <a:rPr lang="en-US" sz="800" dirty="0">
                <a:solidFill>
                  <a:srgbClr val="000000"/>
                </a:solidFill>
                <a:highlight>
                  <a:srgbClr val="FFFFFF"/>
                </a:highlight>
                <a:latin typeface="Consolas" panose="020B0609020204030204" pitchFamily="49" charset="0"/>
              </a:rPr>
              <a:t> </a:t>
            </a:r>
            <a:r>
              <a:rPr lang="en-US" sz="800" dirty="0" err="1">
                <a:solidFill>
                  <a:srgbClr val="000000"/>
                </a:solidFill>
                <a:highlight>
                  <a:srgbClr val="FFFFFF"/>
                </a:highlight>
                <a:latin typeface="Consolas" panose="020B0609020204030204" pitchFamily="49" charset="0"/>
              </a:rPr>
              <a:t>ctx</a:t>
            </a:r>
            <a:r>
              <a:rPr lang="en-US" sz="800" dirty="0">
                <a:solidFill>
                  <a:srgbClr val="000000"/>
                </a:solidFill>
                <a:highlight>
                  <a:srgbClr val="FFFFFF"/>
                </a:highlight>
                <a:latin typeface="Consolas" panose="020B0609020204030204" pitchFamily="49" charset="0"/>
              </a:rPr>
              <a:t> = </a:t>
            </a:r>
            <a:r>
              <a:rPr lang="en-US" sz="800" dirty="0">
                <a:solidFill>
                  <a:srgbClr val="0000FF"/>
                </a:solidFill>
                <a:highlight>
                  <a:srgbClr val="FFFFFF"/>
                </a:highlight>
                <a:latin typeface="Consolas" panose="020B0609020204030204" pitchFamily="49" charset="0"/>
              </a:rPr>
              <a:t>new</a:t>
            </a:r>
            <a:r>
              <a:rPr lang="en-US" sz="800" dirty="0">
                <a:solidFill>
                  <a:srgbClr val="000000"/>
                </a:solidFill>
                <a:highlight>
                  <a:srgbClr val="FFFFFF"/>
                </a:highlight>
                <a:latin typeface="Consolas" panose="020B0609020204030204" pitchFamily="49" charset="0"/>
              </a:rPr>
              <a:t> </a:t>
            </a:r>
            <a:r>
              <a:rPr lang="en-US" sz="800" dirty="0" err="1">
                <a:solidFill>
                  <a:srgbClr val="2B91AF"/>
                </a:solidFill>
                <a:highlight>
                  <a:srgbClr val="FFFFFF"/>
                </a:highlight>
                <a:latin typeface="Consolas" panose="020B0609020204030204" pitchFamily="49" charset="0"/>
              </a:rPr>
              <a:t>ClientContext</a:t>
            </a:r>
            <a:r>
              <a:rPr lang="en-US" sz="800" dirty="0">
                <a:solidFill>
                  <a:srgbClr val="000000"/>
                </a:solidFill>
                <a:highlight>
                  <a:srgbClr val="FFFFFF"/>
                </a:highlight>
                <a:latin typeface="Consolas" panose="020B0609020204030204" pitchFamily="49" charset="0"/>
              </a:rPr>
              <a:t>(</a:t>
            </a:r>
            <a:r>
              <a:rPr lang="en-US" sz="800" dirty="0">
                <a:solidFill>
                  <a:srgbClr val="A31515"/>
                </a:solidFill>
                <a:highlight>
                  <a:srgbClr val="FFFFFF"/>
                </a:highlight>
                <a:latin typeface="Consolas" panose="020B0609020204030204" pitchFamily="49" charset="0"/>
              </a:rPr>
              <a:t>"https://dev.contoso.local"</a:t>
            </a:r>
            <a:r>
              <a:rPr lang="en-US" sz="800" dirty="0">
                <a:solidFill>
                  <a:srgbClr val="000000"/>
                </a:solidFill>
                <a:highlight>
                  <a:srgbClr val="FFFFFF"/>
                </a:highlight>
                <a:latin typeface="Consolas" panose="020B0609020204030204" pitchFamily="49" charset="0"/>
              </a:rPr>
              <a:t>))</a:t>
            </a:r>
          </a:p>
          <a:p>
            <a:pPr marL="0" indent="0">
              <a:buNone/>
            </a:pPr>
            <a:r>
              <a:rPr lang="it-IT"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web = </a:t>
            </a:r>
            <a:r>
              <a:rPr lang="en-GB" sz="800" dirty="0" err="1">
                <a:solidFill>
                  <a:srgbClr val="000000"/>
                </a:solidFill>
                <a:highlight>
                  <a:srgbClr val="FFFFFF"/>
                </a:highlight>
                <a:latin typeface="Consolas" panose="020B0609020204030204" pitchFamily="49" charset="0"/>
              </a:rPr>
              <a:t>ctx.Web</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newCt</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web.ContentTypes.Add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ContentTypeCreationInformation</a:t>
            </a:r>
            <a:r>
              <a:rPr lang="en-GB" sz="800" dirty="0">
                <a:solidFill>
                  <a:srgbClr val="000000"/>
                </a:solidFill>
                <a:highlight>
                  <a:srgbClr val="FFFFFF"/>
                </a:highlight>
                <a:latin typeface="Consolas" panose="020B0609020204030204" pitchFamily="49" charset="0"/>
              </a:rPr>
              <a:t>() {</a:t>
            </a:r>
          </a:p>
          <a:p>
            <a:pPr marL="0" indent="0">
              <a:buNone/>
            </a:pPr>
            <a:r>
              <a:rPr lang="en-GB" sz="800" dirty="0">
                <a:solidFill>
                  <a:srgbClr val="000000"/>
                </a:solidFill>
                <a:highlight>
                  <a:srgbClr val="FFFFFF"/>
                </a:highlight>
                <a:latin typeface="Consolas" panose="020B0609020204030204" pitchFamily="49" charset="0"/>
              </a:rPr>
              <a:t>		Name = </a:t>
            </a:r>
            <a:r>
              <a:rPr lang="en-GB" sz="800" dirty="0">
                <a:solidFill>
                  <a:srgbClr val="A31515"/>
                </a:solidFill>
                <a:highlight>
                  <a:srgbClr val="FFFFFF"/>
                </a:highlight>
                <a:latin typeface="Consolas" panose="020B0609020204030204" pitchFamily="49" charset="0"/>
              </a:rPr>
              <a:t>"Project"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Id = </a:t>
            </a:r>
            <a:r>
              <a:rPr lang="en-GB" sz="800" dirty="0">
                <a:solidFill>
                  <a:srgbClr val="A31515"/>
                </a:solidFill>
                <a:highlight>
                  <a:srgbClr val="FFFFFF"/>
                </a:highlight>
                <a:latin typeface="Consolas" panose="020B0609020204030204" pitchFamily="49" charset="0"/>
              </a:rPr>
              <a:t>"0x0100CDFBE3B07B3340C0B702DA236D39CC5A"</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Group = </a:t>
            </a:r>
            <a:r>
              <a:rPr lang="en-GB" sz="800" dirty="0">
                <a:solidFill>
                  <a:srgbClr val="A31515"/>
                </a:solidFill>
                <a:highlight>
                  <a:srgbClr val="FFFFFF"/>
                </a:highlight>
                <a:latin typeface="Consolas" panose="020B0609020204030204" pitchFamily="49" charset="0"/>
              </a:rPr>
              <a:t>"Contoso"</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00"/>
                </a:solidFill>
                <a:highlight>
                  <a:srgbClr val="FFFFFF"/>
                </a:highlight>
                <a:latin typeface="Consolas" panose="020B0609020204030204" pitchFamily="49" charset="0"/>
              </a:rPr>
              <a:t>	});</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pPr marL="0" indent="0">
              <a:buNone/>
            </a:pP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newCt.FieldLinks.Add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FieldLinkCreationInformation</a:t>
            </a:r>
            <a:r>
              <a:rPr lang="en-GB" sz="800" dirty="0">
                <a:solidFill>
                  <a:srgbClr val="000000"/>
                </a:solidFill>
                <a:highlight>
                  <a:srgbClr val="FFFFFF"/>
                </a:highlight>
                <a:latin typeface="Consolas" panose="020B0609020204030204" pitchFamily="49" charset="0"/>
              </a:rPr>
              <a:t> { Field = </a:t>
            </a:r>
            <a:r>
              <a:rPr lang="en-GB" sz="800" dirty="0" err="1">
                <a:solidFill>
                  <a:srgbClr val="000000"/>
                </a:solidFill>
                <a:highlight>
                  <a:srgbClr val="FFFFFF"/>
                </a:highlight>
                <a:latin typeface="Consolas" panose="020B0609020204030204" pitchFamily="49" charset="0"/>
              </a:rPr>
              <a:t>web.Fields.GetById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Guid</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"{2f554816-b79a-4853-b912-6b2a88789533}"</a:t>
            </a:r>
            <a:r>
              <a:rPr lang="en-GB" sz="800" dirty="0">
                <a:solidFill>
                  <a:srgbClr val="000000"/>
                </a:solidFill>
                <a:highlight>
                  <a:srgbClr val="FFFFFF"/>
                </a:highlight>
                <a:latin typeface="Consolas" panose="020B0609020204030204" pitchFamily="49" charset="0"/>
              </a:rPr>
              <a:t>)) });</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newCt.FieldLinks.Add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FieldLinkCreationInformation</a:t>
            </a:r>
            <a:r>
              <a:rPr lang="en-GB" sz="800" dirty="0">
                <a:solidFill>
                  <a:srgbClr val="000000"/>
                </a:solidFill>
                <a:highlight>
                  <a:srgbClr val="FFFFFF"/>
                </a:highlight>
                <a:latin typeface="Consolas" panose="020B0609020204030204" pitchFamily="49" charset="0"/>
              </a:rPr>
              <a:t> { Field = </a:t>
            </a:r>
            <a:r>
              <a:rPr lang="en-GB" sz="800" dirty="0" err="1">
                <a:solidFill>
                  <a:srgbClr val="000000"/>
                </a:solidFill>
                <a:highlight>
                  <a:srgbClr val="FFFFFF"/>
                </a:highlight>
                <a:latin typeface="Consolas" panose="020B0609020204030204" pitchFamily="49" charset="0"/>
              </a:rPr>
              <a:t>web.Fields.GetById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Guid</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"{0e9967c7-0eaf-4316-b5d7-6ba6f917a95d}"</a:t>
            </a:r>
            <a:r>
              <a:rPr lang="en-GB" sz="800" dirty="0">
                <a:solidFill>
                  <a:srgbClr val="000000"/>
                </a:solidFill>
                <a:highlight>
                  <a:srgbClr val="FFFFFF"/>
                </a:highlight>
                <a:latin typeface="Consolas" panose="020B0609020204030204" pitchFamily="49" charset="0"/>
              </a:rPr>
              <a:t>)) });</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newCt.FieldLinks.Add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FieldLinkCreationInformation</a:t>
            </a:r>
            <a:r>
              <a:rPr lang="en-GB" sz="800" dirty="0">
                <a:solidFill>
                  <a:srgbClr val="000000"/>
                </a:solidFill>
                <a:highlight>
                  <a:srgbClr val="FFFFFF"/>
                </a:highlight>
                <a:latin typeface="Consolas" panose="020B0609020204030204" pitchFamily="49" charset="0"/>
              </a:rPr>
              <a:t> { Field = </a:t>
            </a:r>
            <a:r>
              <a:rPr lang="en-GB" sz="800" dirty="0" err="1">
                <a:solidFill>
                  <a:srgbClr val="000000"/>
                </a:solidFill>
                <a:highlight>
                  <a:srgbClr val="FFFFFF"/>
                </a:highlight>
                <a:latin typeface="Consolas" panose="020B0609020204030204" pitchFamily="49" charset="0"/>
              </a:rPr>
              <a:t>web.Fields.GetById</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Guid</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"{5a258f0a-bc3b-4cd4-a1c7-0639bd475fd4}"</a:t>
            </a:r>
            <a:r>
              <a:rPr lang="en-GB" sz="800" dirty="0">
                <a:solidFill>
                  <a:srgbClr val="000000"/>
                </a:solidFill>
                <a:highlight>
                  <a:srgbClr val="FFFFFF"/>
                </a:highlight>
                <a:latin typeface="Consolas" panose="020B0609020204030204" pitchFamily="49" charset="0"/>
              </a:rPr>
              <a:t>)) });</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newCt.Update</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pPr marL="0" indent="0">
              <a:buNone/>
            </a:pPr>
            <a:r>
              <a:rPr lang="it-IT" sz="800" dirty="0">
                <a:solidFill>
                  <a:srgbClr val="000000"/>
                </a:solidFill>
                <a:highlight>
                  <a:srgbClr val="FFFFFF"/>
                </a:highlight>
                <a:latin typeface="Consolas" panose="020B0609020204030204" pitchFamily="49" charset="0"/>
              </a:rPr>
              <a:t>}</a:t>
            </a:r>
          </a:p>
        </p:txBody>
      </p:sp>
      <p:sp>
        <p:nvSpPr>
          <p:cNvPr id="8" name="TextBox 7">
            <a:extLst>
              <a:ext uri="{FF2B5EF4-FFF2-40B4-BE49-F238E27FC236}">
                <a16:creationId xmlns:a16="http://schemas.microsoft.com/office/drawing/2014/main" id="{68D3A0D0-749F-4CA3-861F-3B85A6B08096}"/>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content type</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21033213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428750"/>
            <a:ext cx="8534400" cy="27093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it-IT" sz="1000" dirty="0">
                <a:solidFill>
                  <a:srgbClr val="0000FF"/>
                </a:solidFill>
                <a:highlight>
                  <a:srgbClr val="FFFFFF"/>
                </a:highlight>
                <a:latin typeface="Consolas" panose="020B0609020204030204" pitchFamily="49" charset="0"/>
              </a:rPr>
              <a:t>using</a:t>
            </a:r>
            <a:r>
              <a:rPr lang="it-IT" sz="1000" dirty="0">
                <a:solidFill>
                  <a:srgbClr val="000000"/>
                </a:solidFill>
                <a:highlight>
                  <a:srgbClr val="FFFFFF"/>
                </a:highlight>
                <a:latin typeface="Consolas" panose="020B0609020204030204" pitchFamily="49" charset="0"/>
              </a:rPr>
              <a:t> (</a:t>
            </a:r>
            <a:r>
              <a:rPr lang="it-IT" sz="1000" dirty="0">
                <a:solidFill>
                  <a:srgbClr val="0000FF"/>
                </a:solidFill>
                <a:highlight>
                  <a:srgbClr val="FFFFFF"/>
                </a:highlight>
                <a:latin typeface="Consolas" panose="020B0609020204030204" pitchFamily="49" charset="0"/>
              </a:rPr>
              <a:t>var</a:t>
            </a:r>
            <a:r>
              <a:rPr lang="it-IT" sz="1000" dirty="0">
                <a:solidFill>
                  <a:srgbClr val="000000"/>
                </a:solidFill>
                <a:highlight>
                  <a:srgbClr val="FFFFFF"/>
                </a:highlight>
                <a:latin typeface="Consolas" panose="020B0609020204030204" pitchFamily="49" charset="0"/>
              </a:rPr>
              <a:t> site = </a:t>
            </a:r>
            <a:r>
              <a:rPr lang="it-IT" sz="1000" dirty="0">
                <a:solidFill>
                  <a:srgbClr val="0000FF"/>
                </a:solidFill>
                <a:highlight>
                  <a:srgbClr val="FFFFFF"/>
                </a:highlight>
                <a:latin typeface="Consolas" panose="020B0609020204030204" pitchFamily="49" charset="0"/>
              </a:rPr>
              <a:t>new</a:t>
            </a:r>
            <a:r>
              <a:rPr lang="it-IT" sz="1000" dirty="0">
                <a:solidFill>
                  <a:srgbClr val="000000"/>
                </a:solidFill>
                <a:highlight>
                  <a:srgbClr val="FFFFFF"/>
                </a:highlight>
                <a:latin typeface="Consolas" panose="020B0609020204030204" pitchFamily="49" charset="0"/>
              </a:rPr>
              <a:t> </a:t>
            </a:r>
            <a:r>
              <a:rPr lang="it-IT" sz="1000" dirty="0">
                <a:solidFill>
                  <a:srgbClr val="2B91AF"/>
                </a:solidFill>
                <a:highlight>
                  <a:srgbClr val="FFFFFF"/>
                </a:highlight>
                <a:latin typeface="Consolas" panose="020B0609020204030204" pitchFamily="49" charset="0"/>
              </a:rPr>
              <a:t>SPSite</a:t>
            </a:r>
            <a:r>
              <a:rPr lang="it-IT" sz="1000" dirty="0">
                <a:solidFill>
                  <a:srgbClr val="000000"/>
                </a:solidFill>
                <a:highlight>
                  <a:srgbClr val="FFFFFF"/>
                </a:highlight>
                <a:latin typeface="Consolas" panose="020B0609020204030204" pitchFamily="49" charset="0"/>
              </a:rPr>
              <a:t>(</a:t>
            </a:r>
            <a:r>
              <a:rPr lang="it-IT" sz="1000" dirty="0">
                <a:solidFill>
                  <a:srgbClr val="A31515"/>
                </a:solidFill>
                <a:highlight>
                  <a:srgbClr val="FFFFFF"/>
                </a:highlight>
                <a:latin typeface="Consolas" panose="020B0609020204030204" pitchFamily="49" charset="0"/>
              </a:rPr>
              <a:t>"https://dev.contoso.local"</a:t>
            </a:r>
            <a:r>
              <a:rPr lang="it-IT" sz="1000" dirty="0">
                <a:solidFill>
                  <a:srgbClr val="000000"/>
                </a:solidFill>
                <a:highlight>
                  <a:srgbClr val="FFFFFF"/>
                </a:highlight>
                <a:latin typeface="Consolas" panose="020B0609020204030204" pitchFamily="49" charset="0"/>
              </a:rPr>
              <a:t>))</a:t>
            </a:r>
          </a:p>
          <a:p>
            <a:pPr marL="0" indent="0">
              <a:buNone/>
            </a:pPr>
            <a:r>
              <a:rPr lang="it-IT"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rootWeb</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site.RootWeb</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contentType</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rootWeb.AvailableContentTypes</a:t>
            </a:r>
            <a:r>
              <a:rPr lang="en-GB" sz="1000" dirty="0">
                <a:solidFill>
                  <a:srgbClr val="000000"/>
                </a:solidFill>
                <a:highlight>
                  <a:srgbClr val="FFFFFF"/>
                </a:highlight>
                <a:latin typeface="Consolas" panose="020B0609020204030204" pitchFamily="49" charset="0"/>
              </a:rPr>
              <a:t>[</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SPContentTypeId</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"0x0100CDFBE3B07B3340C0B702DA236D39CC5A"</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listId</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rootWeb.Lists.Add</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"Project Directory"</a:t>
            </a:r>
            <a:r>
              <a:rPr lang="en-GB" sz="1000" dirty="0">
                <a:solidFill>
                  <a:srgbClr val="000000"/>
                </a:solidFill>
                <a:highlight>
                  <a:srgbClr val="FFFFFF"/>
                </a:highlight>
                <a:latin typeface="Consolas" panose="020B0609020204030204" pitchFamily="49" charset="0"/>
              </a:rPr>
              <a:t>, </a:t>
            </a:r>
            <a:r>
              <a:rPr lang="en-GB" sz="1000" dirty="0">
                <a:solidFill>
                  <a:srgbClr val="A31515"/>
                </a:solidFill>
                <a:highlight>
                  <a:srgbClr val="FFFFFF"/>
                </a:highlight>
                <a:latin typeface="Consolas" panose="020B0609020204030204" pitchFamily="49" charset="0"/>
              </a:rPr>
              <a:t>"List of projects"</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SPListTemplateType</a:t>
            </a:r>
            <a:r>
              <a:rPr lang="en-GB" sz="1000" dirty="0" err="1">
                <a:solidFill>
                  <a:srgbClr val="000000"/>
                </a:solidFill>
                <a:highlight>
                  <a:srgbClr val="FFFFFF"/>
                </a:highlight>
                <a:latin typeface="Consolas" panose="020B0609020204030204" pitchFamily="49" charset="0"/>
              </a:rPr>
              <a:t>.GenericList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list = </a:t>
            </a:r>
            <a:r>
              <a:rPr lang="en-GB" sz="1000" dirty="0" err="1">
                <a:solidFill>
                  <a:srgbClr val="000000"/>
                </a:solidFill>
                <a:highlight>
                  <a:srgbClr val="FFFFFF"/>
                </a:highlight>
                <a:latin typeface="Consolas" panose="020B0609020204030204" pitchFamily="49" charset="0"/>
              </a:rPr>
              <a:t>rootWeb.Lists.GetList</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listId</a:t>
            </a:r>
            <a:r>
              <a:rPr lang="en-GB" sz="1000" dirty="0">
                <a:solidFill>
                  <a:srgbClr val="000000"/>
                </a:solidFill>
                <a:highlight>
                  <a:srgbClr val="FFFFFF"/>
                </a:highlight>
                <a:latin typeface="Consolas" panose="020B0609020204030204" pitchFamily="49" charset="0"/>
              </a:rPr>
              <a:t>, </a:t>
            </a:r>
            <a:r>
              <a:rPr lang="en-GB" sz="1000" dirty="0">
                <a:solidFill>
                  <a:srgbClr val="0000FF"/>
                </a:solidFill>
                <a:highlight>
                  <a:srgbClr val="FFFFFF"/>
                </a:highlight>
                <a:latin typeface="Consolas" panose="020B0609020204030204" pitchFamily="49" charset="0"/>
              </a:rPr>
              <a:t>false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defaultContentTypeId</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list.ContentTypes.BestMatch</a:t>
            </a:r>
            <a:r>
              <a:rPr lang="en-GB" sz="1000" dirty="0">
                <a:solidFill>
                  <a:srgbClr val="000000"/>
                </a:solidFill>
                <a:highlight>
                  <a:srgbClr val="FFFFFF"/>
                </a:highlight>
                <a:latin typeface="Consolas" panose="020B0609020204030204" pitchFamily="49" charset="0"/>
              </a:rPr>
              <a:t>(</a:t>
            </a:r>
            <a:r>
              <a:rPr lang="en-GB" sz="1000" dirty="0" err="1">
                <a:solidFill>
                  <a:srgbClr val="2B91AF"/>
                </a:solidFill>
                <a:highlight>
                  <a:srgbClr val="FFFFFF"/>
                </a:highlight>
                <a:latin typeface="Consolas" panose="020B0609020204030204" pitchFamily="49" charset="0"/>
              </a:rPr>
              <a:t>SPBuiltInContentTypeId</a:t>
            </a:r>
            <a:r>
              <a:rPr lang="en-GB" sz="1000" dirty="0" err="1">
                <a:solidFill>
                  <a:srgbClr val="000000"/>
                </a:solidFill>
                <a:highlight>
                  <a:srgbClr val="FFFFFF"/>
                </a:highlight>
                <a:latin typeface="Consolas" panose="020B0609020204030204" pitchFamily="49" charset="0"/>
              </a:rPr>
              <a:t>.Item</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list.ContentTypesEnabled</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list.Update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list.ContentTypes.Add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contentType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list.ContentTypes.Delete</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defaultContentTypeId</a:t>
            </a:r>
            <a:r>
              <a:rPr lang="en-GB" sz="1000" dirty="0">
                <a:solidFill>
                  <a:srgbClr val="000000"/>
                </a:solidFill>
                <a:highlight>
                  <a:srgbClr val="FFFFFF"/>
                </a:highlight>
                <a:latin typeface="Consolas" panose="020B0609020204030204" pitchFamily="49" charset="0"/>
              </a:rPr>
              <a:t>);</a:t>
            </a:r>
          </a:p>
          <a:p>
            <a:pPr marL="0" indent="0">
              <a:buNone/>
            </a:pPr>
            <a:r>
              <a:rPr lang="it-IT" sz="1000" dirty="0">
                <a:solidFill>
                  <a:srgbClr val="000000"/>
                </a:solidFill>
                <a:highlight>
                  <a:srgbClr val="FFFFFF"/>
                </a:highlight>
                <a:latin typeface="Consolas" panose="020B0609020204030204" pitchFamily="49" charset="0"/>
              </a:rPr>
              <a:t>}</a:t>
            </a:r>
          </a:p>
          <a:p>
            <a:pPr marL="0" indent="0">
              <a:buNone/>
            </a:pPr>
            <a:endParaRPr lang="it-IT" sz="1050" dirty="0">
              <a:solidFill>
                <a:srgbClr val="000000"/>
              </a:solidFill>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500A36BE-4728-453B-8024-57873B8B8229}"/>
              </a:ext>
            </a:extLst>
          </p:cNvPr>
          <p:cNvSpPr txBox="1"/>
          <p:nvPr/>
        </p:nvSpPr>
        <p:spPr>
          <a:xfrm>
            <a:off x="261971"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list and content type</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90679179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Content Types</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310376" y="1349082"/>
            <a:ext cx="8534400" cy="37761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ClientContext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contentType</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ctx.Web.AvailableContentTypes.GetById</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"0x0100CDFBE3B07B3340C0B702DA236D39CC5A"</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list = </a:t>
            </a:r>
            <a:r>
              <a:rPr lang="en-GB" sz="1000" dirty="0" err="1">
                <a:solidFill>
                  <a:srgbClr val="000000"/>
                </a:solidFill>
                <a:highlight>
                  <a:srgbClr val="FFFFFF"/>
                </a:highlight>
                <a:latin typeface="Consolas" panose="020B0609020204030204" pitchFamily="49" charset="0"/>
              </a:rPr>
              <a:t>ctx.Web.Lists.Add</a:t>
            </a:r>
            <a:r>
              <a:rPr lang="en-GB" sz="1000" dirty="0">
                <a:solidFill>
                  <a:srgbClr val="000000"/>
                </a:solidFill>
                <a:highlight>
                  <a:srgbClr val="FFFFFF"/>
                </a:highlight>
                <a:latin typeface="Consolas" panose="020B0609020204030204" pitchFamily="49" charset="0"/>
              </a:rPr>
              <a:t>(</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ListCreationInformation</a:t>
            </a:r>
            <a:r>
              <a:rPr lang="en-GB" sz="1000" dirty="0">
                <a:solidFill>
                  <a:srgbClr val="000000"/>
                </a:solidFill>
                <a:highlight>
                  <a:srgbClr val="FFFFFF"/>
                </a:highlight>
                <a:latin typeface="Consolas" panose="020B0609020204030204" pitchFamily="49" charset="0"/>
              </a:rPr>
              <a:t>() { </a:t>
            </a:r>
          </a:p>
          <a:p>
            <a:pPr marL="0" indent="0">
              <a:buNone/>
            </a:pPr>
            <a:r>
              <a:rPr lang="en-GB" sz="1000" dirty="0">
                <a:solidFill>
                  <a:srgbClr val="000000"/>
                </a:solidFill>
                <a:highlight>
                  <a:srgbClr val="FFFFFF"/>
                </a:highlight>
                <a:latin typeface="Consolas" panose="020B0609020204030204" pitchFamily="49" charset="0"/>
              </a:rPr>
              <a:t>		Title = </a:t>
            </a:r>
            <a:r>
              <a:rPr lang="en-GB" sz="1000" dirty="0">
                <a:solidFill>
                  <a:srgbClr val="A31515"/>
                </a:solidFill>
                <a:highlight>
                  <a:srgbClr val="FFFFFF"/>
                </a:highlight>
                <a:latin typeface="Consolas" panose="020B0609020204030204" pitchFamily="49" charset="0"/>
              </a:rPr>
              <a:t>"Project Directory"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Description = </a:t>
            </a:r>
            <a:r>
              <a:rPr lang="en-GB" sz="1000" dirty="0">
                <a:solidFill>
                  <a:srgbClr val="A31515"/>
                </a:solidFill>
                <a:highlight>
                  <a:srgbClr val="FFFFFF"/>
                </a:highlight>
                <a:latin typeface="Consolas" panose="020B0609020204030204" pitchFamily="49" charset="0"/>
              </a:rPr>
              <a:t>"List of projects"</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TemplateType</a:t>
            </a:r>
            <a:r>
              <a:rPr lang="en-GB" sz="1000" dirty="0">
                <a:solidFill>
                  <a:srgbClr val="000000"/>
                </a:solidFill>
                <a:highlight>
                  <a:srgbClr val="FFFFFF"/>
                </a:highlight>
                <a:latin typeface="Consolas" panose="020B0609020204030204" pitchFamily="49" charset="0"/>
              </a:rPr>
              <a:t> = (</a:t>
            </a:r>
            <a:r>
              <a:rPr lang="en-GB" sz="1000" dirty="0" err="1">
                <a:solidFill>
                  <a:srgbClr val="0000FF"/>
                </a:solidFill>
                <a:highlight>
                  <a:srgbClr val="FFFFFF"/>
                </a:highlight>
                <a:latin typeface="Consolas" panose="020B0609020204030204" pitchFamily="49" charset="0"/>
              </a:rPr>
              <a:t>int</a:t>
            </a:r>
            <a:r>
              <a:rPr lang="en-GB" sz="1000" dirty="0">
                <a:solidFill>
                  <a:srgbClr val="000000"/>
                </a:solidFill>
                <a:highlight>
                  <a:srgbClr val="FFFFFF"/>
                </a:highlight>
                <a:latin typeface="Consolas" panose="020B0609020204030204" pitchFamily="49" charset="0"/>
              </a:rPr>
              <a:t>)</a:t>
            </a:r>
            <a:r>
              <a:rPr lang="en-GB" sz="1000" dirty="0" err="1">
                <a:solidFill>
                  <a:srgbClr val="2B91AF"/>
                </a:solidFill>
                <a:highlight>
                  <a:srgbClr val="FFFFFF"/>
                </a:highlight>
                <a:latin typeface="Consolas" panose="020B0609020204030204" pitchFamily="49" charset="0"/>
              </a:rPr>
              <a:t>ListTemplateType</a:t>
            </a:r>
            <a:r>
              <a:rPr lang="en-GB" sz="1000" dirty="0" err="1">
                <a:solidFill>
                  <a:srgbClr val="000000"/>
                </a:solidFill>
                <a:highlight>
                  <a:srgbClr val="FFFFFF"/>
                </a:highlight>
                <a:latin typeface="Consolas" panose="020B0609020204030204" pitchFamily="49" charset="0"/>
              </a:rPr>
              <a:t>.GenericList</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ctx.Load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list.ContentTypes</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endParaRPr lang="en-GB" sz="1000" dirty="0">
              <a:solidFill>
                <a:srgbClr val="000000"/>
              </a:solidFill>
              <a:highlight>
                <a:srgbClr val="FFFFFF"/>
              </a:highlight>
              <a:latin typeface="Consolas" panose="020B0609020204030204" pitchFamily="49" charset="0"/>
            </a:endParaRP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list.ContentTypesEnabled</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true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list.ContentTypes.AddExistingContentType</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contentType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list.ContentTypes.First</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DeleteObject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list.Update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FECA5B00-81BD-4ADF-97C7-03684E9F9948}"/>
              </a:ext>
            </a:extLst>
          </p:cNvPr>
          <p:cNvSpPr txBox="1"/>
          <p:nvPr/>
        </p:nvSpPr>
        <p:spPr>
          <a:xfrm>
            <a:off x="296436" y="831164"/>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list and content type</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26815202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958345885"/>
              </p:ext>
            </p:extLst>
          </p:nvPr>
        </p:nvGraphicFramePr>
        <p:xfrm>
          <a:off x="201929" y="891882"/>
          <a:ext cx="8740142" cy="4034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err="1"/>
              <a:t>Working</a:t>
            </a:r>
            <a:r>
              <a:rPr lang="nl-NL" dirty="0"/>
              <a:t> </a:t>
            </a:r>
            <a:r>
              <a:rPr lang="nl-NL" dirty="0" err="1"/>
              <a:t>with</a:t>
            </a:r>
            <a:r>
              <a:rPr lang="nl-NL" dirty="0"/>
              <a:t> </a:t>
            </a:r>
            <a:r>
              <a:rPr lang="sv-SE" dirty="0"/>
              <a:t>Content Types</a:t>
            </a:r>
            <a:endParaRPr lang="nl-NL" dirty="0"/>
          </a:p>
        </p:txBody>
      </p:sp>
      <p:sp>
        <p:nvSpPr>
          <p:cNvPr id="4" name="Text Placeholder 1"/>
          <p:cNvSpPr txBox="1">
            <a:spLocks/>
          </p:cNvSpPr>
          <p:nvPr/>
        </p:nvSpPr>
        <p:spPr>
          <a:xfrm>
            <a:off x="304800" y="1352550"/>
            <a:ext cx="8534400" cy="346234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en-US" sz="1500" dirty="0"/>
          </a:p>
        </p:txBody>
      </p:sp>
    </p:spTree>
    <p:extLst>
      <p:ext uri="{BB962C8B-B14F-4D97-AF65-F5344CB8AC3E}">
        <p14:creationId xmlns:p14="http://schemas.microsoft.com/office/powerpoint/2010/main" val="413888165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9" y="891883"/>
            <a:ext cx="8740142" cy="841668"/>
          </a:xfrm>
        </p:spPr>
        <p:txBody>
          <a:bodyPr/>
          <a:lstStyle/>
          <a:p>
            <a:endParaRPr lang="en-US" dirty="0"/>
          </a:p>
        </p:txBody>
      </p:sp>
      <p:sp>
        <p:nvSpPr>
          <p:cNvPr id="2" name="Title 1"/>
          <p:cNvSpPr>
            <a:spLocks noGrp="1"/>
          </p:cNvSpPr>
          <p:nvPr>
            <p:ph type="title"/>
          </p:nvPr>
        </p:nvSpPr>
        <p:spPr/>
        <p:txBody>
          <a:bodyPr/>
          <a:lstStyle/>
          <a:p>
            <a:r>
              <a:rPr lang="nl-NL" dirty="0"/>
              <a:t>Working with </a:t>
            </a:r>
            <a:r>
              <a:rPr lang="sv-SE" dirty="0"/>
              <a:t>Taxonomy</a:t>
            </a:r>
            <a:endParaRPr lang="nl-NL" dirty="0"/>
          </a:p>
        </p:txBody>
      </p:sp>
      <p:graphicFrame>
        <p:nvGraphicFramePr>
          <p:cNvPr id="5" name="Diagram 4"/>
          <p:cNvGraphicFramePr/>
          <p:nvPr>
            <p:extLst>
              <p:ext uri="{D42A27DB-BD31-4B8C-83A1-F6EECF244321}">
                <p14:modId xmlns:p14="http://schemas.microsoft.com/office/powerpoint/2010/main" val="727232473"/>
              </p:ext>
            </p:extLst>
          </p:nvPr>
        </p:nvGraphicFramePr>
        <p:xfrm>
          <a:off x="304800" y="928470"/>
          <a:ext cx="8534400" cy="3886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51996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Taxonomy</a:t>
            </a:r>
          </a:p>
        </p:txBody>
      </p:sp>
      <p:sp>
        <p:nvSpPr>
          <p:cNvPr id="4" name="Text Placeholder 1"/>
          <p:cNvSpPr txBox="1">
            <a:spLocks/>
          </p:cNvSpPr>
          <p:nvPr/>
        </p:nvSpPr>
        <p:spPr>
          <a:xfrm>
            <a:off x="201930" y="930043"/>
            <a:ext cx="6096000" cy="327660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1800" dirty="0">
                <a:latin typeface="+mj-lt"/>
              </a:rPr>
              <a:t>The Term Store is organized in a hierarchical manner</a:t>
            </a:r>
          </a:p>
          <a:p>
            <a:pPr lvl="1"/>
            <a:r>
              <a:rPr lang="en-US" sz="1600" dirty="0"/>
              <a:t>Term Store -&gt; Term Group -&gt;Term Set -&gt;Term -&gt;Term…</a:t>
            </a:r>
          </a:p>
          <a:p>
            <a:r>
              <a:rPr lang="en-US" sz="1800" dirty="0">
                <a:latin typeface="+mj-lt"/>
              </a:rPr>
              <a:t>Only terms can be used as metadata values for site content</a:t>
            </a:r>
          </a:p>
          <a:p>
            <a:r>
              <a:rPr lang="en-US" sz="1800" dirty="0">
                <a:latin typeface="+mj-lt"/>
              </a:rPr>
              <a:t>Term Sets can be defined at two scopes:</a:t>
            </a:r>
          </a:p>
          <a:p>
            <a:pPr lvl="1"/>
            <a:r>
              <a:rPr lang="en-US" sz="1600" dirty="0"/>
              <a:t>Globally (Term Store), Locally (Site Collection)</a:t>
            </a:r>
          </a:p>
          <a:p>
            <a:r>
              <a:rPr lang="en-US" sz="1800" dirty="0">
                <a:latin typeface="+mj-lt"/>
              </a:rPr>
              <a:t>Columns can be configured to use all or subsets of terms in a Term Set</a:t>
            </a:r>
          </a:p>
          <a:p>
            <a:r>
              <a:rPr lang="en-US" sz="1800" dirty="0">
                <a:latin typeface="+mj-lt"/>
              </a:rPr>
              <a:t>Ancestor Terms are implicitly applied to content</a:t>
            </a:r>
          </a:p>
          <a:p>
            <a:r>
              <a:rPr lang="en-US" sz="1800" dirty="0">
                <a:latin typeface="+mj-lt"/>
              </a:rPr>
              <a:t>Built in support for Metadata Navigation on SharePoint Lists</a:t>
            </a:r>
          </a:p>
          <a:p>
            <a:pPr lvl="1"/>
            <a:r>
              <a:rPr lang="en-US" sz="1600" dirty="0"/>
              <a:t>Requires site feature Metadata Navigation and Filtering to be activated</a:t>
            </a:r>
          </a:p>
          <a:p>
            <a:r>
              <a:rPr lang="en-US" sz="1800" dirty="0">
                <a:latin typeface="+mj-lt"/>
              </a:rPr>
              <a:t>Terms support multiple languages based on installed language packs</a:t>
            </a:r>
          </a:p>
        </p:txBody>
      </p:sp>
      <p:pic>
        <p:nvPicPr>
          <p:cNvPr id="11" name="Picture 10"/>
          <p:cNvPicPr>
            <a:picLocks noChangeAspect="1"/>
          </p:cNvPicPr>
          <p:nvPr/>
        </p:nvPicPr>
        <p:blipFill>
          <a:blip r:embed="rId3"/>
          <a:stretch>
            <a:fillRect/>
          </a:stretch>
        </p:blipFill>
        <p:spPr>
          <a:xfrm>
            <a:off x="6814464" y="937240"/>
            <a:ext cx="2036285" cy="3734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528863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428750"/>
            <a:ext cx="8534400" cy="26331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site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SPSite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taxSession</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TaxonomySession</a:t>
            </a:r>
            <a:r>
              <a:rPr lang="en-GB" sz="1000" dirty="0">
                <a:solidFill>
                  <a:srgbClr val="000000"/>
                </a:solidFill>
                <a:highlight>
                  <a:srgbClr val="FFFFFF"/>
                </a:highlight>
                <a:latin typeface="Consolas" panose="020B0609020204030204" pitchFamily="49" charset="0"/>
              </a:rPr>
              <a:t>(site);</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taxSession.TermStores.First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group = </a:t>
            </a:r>
            <a:r>
              <a:rPr lang="en-GB" sz="1000" dirty="0" err="1">
                <a:solidFill>
                  <a:srgbClr val="000000"/>
                </a:solidFill>
                <a:highlight>
                  <a:srgbClr val="FFFFFF"/>
                </a:highlight>
                <a:latin typeface="Consolas" panose="020B0609020204030204" pitchFamily="49" charset="0"/>
              </a:rPr>
              <a:t>termStore.CreateGroup</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"Global Taxonomy"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termSet</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group.CreateTermSet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"Technology"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rootTerm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termSet.CreateTerm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"Microsoft"</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firstTerm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rootTerm.CreateTerm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"Office Servers"</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secondTerm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firstTerm.CreateTerm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"Microsoft SharePoint Server"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termStore.CommitAll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29FCF561-235B-4163-9140-13F138CA6D4F}"/>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Term Group, Term Set and Terms</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118842907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422510"/>
            <a:ext cx="8534400" cy="33189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ClientContext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taxSession</a:t>
            </a:r>
            <a:r>
              <a:rPr lang="en-GB" sz="1000" dirty="0">
                <a:solidFill>
                  <a:srgbClr val="000000"/>
                </a:solidFill>
                <a:highlight>
                  <a:srgbClr val="FFFFFF"/>
                </a:highlight>
                <a:latin typeface="Consolas" panose="020B0609020204030204" pitchFamily="49" charset="0"/>
              </a:rPr>
              <a:t> = </a:t>
            </a:r>
            <a:r>
              <a:rPr lang="en-GB" sz="1000" dirty="0" err="1">
                <a:solidFill>
                  <a:srgbClr val="2B91AF"/>
                </a:solidFill>
                <a:highlight>
                  <a:srgbClr val="FFFFFF"/>
                </a:highlight>
                <a:latin typeface="Consolas" panose="020B0609020204030204" pitchFamily="49" charset="0"/>
              </a:rPr>
              <a:t>TaxonomySession</a:t>
            </a:r>
            <a:r>
              <a:rPr lang="en-GB" sz="1000" dirty="0" err="1">
                <a:solidFill>
                  <a:srgbClr val="000000"/>
                </a:solidFill>
                <a:highlight>
                  <a:srgbClr val="FFFFFF"/>
                </a:highlight>
                <a:latin typeface="Consolas" panose="020B0609020204030204" pitchFamily="49" charset="0"/>
              </a:rPr>
              <a:t>.GetTaxonomySession</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ctx.Load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taxSession.TermStores</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tstores</a:t>
            </a:r>
            <a:r>
              <a:rPr lang="en-GB" sz="1000" dirty="0">
                <a:solidFill>
                  <a:srgbClr val="000000"/>
                </a:solidFill>
                <a:highlight>
                  <a:srgbClr val="FFFFFF"/>
                </a:highlight>
                <a:latin typeface="Consolas" panose="020B0609020204030204" pitchFamily="49" charset="0"/>
              </a:rPr>
              <a:t> =&gt; </a:t>
            </a:r>
            <a:r>
              <a:rPr lang="en-GB" sz="1000" dirty="0" err="1">
                <a:solidFill>
                  <a:srgbClr val="000000"/>
                </a:solidFill>
                <a:highlight>
                  <a:srgbClr val="FFFFFF"/>
                </a:highlight>
                <a:latin typeface="Consolas" panose="020B0609020204030204" pitchFamily="49" charset="0"/>
              </a:rPr>
              <a:t>tstores.Include</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ts</a:t>
            </a:r>
            <a:r>
              <a:rPr lang="en-GB" sz="1000" dirty="0">
                <a:solidFill>
                  <a:srgbClr val="000000"/>
                </a:solidFill>
                <a:highlight>
                  <a:srgbClr val="FFFFFF"/>
                </a:highlight>
                <a:latin typeface="Consolas" panose="020B0609020204030204" pitchFamily="49" charset="0"/>
              </a:rPr>
              <a:t> =&gt; </a:t>
            </a:r>
            <a:r>
              <a:rPr lang="en-GB" sz="1000" dirty="0" err="1">
                <a:solidFill>
                  <a:srgbClr val="000000"/>
                </a:solidFill>
                <a:highlight>
                  <a:srgbClr val="FFFFFF"/>
                </a:highlight>
                <a:latin typeface="Consolas" panose="020B0609020204030204" pitchFamily="49" charset="0"/>
              </a:rPr>
              <a:t>ts.DefaultLanguage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endParaRPr lang="en-GB" sz="1000" dirty="0">
              <a:solidFill>
                <a:srgbClr val="000000"/>
              </a:solidFill>
              <a:highlight>
                <a:srgbClr val="FFFFFF"/>
              </a:highlight>
              <a:latin typeface="Consolas" panose="020B0609020204030204" pitchFamily="49" charset="0"/>
            </a:endParaRP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taxSession.TermStores.First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group = </a:t>
            </a:r>
            <a:r>
              <a:rPr lang="en-GB" sz="1000" dirty="0" err="1">
                <a:solidFill>
                  <a:srgbClr val="000000"/>
                </a:solidFill>
                <a:highlight>
                  <a:srgbClr val="FFFFFF"/>
                </a:highlight>
                <a:latin typeface="Consolas" panose="020B0609020204030204" pitchFamily="49" charset="0"/>
              </a:rPr>
              <a:t>termStore.CreateGroup</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"Global Taxonomy"</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Guid</a:t>
            </a:r>
            <a:r>
              <a:rPr lang="en-GB" sz="1000" dirty="0" err="1">
                <a:solidFill>
                  <a:srgbClr val="000000"/>
                </a:solidFill>
                <a:highlight>
                  <a:srgbClr val="FFFFFF"/>
                </a:highlight>
                <a:latin typeface="Consolas" panose="020B0609020204030204" pitchFamily="49" charset="0"/>
              </a:rPr>
              <a:t>.NewGuid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termSet</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group.CreateTermSet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"Technology"</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Guid</a:t>
            </a:r>
            <a:r>
              <a:rPr lang="en-GB" sz="1000" dirty="0" err="1">
                <a:solidFill>
                  <a:srgbClr val="000000"/>
                </a:solidFill>
                <a:highlight>
                  <a:srgbClr val="FFFFFF"/>
                </a:highlight>
                <a:latin typeface="Consolas" panose="020B0609020204030204" pitchFamily="49" charset="0"/>
              </a:rPr>
              <a:t>.NewGuid</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rootTerm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termSet.CreateTerm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"Microsoft"</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Guid</a:t>
            </a:r>
            <a:r>
              <a:rPr lang="en-GB" sz="1000" dirty="0" err="1">
                <a:solidFill>
                  <a:srgbClr val="000000"/>
                </a:solidFill>
                <a:highlight>
                  <a:srgbClr val="FFFFFF"/>
                </a:highlight>
                <a:latin typeface="Consolas" panose="020B0609020204030204" pitchFamily="49" charset="0"/>
              </a:rPr>
              <a:t>.NewGuid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firstTerm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rootTerm.CreateTerm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"Office Servers"</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Guid</a:t>
            </a:r>
            <a:r>
              <a:rPr lang="en-GB" sz="1000" dirty="0" err="1">
                <a:solidFill>
                  <a:srgbClr val="000000"/>
                </a:solidFill>
                <a:highlight>
                  <a:srgbClr val="FFFFFF"/>
                </a:highlight>
                <a:latin typeface="Consolas" panose="020B0609020204030204" pitchFamily="49" charset="0"/>
              </a:rPr>
              <a:t>.NewGuid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secondTerm</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firstTerm.CreateTerm</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"Microsoft SharePoint Server"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termStore.DefaultLanguage</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Guid</a:t>
            </a:r>
            <a:r>
              <a:rPr lang="en-GB" sz="1000" dirty="0" err="1">
                <a:solidFill>
                  <a:srgbClr val="000000"/>
                </a:solidFill>
                <a:highlight>
                  <a:srgbClr val="FFFFFF"/>
                </a:highlight>
                <a:latin typeface="Consolas" panose="020B0609020204030204" pitchFamily="49" charset="0"/>
              </a:rPr>
              <a:t>.NewGuid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termStore.CommitAll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9CF872F0-C69D-43D4-BF7E-55043C07469B}"/>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Term Group, Term Set and Terms</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13872833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56184794"/>
              </p:ext>
            </p:extLst>
          </p:nvPr>
        </p:nvGraphicFramePr>
        <p:xfrm>
          <a:off x="201929" y="891882"/>
          <a:ext cx="8740142" cy="3239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GB" dirty="0"/>
              <a:t>Overview</a:t>
            </a:r>
            <a:endParaRPr lang="en-US" dirty="0"/>
          </a:p>
        </p:txBody>
      </p:sp>
    </p:spTree>
    <p:extLst>
      <p:ext uri="{BB962C8B-B14F-4D97-AF65-F5344CB8AC3E}">
        <p14:creationId xmlns:p14="http://schemas.microsoft.com/office/powerpoint/2010/main" val="240368863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graphicFrame>
        <p:nvGraphicFramePr>
          <p:cNvPr id="5" name="Diagram 4"/>
          <p:cNvGraphicFramePr/>
          <p:nvPr>
            <p:extLst>
              <p:ext uri="{D42A27DB-BD31-4B8C-83A1-F6EECF244321}">
                <p14:modId xmlns:p14="http://schemas.microsoft.com/office/powerpoint/2010/main" val="4245827950"/>
              </p:ext>
            </p:extLst>
          </p:nvPr>
        </p:nvGraphicFramePr>
        <p:xfrm>
          <a:off x="305670" y="1047750"/>
          <a:ext cx="85344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DDE03E29-EB0B-4B71-8216-D34330439F27}"/>
              </a:ext>
            </a:extLst>
          </p:cNvPr>
          <p:cNvPicPr>
            <a:picLocks noChangeAspect="1"/>
          </p:cNvPicPr>
          <p:nvPr/>
        </p:nvPicPr>
        <p:blipFill>
          <a:blip r:embed="rId8"/>
          <a:stretch>
            <a:fillRect/>
          </a:stretch>
        </p:blipFill>
        <p:spPr>
          <a:xfrm>
            <a:off x="5543381" y="1885950"/>
            <a:ext cx="3295819" cy="2832246"/>
          </a:xfrm>
          <a:prstGeom prst="rect">
            <a:avLst/>
          </a:prstGeom>
          <a:ln>
            <a:solidFill>
              <a:srgbClr val="002050"/>
            </a:solidFill>
          </a:ln>
        </p:spPr>
      </p:pic>
    </p:spTree>
    <p:extLst>
      <p:ext uri="{BB962C8B-B14F-4D97-AF65-F5344CB8AC3E}">
        <p14:creationId xmlns:p14="http://schemas.microsoft.com/office/powerpoint/2010/main" val="407401210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504950"/>
            <a:ext cx="8534400" cy="3505200"/>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50" dirty="0">
                <a:solidFill>
                  <a:srgbClr val="0000FF"/>
                </a:solidFill>
                <a:highlight>
                  <a:srgbClr val="FFFFFF"/>
                </a:highlight>
                <a:latin typeface="Consolas" panose="020B0609020204030204" pitchFamily="49" charset="0"/>
              </a:rPr>
              <a:t>using</a:t>
            </a:r>
            <a:r>
              <a:rPr lang="en-GB"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site = </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SPSite</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"https://dev.contoso.local"</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taxSession</a:t>
            </a:r>
            <a:r>
              <a:rPr lang="en-GB" sz="1050" dirty="0">
                <a:solidFill>
                  <a:srgbClr val="000000"/>
                </a:solidFill>
                <a:highlight>
                  <a:srgbClr val="FFFFFF"/>
                </a:highlight>
                <a:latin typeface="Consolas" panose="020B0609020204030204" pitchFamily="49" charset="0"/>
              </a:rPr>
              <a:t> = </a:t>
            </a:r>
            <a:r>
              <a:rPr lang="en-GB" sz="1050" dirty="0">
                <a:solidFill>
                  <a:srgbClr val="0000FF"/>
                </a:solidFill>
                <a:highlight>
                  <a:srgbClr val="FFFFFF"/>
                </a:highlight>
                <a:latin typeface="Consolas" panose="020B0609020204030204" pitchFamily="49" charset="0"/>
              </a:rPr>
              <a:t>new</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TaxonomySession</a:t>
            </a:r>
            <a:r>
              <a:rPr lang="en-GB" sz="1050" dirty="0">
                <a:solidFill>
                  <a:srgbClr val="000000"/>
                </a:solidFill>
                <a:highlight>
                  <a:srgbClr val="FFFFFF"/>
                </a:highlight>
                <a:latin typeface="Consolas" panose="020B0609020204030204" pitchFamily="49" charset="0"/>
              </a:rPr>
              <a:t>(site);</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termStore</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taxSession.TermStores.First</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termSet</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taxSession.GetTermSets</a:t>
            </a:r>
            <a:r>
              <a:rPr lang="en-GB" sz="1050" dirty="0">
                <a:solidFill>
                  <a:srgbClr val="000000"/>
                </a:solidFill>
                <a:highlight>
                  <a:srgbClr val="FFFFFF"/>
                </a:highlight>
                <a:latin typeface="Consolas" panose="020B0609020204030204" pitchFamily="49" charset="0"/>
              </a:rPr>
              <a:t>(</a:t>
            </a:r>
            <a:r>
              <a:rPr lang="en-GB" sz="1050" dirty="0">
                <a:solidFill>
                  <a:srgbClr val="A31515"/>
                </a:solidFill>
                <a:highlight>
                  <a:srgbClr val="FFFFFF"/>
                </a:highlight>
                <a:latin typeface="Consolas" panose="020B0609020204030204" pitchFamily="49" charset="0"/>
              </a:rPr>
              <a:t>"Technology"</a:t>
            </a:r>
            <a:r>
              <a:rPr lang="en-GB" sz="1050" dirty="0">
                <a:solidFill>
                  <a:srgbClr val="000000"/>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int</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site.RootWeb.Language</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FirstOrDefault</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techFieldDef</a:t>
            </a:r>
            <a:r>
              <a:rPr lang="en-GB" sz="1050" dirty="0">
                <a:solidFill>
                  <a:srgbClr val="000000"/>
                </a:solidFill>
                <a:highlight>
                  <a:srgbClr val="FFFFFF"/>
                </a:highlight>
                <a:latin typeface="Consolas" panose="020B0609020204030204" pitchFamily="49" charset="0"/>
              </a:rPr>
              <a:t> = </a:t>
            </a:r>
            <a:r>
              <a:rPr lang="en-GB" sz="1050" dirty="0">
                <a:solidFill>
                  <a:srgbClr val="A31515"/>
                </a:solidFill>
                <a:highlight>
                  <a:srgbClr val="FFFFFF"/>
                </a:highlight>
                <a:latin typeface="Consolas" panose="020B0609020204030204" pitchFamily="49" charset="0"/>
              </a:rPr>
              <a:t>"&lt;Field </a:t>
            </a:r>
            <a:r>
              <a:rPr lang="en-GB" sz="1050" dirty="0" err="1">
                <a:solidFill>
                  <a:srgbClr val="A31515"/>
                </a:solidFill>
                <a:highlight>
                  <a:srgbClr val="FFFFFF"/>
                </a:highlight>
                <a:latin typeface="Consolas" panose="020B0609020204030204" pitchFamily="49" charset="0"/>
              </a:rPr>
              <a:t>DisplayName</a:t>
            </a:r>
            <a:r>
              <a:rPr lang="en-GB" sz="1050" dirty="0">
                <a:solidFill>
                  <a:srgbClr val="A31515"/>
                </a:solidFill>
                <a:highlight>
                  <a:srgbClr val="FFFFFF"/>
                </a:highlight>
                <a:latin typeface="Consolas" panose="020B0609020204030204" pitchFamily="49" charset="0"/>
              </a:rPr>
              <a:t>='Project Technology' Name='</a:t>
            </a:r>
            <a:r>
              <a:rPr lang="en-GB" sz="1050" dirty="0" err="1">
                <a:solidFill>
                  <a:srgbClr val="A31515"/>
                </a:solidFill>
                <a:highlight>
                  <a:srgbClr val="FFFFFF"/>
                </a:highlight>
                <a:latin typeface="Consolas" panose="020B0609020204030204" pitchFamily="49" charset="0"/>
              </a:rPr>
              <a:t>ProjectTechnology</a:t>
            </a:r>
            <a:r>
              <a:rPr lang="en-GB" sz="1050" dirty="0">
                <a:solidFill>
                  <a:srgbClr val="A31515"/>
                </a:solidFill>
                <a:highlight>
                  <a:srgbClr val="FFFFFF"/>
                </a:highlight>
                <a:latin typeface="Consolas" panose="020B0609020204030204" pitchFamily="49" charset="0"/>
              </a:rPr>
              <a:t>' </a:t>
            </a:r>
          </a:p>
          <a:p>
            <a:pPr marL="0" indent="0">
              <a:buNone/>
            </a:pPr>
            <a:r>
              <a:rPr lang="en-GB" sz="1050" dirty="0">
                <a:solidFill>
                  <a:srgbClr val="A31515"/>
                </a:solidFill>
                <a:highlight>
                  <a:srgbClr val="FFFFFF"/>
                </a:highlight>
                <a:latin typeface="Consolas" panose="020B0609020204030204" pitchFamily="49" charset="0"/>
              </a:rPr>
              <a:t>					ID='{b55bedd3-4c38-41b5-8432-77e7fd6fd101}' Group='Contoso' Type='</a:t>
            </a:r>
            <a:r>
              <a:rPr lang="en-GB" sz="1050" dirty="0" err="1">
                <a:solidFill>
                  <a:srgbClr val="A31515"/>
                </a:solidFill>
                <a:highlight>
                  <a:srgbClr val="FFFFFF"/>
                </a:highlight>
                <a:latin typeface="Consolas" panose="020B0609020204030204" pitchFamily="49" charset="0"/>
              </a:rPr>
              <a:t>TaxonomyFieldType</a:t>
            </a:r>
            <a:r>
              <a:rPr lang="en-GB" sz="1050" dirty="0">
                <a:solidFill>
                  <a:srgbClr val="A31515"/>
                </a:solidFill>
                <a:highlight>
                  <a:srgbClr val="FFFFFF"/>
                </a:highlight>
                <a:latin typeface="Consolas" panose="020B0609020204030204" pitchFamily="49" charset="0"/>
              </a:rPr>
              <a:t>' /&gt;"</a:t>
            </a:r>
            <a:r>
              <a:rPr lang="en-GB" sz="1050" dirty="0">
                <a:solidFill>
                  <a:srgbClr val="000000"/>
                </a:solidFill>
                <a:highlight>
                  <a:srgbClr val="FFFFFF"/>
                </a:highlight>
                <a:latin typeface="Consolas" panose="020B0609020204030204" pitchFamily="49" charset="0"/>
              </a:rPr>
              <a:t>;</a:t>
            </a:r>
          </a:p>
          <a:p>
            <a:endParaRPr lang="en-GB" sz="1050" dirty="0">
              <a:solidFill>
                <a:srgbClr val="000000"/>
              </a:solidFill>
              <a:highlight>
                <a:srgbClr val="FFFFFF"/>
              </a:highlight>
              <a:latin typeface="Consolas" panose="020B0609020204030204" pitchFamily="49" charset="0"/>
            </a:endParaRP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fieldName</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site.RootWeb.Fields.AddFieldAsXml</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techFieldDef</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false</a:t>
            </a:r>
            <a:r>
              <a:rPr lang="en-GB" sz="1050" dirty="0">
                <a:solidFill>
                  <a:srgbClr val="000000"/>
                </a:solidFill>
                <a:highlight>
                  <a:srgbClr val="FFFFFF"/>
                </a:highlight>
                <a:latin typeface="Consolas" panose="020B0609020204030204" pitchFamily="49" charset="0"/>
              </a:rPr>
              <a:t>, </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SPAddFieldOptions</a:t>
            </a:r>
            <a:r>
              <a:rPr lang="en-GB" sz="1050" dirty="0" err="1">
                <a:solidFill>
                  <a:srgbClr val="000000"/>
                </a:solidFill>
                <a:highlight>
                  <a:srgbClr val="FFFFFF"/>
                </a:highlight>
                <a:latin typeface="Consolas" panose="020B0609020204030204" pitchFamily="49" charset="0"/>
              </a:rPr>
              <a:t>.AddFieldInternalNameHint</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FF"/>
                </a:solidFill>
                <a:highlight>
                  <a:srgbClr val="FFFFFF"/>
                </a:highlight>
                <a:latin typeface="Consolas" panose="020B0609020204030204" pitchFamily="49" charset="0"/>
              </a:rPr>
              <a:t>	</a:t>
            </a:r>
            <a:r>
              <a:rPr lang="en-GB" sz="1050" dirty="0" err="1">
                <a:solidFill>
                  <a:srgbClr val="0000FF"/>
                </a:solidFill>
                <a:highlight>
                  <a:srgbClr val="FFFFFF"/>
                </a:highlight>
                <a:latin typeface="Consolas" panose="020B0609020204030204" pitchFamily="49" charset="0"/>
              </a:rPr>
              <a:t>var</a:t>
            </a:r>
            <a:r>
              <a:rPr lang="en-GB" sz="1050" dirty="0">
                <a:solidFill>
                  <a:srgbClr val="000000"/>
                </a:solidFill>
                <a:highlight>
                  <a:srgbClr val="FFFFFF"/>
                </a:highlight>
                <a:latin typeface="Consolas" panose="020B0609020204030204" pitchFamily="49" charset="0"/>
              </a:rPr>
              <a:t> field = </a:t>
            </a:r>
            <a:r>
              <a:rPr lang="en-GB" sz="1050" dirty="0" err="1">
                <a:solidFill>
                  <a:srgbClr val="000000"/>
                </a:solidFill>
                <a:highlight>
                  <a:srgbClr val="FFFFFF"/>
                </a:highlight>
                <a:latin typeface="Consolas" panose="020B0609020204030204" pitchFamily="49" charset="0"/>
              </a:rPr>
              <a:t>site.RootWeb.Fields.GetFieldByInternalName</a:t>
            </a:r>
            <a:r>
              <a:rPr lang="en-GB" sz="1050" dirty="0">
                <a:solidFill>
                  <a:srgbClr val="000000"/>
                </a:solidFill>
                <a:highlight>
                  <a:srgbClr val="FFFFFF"/>
                </a:highlight>
                <a:latin typeface="Consolas" panose="020B0609020204030204" pitchFamily="49" charset="0"/>
              </a:rPr>
              <a:t>(</a:t>
            </a:r>
            <a:r>
              <a:rPr lang="en-GB" sz="1050" dirty="0" err="1">
                <a:solidFill>
                  <a:srgbClr val="000000"/>
                </a:solidFill>
                <a:highlight>
                  <a:srgbClr val="FFFFFF"/>
                </a:highlight>
                <a:latin typeface="Consolas" panose="020B0609020204030204" pitchFamily="49" charset="0"/>
              </a:rPr>
              <a:t>fieldName</a:t>
            </a:r>
            <a:r>
              <a:rPr lang="en-GB" sz="1050" dirty="0">
                <a:solidFill>
                  <a:srgbClr val="000000"/>
                </a:solidFill>
                <a:highlight>
                  <a:srgbClr val="FFFFFF"/>
                </a:highlight>
                <a:latin typeface="Consolas" panose="020B0609020204030204" pitchFamily="49" charset="0"/>
              </a:rPr>
              <a:t>) </a:t>
            </a:r>
            <a:r>
              <a:rPr lang="en-GB" sz="1050" dirty="0">
                <a:solidFill>
                  <a:srgbClr val="0000FF"/>
                </a:solidFill>
                <a:highlight>
                  <a:srgbClr val="FFFFFF"/>
                </a:highlight>
                <a:latin typeface="Consolas" panose="020B0609020204030204" pitchFamily="49" charset="0"/>
              </a:rPr>
              <a:t>as</a:t>
            </a:r>
            <a:r>
              <a:rPr lang="en-GB" sz="1050" dirty="0">
                <a:solidFill>
                  <a:srgbClr val="000000"/>
                </a:solidFill>
                <a:highlight>
                  <a:srgbClr val="FFFFFF"/>
                </a:highlight>
                <a:latin typeface="Consolas" panose="020B0609020204030204" pitchFamily="49" charset="0"/>
              </a:rPr>
              <a:t> </a:t>
            </a:r>
            <a:r>
              <a:rPr lang="en-GB" sz="1050" dirty="0" err="1">
                <a:solidFill>
                  <a:srgbClr val="2B91AF"/>
                </a:solidFill>
                <a:highlight>
                  <a:srgbClr val="FFFFFF"/>
                </a:highlight>
                <a:latin typeface="Consolas" panose="020B0609020204030204" pitchFamily="49" charset="0"/>
              </a:rPr>
              <a:t>TaxonomyField</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field.SspId</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termSet.TermStore.Id</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field.TermSetId</a:t>
            </a:r>
            <a:r>
              <a:rPr lang="en-GB" sz="1050" dirty="0">
                <a:solidFill>
                  <a:srgbClr val="000000"/>
                </a:solidFill>
                <a:highlight>
                  <a:srgbClr val="FFFFFF"/>
                </a:highlight>
                <a:latin typeface="Consolas" panose="020B0609020204030204" pitchFamily="49" charset="0"/>
              </a:rPr>
              <a:t> = </a:t>
            </a:r>
            <a:r>
              <a:rPr lang="en-GB" sz="1050" dirty="0" err="1">
                <a:solidFill>
                  <a:srgbClr val="000000"/>
                </a:solidFill>
                <a:highlight>
                  <a:srgbClr val="FFFFFF"/>
                </a:highlight>
                <a:latin typeface="Consolas" panose="020B0609020204030204" pitchFamily="49" charset="0"/>
              </a:rPr>
              <a:t>termSet.Id</a:t>
            </a:r>
            <a:r>
              <a:rPr lang="en-GB" sz="1050" dirty="0">
                <a:solidFill>
                  <a:srgbClr val="000000"/>
                </a:solidFill>
                <a:highlight>
                  <a:srgbClr val="FFFFFF"/>
                </a:highlight>
                <a:latin typeface="Consolas" panose="020B0609020204030204" pitchFamily="49" charset="0"/>
              </a:rPr>
              <a:t>;</a:t>
            </a:r>
          </a:p>
          <a:p>
            <a:pPr marL="0" indent="0">
              <a:buNone/>
            </a:pPr>
            <a:r>
              <a:rPr lang="en-GB" sz="1050" dirty="0">
                <a:solidFill>
                  <a:srgbClr val="000000"/>
                </a:solidFill>
                <a:highlight>
                  <a:srgbClr val="FFFFFF"/>
                </a:highlight>
                <a:latin typeface="Consolas" panose="020B0609020204030204" pitchFamily="49" charset="0"/>
              </a:rPr>
              <a:t>	</a:t>
            </a:r>
            <a:r>
              <a:rPr lang="en-GB" sz="1050" dirty="0" err="1">
                <a:solidFill>
                  <a:srgbClr val="000000"/>
                </a:solidFill>
                <a:highlight>
                  <a:srgbClr val="FFFFFF"/>
                </a:highlight>
                <a:latin typeface="Consolas" panose="020B0609020204030204" pitchFamily="49" charset="0"/>
              </a:rPr>
              <a:t>field.Update</a:t>
            </a:r>
            <a:r>
              <a:rPr lang="en-GB" sz="1050" dirty="0">
                <a:solidFill>
                  <a:srgbClr val="000000"/>
                </a:solidFill>
                <a:highlight>
                  <a:srgbClr val="FFFFFF"/>
                </a:highlight>
                <a:latin typeface="Consolas" panose="020B0609020204030204" pitchFamily="49" charset="0"/>
              </a:rPr>
              <a:t>();                </a:t>
            </a:r>
          </a:p>
          <a:p>
            <a:pPr marL="0" indent="0">
              <a:buNone/>
            </a:pPr>
            <a:r>
              <a:rPr lang="en-GB" sz="105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9BE325E9-31A6-4078-AC4A-27EEAF2270EC}"/>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managed metadata site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16148765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3648" y="1349082"/>
            <a:ext cx="8534400" cy="37761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800" dirty="0">
                <a:solidFill>
                  <a:srgbClr val="0000FF"/>
                </a:solidFill>
                <a:highlight>
                  <a:srgbClr val="FFFFFF"/>
                </a:highlight>
                <a:latin typeface="Consolas" panose="020B0609020204030204" pitchFamily="49" charset="0"/>
              </a:rPr>
              <a:t>using</a:t>
            </a:r>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a:t>
            </a:r>
            <a:r>
              <a:rPr lang="en-GB" sz="800" dirty="0">
                <a:solidFill>
                  <a:srgbClr val="000000"/>
                </a:solidFill>
                <a:highlight>
                  <a:srgbClr val="FFFFFF"/>
                </a:highlight>
                <a:latin typeface="Consolas" panose="020B0609020204030204" pitchFamily="49" charset="0"/>
              </a:rPr>
              <a:t> = </a:t>
            </a:r>
            <a:r>
              <a:rPr lang="en-GB" sz="800" dirty="0">
                <a:solidFill>
                  <a:srgbClr val="0000FF"/>
                </a:solidFill>
                <a:highlight>
                  <a:srgbClr val="FFFFFF"/>
                </a:highlight>
                <a:latin typeface="Consolas" panose="020B0609020204030204" pitchFamily="49" charset="0"/>
              </a:rPr>
              <a:t>new</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ClientContext</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"https://dev.contoso.local/"</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ctx.Load</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ctx.Web</a:t>
            </a:r>
            <a:r>
              <a:rPr lang="en-GB" sz="800" dirty="0">
                <a:solidFill>
                  <a:srgbClr val="000000"/>
                </a:solidFill>
                <a:highlight>
                  <a:srgbClr val="FFFFFF"/>
                </a:highlight>
                <a:latin typeface="Consolas" panose="020B0609020204030204" pitchFamily="49" charset="0"/>
              </a:rPr>
              <a:t>, web =&gt; </a:t>
            </a:r>
            <a:r>
              <a:rPr lang="en-GB" sz="800" dirty="0" err="1">
                <a:solidFill>
                  <a:srgbClr val="000000"/>
                </a:solidFill>
                <a:highlight>
                  <a:srgbClr val="FFFFFF"/>
                </a:highlight>
                <a:latin typeface="Consolas" panose="020B0609020204030204" pitchFamily="49" charset="0"/>
              </a:rPr>
              <a:t>web.Language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taxSession</a:t>
            </a:r>
            <a:r>
              <a:rPr lang="en-GB" sz="800" dirty="0">
                <a:solidFill>
                  <a:srgbClr val="000000"/>
                </a:solidFill>
                <a:highlight>
                  <a:srgbClr val="FFFFFF"/>
                </a:highlight>
                <a:latin typeface="Consolas" panose="020B0609020204030204" pitchFamily="49" charset="0"/>
              </a:rPr>
              <a:t> = </a:t>
            </a:r>
            <a:r>
              <a:rPr lang="en-GB" sz="800" dirty="0" err="1">
                <a:solidFill>
                  <a:srgbClr val="2B91AF"/>
                </a:solidFill>
                <a:highlight>
                  <a:srgbClr val="FFFFFF"/>
                </a:highlight>
                <a:latin typeface="Consolas" panose="020B0609020204030204" pitchFamily="49" charset="0"/>
              </a:rPr>
              <a:t>TaxonomySession</a:t>
            </a:r>
            <a:r>
              <a:rPr lang="en-GB" sz="800" dirty="0" err="1">
                <a:solidFill>
                  <a:srgbClr val="000000"/>
                </a:solidFill>
                <a:highlight>
                  <a:srgbClr val="FFFFFF"/>
                </a:highlight>
                <a:latin typeface="Consolas" panose="020B0609020204030204" pitchFamily="49" charset="0"/>
              </a:rPr>
              <a:t>.GetTaxonomySession</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ctx</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termSets</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taxSession.GetTermSetsByName</a:t>
            </a:r>
            <a:r>
              <a:rPr lang="en-GB" sz="800" dirty="0">
                <a:solidFill>
                  <a:srgbClr val="000000"/>
                </a:solidFill>
                <a:highlight>
                  <a:srgbClr val="FFFFFF"/>
                </a:highlight>
                <a:latin typeface="Consolas" panose="020B0609020204030204" pitchFamily="49" charset="0"/>
              </a:rPr>
              <a:t>(</a:t>
            </a:r>
            <a:r>
              <a:rPr lang="en-GB" sz="800" dirty="0">
                <a:solidFill>
                  <a:srgbClr val="A31515"/>
                </a:solidFill>
                <a:highlight>
                  <a:srgbClr val="FFFFFF"/>
                </a:highlight>
                <a:latin typeface="Consolas" panose="020B0609020204030204" pitchFamily="49" charset="0"/>
              </a:rPr>
              <a:t>"Technology"</a:t>
            </a:r>
            <a:r>
              <a:rPr lang="en-GB" sz="800" dirty="0">
                <a:solidFill>
                  <a:srgbClr val="000000"/>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int</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ctx.Web.Language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ctx.Load</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termSets</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tSets</a:t>
            </a:r>
            <a:r>
              <a:rPr lang="en-GB" sz="800" dirty="0">
                <a:solidFill>
                  <a:srgbClr val="000000"/>
                </a:solidFill>
                <a:highlight>
                  <a:srgbClr val="FFFFFF"/>
                </a:highlight>
                <a:latin typeface="Consolas" panose="020B0609020204030204" pitchFamily="49" charset="0"/>
              </a:rPr>
              <a:t> =&gt; </a:t>
            </a:r>
            <a:r>
              <a:rPr lang="en-GB" sz="800" dirty="0" err="1">
                <a:solidFill>
                  <a:srgbClr val="000000"/>
                </a:solidFill>
                <a:highlight>
                  <a:srgbClr val="FFFFFF"/>
                </a:highlight>
                <a:latin typeface="Consolas" panose="020B0609020204030204" pitchFamily="49" charset="0"/>
              </a:rPr>
              <a:t>tSets.Include</a:t>
            </a:r>
            <a:r>
              <a:rPr lang="en-GB" sz="800" dirty="0">
                <a:solidFill>
                  <a:srgbClr val="000000"/>
                </a:solidFill>
                <a:highlight>
                  <a:srgbClr val="FFFFFF"/>
                </a:highlight>
                <a:latin typeface="Consolas" panose="020B0609020204030204" pitchFamily="49" charset="0"/>
              </a:rPr>
              <a:t>(t =&gt; </a:t>
            </a:r>
            <a:r>
              <a:rPr lang="en-GB" sz="800" dirty="0" err="1">
                <a:solidFill>
                  <a:srgbClr val="000000"/>
                </a:solidFill>
                <a:highlight>
                  <a:srgbClr val="FFFFFF"/>
                </a:highlight>
                <a:latin typeface="Consolas" panose="020B0609020204030204" pitchFamily="49" charset="0"/>
              </a:rPr>
              <a:t>t.Id</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tSets</a:t>
            </a:r>
            <a:r>
              <a:rPr lang="en-GB" sz="800" dirty="0">
                <a:solidFill>
                  <a:srgbClr val="000000"/>
                </a:solidFill>
                <a:highlight>
                  <a:srgbClr val="FFFFFF"/>
                </a:highlight>
                <a:latin typeface="Consolas" panose="020B0609020204030204" pitchFamily="49" charset="0"/>
              </a:rPr>
              <a:t> =&gt; </a:t>
            </a:r>
            <a:r>
              <a:rPr lang="en-GB" sz="800" dirty="0" err="1">
                <a:solidFill>
                  <a:srgbClr val="000000"/>
                </a:solidFill>
                <a:highlight>
                  <a:srgbClr val="FFFFFF"/>
                </a:highlight>
                <a:latin typeface="Consolas" panose="020B0609020204030204" pitchFamily="49" charset="0"/>
              </a:rPr>
              <a:t>tSets.Include</a:t>
            </a:r>
            <a:r>
              <a:rPr lang="en-GB" sz="800" dirty="0">
                <a:solidFill>
                  <a:srgbClr val="000000"/>
                </a:solidFill>
                <a:highlight>
                  <a:srgbClr val="FFFFFF"/>
                </a:highlight>
                <a:latin typeface="Consolas" panose="020B0609020204030204" pitchFamily="49" charset="0"/>
              </a:rPr>
              <a:t>(t =&gt; </a:t>
            </a:r>
            <a:r>
              <a:rPr lang="en-GB" sz="800" dirty="0" err="1">
                <a:solidFill>
                  <a:srgbClr val="000000"/>
                </a:solidFill>
                <a:highlight>
                  <a:srgbClr val="FFFFFF"/>
                </a:highlight>
                <a:latin typeface="Consolas" panose="020B0609020204030204" pitchFamily="49" charset="0"/>
              </a:rPr>
              <a:t>t.TermStore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termSet</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termSets.First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techFieldDef</a:t>
            </a:r>
            <a:r>
              <a:rPr lang="en-GB" sz="800" dirty="0">
                <a:solidFill>
                  <a:srgbClr val="000000"/>
                </a:solidFill>
                <a:highlight>
                  <a:srgbClr val="FFFFFF"/>
                </a:highlight>
                <a:latin typeface="Consolas" panose="020B0609020204030204" pitchFamily="49" charset="0"/>
              </a:rPr>
              <a:t> = </a:t>
            </a:r>
            <a:r>
              <a:rPr lang="en-GB" sz="800" dirty="0">
                <a:solidFill>
                  <a:srgbClr val="A31515"/>
                </a:solidFill>
                <a:highlight>
                  <a:srgbClr val="FFFFFF"/>
                </a:highlight>
                <a:latin typeface="Consolas" panose="020B0609020204030204" pitchFamily="49" charset="0"/>
              </a:rPr>
              <a:t>"&lt;Field </a:t>
            </a:r>
            <a:r>
              <a:rPr lang="en-GB" sz="800" dirty="0" err="1">
                <a:solidFill>
                  <a:srgbClr val="A31515"/>
                </a:solidFill>
                <a:highlight>
                  <a:srgbClr val="FFFFFF"/>
                </a:highlight>
                <a:latin typeface="Consolas" panose="020B0609020204030204" pitchFamily="49" charset="0"/>
              </a:rPr>
              <a:t>DisplayName</a:t>
            </a:r>
            <a:r>
              <a:rPr lang="en-GB" sz="800" dirty="0">
                <a:solidFill>
                  <a:srgbClr val="A31515"/>
                </a:solidFill>
                <a:highlight>
                  <a:srgbClr val="FFFFFF"/>
                </a:highlight>
                <a:latin typeface="Consolas" panose="020B0609020204030204" pitchFamily="49" charset="0"/>
              </a:rPr>
              <a:t>='Project Technology' Name='</a:t>
            </a:r>
            <a:r>
              <a:rPr lang="en-GB" sz="800" dirty="0" err="1">
                <a:solidFill>
                  <a:srgbClr val="A31515"/>
                </a:solidFill>
                <a:highlight>
                  <a:srgbClr val="FFFFFF"/>
                </a:highlight>
                <a:latin typeface="Consolas" panose="020B0609020204030204" pitchFamily="49" charset="0"/>
              </a:rPr>
              <a:t>ProjectTechnology</a:t>
            </a:r>
            <a:r>
              <a:rPr lang="en-GB" sz="800" dirty="0">
                <a:solidFill>
                  <a:srgbClr val="A31515"/>
                </a:solidFill>
                <a:highlight>
                  <a:srgbClr val="FFFFFF"/>
                </a:highlight>
                <a:latin typeface="Consolas" panose="020B0609020204030204" pitchFamily="49" charset="0"/>
              </a:rPr>
              <a:t>' ID='{b55bedd3-4c38-41b5-8432-77e7fd6fd101}' </a:t>
            </a:r>
          </a:p>
          <a:p>
            <a:pPr marL="0" indent="0">
              <a:buNone/>
            </a:pPr>
            <a:r>
              <a:rPr lang="en-GB" sz="800" dirty="0">
                <a:solidFill>
                  <a:srgbClr val="A31515"/>
                </a:solidFill>
                <a:highlight>
                  <a:srgbClr val="FFFFFF"/>
                </a:highlight>
                <a:latin typeface="Consolas" panose="020B0609020204030204" pitchFamily="49" charset="0"/>
              </a:rPr>
              <a:t>						Group='Contoso' Type='</a:t>
            </a:r>
            <a:r>
              <a:rPr lang="en-GB" sz="800" dirty="0" err="1">
                <a:solidFill>
                  <a:srgbClr val="A31515"/>
                </a:solidFill>
                <a:highlight>
                  <a:srgbClr val="FFFFFF"/>
                </a:highlight>
                <a:latin typeface="Consolas" panose="020B0609020204030204" pitchFamily="49" charset="0"/>
              </a:rPr>
              <a:t>TaxonomyFieldType</a:t>
            </a:r>
            <a:r>
              <a:rPr lang="en-GB" sz="800" dirty="0">
                <a:solidFill>
                  <a:srgbClr val="A31515"/>
                </a:solidFill>
                <a:highlight>
                  <a:srgbClr val="FFFFFF"/>
                </a:highlight>
                <a:latin typeface="Consolas" panose="020B0609020204030204" pitchFamily="49" charset="0"/>
              </a:rPr>
              <a:t>' /&gt;"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field = </a:t>
            </a:r>
            <a:r>
              <a:rPr lang="en-GB" sz="800" dirty="0" err="1">
                <a:solidFill>
                  <a:srgbClr val="000000"/>
                </a:solidFill>
                <a:highlight>
                  <a:srgbClr val="FFFFFF"/>
                </a:highlight>
                <a:latin typeface="Consolas" panose="020B0609020204030204" pitchFamily="49" charset="0"/>
              </a:rPr>
              <a:t>ctx.Web.Fields.AddFieldAsXml</a:t>
            </a:r>
            <a:r>
              <a:rPr lang="en-GB" sz="800" dirty="0">
                <a:solidFill>
                  <a:srgbClr val="000000"/>
                </a:solidFill>
                <a:highlight>
                  <a:srgbClr val="FFFFFF"/>
                </a:highlight>
                <a:latin typeface="Consolas" panose="020B0609020204030204" pitchFamily="49" charset="0"/>
              </a:rPr>
              <a:t>(</a:t>
            </a:r>
            <a:r>
              <a:rPr lang="en-GB" sz="800" dirty="0" err="1">
                <a:solidFill>
                  <a:srgbClr val="000000"/>
                </a:solidFill>
                <a:highlight>
                  <a:srgbClr val="FFFFFF"/>
                </a:highlight>
                <a:latin typeface="Consolas" panose="020B0609020204030204" pitchFamily="49" charset="0"/>
              </a:rPr>
              <a:t>techFieldDef</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 </a:t>
            </a:r>
            <a:r>
              <a:rPr lang="en-GB" sz="800" dirty="0" err="1">
                <a:solidFill>
                  <a:srgbClr val="2B91AF"/>
                </a:solidFill>
                <a:highlight>
                  <a:srgbClr val="FFFFFF"/>
                </a:highlight>
                <a:latin typeface="Consolas" panose="020B0609020204030204" pitchFamily="49" charset="0"/>
              </a:rPr>
              <a:t>AddFieldOptions</a:t>
            </a:r>
            <a:r>
              <a:rPr lang="en-GB" sz="800" dirty="0" err="1">
                <a:solidFill>
                  <a:srgbClr val="000000"/>
                </a:solidFill>
                <a:highlight>
                  <a:srgbClr val="FFFFFF"/>
                </a:highlight>
                <a:latin typeface="Consolas" panose="020B0609020204030204" pitchFamily="49" charset="0"/>
              </a:rPr>
              <a:t>.AddFieldInternalNameHint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FF"/>
                </a:solidFill>
                <a:highlight>
                  <a:srgbClr val="FFFFFF"/>
                </a:highlight>
                <a:latin typeface="Consolas" panose="020B0609020204030204" pitchFamily="49" charset="0"/>
              </a:rPr>
              <a:t>	</a:t>
            </a:r>
            <a:r>
              <a:rPr lang="en-GB" sz="800" dirty="0" err="1">
                <a:solidFill>
                  <a:srgbClr val="0000FF"/>
                </a:solidFill>
                <a:highlight>
                  <a:srgbClr val="FFFFFF"/>
                </a:highlight>
                <a:latin typeface="Consolas" panose="020B0609020204030204" pitchFamily="49" charset="0"/>
              </a:rPr>
              <a:t>var</a:t>
            </a: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taxField</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ctx.CastTo</a:t>
            </a:r>
            <a:r>
              <a:rPr lang="en-GB" sz="800" dirty="0">
                <a:solidFill>
                  <a:srgbClr val="000000"/>
                </a:solidFill>
                <a:highlight>
                  <a:srgbClr val="FFFFFF"/>
                </a:highlight>
                <a:latin typeface="Consolas" panose="020B0609020204030204" pitchFamily="49" charset="0"/>
              </a:rPr>
              <a:t>&lt;</a:t>
            </a:r>
            <a:r>
              <a:rPr lang="en-GB" sz="800" dirty="0" err="1">
                <a:solidFill>
                  <a:srgbClr val="2B91AF"/>
                </a:solidFill>
                <a:highlight>
                  <a:srgbClr val="FFFFFF"/>
                </a:highlight>
                <a:latin typeface="Consolas" panose="020B0609020204030204" pitchFamily="49" charset="0"/>
              </a:rPr>
              <a:t>TaxonomyField</a:t>
            </a:r>
            <a:r>
              <a:rPr lang="en-GB" sz="800" dirty="0">
                <a:solidFill>
                  <a:srgbClr val="000000"/>
                </a:solidFill>
                <a:highlight>
                  <a:srgbClr val="FFFFFF"/>
                </a:highlight>
                <a:latin typeface="Consolas" panose="020B0609020204030204" pitchFamily="49" charset="0"/>
              </a:rPr>
              <a:t>&gt;(field);</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taxField.SspId</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termSet.TermStore.Id</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taxField.TermSetId</a:t>
            </a:r>
            <a:r>
              <a:rPr lang="en-GB" sz="800" dirty="0">
                <a:solidFill>
                  <a:srgbClr val="000000"/>
                </a:solidFill>
                <a:highlight>
                  <a:srgbClr val="FFFFFF"/>
                </a:highlight>
                <a:latin typeface="Consolas" panose="020B0609020204030204" pitchFamily="49" charset="0"/>
              </a:rPr>
              <a:t> = </a:t>
            </a:r>
            <a:r>
              <a:rPr lang="en-GB" sz="800" dirty="0" err="1">
                <a:solidFill>
                  <a:srgbClr val="000000"/>
                </a:solidFill>
                <a:highlight>
                  <a:srgbClr val="FFFFFF"/>
                </a:highlight>
                <a:latin typeface="Consolas" panose="020B0609020204030204" pitchFamily="49" charset="0"/>
              </a:rPr>
              <a:t>termSet.Id</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taxField.Update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	</a:t>
            </a:r>
            <a:r>
              <a:rPr lang="en-GB" sz="800" dirty="0" err="1">
                <a:solidFill>
                  <a:srgbClr val="000000"/>
                </a:solidFill>
                <a:highlight>
                  <a:srgbClr val="FFFFFF"/>
                </a:highlight>
                <a:latin typeface="Consolas" panose="020B0609020204030204" pitchFamily="49" charset="0"/>
              </a:rPr>
              <a:t>ctx.ExecuteQuery</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000000"/>
                </a:solidFill>
                <a:highlight>
                  <a:srgbClr val="FFFFFF"/>
                </a:highlight>
                <a:latin typeface="Consolas" panose="020B0609020204030204" pitchFamily="49" charset="0"/>
              </a:rPr>
              <a:t>}</a:t>
            </a:r>
            <a:endParaRPr lang="it-IT" sz="90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B3070B6B-7ECE-4E10-91CE-D2E9996E2F91}"/>
              </a:ext>
            </a:extLst>
          </p:cNvPr>
          <p:cNvSpPr txBox="1"/>
          <p:nvPr/>
        </p:nvSpPr>
        <p:spPr>
          <a:xfrm>
            <a:off x="296436" y="818454"/>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Create managed metadata site column</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02116614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Taxonomy</a:t>
            </a:r>
          </a:p>
        </p:txBody>
      </p:sp>
      <p:sp>
        <p:nvSpPr>
          <p:cNvPr id="4" name="Text Placeholder 1"/>
          <p:cNvSpPr txBox="1">
            <a:spLocks/>
          </p:cNvSpPr>
          <p:nvPr/>
        </p:nvSpPr>
        <p:spPr>
          <a:xfrm>
            <a:off x="201930" y="904696"/>
            <a:ext cx="6019800" cy="335280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2000" dirty="0">
                <a:latin typeface="+mj-lt"/>
              </a:rPr>
              <a:t>Enterprise Keywords column is created by default on all Site Collections</a:t>
            </a:r>
          </a:p>
          <a:p>
            <a:endParaRPr lang="en-US" sz="2000" dirty="0">
              <a:latin typeface="+mj-lt"/>
            </a:endParaRPr>
          </a:p>
          <a:p>
            <a:r>
              <a:rPr lang="en-US" sz="2000" dirty="0">
                <a:latin typeface="+mj-lt"/>
              </a:rPr>
              <a:t>Combines terms from multiple scopes</a:t>
            </a:r>
          </a:p>
          <a:p>
            <a:pPr lvl="1"/>
            <a:r>
              <a:rPr lang="en-US" sz="1600" dirty="0"/>
              <a:t>Keywords Term Set</a:t>
            </a:r>
          </a:p>
          <a:p>
            <a:pPr lvl="1"/>
            <a:r>
              <a:rPr lang="en-US" sz="1600" dirty="0"/>
              <a:t>Any Term Set or Term marked as “Available for Tagging”</a:t>
            </a:r>
          </a:p>
          <a:p>
            <a:endParaRPr lang="en-US" sz="2000" dirty="0">
              <a:latin typeface="+mj-lt"/>
            </a:endParaRPr>
          </a:p>
          <a:p>
            <a:r>
              <a:rPr lang="en-US" sz="2000" dirty="0">
                <a:latin typeface="+mj-lt"/>
              </a:rPr>
              <a:t>Keywords Term Set has an Open Submission Policy by default</a:t>
            </a:r>
          </a:p>
        </p:txBody>
      </p:sp>
      <p:pic>
        <p:nvPicPr>
          <p:cNvPr id="8" name="Picture 7"/>
          <p:cNvPicPr>
            <a:picLocks noChangeAspect="1"/>
          </p:cNvPicPr>
          <p:nvPr/>
        </p:nvPicPr>
        <p:blipFill>
          <a:blip r:embed="rId3"/>
          <a:stretch>
            <a:fillRect/>
          </a:stretch>
        </p:blipFill>
        <p:spPr>
          <a:xfrm>
            <a:off x="6913512" y="930519"/>
            <a:ext cx="1925688" cy="34089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22482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9224" y="1386398"/>
            <a:ext cx="8534400" cy="2023552"/>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site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SPSite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site.RootWeb.DefaultDocumentLibrary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docLib.DefaultView</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keywordField</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site.RootWeb.AvailableFields.GetFieldByInternalName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a:t>
            </a:r>
            <a:r>
              <a:rPr lang="en-GB" sz="1000" dirty="0" err="1">
                <a:solidFill>
                  <a:srgbClr val="A31515"/>
                </a:solidFill>
                <a:highlight>
                  <a:srgbClr val="FFFFFF"/>
                </a:highlight>
                <a:latin typeface="Consolas" panose="020B0609020204030204" pitchFamily="49" charset="0"/>
              </a:rPr>
              <a:t>TaxKeyword</a:t>
            </a:r>
            <a:r>
              <a:rPr lang="en-GB" sz="1000" dirty="0">
                <a:solidFill>
                  <a:srgbClr val="A31515"/>
                </a:solidFill>
                <a:highlight>
                  <a:srgbClr val="FFFFFF"/>
                </a:highlight>
                <a:latin typeface="Consolas" panose="020B0609020204030204" pitchFamily="49" charset="0"/>
              </a:rPr>
              <a:t>"</a:t>
            </a:r>
            <a:r>
              <a:rPr lang="en-GB" sz="1000" dirty="0">
                <a:solidFill>
                  <a:srgbClr val="000000"/>
                </a:solidFill>
                <a:highlight>
                  <a:srgbClr val="FFFFFF"/>
                </a:highlight>
                <a:latin typeface="Consolas" panose="020B0609020204030204" pitchFamily="49" charset="0"/>
              </a:rPr>
              <a:t>);                </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docLib.Fields.Add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keywordField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docLibView.ViewFields.Add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keywordField.InternalName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docLibView.Update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0664CB66-7AE4-41E9-975C-09C5AC951614}"/>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SSOM</a:t>
            </a:r>
            <a:r>
              <a:rPr lang="sv-SE" sz="1500" dirty="0">
                <a:solidFill>
                  <a:sysClr val="window" lastClr="FFFFFF"/>
                </a:solidFill>
                <a:latin typeface="Segoe UI Light" panose="020B0502040204020203" pitchFamily="34" charset="0"/>
                <a:ea typeface="+mj-ea"/>
                <a:cs typeface="Segoe UI Light" panose="020B0502040204020203" pitchFamily="34" charset="0"/>
              </a:rPr>
              <a:t> – Add Enterprise Keyword column to list</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15195170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a:t>
            </a:r>
            <a:r>
              <a:rPr lang="sv-SE" dirty="0"/>
              <a:t>Taxonomy</a:t>
            </a:r>
            <a:endParaRPr lang="nl-NL" dirty="0"/>
          </a:p>
        </p:txBody>
      </p:sp>
      <p:sp>
        <p:nvSpPr>
          <p:cNvPr id="4" name="Text Placeholder 1"/>
          <p:cNvSpPr txBox="1">
            <a:spLocks/>
          </p:cNvSpPr>
          <p:nvPr/>
        </p:nvSpPr>
        <p:spPr>
          <a:xfrm>
            <a:off x="304800" y="928470"/>
            <a:ext cx="8534400" cy="388642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endParaRPr lang="nl-NL" sz="1500" dirty="0"/>
          </a:p>
        </p:txBody>
      </p:sp>
      <p:sp>
        <p:nvSpPr>
          <p:cNvPr id="5" name="Text Placeholder 3"/>
          <p:cNvSpPr txBox="1">
            <a:spLocks/>
          </p:cNvSpPr>
          <p:nvPr/>
        </p:nvSpPr>
        <p:spPr>
          <a:xfrm>
            <a:off x="294743" y="1428750"/>
            <a:ext cx="8534400" cy="2895600"/>
          </a:xfrm>
          <a:prstGeom prst="rect">
            <a:avLst/>
          </a:prstGeom>
          <a:noFill/>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000" dirty="0">
                <a:solidFill>
                  <a:srgbClr val="0000FF"/>
                </a:solidFill>
                <a:highlight>
                  <a:srgbClr val="FFFFFF"/>
                </a:highlight>
                <a:latin typeface="Consolas" panose="020B0609020204030204" pitchFamily="49" charset="0"/>
              </a:rPr>
              <a:t>using</a:t>
            </a:r>
            <a:r>
              <a:rPr lang="en-GB" sz="1000" dirty="0">
                <a:solidFill>
                  <a:srgbClr val="000000"/>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a:t>
            </a:r>
            <a:r>
              <a:rPr lang="en-GB" sz="1000" dirty="0">
                <a:solidFill>
                  <a:srgbClr val="000000"/>
                </a:solidFill>
                <a:highlight>
                  <a:srgbClr val="FFFFFF"/>
                </a:highlight>
                <a:latin typeface="Consolas" panose="020B0609020204030204" pitchFamily="49" charset="0"/>
              </a:rPr>
              <a:t> = </a:t>
            </a:r>
            <a:r>
              <a:rPr lang="en-GB" sz="1000" dirty="0">
                <a:solidFill>
                  <a:srgbClr val="0000FF"/>
                </a:solidFill>
                <a:highlight>
                  <a:srgbClr val="FFFFFF"/>
                </a:highlight>
                <a:latin typeface="Consolas" panose="020B0609020204030204" pitchFamily="49" charset="0"/>
              </a:rPr>
              <a:t>new</a:t>
            </a:r>
            <a:r>
              <a:rPr lang="en-GB" sz="1000" dirty="0">
                <a:solidFill>
                  <a:srgbClr val="000000"/>
                </a:solidFill>
                <a:highlight>
                  <a:srgbClr val="FFFFFF"/>
                </a:highlight>
                <a:latin typeface="Consolas" panose="020B0609020204030204" pitchFamily="49" charset="0"/>
              </a:rPr>
              <a:t> </a:t>
            </a:r>
            <a:r>
              <a:rPr lang="en-GB" sz="1000" dirty="0" err="1">
                <a:solidFill>
                  <a:srgbClr val="2B91AF"/>
                </a:solidFill>
                <a:highlight>
                  <a:srgbClr val="FFFFFF"/>
                </a:highlight>
                <a:latin typeface="Consolas" panose="020B0609020204030204" pitchFamily="49" charset="0"/>
              </a:rPr>
              <a:t>ClientContext</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"https://dev.contoso.local/"</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ctx.Web.DefaultDocumentLibrary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docLib.DefaultView</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FF"/>
                </a:solidFill>
                <a:highlight>
                  <a:srgbClr val="FFFFFF"/>
                </a:highlight>
                <a:latin typeface="Consolas" panose="020B0609020204030204" pitchFamily="49" charset="0"/>
              </a:rPr>
              <a:t>	</a:t>
            </a:r>
            <a:r>
              <a:rPr lang="en-GB" sz="1000" dirty="0" err="1">
                <a:solidFill>
                  <a:srgbClr val="0000FF"/>
                </a:solidFill>
                <a:highlight>
                  <a:srgbClr val="FFFFFF"/>
                </a:highlight>
                <a:latin typeface="Consolas" panose="020B0609020204030204" pitchFamily="49" charset="0"/>
              </a:rPr>
              <a:t>var</a:t>
            </a: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keywordField</a:t>
            </a:r>
            <a:r>
              <a:rPr lang="en-GB" sz="1000" dirty="0">
                <a:solidFill>
                  <a:srgbClr val="000000"/>
                </a:solidFill>
                <a:highlight>
                  <a:srgbClr val="FFFFFF"/>
                </a:highlight>
                <a:latin typeface="Consolas" panose="020B0609020204030204" pitchFamily="49" charset="0"/>
              </a:rPr>
              <a:t> = </a:t>
            </a:r>
            <a:r>
              <a:rPr lang="en-GB" sz="1000" dirty="0" err="1">
                <a:solidFill>
                  <a:srgbClr val="000000"/>
                </a:solidFill>
                <a:highlight>
                  <a:srgbClr val="FFFFFF"/>
                </a:highlight>
                <a:latin typeface="Consolas" panose="020B0609020204030204" pitchFamily="49" charset="0"/>
              </a:rPr>
              <a:t>ctx.Web.AvailableFields.GetByInternalNameOrTitle</a:t>
            </a:r>
            <a:r>
              <a:rPr lang="en-GB" sz="1000" dirty="0">
                <a:solidFill>
                  <a:srgbClr val="000000"/>
                </a:solidFill>
                <a:highlight>
                  <a:srgbClr val="FFFFFF"/>
                </a:highlight>
                <a:latin typeface="Consolas" panose="020B0609020204030204" pitchFamily="49" charset="0"/>
              </a:rPr>
              <a:t>(</a:t>
            </a:r>
            <a:r>
              <a:rPr lang="en-GB" sz="1000" dirty="0">
                <a:solidFill>
                  <a:srgbClr val="A31515"/>
                </a:solidFill>
                <a:highlight>
                  <a:srgbClr val="FFFFFF"/>
                </a:highlight>
                <a:latin typeface="Consolas" panose="020B0609020204030204" pitchFamily="49" charset="0"/>
              </a:rPr>
              <a:t>"</a:t>
            </a:r>
            <a:r>
              <a:rPr lang="en-GB" sz="1000" dirty="0" err="1">
                <a:solidFill>
                  <a:srgbClr val="A31515"/>
                </a:solidFill>
                <a:highlight>
                  <a:srgbClr val="FFFFFF"/>
                </a:highlight>
                <a:latin typeface="Consolas" panose="020B0609020204030204" pitchFamily="49" charset="0"/>
              </a:rPr>
              <a:t>TaxKeyword</a:t>
            </a:r>
            <a:r>
              <a:rPr lang="en-GB" sz="1000" dirty="0">
                <a:solidFill>
                  <a:srgbClr val="A31515"/>
                </a:solidFill>
                <a:highlight>
                  <a:srgbClr val="FFFFFF"/>
                </a:highlight>
                <a:latin typeface="Consolas" panose="020B0609020204030204" pitchFamily="49" charset="0"/>
              </a:rPr>
              <a:t>"</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ctx.Load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keywordField</a:t>
            </a:r>
            <a:r>
              <a:rPr lang="en-GB" sz="1000" dirty="0">
                <a:solidFill>
                  <a:srgbClr val="000000"/>
                </a:solidFill>
                <a:highlight>
                  <a:srgbClr val="FFFFFF"/>
                </a:highlight>
                <a:latin typeface="Consolas" panose="020B0609020204030204" pitchFamily="49" charset="0"/>
              </a:rPr>
              <a:t>, f =&gt; </a:t>
            </a:r>
            <a:r>
              <a:rPr lang="en-GB" sz="1000" dirty="0" err="1">
                <a:solidFill>
                  <a:srgbClr val="000000"/>
                </a:solidFill>
                <a:highlight>
                  <a:srgbClr val="FFFFFF"/>
                </a:highlight>
                <a:latin typeface="Consolas" panose="020B0609020204030204" pitchFamily="49" charset="0"/>
              </a:rPr>
              <a:t>f.InternalName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endParaRPr lang="en-GB" sz="1000" dirty="0">
              <a:solidFill>
                <a:srgbClr val="000000"/>
              </a:solidFill>
              <a:highlight>
                <a:srgbClr val="FFFFFF"/>
              </a:highlight>
              <a:latin typeface="Consolas" panose="020B0609020204030204" pitchFamily="49" charset="0"/>
            </a:endParaRP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docLib.Fields.Add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keywordField</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docLibView.ViewFields.Add</a:t>
            </a:r>
            <a:r>
              <a:rPr lang="en-GB" sz="1000" dirty="0">
                <a:solidFill>
                  <a:srgbClr val="000000"/>
                </a:solidFill>
                <a:highlight>
                  <a:srgbClr val="FFFFFF"/>
                </a:highlight>
                <a:latin typeface="Consolas" panose="020B0609020204030204" pitchFamily="49" charset="0"/>
              </a:rPr>
              <a:t>(</a:t>
            </a:r>
            <a:r>
              <a:rPr lang="en-GB" sz="1000" dirty="0" err="1">
                <a:solidFill>
                  <a:srgbClr val="000000"/>
                </a:solidFill>
                <a:highlight>
                  <a:srgbClr val="FFFFFF"/>
                </a:highlight>
                <a:latin typeface="Consolas" panose="020B0609020204030204" pitchFamily="49" charset="0"/>
              </a:rPr>
              <a:t>keywordField.InternalName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docLibView.Update</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	</a:t>
            </a:r>
            <a:r>
              <a:rPr lang="en-GB" sz="1000" dirty="0" err="1">
                <a:solidFill>
                  <a:srgbClr val="000000"/>
                </a:solidFill>
                <a:highlight>
                  <a:srgbClr val="FFFFFF"/>
                </a:highlight>
                <a:latin typeface="Consolas" panose="020B0609020204030204" pitchFamily="49" charset="0"/>
              </a:rPr>
              <a:t>ctx.ExecuteQuery</a:t>
            </a:r>
            <a:r>
              <a:rPr lang="en-GB" sz="1000" dirty="0">
                <a:solidFill>
                  <a:srgbClr val="000000"/>
                </a:solidFill>
                <a:highlight>
                  <a:srgbClr val="FFFFFF"/>
                </a:highlight>
                <a:latin typeface="Consolas" panose="020B0609020204030204" pitchFamily="49" charset="0"/>
              </a:rPr>
              <a:t>();</a:t>
            </a:r>
          </a:p>
          <a:p>
            <a:pPr marL="0" indent="0">
              <a:buNone/>
            </a:pPr>
            <a:r>
              <a:rPr lang="en-GB" sz="1000" dirty="0">
                <a:solidFill>
                  <a:srgbClr val="000000"/>
                </a:solidFill>
                <a:highlight>
                  <a:srgbClr val="FFFFFF"/>
                </a:highlight>
                <a:latin typeface="Consolas" panose="020B0609020204030204" pitchFamily="49" charset="0"/>
              </a:rPr>
              <a:t>}</a:t>
            </a:r>
            <a:endParaRPr lang="it-IT" sz="105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8BFAEBB0-ACFD-45F1-906E-4D02F6637517}"/>
              </a:ext>
            </a:extLst>
          </p:cNvPr>
          <p:cNvSpPr txBox="1"/>
          <p:nvPr/>
        </p:nvSpPr>
        <p:spPr>
          <a:xfrm>
            <a:off x="296436" y="891882"/>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lang="sv-SE" sz="1500" dirty="0">
                <a:solidFill>
                  <a:sysClr val="window" lastClr="FFFFFF"/>
                </a:solidFill>
                <a:latin typeface="Segoe UI Light" panose="020B0502040204020203" pitchFamily="34" charset="0"/>
                <a:ea typeface="+mj-ea"/>
                <a:cs typeface="Segoe UI Light" panose="020B0502040204020203" pitchFamily="34" charset="0"/>
              </a:rPr>
              <a:t>C</a:t>
            </a: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SOM</a:t>
            </a:r>
            <a:r>
              <a:rPr lang="sv-SE" sz="1500" dirty="0">
                <a:solidFill>
                  <a:sysClr val="window" lastClr="FFFFFF"/>
                </a:solidFill>
                <a:latin typeface="Segoe UI Light" panose="020B0502040204020203" pitchFamily="34" charset="0"/>
                <a:ea typeface="+mj-ea"/>
                <a:cs typeface="Segoe UI Light" panose="020B0502040204020203" pitchFamily="34" charset="0"/>
              </a:rPr>
              <a:t> – Add Enterprise Keyword to list</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395054652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821A339-67DB-45AE-B2C6-8DDE1F271B6A}"/>
              </a:ext>
            </a:extLst>
          </p:cNvPr>
          <p:cNvSpPr>
            <a:spLocks noGrp="1"/>
          </p:cNvSpPr>
          <p:nvPr>
            <p:ph type="body" sz="quarter" idx="10"/>
          </p:nvPr>
        </p:nvSpPr>
        <p:spPr>
          <a:xfrm>
            <a:off x="201929" y="891882"/>
            <a:ext cx="8740142" cy="1895712"/>
          </a:xfrm>
        </p:spPr>
        <p:txBody>
          <a:bodyPr/>
          <a:lstStyle/>
          <a:p>
            <a:r>
              <a:rPr lang="en-US" dirty="0"/>
              <a:t>Reuse content types over multiple site collections</a:t>
            </a:r>
          </a:p>
          <a:p>
            <a:r>
              <a:rPr lang="en-US" dirty="0"/>
              <a:t>One site collection functions as the hub</a:t>
            </a:r>
          </a:p>
          <a:p>
            <a:r>
              <a:rPr lang="en-US" dirty="0"/>
              <a:t>Other site collections can consume from the hub</a:t>
            </a:r>
          </a:p>
          <a:p>
            <a:r>
              <a:rPr lang="en-US" dirty="0"/>
              <a:t>Designate one or more content types to be published</a:t>
            </a:r>
          </a:p>
        </p:txBody>
      </p:sp>
      <p:sp>
        <p:nvSpPr>
          <p:cNvPr id="2" name="Title 1"/>
          <p:cNvSpPr>
            <a:spLocks noGrp="1"/>
          </p:cNvSpPr>
          <p:nvPr>
            <p:ph type="title"/>
          </p:nvPr>
        </p:nvSpPr>
        <p:spPr/>
        <p:txBody>
          <a:bodyPr/>
          <a:lstStyle/>
          <a:p>
            <a:r>
              <a:rPr lang="en-US" dirty="0"/>
              <a:t>Content Type Hub Syndication</a:t>
            </a:r>
          </a:p>
        </p:txBody>
      </p:sp>
    </p:spTree>
    <p:extLst>
      <p:ext uri="{BB962C8B-B14F-4D97-AF65-F5344CB8AC3E}">
        <p14:creationId xmlns:p14="http://schemas.microsoft.com/office/powerpoint/2010/main" val="801370339"/>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2B1A-F82A-4334-A3D0-CBE739926630}"/>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61F8474A-F846-4ADB-B083-086F7307848C}"/>
              </a:ext>
            </a:extLst>
          </p:cNvPr>
          <p:cNvSpPr>
            <a:spLocks noGrp="1"/>
          </p:cNvSpPr>
          <p:nvPr>
            <p:ph type="body" sz="quarter" idx="12"/>
          </p:nvPr>
        </p:nvSpPr>
        <p:spPr/>
        <p:txBody>
          <a:bodyPr/>
          <a:lstStyle/>
          <a:p>
            <a:r>
              <a:rPr lang="en-US" dirty="0"/>
              <a:t>Setting up Content Type Hub Syndication</a:t>
            </a:r>
          </a:p>
        </p:txBody>
      </p:sp>
    </p:spTree>
    <p:extLst>
      <p:ext uri="{BB962C8B-B14F-4D97-AF65-F5344CB8AC3E}">
        <p14:creationId xmlns:p14="http://schemas.microsoft.com/office/powerpoint/2010/main" val="9647053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Knowledge Check</a:t>
            </a:r>
            <a:endParaRPr lang="en-US" dirty="0"/>
          </a:p>
        </p:txBody>
      </p:sp>
      <p:graphicFrame>
        <p:nvGraphicFramePr>
          <p:cNvPr id="4" name="Diagram 3"/>
          <p:cNvGraphicFramePr/>
          <p:nvPr>
            <p:extLst>
              <p:ext uri="{D42A27DB-BD31-4B8C-83A1-F6EECF244321}">
                <p14:modId xmlns:p14="http://schemas.microsoft.com/office/powerpoint/2010/main" val="4137051120"/>
              </p:ext>
            </p:extLst>
          </p:nvPr>
        </p:nvGraphicFramePr>
        <p:xfrm>
          <a:off x="201930" y="819150"/>
          <a:ext cx="8713470" cy="378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1305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C7577E8-9448-4F23-85BD-0E23BA468E35}"/>
                                            </p:graphicEl>
                                          </p:spTgt>
                                        </p:tgtEl>
                                        <p:attrNameLst>
                                          <p:attrName>style.visibility</p:attrName>
                                        </p:attrNameLst>
                                      </p:cBhvr>
                                      <p:to>
                                        <p:strVal val="visible"/>
                                      </p:to>
                                    </p:set>
                                    <p:animEffect transition="in" filter="fade">
                                      <p:cBhvr>
                                        <p:cTn id="7" dur="500"/>
                                        <p:tgtEl>
                                          <p:spTgt spid="4">
                                            <p:graphicEl>
                                              <a:dgm id="{BC7577E8-9448-4F23-85BD-0E23BA468E3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17987B4-5BF3-4CB9-9226-21A7D1DB1529}"/>
                                            </p:graphicEl>
                                          </p:spTgt>
                                        </p:tgtEl>
                                        <p:attrNameLst>
                                          <p:attrName>style.visibility</p:attrName>
                                        </p:attrNameLst>
                                      </p:cBhvr>
                                      <p:to>
                                        <p:strVal val="visible"/>
                                      </p:to>
                                    </p:set>
                                    <p:animEffect transition="in" filter="fade">
                                      <p:cBhvr>
                                        <p:cTn id="12" dur="500"/>
                                        <p:tgtEl>
                                          <p:spTgt spid="4">
                                            <p:graphicEl>
                                              <a:dgm id="{117987B4-5BF3-4CB9-9226-21A7D1DB152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399C5EEB-A092-4E95-A7D2-B7A07C39661B}"/>
                                            </p:graphicEl>
                                          </p:spTgt>
                                        </p:tgtEl>
                                        <p:attrNameLst>
                                          <p:attrName>style.visibility</p:attrName>
                                        </p:attrNameLst>
                                      </p:cBhvr>
                                      <p:to>
                                        <p:strVal val="visible"/>
                                      </p:to>
                                    </p:set>
                                    <p:animEffect transition="in" filter="fade">
                                      <p:cBhvr>
                                        <p:cTn id="17" dur="500"/>
                                        <p:tgtEl>
                                          <p:spTgt spid="4">
                                            <p:graphicEl>
                                              <a:dgm id="{399C5EEB-A092-4E95-A7D2-B7A07C39661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6ABB9B0E-A6C6-48D3-A6DB-D5BF3013CE3A}"/>
                                            </p:graphicEl>
                                          </p:spTgt>
                                        </p:tgtEl>
                                        <p:attrNameLst>
                                          <p:attrName>style.visibility</p:attrName>
                                        </p:attrNameLst>
                                      </p:cBhvr>
                                      <p:to>
                                        <p:strVal val="visible"/>
                                      </p:to>
                                    </p:set>
                                    <p:animEffect transition="in" filter="fade">
                                      <p:cBhvr>
                                        <p:cTn id="22" dur="500"/>
                                        <p:tgtEl>
                                          <p:spTgt spid="4">
                                            <p:graphicEl>
                                              <a:dgm id="{6ABB9B0E-A6C6-48D3-A6DB-D5BF3013CE3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6F1F4ADB-3668-49A5-99D9-001545A1B665}"/>
                                            </p:graphicEl>
                                          </p:spTgt>
                                        </p:tgtEl>
                                        <p:attrNameLst>
                                          <p:attrName>style.visibility</p:attrName>
                                        </p:attrNameLst>
                                      </p:cBhvr>
                                      <p:to>
                                        <p:strVal val="visible"/>
                                      </p:to>
                                    </p:set>
                                    <p:animEffect transition="in" filter="fade">
                                      <p:cBhvr>
                                        <p:cTn id="27" dur="500"/>
                                        <p:tgtEl>
                                          <p:spTgt spid="4">
                                            <p:graphicEl>
                                              <a:dgm id="{6F1F4ADB-3668-49A5-99D9-001545A1B66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002A345D-7EB3-41F9-982A-B5C147F0D9EC}"/>
                                            </p:graphicEl>
                                          </p:spTgt>
                                        </p:tgtEl>
                                        <p:attrNameLst>
                                          <p:attrName>style.visibility</p:attrName>
                                        </p:attrNameLst>
                                      </p:cBhvr>
                                      <p:to>
                                        <p:strVal val="visible"/>
                                      </p:to>
                                    </p:set>
                                    <p:animEffect transition="in" filter="fade">
                                      <p:cBhvr>
                                        <p:cTn id="32" dur="500"/>
                                        <p:tgtEl>
                                          <p:spTgt spid="4">
                                            <p:graphicEl>
                                              <a:dgm id="{002A345D-7EB3-41F9-982A-B5C147F0D9E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72807983"/>
              </p:ext>
            </p:extLst>
          </p:nvPr>
        </p:nvGraphicFramePr>
        <p:xfrm>
          <a:off x="201929" y="891882"/>
          <a:ext cx="7189471" cy="1756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69EDEC0B-1451-4175-AC25-3F198A37127F}"/>
              </a:ext>
            </a:extLst>
          </p:cNvPr>
          <p:cNvSpPr>
            <a:spLocks noGrp="1"/>
          </p:cNvSpPr>
          <p:nvPr>
            <p:ph type="body" sz="quarter" idx="10"/>
          </p:nvPr>
        </p:nvSpPr>
        <p:spPr/>
        <p:txBody>
          <a:bodyPr/>
          <a:lstStyle/>
          <a:p>
            <a:r>
              <a:rPr lang="en-US" dirty="0"/>
              <a:t>Field Types</a:t>
            </a:r>
          </a:p>
          <a:p>
            <a:r>
              <a:rPr lang="en-US" dirty="0"/>
              <a:t>Site Columns and List Columns</a:t>
            </a:r>
          </a:p>
          <a:p>
            <a:r>
              <a:rPr lang="en-US" dirty="0"/>
              <a:t>Content Types</a:t>
            </a:r>
          </a:p>
          <a:p>
            <a:r>
              <a:rPr lang="en-US" dirty="0"/>
              <a:t>Taxonomy</a:t>
            </a:r>
          </a:p>
          <a:p>
            <a:endParaRPr lang="en-US" dirty="0"/>
          </a:p>
        </p:txBody>
      </p:sp>
      <p:sp>
        <p:nvSpPr>
          <p:cNvPr id="3" name="Title 2"/>
          <p:cNvSpPr>
            <a:spLocks noGrp="1"/>
          </p:cNvSpPr>
          <p:nvPr>
            <p:ph type="title"/>
          </p:nvPr>
        </p:nvSpPr>
        <p:spPr/>
        <p:txBody>
          <a:bodyPr/>
          <a:lstStyle/>
          <a:p>
            <a:r>
              <a:rPr lang="en-GB" dirty="0"/>
              <a:t>Lesson Summary</a:t>
            </a:r>
            <a:endParaRPr lang="en-US" dirty="0"/>
          </a:p>
        </p:txBody>
      </p:sp>
    </p:spTree>
    <p:extLst>
      <p:ext uri="{BB962C8B-B14F-4D97-AF65-F5344CB8AC3E}">
        <p14:creationId xmlns:p14="http://schemas.microsoft.com/office/powerpoint/2010/main" val="38808702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83101641"/>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dirty="0"/>
              <a:t>Objectives</a:t>
            </a:r>
            <a:endParaRPr lang="en-US" dirty="0"/>
          </a:p>
        </p:txBody>
      </p:sp>
    </p:spTree>
    <p:extLst>
      <p:ext uri="{BB962C8B-B14F-4D97-AF65-F5344CB8AC3E}">
        <p14:creationId xmlns:p14="http://schemas.microsoft.com/office/powerpoint/2010/main" val="254366827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dirty="0"/>
              <a:t>Questions?</a:t>
            </a:r>
            <a:endParaRPr lang="en-US" dirty="0"/>
          </a:p>
        </p:txBody>
      </p:sp>
    </p:spTree>
    <p:extLst>
      <p:ext uri="{BB962C8B-B14F-4D97-AF65-F5344CB8AC3E}">
        <p14:creationId xmlns:p14="http://schemas.microsoft.com/office/powerpoint/2010/main" val="55096299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3"/>
            <a:ext cx="8740142" cy="551305"/>
          </a:xfrm>
        </p:spPr>
        <p:txBody>
          <a:bodyPr/>
          <a:lstStyle/>
          <a:p>
            <a:pPr marL="0" indent="0">
              <a:buNone/>
            </a:pPr>
            <a:r>
              <a:rPr lang="nl-NL" dirty="0">
                <a:solidFill>
                  <a:schemeClr val="accent1">
                    <a:lumMod val="75000"/>
                    <a:lumOff val="25000"/>
                  </a:schemeClr>
                </a:solidFill>
              </a:rPr>
              <a:t>Defining information architecture</a:t>
            </a:r>
          </a:p>
        </p:txBody>
      </p:sp>
      <p:sp>
        <p:nvSpPr>
          <p:cNvPr id="2" name="Title 1"/>
          <p:cNvSpPr>
            <a:spLocks noGrp="1"/>
          </p:cNvSpPr>
          <p:nvPr>
            <p:ph type="title"/>
          </p:nvPr>
        </p:nvSpPr>
        <p:spPr/>
        <p:txBody>
          <a:bodyPr/>
          <a:lstStyle/>
          <a:p>
            <a:r>
              <a:rPr lang="nl-NL" dirty="0"/>
              <a:t>Information architecture concepts</a:t>
            </a:r>
          </a:p>
        </p:txBody>
      </p:sp>
      <p:sp>
        <p:nvSpPr>
          <p:cNvPr id="4" name="Text Placeholder 1"/>
          <p:cNvSpPr txBox="1">
            <a:spLocks/>
          </p:cNvSpPr>
          <p:nvPr/>
        </p:nvSpPr>
        <p:spPr>
          <a:xfrm>
            <a:off x="304800" y="1309470"/>
            <a:ext cx="8534400" cy="255768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800" i="1" dirty="0"/>
              <a:t>“Information architecture (IA) is the structural design of shared information environments; the art and science of organizing and labelling websites, intranets, online communities and software to support usability and findability; and an emerging community of practice focused on bringing principles of design and architecture to the digital landscape. Typically, it involves a model or concept of information that is used and applied to activities which require explicit details of complex information systems.”</a:t>
            </a:r>
          </a:p>
          <a:p>
            <a:pPr marL="0" indent="0">
              <a:buNone/>
            </a:pPr>
            <a:endParaRPr lang="sv-SE" sz="1500" i="1" dirty="0"/>
          </a:p>
          <a:p>
            <a:pPr marL="0" indent="0">
              <a:buNone/>
            </a:pPr>
            <a:r>
              <a:rPr lang="sv-SE" sz="1200" dirty="0"/>
              <a:t>Source</a:t>
            </a:r>
            <a:r>
              <a:rPr lang="sv-SE" sz="1200" b="1" dirty="0"/>
              <a:t>: </a:t>
            </a:r>
            <a:r>
              <a:rPr lang="sv-SE" sz="1200" dirty="0">
                <a:hlinkClick r:id="rId3"/>
              </a:rPr>
              <a:t>https://en.wikipedia.org/wiki/Information_architecture</a:t>
            </a:r>
            <a:endParaRPr lang="sv-SE" sz="1200" dirty="0"/>
          </a:p>
          <a:p>
            <a:pPr marL="0" indent="0">
              <a:buNone/>
            </a:pPr>
            <a:endParaRPr lang="nl-NL" sz="1200" dirty="0"/>
          </a:p>
        </p:txBody>
      </p:sp>
    </p:spTree>
    <p:extLst>
      <p:ext uri="{BB962C8B-B14F-4D97-AF65-F5344CB8AC3E}">
        <p14:creationId xmlns:p14="http://schemas.microsoft.com/office/powerpoint/2010/main" val="27347323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91883"/>
            <a:ext cx="5946535" cy="917944"/>
          </a:xfrm>
        </p:spPr>
        <p:txBody>
          <a:bodyPr/>
          <a:lstStyle/>
          <a:p>
            <a:pPr marL="0" indent="0">
              <a:buNone/>
            </a:pPr>
            <a:r>
              <a:rPr lang="nl-NL" dirty="0">
                <a:solidFill>
                  <a:schemeClr val="accent1">
                    <a:lumMod val="75000"/>
                    <a:lumOff val="25000"/>
                  </a:schemeClr>
                </a:solidFill>
              </a:rPr>
              <a:t>Developing an information architecture on SharePoint</a:t>
            </a:r>
          </a:p>
        </p:txBody>
      </p:sp>
      <p:sp>
        <p:nvSpPr>
          <p:cNvPr id="2" name="Title 1"/>
          <p:cNvSpPr>
            <a:spLocks noGrp="1"/>
          </p:cNvSpPr>
          <p:nvPr>
            <p:ph type="title"/>
          </p:nvPr>
        </p:nvSpPr>
        <p:spPr/>
        <p:txBody>
          <a:bodyPr/>
          <a:lstStyle/>
          <a:p>
            <a:r>
              <a:rPr lang="nl-NL" dirty="0"/>
              <a:t>Information architecture concepts</a:t>
            </a:r>
          </a:p>
        </p:txBody>
      </p:sp>
      <p:sp>
        <p:nvSpPr>
          <p:cNvPr id="4" name="Text Placeholder 1"/>
          <p:cNvSpPr txBox="1">
            <a:spLocks/>
          </p:cNvSpPr>
          <p:nvPr/>
        </p:nvSpPr>
        <p:spPr>
          <a:xfrm>
            <a:off x="304800" y="1809750"/>
            <a:ext cx="5638800" cy="2971800"/>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nl-NL" sz="2000" dirty="0">
                <a:latin typeface="+mj-lt"/>
              </a:rPr>
              <a:t>SharePoint is a platform built for various types of stuctured and unstructured data</a:t>
            </a:r>
          </a:p>
          <a:p>
            <a:r>
              <a:rPr lang="nl-NL" sz="2000" dirty="0">
                <a:latin typeface="+mj-lt"/>
              </a:rPr>
              <a:t>Examples of structured data are:</a:t>
            </a:r>
          </a:p>
          <a:p>
            <a:pPr lvl="1"/>
            <a:r>
              <a:rPr lang="nl-NL" sz="1600" dirty="0"/>
              <a:t>Tasks, Calendars, User Profiles, External data</a:t>
            </a:r>
          </a:p>
          <a:p>
            <a:r>
              <a:rPr lang="nl-NL" sz="2000" dirty="0">
                <a:latin typeface="+mj-lt"/>
              </a:rPr>
              <a:t>Examples of unstructured data are: </a:t>
            </a:r>
          </a:p>
          <a:p>
            <a:pPr lvl="1"/>
            <a:r>
              <a:rPr lang="nl-NL" sz="1600" dirty="0"/>
              <a:t>Documents, Pages, Images, Video</a:t>
            </a:r>
            <a:endParaRPr lang="nl-NL" sz="2000" dirty="0">
              <a:latin typeface="+mj-lt"/>
            </a:endParaRPr>
          </a:p>
          <a:p>
            <a:r>
              <a:rPr lang="nl-NL" sz="2000" dirty="0">
                <a:latin typeface="+mj-lt"/>
              </a:rPr>
              <a:t>Unstructured data can be made into structured, or semi-structured data by applying metadata</a:t>
            </a:r>
          </a:p>
        </p:txBody>
      </p:sp>
      <p:sp>
        <p:nvSpPr>
          <p:cNvPr id="6" name="Freeform 131"/>
          <p:cNvSpPr>
            <a:spLocks noChangeAspect="1" noEditPoints="1"/>
          </p:cNvSpPr>
          <p:nvPr/>
        </p:nvSpPr>
        <p:spPr bwMode="black">
          <a:xfrm>
            <a:off x="6249081" y="3001326"/>
            <a:ext cx="657071" cy="387111"/>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ln/>
        </p:spPr>
        <p:style>
          <a:lnRef idx="2">
            <a:schemeClr val="accent4"/>
          </a:lnRef>
          <a:fillRef idx="1">
            <a:schemeClr val="lt1"/>
          </a:fillRef>
          <a:effectRef idx="0">
            <a:schemeClr val="accent4"/>
          </a:effectRef>
          <a:fontRef idx="minor">
            <a:schemeClr val="dk1"/>
          </a:fontRef>
        </p:style>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7" name="Freeform 6"/>
          <p:cNvSpPr>
            <a:spLocks noChangeAspect="1"/>
          </p:cNvSpPr>
          <p:nvPr/>
        </p:nvSpPr>
        <p:spPr bwMode="black">
          <a:xfrm>
            <a:off x="7498781" y="2866688"/>
            <a:ext cx="736388" cy="661183"/>
          </a:xfrm>
          <a:custGeom>
            <a:avLst/>
            <a:gdLst>
              <a:gd name="connsiteX0" fmla="*/ 406869 w 3609473"/>
              <a:gd name="connsiteY0" fmla="*/ 1147348 h 3240844"/>
              <a:gd name="connsiteX1" fmla="*/ 406869 w 3609473"/>
              <a:gd name="connsiteY1" fmla="*/ 2765595 h 3240844"/>
              <a:gd name="connsiteX2" fmla="*/ 3202604 w 3609473"/>
              <a:gd name="connsiteY2" fmla="*/ 2765595 h 3240844"/>
              <a:gd name="connsiteX3" fmla="*/ 3202604 w 3609473"/>
              <a:gd name="connsiteY3" fmla="*/ 1147348 h 3240844"/>
              <a:gd name="connsiteX4" fmla="*/ 609637 w 3609473"/>
              <a:gd name="connsiteY4" fmla="*/ 0 h 3240844"/>
              <a:gd name="connsiteX5" fmla="*/ 754016 w 3609473"/>
              <a:gd name="connsiteY5" fmla="*/ 144379 h 3240844"/>
              <a:gd name="connsiteX6" fmla="*/ 754016 w 3609473"/>
              <a:gd name="connsiteY6" fmla="*/ 461549 h 3240844"/>
              <a:gd name="connsiteX7" fmla="*/ 1049917 w 3609473"/>
              <a:gd name="connsiteY7" fmla="*/ 461549 h 3240844"/>
              <a:gd name="connsiteX8" fmla="*/ 1049917 w 3609473"/>
              <a:gd name="connsiteY8" fmla="*/ 144379 h 3240844"/>
              <a:gd name="connsiteX9" fmla="*/ 1194296 w 3609473"/>
              <a:gd name="connsiteY9" fmla="*/ 0 h 3240844"/>
              <a:gd name="connsiteX10" fmla="*/ 1338675 w 3609473"/>
              <a:gd name="connsiteY10" fmla="*/ 144379 h 3240844"/>
              <a:gd name="connsiteX11" fmla="*/ 1338675 w 3609473"/>
              <a:gd name="connsiteY11" fmla="*/ 461549 h 3240844"/>
              <a:gd name="connsiteX12" fmla="*/ 2261096 w 3609473"/>
              <a:gd name="connsiteY12" fmla="*/ 461549 h 3240844"/>
              <a:gd name="connsiteX13" fmla="*/ 2261096 w 3609473"/>
              <a:gd name="connsiteY13" fmla="*/ 144379 h 3240844"/>
              <a:gd name="connsiteX14" fmla="*/ 2405475 w 3609473"/>
              <a:gd name="connsiteY14" fmla="*/ 0 h 3240844"/>
              <a:gd name="connsiteX15" fmla="*/ 2549854 w 3609473"/>
              <a:gd name="connsiteY15" fmla="*/ 144379 h 3240844"/>
              <a:gd name="connsiteX16" fmla="*/ 2549853 w 3609473"/>
              <a:gd name="connsiteY16" fmla="*/ 461549 h 3240844"/>
              <a:gd name="connsiteX17" fmla="*/ 2845755 w 3609473"/>
              <a:gd name="connsiteY17" fmla="*/ 461549 h 3240844"/>
              <a:gd name="connsiteX18" fmla="*/ 2845755 w 3609473"/>
              <a:gd name="connsiteY18" fmla="*/ 144379 h 3240844"/>
              <a:gd name="connsiteX19" fmla="*/ 2990134 w 3609473"/>
              <a:gd name="connsiteY19" fmla="*/ 0 h 3240844"/>
              <a:gd name="connsiteX20" fmla="*/ 3134513 w 3609473"/>
              <a:gd name="connsiteY20" fmla="*/ 144379 h 3240844"/>
              <a:gd name="connsiteX21" fmla="*/ 3134512 w 3609473"/>
              <a:gd name="connsiteY21" fmla="*/ 461549 h 3240844"/>
              <a:gd name="connsiteX22" fmla="*/ 3290632 w 3609473"/>
              <a:gd name="connsiteY22" fmla="*/ 461549 h 3240844"/>
              <a:gd name="connsiteX23" fmla="*/ 3609473 w 3609473"/>
              <a:gd name="connsiteY23" fmla="*/ 780390 h 3240844"/>
              <a:gd name="connsiteX24" fmla="*/ 3609473 w 3609473"/>
              <a:gd name="connsiteY24" fmla="*/ 2922003 h 3240844"/>
              <a:gd name="connsiteX25" fmla="*/ 3290632 w 3609473"/>
              <a:gd name="connsiteY25" fmla="*/ 3240844 h 3240844"/>
              <a:gd name="connsiteX26" fmla="*/ 318841 w 3609473"/>
              <a:gd name="connsiteY26" fmla="*/ 3240844 h 3240844"/>
              <a:gd name="connsiteX27" fmla="*/ 0 w 3609473"/>
              <a:gd name="connsiteY27" fmla="*/ 2922003 h 3240844"/>
              <a:gd name="connsiteX28" fmla="*/ 0 w 3609473"/>
              <a:gd name="connsiteY28" fmla="*/ 780390 h 3240844"/>
              <a:gd name="connsiteX29" fmla="*/ 318841 w 3609473"/>
              <a:gd name="connsiteY29" fmla="*/ 461549 h 3240844"/>
              <a:gd name="connsiteX30" fmla="*/ 465258 w 3609473"/>
              <a:gd name="connsiteY30" fmla="*/ 461549 h 3240844"/>
              <a:gd name="connsiteX31" fmla="*/ 465258 w 3609473"/>
              <a:gd name="connsiteY31" fmla="*/ 144379 h 3240844"/>
              <a:gd name="connsiteX32" fmla="*/ 609637 w 3609473"/>
              <a:gd name="connsiteY32" fmla="*/ 0 h 324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609473" h="3240844">
                <a:moveTo>
                  <a:pt x="406869" y="1147348"/>
                </a:moveTo>
                <a:lnTo>
                  <a:pt x="406869" y="2765595"/>
                </a:lnTo>
                <a:lnTo>
                  <a:pt x="3202604" y="2765595"/>
                </a:lnTo>
                <a:lnTo>
                  <a:pt x="3202604" y="1147348"/>
                </a:lnTo>
                <a:close/>
                <a:moveTo>
                  <a:pt x="609637" y="0"/>
                </a:moveTo>
                <a:cubicBezTo>
                  <a:pt x="689375" y="0"/>
                  <a:pt x="754016" y="64641"/>
                  <a:pt x="754016" y="144379"/>
                </a:cubicBezTo>
                <a:lnTo>
                  <a:pt x="754016" y="461549"/>
                </a:lnTo>
                <a:lnTo>
                  <a:pt x="1049917" y="461549"/>
                </a:lnTo>
                <a:lnTo>
                  <a:pt x="1049917" y="144379"/>
                </a:lnTo>
                <a:cubicBezTo>
                  <a:pt x="1049917" y="64641"/>
                  <a:pt x="1114558" y="0"/>
                  <a:pt x="1194296" y="0"/>
                </a:cubicBezTo>
                <a:cubicBezTo>
                  <a:pt x="1274034" y="0"/>
                  <a:pt x="1338675" y="64641"/>
                  <a:pt x="1338675" y="144379"/>
                </a:cubicBezTo>
                <a:lnTo>
                  <a:pt x="1338675" y="461549"/>
                </a:lnTo>
                <a:lnTo>
                  <a:pt x="2261096" y="461549"/>
                </a:lnTo>
                <a:lnTo>
                  <a:pt x="2261096" y="144379"/>
                </a:lnTo>
                <a:cubicBezTo>
                  <a:pt x="2261096" y="64641"/>
                  <a:pt x="2325737" y="0"/>
                  <a:pt x="2405475" y="0"/>
                </a:cubicBezTo>
                <a:cubicBezTo>
                  <a:pt x="2485213" y="0"/>
                  <a:pt x="2549854" y="64641"/>
                  <a:pt x="2549854" y="144379"/>
                </a:cubicBezTo>
                <a:lnTo>
                  <a:pt x="2549853" y="461549"/>
                </a:lnTo>
                <a:lnTo>
                  <a:pt x="2845755" y="461549"/>
                </a:lnTo>
                <a:lnTo>
                  <a:pt x="2845755" y="144379"/>
                </a:lnTo>
                <a:cubicBezTo>
                  <a:pt x="2845755" y="64641"/>
                  <a:pt x="2910396" y="0"/>
                  <a:pt x="2990134" y="0"/>
                </a:cubicBezTo>
                <a:cubicBezTo>
                  <a:pt x="3069872" y="0"/>
                  <a:pt x="3134513" y="64641"/>
                  <a:pt x="3134513" y="144379"/>
                </a:cubicBezTo>
                <a:lnTo>
                  <a:pt x="3134512" y="461549"/>
                </a:lnTo>
                <a:lnTo>
                  <a:pt x="3290632" y="461549"/>
                </a:lnTo>
                <a:cubicBezTo>
                  <a:pt x="3466723" y="461549"/>
                  <a:pt x="3609473" y="604299"/>
                  <a:pt x="3609473" y="780390"/>
                </a:cubicBezTo>
                <a:lnTo>
                  <a:pt x="3609473" y="2922003"/>
                </a:lnTo>
                <a:cubicBezTo>
                  <a:pt x="3609473" y="3098094"/>
                  <a:pt x="3466723" y="3240844"/>
                  <a:pt x="3290632" y="3240844"/>
                </a:cubicBezTo>
                <a:lnTo>
                  <a:pt x="318841" y="3240844"/>
                </a:lnTo>
                <a:cubicBezTo>
                  <a:pt x="142750" y="3240844"/>
                  <a:pt x="0" y="3098094"/>
                  <a:pt x="0" y="2922003"/>
                </a:cubicBezTo>
                <a:lnTo>
                  <a:pt x="0" y="780390"/>
                </a:lnTo>
                <a:cubicBezTo>
                  <a:pt x="0" y="604299"/>
                  <a:pt x="142750" y="461549"/>
                  <a:pt x="318841" y="461549"/>
                </a:cubicBezTo>
                <a:lnTo>
                  <a:pt x="465258" y="461549"/>
                </a:lnTo>
                <a:lnTo>
                  <a:pt x="465258" y="144379"/>
                </a:lnTo>
                <a:cubicBezTo>
                  <a:pt x="465258" y="64641"/>
                  <a:pt x="529899" y="0"/>
                  <a:pt x="609637" y="0"/>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48"/>
          <p:cNvSpPr>
            <a:spLocks noChangeAspect="1"/>
          </p:cNvSpPr>
          <p:nvPr/>
        </p:nvSpPr>
        <p:spPr bwMode="black">
          <a:xfrm>
            <a:off x="6148464" y="3719418"/>
            <a:ext cx="858304" cy="753096"/>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5"/>
          <p:cNvSpPr>
            <a:spLocks noChangeAspect="1" noEditPoints="1"/>
          </p:cNvSpPr>
          <p:nvPr/>
        </p:nvSpPr>
        <p:spPr bwMode="black">
          <a:xfrm>
            <a:off x="6307429" y="1971291"/>
            <a:ext cx="540374" cy="699054"/>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dirty="0"/>
          </a:p>
        </p:txBody>
      </p:sp>
      <p:sp>
        <p:nvSpPr>
          <p:cNvPr id="11" name="Freeform 79"/>
          <p:cNvSpPr>
            <a:spLocks noChangeAspect="1" noEditPoints="1"/>
          </p:cNvSpPr>
          <p:nvPr/>
        </p:nvSpPr>
        <p:spPr bwMode="black">
          <a:xfrm>
            <a:off x="7598761" y="1987992"/>
            <a:ext cx="536428" cy="665652"/>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4911" tIns="75929" rIns="94911" bIns="75929" numCol="1" spcCol="0" rtlCol="0" fromWordArt="0" anchor="t" anchorCtr="0" forceAA="0" compatLnSpc="1">
            <a:prstTxWarp prst="textNoShape">
              <a:avLst/>
            </a:prstTxWarp>
            <a:noAutofit/>
          </a:bodyPr>
          <a:lstStyle/>
          <a:p>
            <a:pPr algn="ctr" defTabSz="483924" fontAlgn="base">
              <a:lnSpc>
                <a:spcPct val="90000"/>
              </a:lnSpc>
              <a:spcBef>
                <a:spcPct val="0"/>
              </a:spcBef>
              <a:spcAft>
                <a:spcPct val="0"/>
              </a:spcAft>
            </a:pPr>
            <a:endParaRPr lang="en-US" sz="1246" dirty="0">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4"/>
          <p:cNvSpPr>
            <a:spLocks noChangeAspect="1" noEditPoints="1"/>
          </p:cNvSpPr>
          <p:nvPr/>
        </p:nvSpPr>
        <p:spPr bwMode="black">
          <a:xfrm>
            <a:off x="7551174" y="1141138"/>
            <a:ext cx="631602" cy="499172"/>
          </a:xfrm>
          <a:custGeom>
            <a:avLst/>
            <a:gdLst>
              <a:gd name="T0" fmla="*/ 22 w 75"/>
              <a:gd name="T1" fmla="*/ 22 h 59"/>
              <a:gd name="T2" fmla="*/ 33 w 75"/>
              <a:gd name="T3" fmla="*/ 11 h 59"/>
              <a:gd name="T4" fmla="*/ 22 w 75"/>
              <a:gd name="T5" fmla="*/ 0 h 59"/>
              <a:gd name="T6" fmla="*/ 11 w 75"/>
              <a:gd name="T7" fmla="*/ 11 h 59"/>
              <a:gd name="T8" fmla="*/ 22 w 75"/>
              <a:gd name="T9" fmla="*/ 22 h 59"/>
              <a:gd name="T10" fmla="*/ 45 w 75"/>
              <a:gd name="T11" fmla="*/ 22 h 59"/>
              <a:gd name="T12" fmla="*/ 56 w 75"/>
              <a:gd name="T13" fmla="*/ 11 h 59"/>
              <a:gd name="T14" fmla="*/ 45 w 75"/>
              <a:gd name="T15" fmla="*/ 0 h 59"/>
              <a:gd name="T16" fmla="*/ 34 w 75"/>
              <a:gd name="T17" fmla="*/ 11 h 59"/>
              <a:gd name="T18" fmla="*/ 45 w 75"/>
              <a:gd name="T19" fmla="*/ 22 h 59"/>
              <a:gd name="T20" fmla="*/ 3 w 75"/>
              <a:gd name="T21" fmla="*/ 25 h 59"/>
              <a:gd name="T22" fmla="*/ 0 w 75"/>
              <a:gd name="T23" fmla="*/ 27 h 59"/>
              <a:gd name="T24" fmla="*/ 0 w 75"/>
              <a:gd name="T25" fmla="*/ 38 h 59"/>
              <a:gd name="T26" fmla="*/ 3 w 75"/>
              <a:gd name="T27" fmla="*/ 41 h 59"/>
              <a:gd name="T28" fmla="*/ 5 w 75"/>
              <a:gd name="T29" fmla="*/ 38 h 59"/>
              <a:gd name="T30" fmla="*/ 5 w 75"/>
              <a:gd name="T31" fmla="*/ 27 h 59"/>
              <a:gd name="T32" fmla="*/ 3 w 75"/>
              <a:gd name="T33" fmla="*/ 25 h 59"/>
              <a:gd name="T34" fmla="*/ 75 w 75"/>
              <a:gd name="T35" fmla="*/ 23 h 59"/>
              <a:gd name="T36" fmla="*/ 75 w 75"/>
              <a:gd name="T37" fmla="*/ 56 h 59"/>
              <a:gd name="T38" fmla="*/ 73 w 75"/>
              <a:gd name="T39" fmla="*/ 57 h 59"/>
              <a:gd name="T40" fmla="*/ 65 w 75"/>
              <a:gd name="T41" fmla="*/ 51 h 59"/>
              <a:gd name="T42" fmla="*/ 64 w 75"/>
              <a:gd name="T43" fmla="*/ 49 h 59"/>
              <a:gd name="T44" fmla="*/ 60 w 75"/>
              <a:gd name="T45" fmla="*/ 49 h 59"/>
              <a:gd name="T46" fmla="*/ 60 w 75"/>
              <a:gd name="T47" fmla="*/ 56 h 59"/>
              <a:gd name="T48" fmla="*/ 57 w 75"/>
              <a:gd name="T49" fmla="*/ 59 h 59"/>
              <a:gd name="T50" fmla="*/ 11 w 75"/>
              <a:gd name="T51" fmla="*/ 59 h 59"/>
              <a:gd name="T52" fmla="*/ 8 w 75"/>
              <a:gd name="T53" fmla="*/ 55 h 59"/>
              <a:gd name="T54" fmla="*/ 8 w 75"/>
              <a:gd name="T55" fmla="*/ 27 h 59"/>
              <a:gd name="T56" fmla="*/ 11 w 75"/>
              <a:gd name="T57" fmla="*/ 23 h 59"/>
              <a:gd name="T58" fmla="*/ 57 w 75"/>
              <a:gd name="T59" fmla="*/ 23 h 59"/>
              <a:gd name="T60" fmla="*/ 60 w 75"/>
              <a:gd name="T61" fmla="*/ 27 h 59"/>
              <a:gd name="T62" fmla="*/ 60 w 75"/>
              <a:gd name="T63" fmla="*/ 30 h 59"/>
              <a:gd name="T64" fmla="*/ 64 w 75"/>
              <a:gd name="T65" fmla="*/ 30 h 59"/>
              <a:gd name="T66" fmla="*/ 65 w 75"/>
              <a:gd name="T67" fmla="*/ 29 h 59"/>
              <a:gd name="T68" fmla="*/ 73 w 75"/>
              <a:gd name="T69" fmla="*/ 22 h 59"/>
              <a:gd name="T70" fmla="*/ 75 w 75"/>
              <a:gd name="T71" fmla="*/ 2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5" h="59">
                <a:moveTo>
                  <a:pt x="22" y="22"/>
                </a:moveTo>
                <a:cubicBezTo>
                  <a:pt x="28" y="22"/>
                  <a:pt x="33" y="17"/>
                  <a:pt x="33" y="11"/>
                </a:cubicBezTo>
                <a:cubicBezTo>
                  <a:pt x="33" y="5"/>
                  <a:pt x="28" y="0"/>
                  <a:pt x="22" y="0"/>
                </a:cubicBezTo>
                <a:cubicBezTo>
                  <a:pt x="16" y="0"/>
                  <a:pt x="11" y="5"/>
                  <a:pt x="11" y="11"/>
                </a:cubicBezTo>
                <a:cubicBezTo>
                  <a:pt x="11" y="17"/>
                  <a:pt x="16" y="22"/>
                  <a:pt x="22" y="22"/>
                </a:cubicBezTo>
                <a:moveTo>
                  <a:pt x="45" y="22"/>
                </a:moveTo>
                <a:cubicBezTo>
                  <a:pt x="51" y="22"/>
                  <a:pt x="56" y="17"/>
                  <a:pt x="56" y="11"/>
                </a:cubicBezTo>
                <a:cubicBezTo>
                  <a:pt x="56" y="5"/>
                  <a:pt x="51" y="0"/>
                  <a:pt x="45" y="0"/>
                </a:cubicBezTo>
                <a:cubicBezTo>
                  <a:pt x="39" y="0"/>
                  <a:pt x="34" y="5"/>
                  <a:pt x="34" y="11"/>
                </a:cubicBezTo>
                <a:cubicBezTo>
                  <a:pt x="34" y="17"/>
                  <a:pt x="39" y="22"/>
                  <a:pt x="45" y="22"/>
                </a:cubicBezTo>
                <a:moveTo>
                  <a:pt x="3" y="25"/>
                </a:moveTo>
                <a:cubicBezTo>
                  <a:pt x="1" y="25"/>
                  <a:pt x="0" y="26"/>
                  <a:pt x="0" y="27"/>
                </a:cubicBezTo>
                <a:cubicBezTo>
                  <a:pt x="0" y="38"/>
                  <a:pt x="0" y="38"/>
                  <a:pt x="0" y="38"/>
                </a:cubicBezTo>
                <a:cubicBezTo>
                  <a:pt x="0" y="39"/>
                  <a:pt x="1" y="41"/>
                  <a:pt x="3" y="41"/>
                </a:cubicBezTo>
                <a:cubicBezTo>
                  <a:pt x="4" y="41"/>
                  <a:pt x="5" y="39"/>
                  <a:pt x="5" y="38"/>
                </a:cubicBezTo>
                <a:cubicBezTo>
                  <a:pt x="5" y="27"/>
                  <a:pt x="5" y="27"/>
                  <a:pt x="5" y="27"/>
                </a:cubicBezTo>
                <a:cubicBezTo>
                  <a:pt x="5" y="26"/>
                  <a:pt x="4" y="25"/>
                  <a:pt x="3" y="25"/>
                </a:cubicBezTo>
                <a:moveTo>
                  <a:pt x="75" y="23"/>
                </a:moveTo>
                <a:cubicBezTo>
                  <a:pt x="75" y="56"/>
                  <a:pt x="75" y="56"/>
                  <a:pt x="75" y="56"/>
                </a:cubicBezTo>
                <a:cubicBezTo>
                  <a:pt x="75" y="58"/>
                  <a:pt x="74" y="58"/>
                  <a:pt x="73" y="57"/>
                </a:cubicBezTo>
                <a:cubicBezTo>
                  <a:pt x="65" y="51"/>
                  <a:pt x="65" y="51"/>
                  <a:pt x="65" y="51"/>
                </a:cubicBezTo>
                <a:cubicBezTo>
                  <a:pt x="64" y="50"/>
                  <a:pt x="64" y="50"/>
                  <a:pt x="64" y="49"/>
                </a:cubicBezTo>
                <a:cubicBezTo>
                  <a:pt x="60" y="49"/>
                  <a:pt x="60" y="49"/>
                  <a:pt x="60" y="49"/>
                </a:cubicBezTo>
                <a:cubicBezTo>
                  <a:pt x="60" y="56"/>
                  <a:pt x="60" y="56"/>
                  <a:pt x="60" y="56"/>
                </a:cubicBezTo>
                <a:cubicBezTo>
                  <a:pt x="60" y="58"/>
                  <a:pt x="59" y="59"/>
                  <a:pt x="57" y="59"/>
                </a:cubicBezTo>
                <a:cubicBezTo>
                  <a:pt x="11" y="59"/>
                  <a:pt x="11" y="59"/>
                  <a:pt x="11" y="59"/>
                </a:cubicBezTo>
                <a:cubicBezTo>
                  <a:pt x="9" y="59"/>
                  <a:pt x="8" y="57"/>
                  <a:pt x="8" y="55"/>
                </a:cubicBezTo>
                <a:cubicBezTo>
                  <a:pt x="8" y="27"/>
                  <a:pt x="8" y="27"/>
                  <a:pt x="8" y="27"/>
                </a:cubicBezTo>
                <a:cubicBezTo>
                  <a:pt x="8" y="25"/>
                  <a:pt x="9" y="23"/>
                  <a:pt x="11" y="23"/>
                </a:cubicBezTo>
                <a:cubicBezTo>
                  <a:pt x="57" y="23"/>
                  <a:pt x="57" y="23"/>
                  <a:pt x="57" y="23"/>
                </a:cubicBezTo>
                <a:cubicBezTo>
                  <a:pt x="59" y="23"/>
                  <a:pt x="60" y="25"/>
                  <a:pt x="60" y="27"/>
                </a:cubicBezTo>
                <a:cubicBezTo>
                  <a:pt x="60" y="30"/>
                  <a:pt x="60" y="30"/>
                  <a:pt x="60" y="30"/>
                </a:cubicBezTo>
                <a:cubicBezTo>
                  <a:pt x="64" y="30"/>
                  <a:pt x="64" y="30"/>
                  <a:pt x="64" y="30"/>
                </a:cubicBezTo>
                <a:cubicBezTo>
                  <a:pt x="64" y="30"/>
                  <a:pt x="64" y="29"/>
                  <a:pt x="65" y="29"/>
                </a:cubicBezTo>
                <a:cubicBezTo>
                  <a:pt x="73" y="22"/>
                  <a:pt x="73" y="22"/>
                  <a:pt x="73" y="22"/>
                </a:cubicBezTo>
                <a:cubicBezTo>
                  <a:pt x="74" y="21"/>
                  <a:pt x="75" y="21"/>
                  <a:pt x="75" y="23"/>
                </a:cubicBezTo>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16"/>
          <p:cNvSpPr>
            <a:spLocks noChangeAspect="1" noEditPoints="1"/>
          </p:cNvSpPr>
          <p:nvPr/>
        </p:nvSpPr>
        <p:spPr bwMode="black">
          <a:xfrm>
            <a:off x="6274549" y="1156428"/>
            <a:ext cx="606135" cy="483882"/>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Freeform 13"/>
          <p:cNvSpPr>
            <a:spLocks noChangeAspect="1"/>
          </p:cNvSpPr>
          <p:nvPr/>
        </p:nvSpPr>
        <p:spPr bwMode="black">
          <a:xfrm>
            <a:off x="7572444" y="3798094"/>
            <a:ext cx="589061" cy="584910"/>
          </a:xfrm>
          <a:custGeom>
            <a:avLst/>
            <a:gdLst>
              <a:gd name="connsiteX0" fmla="*/ 0 w 1208341"/>
              <a:gd name="connsiteY0" fmla="*/ 445145 h 1199827"/>
              <a:gd name="connsiteX1" fmla="*/ 16338 w 1208341"/>
              <a:gd name="connsiteY1" fmla="*/ 458290 h 1199827"/>
              <a:gd name="connsiteX2" fmla="*/ 604170 w 1208341"/>
              <a:gd name="connsiteY2" fmla="*/ 593891 h 1199827"/>
              <a:gd name="connsiteX3" fmla="*/ 1192003 w 1208341"/>
              <a:gd name="connsiteY3" fmla="*/ 458290 h 1199827"/>
              <a:gd name="connsiteX4" fmla="*/ 1208341 w 1208341"/>
              <a:gd name="connsiteY4" fmla="*/ 445145 h 1199827"/>
              <a:gd name="connsiteX5" fmla="*/ 1208341 w 1208341"/>
              <a:gd name="connsiteY5" fmla="*/ 965655 h 1199827"/>
              <a:gd name="connsiteX6" fmla="*/ 1208341 w 1208341"/>
              <a:gd name="connsiteY6" fmla="*/ 965659 h 1199827"/>
              <a:gd name="connsiteX7" fmla="*/ 604170 w 1208341"/>
              <a:gd name="connsiteY7" fmla="*/ 1199827 h 1199827"/>
              <a:gd name="connsiteX8" fmla="*/ 0 w 1208341"/>
              <a:gd name="connsiteY8" fmla="*/ 965659 h 1199827"/>
              <a:gd name="connsiteX9" fmla="*/ 603170 w 1208341"/>
              <a:gd name="connsiteY9" fmla="*/ 0 h 1199827"/>
              <a:gd name="connsiteX10" fmla="*/ 1206340 w 1208341"/>
              <a:gd name="connsiteY10" fmla="*/ 259109 h 1199827"/>
              <a:gd name="connsiteX11" fmla="*/ 603170 w 1208341"/>
              <a:gd name="connsiteY11" fmla="*/ 518218 h 1199827"/>
              <a:gd name="connsiteX12" fmla="*/ 0 w 1208341"/>
              <a:gd name="connsiteY12" fmla="*/ 259109 h 1199827"/>
              <a:gd name="connsiteX13" fmla="*/ 603170 w 1208341"/>
              <a:gd name="connsiteY13" fmla="*/ 0 h 119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8341" h="1199827">
                <a:moveTo>
                  <a:pt x="0" y="445145"/>
                </a:moveTo>
                <a:lnTo>
                  <a:pt x="16338" y="458290"/>
                </a:lnTo>
                <a:cubicBezTo>
                  <a:pt x="129544" y="539061"/>
                  <a:pt x="350335" y="593891"/>
                  <a:pt x="604170" y="593891"/>
                </a:cubicBezTo>
                <a:cubicBezTo>
                  <a:pt x="858005" y="593891"/>
                  <a:pt x="1078797" y="539061"/>
                  <a:pt x="1192003" y="458290"/>
                </a:cubicBezTo>
                <a:lnTo>
                  <a:pt x="1208341" y="445145"/>
                </a:lnTo>
                <a:lnTo>
                  <a:pt x="1208341" y="965655"/>
                </a:lnTo>
                <a:lnTo>
                  <a:pt x="1208341" y="965659"/>
                </a:lnTo>
                <a:cubicBezTo>
                  <a:pt x="1208341" y="1094988"/>
                  <a:pt x="937845" y="1199827"/>
                  <a:pt x="604170" y="1199827"/>
                </a:cubicBezTo>
                <a:cubicBezTo>
                  <a:pt x="270495" y="1199827"/>
                  <a:pt x="0" y="1094988"/>
                  <a:pt x="0" y="965659"/>
                </a:cubicBezTo>
                <a:close/>
                <a:moveTo>
                  <a:pt x="603170" y="0"/>
                </a:moveTo>
                <a:cubicBezTo>
                  <a:pt x="936291" y="0"/>
                  <a:pt x="1206340" y="116007"/>
                  <a:pt x="1206340" y="259109"/>
                </a:cubicBezTo>
                <a:cubicBezTo>
                  <a:pt x="1206340" y="402211"/>
                  <a:pt x="936291" y="518218"/>
                  <a:pt x="603170" y="518218"/>
                </a:cubicBezTo>
                <a:cubicBezTo>
                  <a:pt x="270049" y="518218"/>
                  <a:pt x="0" y="402211"/>
                  <a:pt x="0" y="259109"/>
                </a:cubicBezTo>
                <a:cubicBezTo>
                  <a:pt x="0" y="116007"/>
                  <a:pt x="270049" y="0"/>
                  <a:pt x="603170" y="0"/>
                </a:cubicBezTo>
                <a:close/>
              </a:path>
            </a:pathLst>
          </a:cu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prstTxWarp prst="textNoShape">
              <a:avLst/>
            </a:prstTxWarp>
          </a:bodyPr>
          <a:lstStyle/>
          <a:p>
            <a:endParaRPr lang="en-US" dirty="0">
              <a:solidFill>
                <a:schemeClr val="dk1"/>
              </a:solidFill>
            </a:endParaRPr>
          </a:p>
        </p:txBody>
      </p:sp>
    </p:spTree>
    <p:extLst>
      <p:ext uri="{BB962C8B-B14F-4D97-AF65-F5344CB8AC3E}">
        <p14:creationId xmlns:p14="http://schemas.microsoft.com/office/powerpoint/2010/main" val="20159342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Field Types</a:t>
            </a:r>
          </a:p>
        </p:txBody>
      </p:sp>
      <p:sp>
        <p:nvSpPr>
          <p:cNvPr id="4" name="Text Placeholder 1"/>
          <p:cNvSpPr txBox="1">
            <a:spLocks/>
          </p:cNvSpPr>
          <p:nvPr/>
        </p:nvSpPr>
        <p:spPr>
          <a:xfrm>
            <a:off x="304800" y="891882"/>
            <a:ext cx="8077200" cy="3889668"/>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2000" dirty="0">
                <a:latin typeface="+mj-lt"/>
              </a:rPr>
              <a:t>Field Types are lowest level of storage definition leverage in SharePoint</a:t>
            </a:r>
          </a:p>
          <a:p>
            <a:r>
              <a:rPr lang="en-US" sz="2000" dirty="0">
                <a:latin typeface="+mj-lt"/>
              </a:rPr>
              <a:t>They define how to store data types in a content database</a:t>
            </a:r>
          </a:p>
          <a:p>
            <a:r>
              <a:rPr lang="en-US" sz="2000" dirty="0">
                <a:latin typeface="+mj-lt"/>
              </a:rPr>
              <a:t>They also define how to render the UI to display and edit data</a:t>
            </a:r>
          </a:p>
          <a:p>
            <a:r>
              <a:rPr lang="en-US" sz="2000" dirty="0">
                <a:latin typeface="+mj-lt"/>
              </a:rPr>
              <a:t>Examples of Field Types:</a:t>
            </a:r>
          </a:p>
          <a:p>
            <a:pPr lvl="1"/>
            <a:r>
              <a:rPr lang="en-US" sz="1800" dirty="0"/>
              <a:t>Text, Number, </a:t>
            </a:r>
            <a:r>
              <a:rPr lang="en-US" sz="1800" dirty="0" err="1"/>
              <a:t>DateTime</a:t>
            </a:r>
            <a:r>
              <a:rPr lang="en-US" sz="1800" dirty="0"/>
              <a:t>, Choice, Lookup, User</a:t>
            </a:r>
          </a:p>
          <a:p>
            <a:r>
              <a:rPr lang="en-US" sz="2000" dirty="0">
                <a:latin typeface="+mj-lt"/>
              </a:rPr>
              <a:t>These are defined in C:\Program Files\Common Files\</a:t>
            </a:r>
            <a:r>
              <a:rPr lang="en-US" sz="2000" dirty="0" err="1">
                <a:latin typeface="+mj-lt"/>
              </a:rPr>
              <a:t>microsoft</a:t>
            </a:r>
            <a:r>
              <a:rPr lang="en-US" sz="2000" dirty="0">
                <a:latin typeface="+mj-lt"/>
              </a:rPr>
              <a:t> shared\Web Server Extensions\16\TEMPLATE\XML\FLDTYPES.XML</a:t>
            </a:r>
          </a:p>
          <a:p>
            <a:r>
              <a:rPr lang="en-US" sz="2000" dirty="0">
                <a:latin typeface="+mj-lt"/>
              </a:rPr>
              <a:t>Although it is possible to build custom Field Types, it is not recommended</a:t>
            </a:r>
          </a:p>
        </p:txBody>
      </p:sp>
    </p:spTree>
    <p:extLst>
      <p:ext uri="{BB962C8B-B14F-4D97-AF65-F5344CB8AC3E}">
        <p14:creationId xmlns:p14="http://schemas.microsoft.com/office/powerpoint/2010/main" val="209455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Working with Field Types</a:t>
            </a:r>
          </a:p>
        </p:txBody>
      </p:sp>
      <p:sp>
        <p:nvSpPr>
          <p:cNvPr id="4" name="Text Placeholder 1"/>
          <p:cNvSpPr txBox="1">
            <a:spLocks/>
          </p:cNvSpPr>
          <p:nvPr/>
        </p:nvSpPr>
        <p:spPr>
          <a:xfrm>
            <a:off x="304800" y="891882"/>
            <a:ext cx="8534400" cy="3923008"/>
          </a:xfrm>
          <a:prstGeom prst="rect">
            <a:avLst/>
          </a:prstGeom>
        </p:spPr>
        <p:txBody>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r>
              <a:rPr lang="en-US" sz="1800" dirty="0">
                <a:latin typeface="+mj-lt"/>
              </a:rPr>
              <a:t>When adding a Column (Field), configure it to use one of the installed Field Types</a:t>
            </a:r>
          </a:p>
          <a:p>
            <a:r>
              <a:rPr lang="en-US" sz="1800" dirty="0">
                <a:latin typeface="+mj-lt"/>
              </a:rPr>
              <a:t>The Field Type can also be configured for a specific purpose for a specific column</a:t>
            </a:r>
          </a:p>
        </p:txBody>
      </p:sp>
      <p:pic>
        <p:nvPicPr>
          <p:cNvPr id="5" name="Picture 4"/>
          <p:cNvPicPr>
            <a:picLocks noChangeAspect="1"/>
          </p:cNvPicPr>
          <p:nvPr/>
        </p:nvPicPr>
        <p:blipFill>
          <a:blip r:embed="rId3"/>
          <a:stretch>
            <a:fillRect/>
          </a:stretch>
        </p:blipFill>
        <p:spPr>
          <a:xfrm>
            <a:off x="337782" y="1932167"/>
            <a:ext cx="2004251" cy="3048000"/>
          </a:xfrm>
          <a:prstGeom prst="rect">
            <a:avLst/>
          </a:prstGeom>
          <a:ln>
            <a:noFill/>
          </a:ln>
          <a:effectLst>
            <a:outerShdw blurRad="292100" dist="139700" dir="2700000" algn="tl" rotWithShape="0">
              <a:srgbClr val="333333">
                <a:alpha val="65000"/>
              </a:srgbClr>
            </a:outerShdw>
          </a:effectLst>
        </p:spPr>
      </p:pic>
      <p:sp>
        <p:nvSpPr>
          <p:cNvPr id="7" name="Text Placeholder 3"/>
          <p:cNvSpPr txBox="1">
            <a:spLocks/>
          </p:cNvSpPr>
          <p:nvPr/>
        </p:nvSpPr>
        <p:spPr>
          <a:xfrm>
            <a:off x="4979176" y="1933589"/>
            <a:ext cx="3962400" cy="3048000"/>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800" dirty="0">
                <a:solidFill>
                  <a:srgbClr val="0000FF"/>
                </a:solidFill>
                <a:highlight>
                  <a:srgbClr val="FFFFFF"/>
                </a:highlight>
                <a:latin typeface="Consolas" panose="020B0609020204030204" pitchFamily="49" charset="0"/>
              </a:rPr>
              <a:t>&lt;</a:t>
            </a:r>
            <a:r>
              <a:rPr lang="en-GB" sz="800" dirty="0">
                <a:solidFill>
                  <a:srgbClr val="A31515"/>
                </a:solidFill>
                <a:highlight>
                  <a:srgbClr val="FFFFFF"/>
                </a:highlight>
                <a:latin typeface="Consolas" panose="020B0609020204030204" pitchFamily="49" charset="0"/>
              </a:rPr>
              <a:t>Elements</a:t>
            </a:r>
            <a:r>
              <a:rPr lang="en-GB" sz="800" dirty="0">
                <a:solidFill>
                  <a:srgbClr val="0000FF"/>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xmlns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http://schemas.microsoft.com/</a:t>
            </a:r>
            <a:r>
              <a:rPr lang="en-GB" sz="800" dirty="0" err="1">
                <a:solidFill>
                  <a:srgbClr val="0000FF"/>
                </a:solidFill>
                <a:highlight>
                  <a:srgbClr val="FFFFFF"/>
                </a:highlight>
                <a:latin typeface="Consolas" panose="020B0609020204030204" pitchFamily="49" charset="0"/>
              </a:rPr>
              <a:t>sharepoint</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&gt;  </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FF"/>
                </a:solidFill>
                <a:highlight>
                  <a:srgbClr val="FFFFFF"/>
                </a:highlight>
                <a:latin typeface="Consolas" panose="020B0609020204030204" pitchFamily="49" charset="0"/>
              </a:rPr>
              <a:t>	&lt;</a:t>
            </a:r>
            <a:r>
              <a:rPr lang="en-GB" sz="800" dirty="0">
                <a:solidFill>
                  <a:srgbClr val="A31515"/>
                </a:solidFill>
                <a:highlight>
                  <a:srgbClr val="FFFFFF"/>
                </a:highlight>
                <a:latin typeface="Consolas" panose="020B0609020204030204" pitchFamily="49" charset="0"/>
              </a:rPr>
              <a:t>Field </a:t>
            </a:r>
          </a:p>
          <a:p>
            <a:pPr marL="0" indent="0">
              <a:buNone/>
            </a:pPr>
            <a:r>
              <a:rPr lang="en-GB" sz="800" dirty="0">
                <a:solidFill>
                  <a:srgbClr val="A31515"/>
                </a:solidFill>
                <a:highlight>
                  <a:srgbClr val="FFFFFF"/>
                </a:highlight>
                <a:latin typeface="Consolas" panose="020B0609020204030204" pitchFamily="49" charset="0"/>
              </a:rPr>
              <a:t>		</a:t>
            </a:r>
            <a:r>
              <a:rPr lang="en-GB" sz="800" dirty="0">
                <a:solidFill>
                  <a:srgbClr val="FF0000"/>
                </a:solidFill>
                <a:highlight>
                  <a:srgbClr val="FFFFFF"/>
                </a:highlight>
                <a:latin typeface="Consolas" panose="020B0609020204030204" pitchFamily="49" charset="0"/>
              </a:rPr>
              <a:t>ID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{0e9967c7-0eaf-4316-b5d7-6ba6f917a95d}</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Name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ProjectOwner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Description</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Person who owns the project</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DisplayName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Project Owner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Required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Group</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Contoso</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AllowDuplicateValues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TRUE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EnforceUniqueValues</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FALSE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Type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User</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List</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UserInfo</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ShowField</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ImnName</a:t>
            </a:r>
            <a:r>
              <a:rPr lang="en-GB" sz="800" dirty="0">
                <a:solidFill>
                  <a:srgbClr val="000000"/>
                </a:solidFill>
                <a:highlight>
                  <a:srgbClr val="FFFFFF"/>
                </a:highlight>
                <a:latin typeface="Consolas" panose="020B0609020204030204" pitchFamily="49" charset="0"/>
              </a:rPr>
              <a:t>"</a:t>
            </a: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UserSelectionMode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err="1">
                <a:solidFill>
                  <a:srgbClr val="0000FF"/>
                </a:solidFill>
                <a:highlight>
                  <a:srgbClr val="FFFFFF"/>
                </a:highlight>
                <a:latin typeface="Consolas" panose="020B0609020204030204" pitchFamily="49" charset="0"/>
              </a:rPr>
              <a:t>PeopleOnly</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 </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FF0000"/>
                </a:solidFill>
                <a:highlight>
                  <a:srgbClr val="FFFFFF"/>
                </a:highlight>
                <a:latin typeface="Consolas" panose="020B0609020204030204" pitchFamily="49" charset="0"/>
              </a:rPr>
              <a:t>		</a:t>
            </a:r>
            <a:r>
              <a:rPr lang="en-GB" sz="800" dirty="0" err="1">
                <a:solidFill>
                  <a:srgbClr val="FF0000"/>
                </a:solidFill>
                <a:highlight>
                  <a:srgbClr val="FFFFFF"/>
                </a:highlight>
                <a:latin typeface="Consolas" panose="020B0609020204030204" pitchFamily="49" charset="0"/>
              </a:rPr>
              <a:t>UserSelectionScope</a:t>
            </a:r>
            <a:r>
              <a:rPr lang="en-GB" sz="800" dirty="0">
                <a:solidFill>
                  <a:srgbClr val="0000FF"/>
                </a:solidFill>
                <a:highlight>
                  <a:srgbClr val="FFFFFF"/>
                </a:highlight>
                <a:latin typeface="Consolas" panose="020B0609020204030204" pitchFamily="49" charset="0"/>
              </a:rPr>
              <a:t>=</a:t>
            </a:r>
            <a:r>
              <a:rPr lang="en-GB" sz="800" dirty="0">
                <a:solidFill>
                  <a:srgbClr val="000000"/>
                </a:solidFill>
                <a:highlight>
                  <a:srgbClr val="FFFFFF"/>
                </a:highlight>
                <a:latin typeface="Consolas" panose="020B0609020204030204" pitchFamily="49" charset="0"/>
              </a:rPr>
              <a:t>"</a:t>
            </a:r>
            <a:r>
              <a:rPr lang="en-GB" sz="800" dirty="0">
                <a:solidFill>
                  <a:srgbClr val="0000FF"/>
                </a:solidFill>
                <a:highlight>
                  <a:srgbClr val="FFFFFF"/>
                </a:highlight>
                <a:latin typeface="Consolas" panose="020B0609020204030204" pitchFamily="49" charset="0"/>
              </a:rPr>
              <a:t>0</a:t>
            </a:r>
            <a:r>
              <a:rPr lang="en-GB" sz="800" dirty="0">
                <a:solidFill>
                  <a:srgbClr val="000000"/>
                </a:solidFill>
                <a:highlight>
                  <a:srgbClr val="FFFFFF"/>
                </a:highlight>
                <a:latin typeface="Consolas" panose="020B0609020204030204" pitchFamily="49" charset="0"/>
              </a:rPr>
              <a:t>" </a:t>
            </a:r>
            <a:r>
              <a:rPr lang="en-GB" sz="800" dirty="0">
                <a:solidFill>
                  <a:srgbClr val="0000FF"/>
                </a:solidFill>
                <a:highlight>
                  <a:srgbClr val="FFFFFF"/>
                </a:highlight>
                <a:latin typeface="Consolas" panose="020B0609020204030204" pitchFamily="49" charset="0"/>
              </a:rPr>
              <a:t>/&gt;</a:t>
            </a:r>
            <a:endParaRPr lang="en-GB" sz="800" dirty="0">
              <a:solidFill>
                <a:srgbClr val="000000"/>
              </a:solidFill>
              <a:highlight>
                <a:srgbClr val="FFFFFF"/>
              </a:highlight>
              <a:latin typeface="Consolas" panose="020B0609020204030204" pitchFamily="49" charset="0"/>
            </a:endParaRPr>
          </a:p>
          <a:p>
            <a:pPr marL="0" indent="0">
              <a:buNone/>
            </a:pPr>
            <a:r>
              <a:rPr lang="en-GB" sz="800" dirty="0">
                <a:solidFill>
                  <a:srgbClr val="0000FF"/>
                </a:solidFill>
                <a:highlight>
                  <a:srgbClr val="FFFFFF"/>
                </a:highlight>
                <a:latin typeface="Consolas" panose="020B0609020204030204" pitchFamily="49" charset="0"/>
              </a:rPr>
              <a:t>&lt;/</a:t>
            </a:r>
            <a:r>
              <a:rPr lang="en-GB" sz="800" dirty="0">
                <a:solidFill>
                  <a:srgbClr val="A31515"/>
                </a:solidFill>
                <a:highlight>
                  <a:srgbClr val="FFFFFF"/>
                </a:highlight>
                <a:latin typeface="Consolas" panose="020B0609020204030204" pitchFamily="49" charset="0"/>
              </a:rPr>
              <a:t>Elements</a:t>
            </a:r>
            <a:r>
              <a:rPr lang="en-GB" sz="800" dirty="0">
                <a:solidFill>
                  <a:srgbClr val="0000FF"/>
                </a:solidFill>
                <a:highlight>
                  <a:srgbClr val="FFFFFF"/>
                </a:highlight>
                <a:latin typeface="Consolas" panose="020B0609020204030204" pitchFamily="49" charset="0"/>
              </a:rPr>
              <a:t>&gt;</a:t>
            </a:r>
            <a:endParaRPr lang="en-GB" sz="800" dirty="0">
              <a:solidFill>
                <a:srgbClr val="000000"/>
              </a:solidFill>
              <a:highlight>
                <a:srgbClr val="FFFFFF"/>
              </a:highlight>
              <a:latin typeface="Consolas" panose="020B0609020204030204" pitchFamily="49" charset="0"/>
            </a:endParaRPr>
          </a:p>
        </p:txBody>
      </p:sp>
      <p:cxnSp>
        <p:nvCxnSpPr>
          <p:cNvPr id="39" name="Straight Connector 38"/>
          <p:cNvCxnSpPr/>
          <p:nvPr/>
        </p:nvCxnSpPr>
        <p:spPr>
          <a:xfrm>
            <a:off x="5486400" y="2302870"/>
            <a:ext cx="0" cy="1464784"/>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41" name="Straight Connector 40"/>
          <p:cNvCxnSpPr/>
          <p:nvPr/>
        </p:nvCxnSpPr>
        <p:spPr>
          <a:xfrm>
            <a:off x="5483621" y="3814246"/>
            <a:ext cx="0" cy="152400"/>
          </a:xfrm>
          <a:prstGeom prst="line">
            <a:avLst/>
          </a:prstGeom>
          <a:ln w="7620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43" name="Straight Connector 42"/>
          <p:cNvCxnSpPr/>
          <p:nvPr/>
        </p:nvCxnSpPr>
        <p:spPr>
          <a:xfrm>
            <a:off x="5483621" y="4019550"/>
            <a:ext cx="0" cy="665811"/>
          </a:xfrm>
          <a:prstGeom prst="line">
            <a:avLst/>
          </a:prstGeom>
          <a:ln w="76200">
            <a:solidFill>
              <a:schemeClr val="accent2"/>
            </a:solidFill>
          </a:ln>
        </p:spPr>
        <p:style>
          <a:lnRef idx="1">
            <a:schemeClr val="accent4"/>
          </a:lnRef>
          <a:fillRef idx="0">
            <a:schemeClr val="accent4"/>
          </a:fillRef>
          <a:effectRef idx="0">
            <a:schemeClr val="accent4"/>
          </a:effectRef>
          <a:fontRef idx="minor">
            <a:schemeClr val="tx1"/>
          </a:fontRef>
        </p:style>
      </p:cxnSp>
      <p:cxnSp>
        <p:nvCxnSpPr>
          <p:cNvPr id="46" name="Straight Connector 45"/>
          <p:cNvCxnSpPr/>
          <p:nvPr/>
        </p:nvCxnSpPr>
        <p:spPr>
          <a:xfrm>
            <a:off x="2133600" y="2159113"/>
            <a:ext cx="0" cy="164048"/>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48" name="Straight Connector 47"/>
          <p:cNvCxnSpPr/>
          <p:nvPr/>
        </p:nvCxnSpPr>
        <p:spPr>
          <a:xfrm>
            <a:off x="2133600" y="3429492"/>
            <a:ext cx="0" cy="622973"/>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49" name="Straight Connector 48"/>
          <p:cNvCxnSpPr/>
          <p:nvPr/>
        </p:nvCxnSpPr>
        <p:spPr>
          <a:xfrm>
            <a:off x="2133600" y="2352758"/>
            <a:ext cx="0" cy="1025269"/>
          </a:xfrm>
          <a:prstGeom prst="line">
            <a:avLst/>
          </a:prstGeom>
          <a:ln w="76200">
            <a:solidFill>
              <a:schemeClr val="accent1"/>
            </a:solidFill>
          </a:ln>
        </p:spPr>
        <p:style>
          <a:lnRef idx="1">
            <a:schemeClr val="accent4"/>
          </a:lnRef>
          <a:fillRef idx="0">
            <a:schemeClr val="accent4"/>
          </a:fillRef>
          <a:effectRef idx="0">
            <a:schemeClr val="accent4"/>
          </a:effectRef>
          <a:fontRef idx="minor">
            <a:schemeClr val="tx1"/>
          </a:fontRef>
        </p:style>
      </p:cxnSp>
      <p:cxnSp>
        <p:nvCxnSpPr>
          <p:cNvPr id="50" name="Straight Connector 49"/>
          <p:cNvCxnSpPr/>
          <p:nvPr/>
        </p:nvCxnSpPr>
        <p:spPr>
          <a:xfrm>
            <a:off x="2133600" y="4099057"/>
            <a:ext cx="0" cy="586304"/>
          </a:xfrm>
          <a:prstGeom prst="line">
            <a:avLst/>
          </a:prstGeom>
          <a:ln w="76200">
            <a:solidFill>
              <a:schemeClr val="accent2"/>
            </a:solidFill>
          </a:ln>
        </p:spPr>
        <p:style>
          <a:lnRef idx="1">
            <a:schemeClr val="accent4"/>
          </a:lnRef>
          <a:fillRef idx="0">
            <a:schemeClr val="accent4"/>
          </a:fillRef>
          <a:effectRef idx="0">
            <a:schemeClr val="accent4"/>
          </a:effectRef>
          <a:fontRef idx="minor">
            <a:schemeClr val="tx1"/>
          </a:fontRef>
        </p:style>
      </p:cxnSp>
      <p:sp>
        <p:nvSpPr>
          <p:cNvPr id="52" name="Rectangle 51"/>
          <p:cNvSpPr/>
          <p:nvPr/>
        </p:nvSpPr>
        <p:spPr>
          <a:xfrm>
            <a:off x="2743200" y="2114550"/>
            <a:ext cx="1905000" cy="513428"/>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sv-SE" sz="1400" dirty="0">
                <a:solidFill>
                  <a:sysClr val="windowText" lastClr="000000"/>
                </a:solidFill>
              </a:rPr>
              <a:t>Column settings</a:t>
            </a:r>
            <a:endParaRPr lang="en-GB" sz="1400" dirty="0" err="1">
              <a:solidFill>
                <a:sysClr val="windowText" lastClr="000000"/>
              </a:solidFill>
            </a:endParaRPr>
          </a:p>
        </p:txBody>
      </p:sp>
      <p:sp>
        <p:nvSpPr>
          <p:cNvPr id="53" name="Rectangle 52"/>
          <p:cNvSpPr/>
          <p:nvPr/>
        </p:nvSpPr>
        <p:spPr>
          <a:xfrm>
            <a:off x="2743200" y="2888198"/>
            <a:ext cx="1905000" cy="51342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sv-SE" sz="1400" dirty="0">
                <a:solidFill>
                  <a:sysClr val="windowText" lastClr="000000"/>
                </a:solidFill>
              </a:rPr>
              <a:t>Field Type</a:t>
            </a:r>
            <a:endParaRPr lang="en-GB" sz="1400" dirty="0" err="1">
              <a:solidFill>
                <a:sysClr val="windowText" lastClr="000000"/>
              </a:solidFill>
            </a:endParaRPr>
          </a:p>
        </p:txBody>
      </p:sp>
      <p:sp>
        <p:nvSpPr>
          <p:cNvPr id="54" name="Rectangle 53"/>
          <p:cNvSpPr/>
          <p:nvPr/>
        </p:nvSpPr>
        <p:spPr>
          <a:xfrm>
            <a:off x="2743200" y="3661044"/>
            <a:ext cx="1905000" cy="5134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sv-SE" sz="1400" dirty="0">
                <a:solidFill>
                  <a:sysClr val="windowText" lastClr="000000"/>
                </a:solidFill>
              </a:rPr>
              <a:t>Field Type settings</a:t>
            </a:r>
            <a:endParaRPr lang="en-GB" sz="1400" dirty="0" err="1">
              <a:solidFill>
                <a:sysClr val="windowText" lastClr="000000"/>
              </a:solidFill>
            </a:endParaRPr>
          </a:p>
        </p:txBody>
      </p:sp>
    </p:spTree>
    <p:extLst>
      <p:ext uri="{BB962C8B-B14F-4D97-AF65-F5344CB8AC3E}">
        <p14:creationId xmlns:p14="http://schemas.microsoft.com/office/powerpoint/2010/main" val="3149850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2" grpId="0" animBg="1"/>
      <p:bldP spid="53" grpId="0" animBg="1"/>
      <p:bldP spid="54" grpId="0" animBg="1"/>
    </p:bldLst>
  </p:timing>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Props1.xml><?xml version="1.0" encoding="utf-8"?>
<ds:datastoreItem xmlns:ds="http://schemas.openxmlformats.org/officeDocument/2006/customXml" ds:itemID="{49538276-81AE-4561-BAB7-9F2E9C1A414A}"/>
</file>

<file path=customXml/itemProps2.xml><?xml version="1.0" encoding="utf-8"?>
<ds:datastoreItem xmlns:ds="http://schemas.openxmlformats.org/officeDocument/2006/customXml" ds:itemID="{1CD7FC1C-DC3A-46C0-B807-E208AF511717}">
  <ds:schemaRefs>
    <ds:schemaRef ds:uri="http://schemas.microsoft.com/sharepoint/v3/contenttype/forms"/>
  </ds:schemaRefs>
</ds:datastoreItem>
</file>

<file path=customXml/itemProps3.xml><?xml version="1.0" encoding="utf-8"?>
<ds:datastoreItem xmlns:ds="http://schemas.openxmlformats.org/officeDocument/2006/customXml" ds:itemID="{C85E8DFE-13E3-4735-87E8-F84EF05FA3E2}">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emplate/>
  <TotalTime>0</TotalTime>
  <Words>5745</Words>
  <Application>Microsoft Office PowerPoint</Application>
  <PresentationFormat>On-screen Show (16:9)</PresentationFormat>
  <Paragraphs>659</Paragraphs>
  <Slides>51</Slides>
  <Notes>51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Calibri Light</vt:lpstr>
      <vt:lpstr>Consolas</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Information architecture concepts</vt:lpstr>
      <vt:lpstr>Information architecture concepts</vt:lpstr>
      <vt:lpstr>Working with Field Types</vt:lpstr>
      <vt:lpstr>Working with Field Types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Site Columns and List Columns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Content Types</vt:lpstr>
      <vt:lpstr>Working with Taxonomy</vt:lpstr>
      <vt:lpstr>Working with Taxonomy</vt:lpstr>
      <vt:lpstr>Working with Taxonomy</vt:lpstr>
      <vt:lpstr>Working with Taxonomy</vt:lpstr>
      <vt:lpstr>Working with Taxonomy</vt:lpstr>
      <vt:lpstr>Working with Taxonomy</vt:lpstr>
      <vt:lpstr>Working with Taxonomy</vt:lpstr>
      <vt:lpstr>Working with Taxonomy</vt:lpstr>
      <vt:lpstr>Working with Taxonomy</vt:lpstr>
      <vt:lpstr>Working with Taxonomy</vt:lpstr>
      <vt:lpstr>Content Type Hub Syndication</vt:lpstr>
      <vt:lpstr>Demo</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2016-11-12T16:01:48Z</dcterms:created>
  <dcterms:modified xsi:type="dcterms:W3CDTF">2020-04-10T11:43:01Z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2018-01-31T18:38:04.2989824Z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