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27"/>
  </p:notesMasterIdLst>
  <p:handoutMasterIdLst>
    <p:handoutMasterId r:id="rId28"/>
  </p:handoutMasterIdLst>
  <p:sldIdLst>
    <p:sldId id="692" r:id="rId5"/>
    <p:sldId id="671" r:id="rId6"/>
    <p:sldId id="672" r:id="rId7"/>
    <p:sldId id="673" r:id="rId8"/>
    <p:sldId id="529" r:id="rId9"/>
    <p:sldId id="739" r:id="rId10"/>
    <p:sldId id="740" r:id="rId11"/>
    <p:sldId id="741" r:id="rId12"/>
    <p:sldId id="742" r:id="rId13"/>
    <p:sldId id="743" r:id="rId14"/>
    <p:sldId id="744" r:id="rId15"/>
    <p:sldId id="753" r:id="rId16"/>
    <p:sldId id="755" r:id="rId17"/>
    <p:sldId id="754" r:id="rId18"/>
    <p:sldId id="756" r:id="rId19"/>
    <p:sldId id="745" r:id="rId20"/>
    <p:sldId id="700" r:id="rId21"/>
    <p:sldId id="577" r:id="rId22"/>
    <p:sldId id="578" r:id="rId23"/>
    <p:sldId id="757" r:id="rId24"/>
    <p:sldId id="752" r:id="rId25"/>
    <p:sldId id="580"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92"/>
            <p14:sldId id="671"/>
            <p14:sldId id="672"/>
            <p14:sldId id="673"/>
            <p14:sldId id="529"/>
          </p14:sldIdLst>
        </p14:section>
        <p14:section name="PnP PowerShell Basics" id="{48B26C84-7D4A-4CB3-9C4A-6AFC7E1F0D59}">
          <p14:sldIdLst>
            <p14:sldId id="739"/>
            <p14:sldId id="740"/>
            <p14:sldId id="741"/>
            <p14:sldId id="742"/>
            <p14:sldId id="743"/>
            <p14:sldId id="744"/>
          </p14:sldIdLst>
        </p14:section>
        <p14:section name="PnP PowerShell Authentication" id="{FE31A1E5-6DA3-4102-9E8F-4195EC667D0A}">
          <p14:sldIdLst>
            <p14:sldId id="753"/>
            <p14:sldId id="755"/>
          </p14:sldIdLst>
        </p14:section>
        <p14:section name="PnP PowerShell Advanced Features" id="{DC339675-3477-4F86-8CF3-989C2CF3A5EB}">
          <p14:sldIdLst>
            <p14:sldId id="754"/>
            <p14:sldId id="756"/>
            <p14:sldId id="745"/>
          </p14:sldIdLst>
        </p14:section>
        <p14:section name="Trivia" id="{05E42783-E721-486B-8141-BA9692103597}">
          <p14:sldIdLst>
            <p14:sldId id="700"/>
          </p14:sldIdLst>
        </p14:section>
        <p14:section name="Summary" id="{407962C3-A752-4027-B2F5-159A1D92FD98}">
          <p14:sldIdLst>
            <p14:sldId id="577"/>
          </p14:sldIdLst>
        </p14:section>
        <p14:section name="Questions" id="{FAC40C91-FE65-447D-9666-60CA59DA42FF}">
          <p14:sldIdLst>
            <p14:sldId id="578"/>
            <p14:sldId id="757"/>
            <p14:sldId id="752"/>
          </p14:sldIdLst>
        </p14:section>
        <p14:section name="Back pages" id="{464B67E6-705F-6C47-96AB-B85029C642B4}">
          <p14:sldIdLst>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D059A-14A8-4FF5-B419-F3E3661F549A}" v="7" dt="2020-04-01T09:50:28.20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21" autoAdjust="0"/>
  </p:normalViewPr>
  <p:slideViewPr>
    <p:cSldViewPr snapToGrid="0">
      <p:cViewPr varScale="1">
        <p:scale>
          <a:sx n="160" d="100"/>
          <a:sy n="160" d="100"/>
        </p:scale>
        <p:origin x="1820" y="84"/>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56767184554479E-2"/>
          <c:y val="3.7031841227681675E-2"/>
          <c:w val="0.94595112193980146"/>
          <c:h val="0.78005872608522253"/>
        </c:manualLayout>
      </c:layout>
      <c:barChart>
        <c:barDir val="col"/>
        <c:grouping val="clustered"/>
        <c:varyColors val="0"/>
        <c:ser>
          <c:idx val="0"/>
          <c:order val="0"/>
          <c:tx>
            <c:strRef>
              <c:f>Sheet1!$B$1</c:f>
              <c:strCache>
                <c:ptCount val="1"/>
                <c:pt idx="0">
                  <c:v>Cmdlets</c:v>
                </c:pt>
              </c:strCache>
            </c:strRef>
          </c:tx>
          <c:spPr>
            <a:solidFill>
              <a:schemeClr val="accent1"/>
            </a:solidFill>
            <a:ln>
              <a:noFill/>
            </a:ln>
            <a:effectLst/>
          </c:spPr>
          <c:invertIfNegative val="0"/>
          <c:dLbls>
            <c:dLbl>
              <c:idx val="0"/>
              <c:tx>
                <c:rich>
                  <a:bodyPr/>
                  <a:lstStyle/>
                  <a:p>
                    <a:r>
                      <a:rPr lang="en-US" dirty="0"/>
                      <a:t>834</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EE2-4898-811B-7503DBDED21B}"/>
                </c:ext>
              </c:extLst>
            </c:dLbl>
            <c:dLbl>
              <c:idx val="1"/>
              <c:tx>
                <c:rich>
                  <a:bodyPr/>
                  <a:lstStyle/>
                  <a:p>
                    <a:r>
                      <a:rPr lang="en-US" dirty="0"/>
                      <a:t>277</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85-461E-A5BB-0D83C5606EBB}"/>
                </c:ext>
              </c:extLst>
            </c:dLbl>
            <c:dLbl>
              <c:idx val="2"/>
              <c:tx>
                <c:rich>
                  <a:bodyPr/>
                  <a:lstStyle/>
                  <a:p>
                    <a:r>
                      <a:rPr lang="en-US" dirty="0"/>
                      <a:t>166</a:t>
                    </a:r>
                  </a:p>
                </c:rich>
              </c:tx>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85-461E-A5BB-0D83C5606EBB}"/>
                </c:ext>
              </c:extLst>
            </c:dLbl>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SharePoint On-Premises Snap-In</c:v>
                </c:pt>
                <c:pt idx="1">
                  <c:v>PnP PowerShell Module</c:v>
                </c:pt>
                <c:pt idx="2">
                  <c:v>SharePoint Online Module</c:v>
                </c:pt>
              </c:strCache>
            </c:strRef>
          </c:cat>
          <c:val>
            <c:numRef>
              <c:f>Sheet1!$B$2:$B$4</c:f>
              <c:numCache>
                <c:formatCode>General</c:formatCode>
                <c:ptCount val="3"/>
                <c:pt idx="0">
                  <c:v>834</c:v>
                </c:pt>
                <c:pt idx="1">
                  <c:v>277</c:v>
                </c:pt>
                <c:pt idx="2">
                  <c:v>183</c:v>
                </c:pt>
              </c:numCache>
            </c:numRef>
          </c:val>
          <c:extLst>
            <c:ext xmlns:c16="http://schemas.microsoft.com/office/drawing/2014/chart" uri="{C3380CC4-5D6E-409C-BE32-E72D297353CC}">
              <c16:uniqueId val="{00000000-5CEA-4506-949E-E79FBBF227F4}"/>
            </c:ext>
          </c:extLst>
        </c:ser>
        <c:dLbls>
          <c:dLblPos val="outEnd"/>
          <c:showLegendKey val="0"/>
          <c:showVal val="1"/>
          <c:showCatName val="0"/>
          <c:showSerName val="0"/>
          <c:showPercent val="0"/>
          <c:showBubbleSize val="0"/>
        </c:dLbls>
        <c:gapWidth val="444"/>
        <c:overlap val="-90"/>
        <c:axId val="681637704"/>
        <c:axId val="681635736"/>
      </c:barChart>
      <c:catAx>
        <c:axId val="6816377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681635736"/>
        <c:crosses val="autoZero"/>
        <c:auto val="1"/>
        <c:lblAlgn val="ctr"/>
        <c:lblOffset val="100"/>
        <c:noMultiLvlLbl val="0"/>
      </c:catAx>
      <c:valAx>
        <c:axId val="681635736"/>
        <c:scaling>
          <c:orientation val="minMax"/>
        </c:scaling>
        <c:delete val="1"/>
        <c:axPos val="l"/>
        <c:numFmt formatCode="General" sourceLinked="1"/>
        <c:majorTickMark val="none"/>
        <c:minorTickMark val="none"/>
        <c:tickLblPos val="nextTo"/>
        <c:crossAx val="681637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is PnP PowerShell</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A42A3C2-AAC0-4D2B-BEAB-865C43ECF747}">
      <dgm:prSet/>
      <dgm:spPr/>
      <dgm:t>
        <a:bodyPr/>
        <a:lstStyle/>
        <a:p>
          <a:r>
            <a:rPr lang="en-US" dirty="0"/>
            <a:t>How to use PnP PowerShell</a:t>
          </a:r>
        </a:p>
      </dgm:t>
    </dgm:pt>
    <dgm:pt modelId="{71A741B5-E4BD-49BB-8227-6E6366F4CF06}" type="parTrans" cxnId="{2723380F-A473-466A-8150-ABEB2A2B77D4}">
      <dgm:prSet/>
      <dgm:spPr/>
      <dgm:t>
        <a:bodyPr/>
        <a:lstStyle/>
        <a:p>
          <a:endParaRPr lang="en-US"/>
        </a:p>
      </dgm:t>
    </dgm:pt>
    <dgm:pt modelId="{A0031DF9-D517-4ECD-BFC1-88A4F8F313C0}" type="sibTrans" cxnId="{2723380F-A473-466A-8150-ABEB2A2B77D4}">
      <dgm:prSet/>
      <dgm:spPr/>
      <dgm:t>
        <a:bodyPr/>
        <a:lstStyle/>
        <a:p>
          <a:endParaRPr lang="en-US"/>
        </a:p>
      </dgm:t>
    </dgm:pt>
    <dgm:pt modelId="{607A8D05-B287-4337-963F-405785E3474B}">
      <dgm:prSet/>
      <dgm:spPr/>
      <dgm:t>
        <a:bodyPr/>
        <a:lstStyle/>
        <a:p>
          <a:r>
            <a:rPr lang="en-US" dirty="0"/>
            <a:t>When to use PnP PowerShell</a:t>
          </a:r>
        </a:p>
      </dgm:t>
    </dgm:pt>
    <dgm:pt modelId="{0B8CA264-006C-4278-AFC1-82E7109CEEAA}" type="parTrans" cxnId="{75E03BA0-158E-4DBA-B4EA-1DE6E6EEDCA8}">
      <dgm:prSet/>
      <dgm:spPr/>
      <dgm:t>
        <a:bodyPr/>
        <a:lstStyle/>
        <a:p>
          <a:endParaRPr lang="en-US"/>
        </a:p>
      </dgm:t>
    </dgm:pt>
    <dgm:pt modelId="{EF44FBB9-BAFC-45E4-B316-B627BF00B53A}" type="sibTrans" cxnId="{75E03BA0-158E-4DBA-B4EA-1DE6E6EEDCA8}">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CDDD7B02-1ED2-430E-A3F6-5AB01F919B4C}" type="presOf" srcId="{CA42A3C2-AAC0-4D2B-BEAB-865C43ECF747}" destId="{82E04019-39D4-444C-9C86-DF941E2A9919}" srcOrd="0" destOrd="2" presId="urn:microsoft.com/office/officeart/2005/8/layout/list1"/>
    <dgm:cxn modelId="{B78E3405-C85A-420A-BB25-C7B389A5C2F9}" type="presOf" srcId="{C92F09AE-61DA-45D9-9B02-5A6154644B72}" destId="{E5E9F6A9-C0FC-44C2-8E7D-6D0DD75AF889}" srcOrd="0" destOrd="0" presId="urn:microsoft.com/office/officeart/2005/8/layout/list1"/>
    <dgm:cxn modelId="{2723380F-A473-466A-8150-ABEB2A2B77D4}" srcId="{A370D177-2F42-4F76-AB34-FA09C2226876}" destId="{CA42A3C2-AAC0-4D2B-BEAB-865C43ECF747}" srcOrd="2" destOrd="0" parTransId="{71A741B5-E4BD-49BB-8227-6E6366F4CF06}" sibTransId="{A0031DF9-D517-4ECD-BFC1-88A4F8F313C0}"/>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493BCC2F-BF57-4DDB-A93E-61DFDCBD0928}" type="presOf" srcId="{607A8D05-B287-4337-963F-405785E3474B}" destId="{82E04019-39D4-444C-9C86-DF941E2A9919}" srcOrd="0" destOrd="1" presId="urn:microsoft.com/office/officeart/2005/8/layout/list1"/>
    <dgm:cxn modelId="{58F03962-4CB3-4116-9E05-FB079FC38CE6}" type="presOf" srcId="{19EBB5A8-0610-494F-BB70-2E80E474E2F9}" destId="{82E04019-39D4-444C-9C86-DF941E2A9919}" srcOrd="0" destOrd="0" presId="urn:microsoft.com/office/officeart/2005/8/layout/list1"/>
    <dgm:cxn modelId="{75E03BA0-158E-4DBA-B4EA-1DE6E6EEDCA8}" srcId="{A370D177-2F42-4F76-AB34-FA09C2226876}" destId="{607A8D05-B287-4337-963F-405785E3474B}" srcOrd="1" destOrd="0" parTransId="{0B8CA264-006C-4278-AFC1-82E7109CEEAA}" sibTransId="{EF44FBB9-BAFC-45E4-B316-B627BF00B53A}"/>
    <dgm:cxn modelId="{2DBE64B8-5488-4AF9-A3E1-7C5D4F4CA9E3}" srcId="{A370D177-2F42-4F76-AB34-FA09C2226876}" destId="{19EBB5A8-0610-494F-BB70-2E80E474E2F9}" srcOrd="0" destOrd="0" parTransId="{4910435A-03D0-4F46-9915-E2D151A151B2}" sibTransId="{DAFC96C0-37E9-4BFF-8056-DC1AC8FD01E7}"/>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Learn what PnP PowerShell is</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dirty="0"/>
            <a:t>Get familiar with how to get it</a:t>
          </a:r>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baseline="0" dirty="0"/>
            <a:t>Know when to use it for your customizations</a:t>
          </a:r>
          <a:endParaRPr lang="en-US" dirty="0"/>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dirty="0"/>
            <a:t>Discover how it can be used</a:t>
          </a:r>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4">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1" presStyleCnt="4">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2" presStyleCnt="4">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3" presStyleCnt="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474C653B-310B-47BA-B7A4-6AB1534C7096}" srcId="{24FDE850-4152-4016-ACA0-912B0E39BB7F}" destId="{B52199B4-E188-4AD0-8FAD-BD3BFFD4BB42}" srcOrd="1"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3" destOrd="0" parTransId="{113FAD26-CA7D-4188-AF7E-2ACE9702821C}" sibTransId="{F41C5ED7-D2E5-45ED-9815-A9B04F7425CC}"/>
    <dgm:cxn modelId="{830A07F6-F27D-456C-A41B-67FA65DC7920}" srcId="{24FDE850-4152-4016-ACA0-912B0E39BB7F}" destId="{66CBC61B-2E2A-426B-9FAF-8516E2400A52}" srcOrd="2"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A2419A20-6FCB-4531-8578-37B832FBD6CD}" type="presParOf" srcId="{CEDC83BD-6B0E-4BD5-8209-66F29F78242D}" destId="{6233AF45-0482-4EAF-B432-FA88E6AC0725}" srcOrd="2" destOrd="0" presId="urn:microsoft.com/office/officeart/2005/8/layout/hProcess9"/>
    <dgm:cxn modelId="{7408BC9F-9A9D-4F13-B3F4-C6C51B9046B9}" type="presParOf" srcId="{CEDC83BD-6B0E-4BD5-8209-66F29F78242D}" destId="{DD5A8B6E-1748-4873-A640-9D3FB1820B65}" srcOrd="3" destOrd="0" presId="urn:microsoft.com/office/officeart/2005/8/layout/hProcess9"/>
    <dgm:cxn modelId="{FC57E8A1-C791-4CCD-B18D-1AB73AD7D429}" type="presParOf" srcId="{CEDC83BD-6B0E-4BD5-8209-66F29F78242D}" destId="{E4337A66-E19F-4770-9084-7F788C78DF44}" srcOrd="4" destOrd="0" presId="urn:microsoft.com/office/officeart/2005/8/layout/hProcess9"/>
    <dgm:cxn modelId="{DBD3CA25-AA42-41CB-8C4C-CD45B445DAAE}" type="presParOf" srcId="{CEDC83BD-6B0E-4BD5-8209-66F29F78242D}" destId="{1879AE20-2478-4F8C-B50E-27CE2A843495}" srcOrd="5" destOrd="0" presId="urn:microsoft.com/office/officeart/2005/8/layout/hProcess9"/>
    <dgm:cxn modelId="{F513E6AB-B238-4BF6-9D3F-815E090FBD30}" type="presParOf" srcId="{CEDC83BD-6B0E-4BD5-8209-66F29F78242D}" destId="{94413085-E16C-4B5E-B05E-709C823687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dirty="0"/>
            <a:t>Can PnP PowerShell connect to a SharePoint farm from another machine</a:t>
          </a:r>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GB" dirty="0"/>
            <a:t>Which PowerShell option offers most capabilities</a:t>
          </a:r>
          <a:endParaRPr lang="en-US" dirty="0"/>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163DC64D-9E10-456B-9C5E-A9B36962CE0B}">
      <dgm:prSet/>
      <dgm:spPr/>
      <dgm:t>
        <a:bodyPr/>
        <a:lstStyle/>
        <a:p>
          <a:r>
            <a:rPr lang="en-US" dirty="0"/>
            <a:t>What is the PowerShell command to connect to a site collection</a:t>
          </a:r>
        </a:p>
      </dgm:t>
    </dgm:pt>
    <dgm:pt modelId="{4054CA93-5954-4EC2-AE09-C1FABB24D471}" type="parTrans" cxnId="{9EFB27DB-867D-4940-9379-D43AF18C5CF7}">
      <dgm:prSet/>
      <dgm:spPr/>
      <dgm:t>
        <a:bodyPr/>
        <a:lstStyle/>
        <a:p>
          <a:endParaRPr lang="en-US"/>
        </a:p>
      </dgm:t>
    </dgm:pt>
    <dgm:pt modelId="{3E7D00CD-99A9-4730-AE4F-BA19F9D236A1}" type="sibTrans" cxnId="{9EFB27DB-867D-4940-9379-D43AF18C5CF7}">
      <dgm:prSet/>
      <dgm:spPr/>
      <dgm:t>
        <a:bodyPr/>
        <a:lstStyle/>
        <a:p>
          <a:endParaRPr lang="en-US"/>
        </a:p>
      </dgm:t>
    </dgm:pt>
    <dgm:pt modelId="{EFEDE419-895C-4541-8103-5FE82BE00364}">
      <dgm:prSet/>
      <dgm:spPr/>
      <dgm:t>
        <a:bodyPr/>
        <a:lstStyle/>
        <a:p>
          <a:pPr>
            <a:buNone/>
          </a:pPr>
          <a:r>
            <a:rPr lang="en-US" dirty="0"/>
            <a:t> </a:t>
          </a:r>
        </a:p>
      </dgm:t>
    </dgm:pt>
    <dgm:pt modelId="{B5BC0F38-CCE0-4D5B-A514-20C492D90F62}" type="parTrans" cxnId="{AF0239BC-9CE1-44C3-BD50-95997BF3D05C}">
      <dgm:prSet/>
      <dgm:spPr/>
      <dgm:t>
        <a:bodyPr/>
        <a:lstStyle/>
        <a:p>
          <a:endParaRPr lang="en-US"/>
        </a:p>
      </dgm:t>
    </dgm:pt>
    <dgm:pt modelId="{46B9C2A5-78AD-4F54-83C7-E9E22B984A16}" type="sibTrans" cxnId="{AF0239BC-9CE1-44C3-BD50-95997BF3D05C}">
      <dgm:prSet/>
      <dgm:spPr/>
      <dgm:t>
        <a:bodyPr/>
        <a:lstStyle/>
        <a:p>
          <a:endParaRPr lang="en-US"/>
        </a:p>
      </dgm:t>
    </dgm:pt>
    <dgm:pt modelId="{975A8346-22E6-49C3-9E80-21EE6A0E4EA5}">
      <dgm:prSet/>
      <dgm:spPr/>
      <dgm:t>
        <a:bodyPr/>
        <a:lstStyle/>
        <a:p>
          <a:pPr>
            <a:buNone/>
          </a:pPr>
          <a:r>
            <a:rPr lang="en-US" dirty="0" err="1"/>
            <a:t>Microsoft.SharePoint.PowerShell</a:t>
          </a:r>
          <a:r>
            <a:rPr lang="en-US" dirty="0"/>
            <a:t> Snap-in</a:t>
          </a:r>
        </a:p>
      </dgm:t>
    </dgm:pt>
    <dgm:pt modelId="{70AE2244-7D6C-4A43-AE7A-3B3EEC04117C}" type="parTrans" cxnId="{35B63CED-36E8-4D97-BD11-28BE7EC69567}">
      <dgm:prSet/>
      <dgm:spPr/>
      <dgm:t>
        <a:bodyPr/>
        <a:lstStyle/>
        <a:p>
          <a:endParaRPr lang="en-US"/>
        </a:p>
      </dgm:t>
    </dgm:pt>
    <dgm:pt modelId="{819C9555-C9CB-4EB8-B7D0-C10ACA6DBB05}" type="sibTrans" cxnId="{35B63CED-36E8-4D97-BD11-28BE7EC69567}">
      <dgm:prSet/>
      <dgm:spPr/>
      <dgm:t>
        <a:bodyPr/>
        <a:lstStyle/>
        <a:p>
          <a:endParaRPr lang="en-US"/>
        </a:p>
      </dgm:t>
    </dgm:pt>
    <dgm:pt modelId="{BCF8D50F-257A-44B2-A834-F6AC72CAD26C}">
      <dgm:prSet/>
      <dgm:spPr/>
      <dgm:t>
        <a:bodyPr/>
        <a:lstStyle/>
        <a:p>
          <a:pPr>
            <a:buNone/>
          </a:pPr>
          <a:r>
            <a:rPr lang="en-US" dirty="0"/>
            <a:t> </a:t>
          </a:r>
        </a:p>
      </dgm:t>
    </dgm:pt>
    <dgm:pt modelId="{6A7A8FA1-1608-4BBB-8AB2-046911CBD37F}" type="parTrans" cxnId="{12CBCC59-3E30-4AED-973A-2D7787A6F9B6}">
      <dgm:prSet/>
      <dgm:spPr/>
      <dgm:t>
        <a:bodyPr/>
        <a:lstStyle/>
        <a:p>
          <a:endParaRPr lang="en-US"/>
        </a:p>
      </dgm:t>
    </dgm:pt>
    <dgm:pt modelId="{4B8E7CAC-0792-4497-A9F2-A53FD06ACD48}" type="sibTrans" cxnId="{12CBCC59-3E30-4AED-973A-2D7787A6F9B6}">
      <dgm:prSet/>
      <dgm:spPr/>
      <dgm:t>
        <a:bodyPr/>
        <a:lstStyle/>
        <a:p>
          <a:endParaRPr lang="en-US"/>
        </a:p>
      </dgm:t>
    </dgm:pt>
    <dgm:pt modelId="{8C6B4B3A-852E-419E-9A10-EA22CBEFD9E8}">
      <dgm:prSet/>
      <dgm:spPr/>
      <dgm:t>
        <a:bodyPr/>
        <a:lstStyle/>
        <a:p>
          <a:pPr>
            <a:buNone/>
          </a:pPr>
          <a:r>
            <a:rPr lang="en-US" strike="noStrike" dirty="0"/>
            <a:t>PnP PowerShell Module</a:t>
          </a:r>
        </a:p>
      </dgm:t>
    </dgm:pt>
    <dgm:pt modelId="{23239FD4-EF71-4B54-973D-23BF14B5BC5D}" type="sibTrans" cxnId="{1A18E407-83B0-4AF7-81EB-242897C9EB1A}">
      <dgm:prSet/>
      <dgm:spPr/>
      <dgm:t>
        <a:bodyPr/>
        <a:lstStyle/>
        <a:p>
          <a:endParaRPr lang="en-US"/>
        </a:p>
      </dgm:t>
    </dgm:pt>
    <dgm:pt modelId="{EF28F093-FE9C-4A76-B34C-9D6AEF0CF4EA}" type="parTrans" cxnId="{1A18E407-83B0-4AF7-81EB-242897C9EB1A}">
      <dgm:prSet/>
      <dgm:spPr/>
      <dgm:t>
        <a:bodyPr/>
        <a:lstStyle/>
        <a:p>
          <a:endParaRPr lang="en-US"/>
        </a:p>
      </dgm:t>
    </dgm:pt>
    <dgm:pt modelId="{C120FD2B-4ED0-44A6-A693-2A78D5EC8200}">
      <dgm:prSet/>
      <dgm:spPr/>
      <dgm:t>
        <a:bodyPr/>
        <a:lstStyle/>
        <a:p>
          <a:pPr>
            <a:buNone/>
          </a:pPr>
          <a:r>
            <a:rPr lang="en-US" strike="noStrike" dirty="0"/>
            <a:t>SharePoint Online Module</a:t>
          </a:r>
        </a:p>
      </dgm:t>
    </dgm:pt>
    <dgm:pt modelId="{0212BD8E-AAF4-4F16-A62A-F9923121FEF6}" type="sibTrans" cxnId="{1032C1D4-4F02-406D-91C6-E8917FF770E3}">
      <dgm:prSet/>
      <dgm:spPr/>
      <dgm:t>
        <a:bodyPr/>
        <a:lstStyle/>
        <a:p>
          <a:endParaRPr lang="en-US"/>
        </a:p>
      </dgm:t>
    </dgm:pt>
    <dgm:pt modelId="{27D322B4-515E-4315-95B7-DE4EA88AC7C3}" type="parTrans" cxnId="{1032C1D4-4F02-406D-91C6-E8917FF770E3}">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3"/>
      <dgm:spPr/>
    </dgm:pt>
    <dgm:pt modelId="{9209B674-4702-4807-B0BE-EBA6E99BEB7D}" type="pres">
      <dgm:prSet presAssocID="{6767E7B0-0C0E-416A-AF8F-F1CC662C08CA}" presName="parentText" presStyleLbl="node1" presStyleIdx="0" presStyleCnt="3">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3">
        <dgm:presLayoutVars>
          <dgm:bulletEnabled val="1"/>
        </dgm:presLayoutVars>
      </dgm:prSet>
      <dgm:spPr/>
    </dgm:pt>
    <dgm:pt modelId="{8161C5BC-FB4F-4D7F-8A47-2BDB6A0B75CF}" type="pres">
      <dgm:prSet presAssocID="{697CBF96-3D0C-4B42-9D20-0D098511D59B}" presName="spaceBetweenRectangles" presStyleCnt="0"/>
      <dgm:spPr/>
    </dgm:pt>
    <dgm:pt modelId="{17CE792C-FBCF-4DDB-BB86-CD1A39D55767}" type="pres">
      <dgm:prSet presAssocID="{C2E6AC2A-602D-4195-83B0-D34C49C8C2F9}" presName="parentLin" presStyleCnt="0"/>
      <dgm:spPr/>
    </dgm:pt>
    <dgm:pt modelId="{3F81515C-FA39-44A4-9004-9BD97C327447}" type="pres">
      <dgm:prSet presAssocID="{C2E6AC2A-602D-4195-83B0-D34C49C8C2F9}" presName="parentLeftMargin" presStyleLbl="node1" presStyleIdx="0" presStyleCnt="3"/>
      <dgm:spPr/>
    </dgm:pt>
    <dgm:pt modelId="{0A900138-EFF7-49A7-B273-3D9F4AB28F9A}" type="pres">
      <dgm:prSet presAssocID="{C2E6AC2A-602D-4195-83B0-D34C49C8C2F9}" presName="parentText" presStyleLbl="node1" presStyleIdx="1" presStyleCnt="3">
        <dgm:presLayoutVars>
          <dgm:chMax val="0"/>
          <dgm:bulletEnabled val="1"/>
        </dgm:presLayoutVars>
      </dgm:prSet>
      <dgm:spPr/>
    </dgm:pt>
    <dgm:pt modelId="{B8021045-32D5-4667-856A-32B38188863A}" type="pres">
      <dgm:prSet presAssocID="{C2E6AC2A-602D-4195-83B0-D34C49C8C2F9}" presName="negativeSpace" presStyleCnt="0"/>
      <dgm:spPr/>
    </dgm:pt>
    <dgm:pt modelId="{8973525A-C8AC-4C9C-A303-84301CD4C580}" type="pres">
      <dgm:prSet presAssocID="{C2E6AC2A-602D-4195-83B0-D34C49C8C2F9}" presName="childText" presStyleLbl="conFgAcc1" presStyleIdx="1" presStyleCnt="3">
        <dgm:presLayoutVars>
          <dgm:bulletEnabled val="1"/>
        </dgm:presLayoutVars>
      </dgm:prSet>
      <dgm:spPr/>
    </dgm:pt>
    <dgm:pt modelId="{2807FDA8-DEC9-4C7C-B5F0-5B73F9218693}" type="pres">
      <dgm:prSet presAssocID="{67B11960-D58C-4589-A303-B7488199B070}" presName="spaceBetweenRectangles" presStyleCnt="0"/>
      <dgm:spPr/>
    </dgm:pt>
    <dgm:pt modelId="{E31CBC8E-1866-4A73-B345-ADD2D93A375C}" type="pres">
      <dgm:prSet presAssocID="{163DC64D-9E10-456B-9C5E-A9B36962CE0B}" presName="parentLin" presStyleCnt="0"/>
      <dgm:spPr/>
    </dgm:pt>
    <dgm:pt modelId="{1BDF99BA-049D-4CE5-B9C1-A4B0AF73A0A8}" type="pres">
      <dgm:prSet presAssocID="{163DC64D-9E10-456B-9C5E-A9B36962CE0B}" presName="parentLeftMargin" presStyleLbl="node1" presStyleIdx="1" presStyleCnt="3"/>
      <dgm:spPr/>
    </dgm:pt>
    <dgm:pt modelId="{4631CE87-F0B1-4EC9-897F-285F3F084F1A}" type="pres">
      <dgm:prSet presAssocID="{163DC64D-9E10-456B-9C5E-A9B36962CE0B}" presName="parentText" presStyleLbl="node1" presStyleIdx="2" presStyleCnt="3">
        <dgm:presLayoutVars>
          <dgm:chMax val="0"/>
          <dgm:bulletEnabled val="1"/>
        </dgm:presLayoutVars>
      </dgm:prSet>
      <dgm:spPr/>
    </dgm:pt>
    <dgm:pt modelId="{063E2F7A-2C4B-4B0A-A09A-383A1518BB73}" type="pres">
      <dgm:prSet presAssocID="{163DC64D-9E10-456B-9C5E-A9B36962CE0B}" presName="negativeSpace" presStyleCnt="0"/>
      <dgm:spPr/>
    </dgm:pt>
    <dgm:pt modelId="{6E5C3E44-6DE4-4756-A9A4-AC43497F053B}" type="pres">
      <dgm:prSet presAssocID="{163DC64D-9E10-456B-9C5E-A9B36962CE0B}" presName="childText" presStyleLbl="conFgAcc1" presStyleIdx="2" presStyleCnt="3">
        <dgm:presLayoutVars>
          <dgm:bulletEnabled val="1"/>
        </dgm:presLayoutVars>
      </dgm:prSet>
      <dgm:spPr/>
    </dgm:pt>
  </dgm:ptLst>
  <dgm:cxnLst>
    <dgm:cxn modelId="{1A18E407-83B0-4AF7-81EB-242897C9EB1A}" srcId="{C2E6AC2A-602D-4195-83B0-D34C49C8C2F9}" destId="{8C6B4B3A-852E-419E-9A10-EA22CBEFD9E8}" srcOrd="1" destOrd="0" parTransId="{EF28F093-FE9C-4A76-B34C-9D6AEF0CF4EA}" sibTransId="{23239FD4-EF71-4B54-973D-23BF14B5BC5D}"/>
    <dgm:cxn modelId="{3E6EBC0B-CA70-454F-9B01-A0769CDD961C}" type="presOf" srcId="{C120FD2B-4ED0-44A6-A693-2A78D5EC8200}" destId="{8973525A-C8AC-4C9C-A303-84301CD4C580}" srcOrd="0" destOrd="2" presId="urn:microsoft.com/office/officeart/2005/8/layout/list1"/>
    <dgm:cxn modelId="{00D35428-C86B-4BE6-A23F-92C498099D98}" type="presOf" srcId="{6767E7B0-0C0E-416A-AF8F-F1CC662C08CA}" destId="{359577F3-350F-4BF9-B93C-915E3F9CDA99}" srcOrd="0" destOrd="0" presId="urn:microsoft.com/office/officeart/2005/8/layout/list1"/>
    <dgm:cxn modelId="{F56B493F-30EF-46F6-AD8B-CCBE048AFCE5}" type="presOf" srcId="{163DC64D-9E10-456B-9C5E-A9B36962CE0B}" destId="{4631CE87-F0B1-4EC9-897F-285F3F084F1A}" srcOrd="1" destOrd="0" presId="urn:microsoft.com/office/officeart/2005/8/layout/list1"/>
    <dgm:cxn modelId="{40A5B043-6924-4811-B6BF-6B95F8BF8B76}" type="presOf" srcId="{C2E6AC2A-602D-4195-83B0-D34C49C8C2F9}" destId="{0A900138-EFF7-49A7-B273-3D9F4AB28F9A}" srcOrd="1" destOrd="0" presId="urn:microsoft.com/office/officeart/2005/8/layout/list1"/>
    <dgm:cxn modelId="{D4234B68-4772-44AE-A609-A06029418D69}" type="presOf" srcId="{BCF8D50F-257A-44B2-A834-F6AC72CAD26C}" destId="{6E5C3E44-6DE4-4756-A9A4-AC43497F053B}" srcOrd="0" destOrd="0" presId="urn:microsoft.com/office/officeart/2005/8/layout/list1"/>
    <dgm:cxn modelId="{94C2D569-FD2E-4857-B52B-6FDFF8055B27}" type="presOf" srcId="{163DC64D-9E10-456B-9C5E-A9B36962CE0B}" destId="{1BDF99BA-049D-4CE5-B9C1-A4B0AF73A0A8}" srcOrd="0" destOrd="0" presId="urn:microsoft.com/office/officeart/2005/8/layout/list1"/>
    <dgm:cxn modelId="{43E5E476-60E3-48EE-B71C-5E5AEFF770AB}" type="presOf" srcId="{764616EB-ED30-45D3-87EA-514858EC2481}" destId="{013AB6D4-A93E-47DE-AC17-978CDEAC4B20}" srcOrd="0" destOrd="0" presId="urn:microsoft.com/office/officeart/2005/8/layout/list1"/>
    <dgm:cxn modelId="{0872CB77-168F-4379-B39C-4579F74B9E7F}" type="presOf" srcId="{C2E6AC2A-602D-4195-83B0-D34C49C8C2F9}" destId="{3F81515C-FA39-44A4-9004-9BD97C327447}" srcOrd="0" destOrd="0" presId="urn:microsoft.com/office/officeart/2005/8/layout/list1"/>
    <dgm:cxn modelId="{12CBCC59-3E30-4AED-973A-2D7787A6F9B6}" srcId="{163DC64D-9E10-456B-9C5E-A9B36962CE0B}" destId="{BCF8D50F-257A-44B2-A834-F6AC72CAD26C}" srcOrd="0" destOrd="0" parTransId="{6A7A8FA1-1608-4BBB-8AB2-046911CBD37F}" sibTransId="{4B8E7CAC-0792-4497-A9F2-A53FD06ACD48}"/>
    <dgm:cxn modelId="{C4539181-DD8C-4B88-9B2F-BAF7004FA9AA}" srcId="{764616EB-ED30-45D3-87EA-514858EC2481}" destId="{C2E6AC2A-602D-4195-83B0-D34C49C8C2F9}" srcOrd="1" destOrd="0" parTransId="{F76D4348-844A-4220-8D45-80F55A0441AC}" sibTransId="{67B11960-D58C-4589-A303-B7488199B070}"/>
    <dgm:cxn modelId="{ABC6C6A6-1FE1-4F24-BBF1-8A26F182BC18}" type="presOf" srcId="{8C6B4B3A-852E-419E-9A10-EA22CBEFD9E8}" destId="{8973525A-C8AC-4C9C-A303-84301CD4C580}" srcOrd="0" destOrd="1" presId="urn:microsoft.com/office/officeart/2005/8/layout/list1"/>
    <dgm:cxn modelId="{AF0239BC-9CE1-44C3-BD50-95997BF3D05C}" srcId="{6767E7B0-0C0E-416A-AF8F-F1CC662C08CA}" destId="{EFEDE419-895C-4541-8103-5FE82BE00364}" srcOrd="0" destOrd="0" parTransId="{B5BC0F38-CCE0-4D5B-A514-20C492D90F62}" sibTransId="{46B9C2A5-78AD-4F54-83C7-E9E22B984A16}"/>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1032C1D4-4F02-406D-91C6-E8917FF770E3}" srcId="{C2E6AC2A-602D-4195-83B0-D34C49C8C2F9}" destId="{C120FD2B-4ED0-44A6-A693-2A78D5EC8200}" srcOrd="2" destOrd="0" parTransId="{27D322B4-515E-4315-95B7-DE4EA88AC7C3}" sibTransId="{0212BD8E-AAF4-4F16-A62A-F9923121FEF6}"/>
    <dgm:cxn modelId="{9EFB27DB-867D-4940-9379-D43AF18C5CF7}" srcId="{764616EB-ED30-45D3-87EA-514858EC2481}" destId="{163DC64D-9E10-456B-9C5E-A9B36962CE0B}" srcOrd="2" destOrd="0" parTransId="{4054CA93-5954-4EC2-AE09-C1FABB24D471}" sibTransId="{3E7D00CD-99A9-4730-AE4F-BA19F9D236A1}"/>
    <dgm:cxn modelId="{4825F5DD-AB47-4787-80FD-CD14991EB007}" type="presOf" srcId="{975A8346-22E6-49C3-9E80-21EE6A0E4EA5}" destId="{8973525A-C8AC-4C9C-A303-84301CD4C580}" srcOrd="0" destOrd="0" presId="urn:microsoft.com/office/officeart/2005/8/layout/list1"/>
    <dgm:cxn modelId="{09A259E2-FD5A-43B4-B730-9025AFFB9EE0}" type="presOf" srcId="{EFEDE419-895C-4541-8103-5FE82BE00364}" destId="{C4A6DCD2-C317-44F2-B8E2-42257E4A658D}" srcOrd="0" destOrd="0" presId="urn:microsoft.com/office/officeart/2005/8/layout/list1"/>
    <dgm:cxn modelId="{35B63CED-36E8-4D97-BD11-28BE7EC69567}" srcId="{C2E6AC2A-602D-4195-83B0-D34C49C8C2F9}" destId="{975A8346-22E6-49C3-9E80-21EE6A0E4EA5}" srcOrd="0" destOrd="0" parTransId="{70AE2244-7D6C-4A43-AE7A-3B3EEC04117C}" sibTransId="{819C9555-C9CB-4EB8-B7D0-C10ACA6DBB05}"/>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67BDDA01-C9D9-42C9-B921-2353240D5BDE}" type="presParOf" srcId="{013AB6D4-A93E-47DE-AC17-978CDEAC4B20}" destId="{8161C5BC-FB4F-4D7F-8A47-2BDB6A0B75CF}" srcOrd="3" destOrd="0" presId="urn:microsoft.com/office/officeart/2005/8/layout/list1"/>
    <dgm:cxn modelId="{D853F6E4-7741-43C4-8DC2-CC967B186787}" type="presParOf" srcId="{013AB6D4-A93E-47DE-AC17-978CDEAC4B20}" destId="{17CE792C-FBCF-4DDB-BB86-CD1A39D55767}" srcOrd="4" destOrd="0" presId="urn:microsoft.com/office/officeart/2005/8/layout/list1"/>
    <dgm:cxn modelId="{7664C75A-D5BB-4177-90BF-D2AA82F854A7}" type="presParOf" srcId="{17CE792C-FBCF-4DDB-BB86-CD1A39D55767}" destId="{3F81515C-FA39-44A4-9004-9BD97C327447}" srcOrd="0" destOrd="0" presId="urn:microsoft.com/office/officeart/2005/8/layout/list1"/>
    <dgm:cxn modelId="{75EC1383-570D-48F8-B3F2-F25D8970CEC4}" type="presParOf" srcId="{17CE792C-FBCF-4DDB-BB86-CD1A39D55767}" destId="{0A900138-EFF7-49A7-B273-3D9F4AB28F9A}" srcOrd="1" destOrd="0" presId="urn:microsoft.com/office/officeart/2005/8/layout/list1"/>
    <dgm:cxn modelId="{401664D8-F110-4802-8BB1-42FEACB10E3F}" type="presParOf" srcId="{013AB6D4-A93E-47DE-AC17-978CDEAC4B20}" destId="{B8021045-32D5-4667-856A-32B38188863A}" srcOrd="5" destOrd="0" presId="urn:microsoft.com/office/officeart/2005/8/layout/list1"/>
    <dgm:cxn modelId="{E5B866DC-4009-4B06-9161-8D244DE966E8}" type="presParOf" srcId="{013AB6D4-A93E-47DE-AC17-978CDEAC4B20}" destId="{8973525A-C8AC-4C9C-A303-84301CD4C580}" srcOrd="6" destOrd="0" presId="urn:microsoft.com/office/officeart/2005/8/layout/list1"/>
    <dgm:cxn modelId="{A0513C43-20F6-469D-8710-884C410D97F3}" type="presParOf" srcId="{013AB6D4-A93E-47DE-AC17-978CDEAC4B20}" destId="{2807FDA8-DEC9-4C7C-B5F0-5B73F9218693}" srcOrd="7" destOrd="0" presId="urn:microsoft.com/office/officeart/2005/8/layout/list1"/>
    <dgm:cxn modelId="{F31C72B1-08FE-455A-B645-0BD8B9F3B70A}" type="presParOf" srcId="{013AB6D4-A93E-47DE-AC17-978CDEAC4B20}" destId="{E31CBC8E-1866-4A73-B345-ADD2D93A375C}" srcOrd="8" destOrd="0" presId="urn:microsoft.com/office/officeart/2005/8/layout/list1"/>
    <dgm:cxn modelId="{81C99F2A-AC01-4BCB-8D67-E2091FD6897C}" type="presParOf" srcId="{E31CBC8E-1866-4A73-B345-ADD2D93A375C}" destId="{1BDF99BA-049D-4CE5-B9C1-A4B0AF73A0A8}" srcOrd="0" destOrd="0" presId="urn:microsoft.com/office/officeart/2005/8/layout/list1"/>
    <dgm:cxn modelId="{E0A12BBF-284F-4AE8-9924-DF142DCE08BB}" type="presParOf" srcId="{E31CBC8E-1866-4A73-B345-ADD2D93A375C}" destId="{4631CE87-F0B1-4EC9-897F-285F3F084F1A}" srcOrd="1" destOrd="0" presId="urn:microsoft.com/office/officeart/2005/8/layout/list1"/>
    <dgm:cxn modelId="{3083C368-81D3-4B68-A94A-98D56AE560EC}" type="presParOf" srcId="{013AB6D4-A93E-47DE-AC17-978CDEAC4B20}" destId="{063E2F7A-2C4B-4B0A-A09A-383A1518BB73}" srcOrd="9" destOrd="0" presId="urn:microsoft.com/office/officeart/2005/8/layout/list1"/>
    <dgm:cxn modelId="{78A169F0-F101-45D0-8BB6-D4CB13858290}" type="presParOf" srcId="{013AB6D4-A93E-47DE-AC17-978CDEAC4B20}" destId="{6E5C3E44-6DE4-4756-A9A4-AC43497F053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313089"/>
          <a:ext cx="7346536"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0173" tIns="395732" rIns="57017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is PnP PowerShell</a:t>
          </a:r>
          <a:endParaRPr lang="en-US" sz="1900" kern="1200" dirty="0"/>
        </a:p>
        <a:p>
          <a:pPr marL="171450" lvl="1" indent="-171450" algn="l" defTabSz="844550">
            <a:lnSpc>
              <a:spcPct val="90000"/>
            </a:lnSpc>
            <a:spcBef>
              <a:spcPct val="0"/>
            </a:spcBef>
            <a:spcAft>
              <a:spcPct val="15000"/>
            </a:spcAft>
            <a:buChar char="•"/>
          </a:pPr>
          <a:r>
            <a:rPr lang="en-US" sz="1900" kern="1200" dirty="0"/>
            <a:t>When to use PnP PowerShell</a:t>
          </a:r>
        </a:p>
        <a:p>
          <a:pPr marL="171450" lvl="1" indent="-171450" algn="l" defTabSz="844550">
            <a:lnSpc>
              <a:spcPct val="90000"/>
            </a:lnSpc>
            <a:spcBef>
              <a:spcPct val="0"/>
            </a:spcBef>
            <a:spcAft>
              <a:spcPct val="15000"/>
            </a:spcAft>
            <a:buChar char="•"/>
          </a:pPr>
          <a:r>
            <a:rPr lang="en-US" sz="1900" kern="1200" dirty="0"/>
            <a:t>How to use PnP PowerShell</a:t>
          </a:r>
        </a:p>
      </dsp:txBody>
      <dsp:txXfrm>
        <a:off x="0" y="313089"/>
        <a:ext cx="7346536" cy="1496250"/>
      </dsp:txXfrm>
    </dsp:sp>
    <dsp:sp modelId="{7DF7441D-73C7-406D-A440-D4FE488636CC}">
      <dsp:nvSpPr>
        <dsp:cNvPr id="0" name=""/>
        <dsp:cNvSpPr/>
      </dsp:nvSpPr>
      <dsp:spPr>
        <a:xfrm>
          <a:off x="367326" y="32649"/>
          <a:ext cx="514257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77" tIns="0" rIns="194377"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394706" y="60029"/>
        <a:ext cx="508781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Learn what PnP PowerShell is</a:t>
          </a:r>
          <a:endParaRPr lang="en-US" sz="2100" kern="1200" dirty="0"/>
        </a:p>
      </dsp:txBody>
      <dsp:txXfrm>
        <a:off x="67642" y="1035303"/>
        <a:ext cx="1977414" cy="1169511"/>
      </dsp:txXfrm>
    </dsp:sp>
    <dsp:sp modelId="{6233AF45-0482-4EAF-B432-FA88E6AC0725}">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familiar with how to get it</a:t>
          </a:r>
        </a:p>
      </dsp:txBody>
      <dsp:txXfrm>
        <a:off x="2276790" y="1035303"/>
        <a:ext cx="1977414" cy="1169511"/>
      </dsp:txXfrm>
    </dsp:sp>
    <dsp:sp modelId="{E4337A66-E19F-4770-9084-7F788C78DF44}">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Know when to use it for your customizations</a:t>
          </a:r>
          <a:endParaRPr lang="en-US" sz="2100" kern="1200" dirty="0"/>
        </a:p>
      </dsp:txBody>
      <dsp:txXfrm>
        <a:off x="4485937" y="1035303"/>
        <a:ext cx="1977414" cy="1169511"/>
      </dsp:txXfrm>
    </dsp:sp>
    <dsp:sp modelId="{94413085-E16C-4B5E-B05E-709C823687F5}">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Discover how it can be used</a:t>
          </a:r>
        </a:p>
      </dsp:txBody>
      <dsp:txXfrm>
        <a:off x="6695085" y="1035303"/>
        <a:ext cx="197741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665656"/>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a:t> </a:t>
          </a:r>
        </a:p>
      </dsp:txBody>
      <dsp:txXfrm>
        <a:off x="0" y="665656"/>
        <a:ext cx="8740142" cy="563062"/>
      </dsp:txXfrm>
    </dsp:sp>
    <dsp:sp modelId="{9209B674-4702-4807-B0BE-EBA6E99BEB7D}">
      <dsp:nvSpPr>
        <dsp:cNvPr id="0" name=""/>
        <dsp:cNvSpPr/>
      </dsp:nvSpPr>
      <dsp:spPr>
        <a:xfrm>
          <a:off x="437007" y="473776"/>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dirty="0"/>
            <a:t>Can PnP PowerShell connect to a SharePoint farm from another machine</a:t>
          </a:r>
        </a:p>
      </dsp:txBody>
      <dsp:txXfrm>
        <a:off x="455741" y="492510"/>
        <a:ext cx="6080631" cy="346292"/>
      </dsp:txXfrm>
    </dsp:sp>
    <dsp:sp modelId="{8973525A-C8AC-4C9C-A303-84301CD4C580}">
      <dsp:nvSpPr>
        <dsp:cNvPr id="0" name=""/>
        <dsp:cNvSpPr/>
      </dsp:nvSpPr>
      <dsp:spPr>
        <a:xfrm>
          <a:off x="0" y="1490798"/>
          <a:ext cx="8740142" cy="10237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err="1"/>
            <a:t>Microsoft.SharePoint.PowerShell</a:t>
          </a:r>
          <a:r>
            <a:rPr lang="en-US" sz="1300" kern="1200" dirty="0"/>
            <a:t> Snap-in</a:t>
          </a:r>
        </a:p>
        <a:p>
          <a:pPr marL="114300" lvl="1" indent="-114300" algn="l" defTabSz="577850">
            <a:lnSpc>
              <a:spcPct val="90000"/>
            </a:lnSpc>
            <a:spcBef>
              <a:spcPct val="0"/>
            </a:spcBef>
            <a:spcAft>
              <a:spcPct val="15000"/>
            </a:spcAft>
            <a:buNone/>
          </a:pPr>
          <a:r>
            <a:rPr lang="en-US" sz="1300" strike="noStrike" kern="1200" dirty="0"/>
            <a:t>PnP PowerShell Module</a:t>
          </a:r>
        </a:p>
        <a:p>
          <a:pPr marL="114300" lvl="1" indent="-114300" algn="l" defTabSz="577850">
            <a:lnSpc>
              <a:spcPct val="90000"/>
            </a:lnSpc>
            <a:spcBef>
              <a:spcPct val="0"/>
            </a:spcBef>
            <a:spcAft>
              <a:spcPct val="15000"/>
            </a:spcAft>
            <a:buNone/>
          </a:pPr>
          <a:r>
            <a:rPr lang="en-US" sz="1300" strike="noStrike" kern="1200" dirty="0"/>
            <a:t>SharePoint Online Module</a:t>
          </a:r>
        </a:p>
      </dsp:txBody>
      <dsp:txXfrm>
        <a:off x="0" y="1490798"/>
        <a:ext cx="8740142" cy="1023750"/>
      </dsp:txXfrm>
    </dsp:sp>
    <dsp:sp modelId="{0A900138-EFF7-49A7-B273-3D9F4AB28F9A}">
      <dsp:nvSpPr>
        <dsp:cNvPr id="0" name=""/>
        <dsp:cNvSpPr/>
      </dsp:nvSpPr>
      <dsp:spPr>
        <a:xfrm>
          <a:off x="437007" y="1298919"/>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GB" sz="1300" kern="1200" dirty="0"/>
            <a:t>Which PowerShell option offers most capabilities</a:t>
          </a:r>
          <a:endParaRPr lang="en-US" sz="1300" kern="1200" dirty="0"/>
        </a:p>
      </dsp:txBody>
      <dsp:txXfrm>
        <a:off x="455741" y="1317653"/>
        <a:ext cx="6080631" cy="346292"/>
      </dsp:txXfrm>
    </dsp:sp>
    <dsp:sp modelId="{6E5C3E44-6DE4-4756-A9A4-AC43497F053B}">
      <dsp:nvSpPr>
        <dsp:cNvPr id="0" name=""/>
        <dsp:cNvSpPr/>
      </dsp:nvSpPr>
      <dsp:spPr>
        <a:xfrm>
          <a:off x="0" y="2776628"/>
          <a:ext cx="8740142" cy="56306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270764" rIns="678332" bIns="92456" numCol="1" spcCol="1270" anchor="t" anchorCtr="0">
          <a:noAutofit/>
        </a:bodyPr>
        <a:lstStyle/>
        <a:p>
          <a:pPr marL="114300" lvl="1" indent="-114300" algn="l" defTabSz="577850">
            <a:lnSpc>
              <a:spcPct val="90000"/>
            </a:lnSpc>
            <a:spcBef>
              <a:spcPct val="0"/>
            </a:spcBef>
            <a:spcAft>
              <a:spcPct val="15000"/>
            </a:spcAft>
            <a:buNone/>
          </a:pPr>
          <a:r>
            <a:rPr lang="en-US" sz="1300" kern="1200" dirty="0"/>
            <a:t> </a:t>
          </a:r>
        </a:p>
      </dsp:txBody>
      <dsp:txXfrm>
        <a:off x="0" y="2776628"/>
        <a:ext cx="8740142" cy="563062"/>
      </dsp:txXfrm>
    </dsp:sp>
    <dsp:sp modelId="{4631CE87-F0B1-4EC9-897F-285F3F084F1A}">
      <dsp:nvSpPr>
        <dsp:cNvPr id="0" name=""/>
        <dsp:cNvSpPr/>
      </dsp:nvSpPr>
      <dsp:spPr>
        <a:xfrm>
          <a:off x="437007" y="2584749"/>
          <a:ext cx="6118099" cy="3837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577850">
            <a:lnSpc>
              <a:spcPct val="90000"/>
            </a:lnSpc>
            <a:spcBef>
              <a:spcPct val="0"/>
            </a:spcBef>
            <a:spcAft>
              <a:spcPct val="35000"/>
            </a:spcAft>
            <a:buNone/>
          </a:pPr>
          <a:r>
            <a:rPr lang="en-US" sz="1300" kern="1200" dirty="0"/>
            <a:t>What is the PowerShell command to connect to a site collection</a:t>
          </a:r>
        </a:p>
      </dsp:txBody>
      <dsp:txXfrm>
        <a:off x="455741" y="2603483"/>
        <a:ext cx="6080631" cy="34629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01-Apr-20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Once connected, you can use any of the PnP PowerShell commands. To get an overview of the available commands, execute:</a:t>
            </a:r>
          </a:p>
          <a:p>
            <a:r>
              <a:rPr lang="en-US" dirty="0"/>
              <a:t>Get-Command -Module </a:t>
            </a:r>
            <a:r>
              <a:rPr lang="nl-NL" sz="1050" dirty="0" err="1">
                <a:latin typeface="Consolas" panose="020B0609020204030204" pitchFamily="49" charset="0"/>
              </a:rPr>
              <a:t>SharePointPnPPowerShell</a:t>
            </a:r>
            <a:r>
              <a:rPr lang="nl-NL"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The chart shows how many cmdlets each of the SharePoint options have available. You can see that the </a:t>
            </a:r>
            <a:r>
              <a:rPr lang="en-US" sz="1050" dirty="0" err="1">
                <a:latin typeface="Consolas" panose="020B0609020204030204" pitchFamily="49" charset="0"/>
              </a:rPr>
              <a:t>Microsoft.SharePoint.PowerShell</a:t>
            </a:r>
            <a:r>
              <a:rPr lang="en-US" sz="1050" dirty="0">
                <a:latin typeface="Consolas" panose="020B0609020204030204" pitchFamily="49" charset="0"/>
              </a:rPr>
              <a:t> </a:t>
            </a:r>
            <a:r>
              <a:rPr lang="en-US" sz="1050" dirty="0" err="1">
                <a:latin typeface="Consolas" panose="020B0609020204030204" pitchFamily="49" charset="0"/>
              </a:rPr>
              <a:t>PSSnapin</a:t>
            </a:r>
            <a:r>
              <a:rPr lang="en-US" sz="1050" dirty="0">
                <a:latin typeface="Consolas" panose="020B0609020204030204" pitchFamily="49" charset="0"/>
              </a:rPr>
              <a:t> by far still contains most options. PnP PowerShell is trying hard to catch up and the official PowerShell module for SharePoint Online lacks behind with way less cmdlets.</a:t>
            </a:r>
          </a:p>
          <a:p>
            <a:endParaRPr lang="en-US" sz="1050" dirty="0">
              <a:latin typeface="Consolas" panose="020B0609020204030204" pitchFamily="49" charset="0"/>
            </a:endParaRPr>
          </a:p>
          <a:p>
            <a:r>
              <a:rPr lang="en-US" sz="1050" dirty="0">
                <a:latin typeface="Consolas" panose="020B0609020204030204" pitchFamily="49" charset="0"/>
              </a:rPr>
              <a:t>Numbers measured with the March 2020 release of PnP PowerShell 2019 version, SharePoint 2019 on-premises farm patched with the December 2019 CU and version 16.0.19814.12000 of the </a:t>
            </a:r>
            <a:r>
              <a:rPr lang="en-US" sz="1050" dirty="0" err="1">
                <a:latin typeface="Consolas" panose="020B0609020204030204" pitchFamily="49" charset="0"/>
              </a:rPr>
              <a:t>Microsoft.Online.SharePoint.PowerShell</a:t>
            </a:r>
            <a:r>
              <a:rPr lang="en-US" sz="1050" dirty="0">
                <a:latin typeface="Consolas" panose="020B0609020204030204" pitchFamily="49" charset="0"/>
              </a:rPr>
              <a:t> PowerShell module.</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64909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dirty="0">
                <a:latin typeface="Consolas" panose="020B0609020204030204" pitchFamily="49" charset="0"/>
              </a:rPr>
              <a:t>To get help on a specific command how to use it, simply use the standard Get-Help &lt;cmdlet&gt; -Full option. Most cmdlets have detailed descriptions and several samples to help you get started.</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2442816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If you have to go through a browser based flow to authenticate to your SharePoint farm, i.e. with two factor authentication or ADFS, this option will allow you to do that and return the logged on token once you complete your login to PnP PowerShell</a:t>
            </a:r>
          </a:p>
          <a:p>
            <a:pPr marL="228600" indent="-228600">
              <a:buFont typeface="+mj-lt"/>
              <a:buAutoNum type="arabicPeriod"/>
            </a:pPr>
            <a:r>
              <a:rPr lang="en-US" noProof="0" dirty="0"/>
              <a:t>This option allows you to store the URL you are connecting to in the Windows Credential Manager using a Generic Windows Credential named similarly as the URL you are connecting to. When connecting, PnP PowerShell will automatically try to authenticate using the credentials stored in the Windows Credential Manager. This does not work if an interactive authentication flow like with two factor authentication is required.</a:t>
            </a:r>
          </a:p>
          <a:p>
            <a:pPr marL="228600" indent="-228600">
              <a:buFont typeface="+mj-lt"/>
              <a:buAutoNum type="arabicPeriod"/>
            </a:pPr>
            <a:r>
              <a:rPr lang="en-US" noProof="0" dirty="0"/>
              <a:t>If you simply authenticate to SharePoint using an username and password without any interactive logon like two factor authentication or ADFS, this method will show you a simple dialog where you can enter your username and password to authenticate</a:t>
            </a:r>
          </a:p>
          <a:p>
            <a:pPr marL="228600" indent="-228600">
              <a:buFont typeface="+mj-lt"/>
              <a:buAutoNum type="arabicPeriod"/>
            </a:pPr>
            <a:r>
              <a:rPr lang="en-US" noProof="0" dirty="0"/>
              <a:t>If you want to use the credentials with which you’re currently logged on to your machine to authenticate to SharePoint as well, you can use this option</a:t>
            </a:r>
          </a:p>
          <a:p>
            <a:pPr marL="228600" indent="-228600">
              <a:buFont typeface="+mj-lt"/>
              <a:buAutoNum type="arabicPeriod"/>
            </a:pPr>
            <a:r>
              <a:rPr lang="en-US" noProof="0" dirty="0"/>
              <a:t>This option allows you to specify the name of the Windows Credential Manager Generic Windows Credential yourself to use to authenticate to SharePoint. This allows you to reuse the same credential set over different site collections.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54139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228600" indent="-228600">
              <a:buFont typeface="+mj-lt"/>
              <a:buAutoNum type="arabicPeriod" startAt="6"/>
            </a:pPr>
            <a:r>
              <a:rPr lang="en-US" noProof="0" dirty="0"/>
              <a:t>If you’re using Forms Based Authentication with your on premises SharePoint farm, you can provide your credentials in a simple username/password dialog which will then pass the credentials on to the Forms Based Authentication provider</a:t>
            </a:r>
          </a:p>
          <a:p>
            <a:pPr marL="228600" indent="-228600">
              <a:buFont typeface="+mj-lt"/>
              <a:buAutoNum type="arabicPeriod" startAt="6"/>
            </a:pPr>
            <a:r>
              <a:rPr lang="en-US" noProof="0" dirty="0"/>
              <a:t>If you wish to use an OAuth trust based on a low trust, you can use this syntax. OAuth with SharePoint will be discussed in a later module.</a:t>
            </a:r>
          </a:p>
          <a:p>
            <a:pPr marL="228600" indent="-228600">
              <a:buFont typeface="+mj-lt"/>
              <a:buAutoNum type="arabicPeriod" startAt="6"/>
            </a:pPr>
            <a:r>
              <a:rPr lang="en-US" noProof="0" dirty="0"/>
              <a:t>If you wish to use an OAuth trust based on a high trust, which only is applicable to SharePoint On Premises, this syntax can be used. OAuth with SharePoint will be discussed in a later module.</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823940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You can navigate through SharePoint as if it would be your local file system. In order to do so you need to provide the –</a:t>
            </a:r>
            <a:r>
              <a:rPr lang="en-US" noProof="0" dirty="0" err="1"/>
              <a:t>CreateDrive</a:t>
            </a:r>
            <a:r>
              <a:rPr lang="en-US" noProof="0" dirty="0"/>
              <a:t> argument to any of the available authentication methods having been discussed in the previous slides. This will create a virtual drive SPO: within that PowerShell session. By switching to this virtual drive you can go through the entire structure as if it would be your local file system. This includes the use of commands like Rename-Item and Copy-Item to work with files in i.e. document libraries.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3370646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PnP PowerShell a the time of writing (October 2018) has three measure commands built into it. The three are shown on this slide along with their output. These can be very handy in troubleshooting issues or finding things like large lists or where the storage quota of your site is being used up.</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768882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This</a:t>
            </a:r>
            <a:r>
              <a:rPr lang="nl-NL" dirty="0"/>
              <a:t> sample shows </a:t>
            </a:r>
            <a:r>
              <a:rPr lang="nl-NL" dirty="0" err="1"/>
              <a:t>how</a:t>
            </a:r>
            <a:r>
              <a:rPr lang="nl-NL" dirty="0"/>
              <a:t> </a:t>
            </a:r>
            <a:r>
              <a:rPr lang="nl-NL" dirty="0" err="1"/>
              <a:t>you</a:t>
            </a:r>
            <a:r>
              <a:rPr lang="nl-NL" dirty="0"/>
              <a:t> </a:t>
            </a:r>
            <a:r>
              <a:rPr lang="nl-NL" dirty="0" err="1"/>
              <a:t>can</a:t>
            </a:r>
            <a:r>
              <a:rPr lang="nl-NL" dirty="0"/>
              <a:t> first </a:t>
            </a:r>
            <a:r>
              <a:rPr lang="nl-NL" dirty="0" err="1"/>
              <a:t>request</a:t>
            </a:r>
            <a:r>
              <a:rPr lang="nl-NL" dirty="0"/>
              <a:t> </a:t>
            </a:r>
            <a:r>
              <a:rPr lang="nl-NL" dirty="0" err="1"/>
              <a:t>all</a:t>
            </a:r>
            <a:r>
              <a:rPr lang="nl-NL" dirty="0"/>
              <a:t> </a:t>
            </a:r>
            <a:r>
              <a:rPr lang="nl-NL" dirty="0" err="1"/>
              <a:t>JSLinks</a:t>
            </a:r>
            <a:r>
              <a:rPr lang="nl-NL" dirty="0"/>
              <a:t> </a:t>
            </a:r>
            <a:r>
              <a:rPr lang="nl-NL" dirty="0" err="1"/>
              <a:t>to</a:t>
            </a:r>
            <a:r>
              <a:rPr lang="nl-NL" dirty="0"/>
              <a:t> </a:t>
            </a:r>
            <a:r>
              <a:rPr lang="nl-NL" dirty="0" err="1"/>
              <a:t>be</a:t>
            </a:r>
            <a:r>
              <a:rPr lang="nl-NL" dirty="0"/>
              <a:t> </a:t>
            </a:r>
            <a:r>
              <a:rPr lang="nl-NL" dirty="0" err="1"/>
              <a:t>shown</a:t>
            </a:r>
            <a:r>
              <a:rPr lang="nl-NL" dirty="0"/>
              <a:t> </a:t>
            </a:r>
            <a:r>
              <a:rPr lang="nl-NL" dirty="0" err="1"/>
              <a:t>that</a:t>
            </a:r>
            <a:r>
              <a:rPr lang="nl-NL" dirty="0"/>
              <a:t> are </a:t>
            </a:r>
            <a:r>
              <a:rPr lang="nl-NL" dirty="0" err="1"/>
              <a:t>connected</a:t>
            </a:r>
            <a:r>
              <a:rPr lang="nl-NL" dirty="0"/>
              <a:t> </a:t>
            </a:r>
            <a:r>
              <a:rPr lang="nl-NL" dirty="0" err="1"/>
              <a:t>to</a:t>
            </a:r>
            <a:r>
              <a:rPr lang="nl-NL" dirty="0"/>
              <a:t> </a:t>
            </a:r>
            <a:r>
              <a:rPr lang="nl-NL" dirty="0" err="1"/>
              <a:t>all</a:t>
            </a:r>
            <a:r>
              <a:rPr lang="nl-NL" dirty="0"/>
              <a:t> views of </a:t>
            </a:r>
            <a:r>
              <a:rPr lang="nl-NL" dirty="0" err="1"/>
              <a:t>the</a:t>
            </a:r>
            <a:r>
              <a:rPr lang="nl-NL" dirty="0"/>
              <a:t> </a:t>
            </a:r>
            <a:r>
              <a:rPr lang="nl-NL" dirty="0" err="1"/>
              <a:t>Tasks</a:t>
            </a:r>
            <a:r>
              <a:rPr lang="nl-NL" dirty="0"/>
              <a:t> list. </a:t>
            </a:r>
            <a:r>
              <a:rPr lang="nl-NL" dirty="0" err="1"/>
              <a:t>Then</a:t>
            </a:r>
            <a:r>
              <a:rPr lang="nl-NL" dirty="0"/>
              <a:t> </a:t>
            </a:r>
            <a:r>
              <a:rPr lang="nl-NL" dirty="0" err="1"/>
              <a:t>it</a:t>
            </a:r>
            <a:r>
              <a:rPr lang="nl-NL" dirty="0"/>
              <a:t> shows </a:t>
            </a:r>
            <a:r>
              <a:rPr lang="nl-NL" dirty="0" err="1"/>
              <a:t>how</a:t>
            </a:r>
            <a:r>
              <a:rPr lang="nl-NL" dirty="0"/>
              <a:t> </a:t>
            </a:r>
            <a:r>
              <a:rPr lang="nl-NL" dirty="0" err="1"/>
              <a:t>you</a:t>
            </a:r>
            <a:r>
              <a:rPr lang="nl-NL" dirty="0"/>
              <a:t> </a:t>
            </a:r>
            <a:r>
              <a:rPr lang="nl-NL" dirty="0" err="1"/>
              <a:t>can</a:t>
            </a:r>
            <a:r>
              <a:rPr lang="nl-NL" dirty="0"/>
              <a:t> chain </a:t>
            </a:r>
            <a:r>
              <a:rPr lang="nl-NL" dirty="0" err="1"/>
              <a:t>another</a:t>
            </a:r>
            <a:r>
              <a:rPr lang="nl-NL" dirty="0"/>
              <a:t>, in </a:t>
            </a:r>
            <a:r>
              <a:rPr lang="nl-NL" dirty="0" err="1"/>
              <a:t>this</a:t>
            </a:r>
            <a:r>
              <a:rPr lang="nl-NL" dirty="0"/>
              <a:t> case test.js, </a:t>
            </a:r>
            <a:r>
              <a:rPr lang="nl-NL" dirty="0" err="1"/>
              <a:t>JSLink</a:t>
            </a:r>
            <a:r>
              <a:rPr lang="nl-NL" dirty="0"/>
              <a:t> file </a:t>
            </a:r>
            <a:r>
              <a:rPr lang="nl-NL" dirty="0" err="1"/>
              <a:t>to</a:t>
            </a:r>
            <a:r>
              <a:rPr lang="nl-NL" dirty="0"/>
              <a:t> </a:t>
            </a:r>
            <a:r>
              <a:rPr lang="nl-NL" dirty="0" err="1"/>
              <a:t>the</a:t>
            </a:r>
            <a:r>
              <a:rPr lang="nl-NL" dirty="0"/>
              <a:t> All </a:t>
            </a:r>
            <a:r>
              <a:rPr lang="nl-NL" dirty="0" err="1"/>
              <a:t>Tasks</a:t>
            </a:r>
            <a:r>
              <a:rPr lang="nl-NL" dirty="0"/>
              <a:t> view on </a:t>
            </a:r>
            <a:r>
              <a:rPr lang="nl-NL" dirty="0" err="1"/>
              <a:t>the</a:t>
            </a:r>
            <a:r>
              <a:rPr lang="nl-NL" dirty="0"/>
              <a:t> </a:t>
            </a:r>
            <a:r>
              <a:rPr lang="nl-NL" dirty="0" err="1"/>
              <a:t>Tasks</a:t>
            </a:r>
            <a:r>
              <a:rPr lang="nl-NL" dirty="0"/>
              <a:t> list </a:t>
            </a:r>
            <a:r>
              <a:rPr lang="nl-NL" dirty="0" err="1"/>
              <a:t>so</a:t>
            </a:r>
            <a:r>
              <a:rPr lang="nl-NL" dirty="0"/>
              <a:t> </a:t>
            </a:r>
            <a:r>
              <a:rPr lang="nl-NL" dirty="0" err="1"/>
              <a:t>it</a:t>
            </a:r>
            <a:r>
              <a:rPr lang="nl-NL" dirty="0"/>
              <a:t> </a:t>
            </a:r>
            <a:r>
              <a:rPr lang="nl-NL" dirty="0" err="1"/>
              <a:t>influences</a:t>
            </a:r>
            <a:r>
              <a:rPr lang="nl-NL" dirty="0"/>
              <a:t> </a:t>
            </a:r>
            <a:r>
              <a:rPr lang="nl-NL" dirty="0" err="1"/>
              <a:t>the</a:t>
            </a:r>
            <a:r>
              <a:rPr lang="nl-NL" dirty="0"/>
              <a:t> way </a:t>
            </a:r>
            <a:r>
              <a:rPr lang="nl-NL" dirty="0" err="1"/>
              <a:t>the</a:t>
            </a:r>
            <a:r>
              <a:rPr lang="nl-NL" dirty="0"/>
              <a:t> items </a:t>
            </a:r>
            <a:r>
              <a:rPr lang="nl-NL" dirty="0" err="1"/>
              <a:t>will</a:t>
            </a:r>
            <a:r>
              <a:rPr lang="nl-NL" dirty="0"/>
              <a:t> </a:t>
            </a:r>
            <a:r>
              <a:rPr lang="nl-NL" dirty="0" err="1"/>
              <a:t>be</a:t>
            </a:r>
            <a:r>
              <a:rPr lang="nl-NL" dirty="0"/>
              <a:t> </a:t>
            </a:r>
            <a:r>
              <a:rPr lang="nl-NL" dirty="0" err="1"/>
              <a:t>rendered</a:t>
            </a:r>
            <a:r>
              <a:rPr lang="nl-NL" dirty="0"/>
              <a:t> </a:t>
            </a:r>
            <a:r>
              <a:rPr lang="nl-NL" dirty="0" err="1"/>
              <a:t>when</a:t>
            </a:r>
            <a:r>
              <a:rPr lang="nl-NL" dirty="0"/>
              <a:t> </a:t>
            </a:r>
            <a:r>
              <a:rPr lang="nl-NL" dirty="0" err="1"/>
              <a:t>the</a:t>
            </a:r>
            <a:r>
              <a:rPr lang="nl-NL" dirty="0"/>
              <a:t> end user </a:t>
            </a:r>
            <a:r>
              <a:rPr lang="nl-NL" dirty="0" err="1"/>
              <a:t>opens</a:t>
            </a:r>
            <a:r>
              <a:rPr lang="nl-NL" dirty="0"/>
              <a:t> </a:t>
            </a:r>
            <a:r>
              <a:rPr lang="nl-NL" dirty="0" err="1"/>
              <a:t>the</a:t>
            </a:r>
            <a:r>
              <a:rPr lang="nl-NL" dirty="0"/>
              <a:t> All </a:t>
            </a:r>
            <a:r>
              <a:rPr lang="nl-NL" dirty="0" err="1"/>
              <a:t>Tasks</a:t>
            </a:r>
            <a:r>
              <a:rPr lang="nl-NL" dirty="0"/>
              <a:t> view on </a:t>
            </a:r>
            <a:r>
              <a:rPr lang="nl-NL" dirty="0" err="1"/>
              <a:t>the</a:t>
            </a:r>
            <a:r>
              <a:rPr lang="nl-NL" dirty="0"/>
              <a:t> </a:t>
            </a:r>
            <a:r>
              <a:rPr lang="nl-NL" dirty="0" err="1"/>
              <a:t>Tasks</a:t>
            </a:r>
            <a:r>
              <a:rPr lang="nl-NL" dirty="0"/>
              <a:t> list. </a:t>
            </a:r>
            <a:r>
              <a:rPr lang="nl-NL" dirty="0" err="1"/>
              <a:t>Notice</a:t>
            </a:r>
            <a:r>
              <a:rPr lang="nl-NL" dirty="0"/>
              <a:t> </a:t>
            </a:r>
            <a:r>
              <a:rPr lang="nl-NL" dirty="0" err="1"/>
              <a:t>that</a:t>
            </a:r>
            <a:r>
              <a:rPr lang="nl-NL" dirty="0"/>
              <a:t> we keep </a:t>
            </a:r>
            <a:r>
              <a:rPr lang="nl-NL" dirty="0" err="1"/>
              <a:t>the</a:t>
            </a:r>
            <a:r>
              <a:rPr lang="nl-NL" dirty="0"/>
              <a:t> </a:t>
            </a:r>
            <a:r>
              <a:rPr lang="nl-NL" dirty="0" err="1"/>
              <a:t>original</a:t>
            </a:r>
            <a:r>
              <a:rPr lang="nl-NL" dirty="0"/>
              <a:t> clienttemplates.js </a:t>
            </a:r>
            <a:r>
              <a:rPr lang="nl-NL" dirty="0" err="1"/>
              <a:t>attached</a:t>
            </a:r>
            <a:r>
              <a:rPr lang="nl-NL" dirty="0"/>
              <a:t> </a:t>
            </a:r>
            <a:r>
              <a:rPr lang="nl-NL" dirty="0" err="1"/>
              <a:t>to</a:t>
            </a:r>
            <a:r>
              <a:rPr lang="nl-NL" dirty="0"/>
              <a:t> </a:t>
            </a:r>
            <a:r>
              <a:rPr lang="nl-NL" dirty="0" err="1"/>
              <a:t>that</a:t>
            </a:r>
            <a:r>
              <a:rPr lang="nl-NL" dirty="0"/>
              <a:t> view as well, </a:t>
            </a:r>
            <a:r>
              <a:rPr lang="nl-NL" dirty="0" err="1"/>
              <a:t>so</a:t>
            </a:r>
            <a:r>
              <a:rPr lang="nl-NL" dirty="0"/>
              <a:t> we </a:t>
            </a:r>
            <a:r>
              <a:rPr lang="nl-NL" dirty="0" err="1"/>
              <a:t>only</a:t>
            </a:r>
            <a:r>
              <a:rPr lang="nl-NL" dirty="0"/>
              <a:t> </a:t>
            </a:r>
            <a:r>
              <a:rPr lang="nl-NL" dirty="0" err="1"/>
              <a:t>enrich</a:t>
            </a:r>
            <a:r>
              <a:rPr lang="nl-NL" dirty="0"/>
              <a:t> </a:t>
            </a:r>
            <a:r>
              <a:rPr lang="nl-NL" dirty="0" err="1"/>
              <a:t>it</a:t>
            </a:r>
            <a:r>
              <a:rPr lang="nl-NL" dirty="0"/>
              <a:t> </a:t>
            </a:r>
            <a:r>
              <a:rPr lang="nl-NL" dirty="0" err="1"/>
              <a:t>with</a:t>
            </a:r>
            <a:r>
              <a:rPr lang="nl-NL" dirty="0"/>
              <a:t> i.e. </a:t>
            </a:r>
            <a:r>
              <a:rPr lang="nl-NL" dirty="0" err="1"/>
              <a:t>functionality</a:t>
            </a:r>
            <a:r>
              <a:rPr lang="nl-NL" dirty="0"/>
              <a:t> </a:t>
            </a:r>
            <a:r>
              <a:rPr lang="nl-NL" dirty="0" err="1"/>
              <a:t>to</a:t>
            </a:r>
            <a:r>
              <a:rPr lang="nl-NL" dirty="0"/>
              <a:t> </a:t>
            </a:r>
            <a:r>
              <a:rPr lang="nl-NL" dirty="0" err="1"/>
              <a:t>render</a:t>
            </a:r>
            <a:r>
              <a:rPr lang="nl-NL" dirty="0"/>
              <a:t> </a:t>
            </a:r>
            <a:r>
              <a:rPr lang="nl-NL" dirty="0" err="1"/>
              <a:t>the</a:t>
            </a:r>
            <a:r>
              <a:rPr lang="nl-NL" dirty="0"/>
              <a:t> </a:t>
            </a:r>
            <a:r>
              <a:rPr lang="nl-NL" dirty="0" err="1"/>
              <a:t>progress</a:t>
            </a:r>
            <a:r>
              <a:rPr lang="nl-NL" dirty="0"/>
              <a:t> column </a:t>
            </a:r>
            <a:r>
              <a:rPr lang="nl-NL" dirty="0" err="1"/>
              <a:t>differently</a:t>
            </a:r>
            <a:r>
              <a:rPr lang="nl-NL" dirty="0"/>
              <a:t>.</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3171407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2430686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7098267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126931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786584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lab contents are located in the folder “Lab - Working with PnP PowerShell”</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13328581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There is no Lab manual for this exercise. All information is provided on this sheet. Only challenge your students with this bonus exercise if they are proficient in PowerShell or they will never make it. You may want to offer this to students who were very fast with completing the previous lab while others are still working on it. You may also choose to skip this entirely if you already used a lot of time on the previous lab. It’s up </a:t>
            </a:r>
            <a:r>
              <a:rPr lang="en-US"/>
              <a:t>to you.</a:t>
            </a:r>
            <a:endParaRPr lang="en-US" dirty="0"/>
          </a:p>
          <a:p>
            <a:endParaRPr lang="en-US" dirty="0"/>
          </a:p>
          <a:p>
            <a:r>
              <a:rPr lang="en-US" dirty="0"/>
              <a:t>There are multiple ways to achieve this goal. One of them is with this one-line of PowerShell:</a:t>
            </a:r>
          </a:p>
          <a:p>
            <a:endParaRPr lang="en-US" dirty="0"/>
          </a:p>
          <a:p>
            <a:r>
              <a:rPr lang="en-US" dirty="0"/>
              <a:t>Get-</a:t>
            </a:r>
            <a:r>
              <a:rPr lang="en-US" dirty="0" err="1"/>
              <a:t>PnPList</a:t>
            </a:r>
            <a:r>
              <a:rPr lang="en-US" dirty="0"/>
              <a:t> | ? </a:t>
            </a:r>
            <a:r>
              <a:rPr lang="en-US" dirty="0" err="1"/>
              <a:t>BaseType</a:t>
            </a:r>
            <a:r>
              <a:rPr lang="en-US" dirty="0"/>
              <a:t> -eq </a:t>
            </a:r>
            <a:r>
              <a:rPr lang="en-US" dirty="0" err="1"/>
              <a:t>DocumentLibrary</a:t>
            </a:r>
            <a:r>
              <a:rPr lang="en-US" dirty="0"/>
              <a:t> | % { $ml = Measure-</a:t>
            </a:r>
            <a:r>
              <a:rPr lang="en-US" dirty="0" err="1"/>
              <a:t>PnPList</a:t>
            </a:r>
            <a:r>
              <a:rPr lang="en-US" dirty="0"/>
              <a:t> -Identity $_.Title; if($</a:t>
            </a:r>
            <a:r>
              <a:rPr lang="en-US" dirty="0" err="1"/>
              <a:t>ml.TotalFileSize</a:t>
            </a:r>
            <a:r>
              <a:rPr lang="en-US" dirty="0"/>
              <a:t> -</a:t>
            </a:r>
            <a:r>
              <a:rPr lang="en-US" dirty="0" err="1"/>
              <a:t>gt</a:t>
            </a:r>
            <a:r>
              <a:rPr lang="en-US" dirty="0"/>
              <a:t> 50000) { Write-Output $("* " + $_.Title + " (" + $</a:t>
            </a:r>
            <a:r>
              <a:rPr lang="en-US" dirty="0" err="1"/>
              <a:t>ml.TotalFileSize</a:t>
            </a:r>
            <a:r>
              <a:rPr lang="en-US" dirty="0"/>
              <a:t> + " bytes)") }}</a:t>
            </a:r>
          </a:p>
          <a:p>
            <a:endParaRPr lang="en-US" dirty="0"/>
          </a:p>
          <a:p>
            <a:r>
              <a:rPr lang="en-US" dirty="0"/>
              <a:t>This exercise is meant for the students to find their way in the available commands and try to combine them. Depending on the level of knowledge on PowerShell in your class you may want to push your students in the right direction by telling them about Get-</a:t>
            </a:r>
            <a:r>
              <a:rPr lang="en-US" dirty="0" err="1"/>
              <a:t>PnPList</a:t>
            </a:r>
            <a:r>
              <a:rPr lang="en-US" dirty="0"/>
              <a:t> to get all lists, hint that they have to find a way to filter them to just document libraries and then can use the Measure-</a:t>
            </a:r>
            <a:r>
              <a:rPr lang="en-US" dirty="0" err="1"/>
              <a:t>PnPList</a:t>
            </a:r>
            <a:r>
              <a:rPr lang="en-US" dirty="0"/>
              <a:t> command to get the total file size. That should give them enough to figure this out. Ask students that mention to have solved it to present their solution to the class.</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a:p>
        </p:txBody>
      </p:sp>
    </p:spTree>
    <p:extLst>
      <p:ext uri="{BB962C8B-B14F-4D97-AF65-F5344CB8AC3E}">
        <p14:creationId xmlns:p14="http://schemas.microsoft.com/office/powerpoint/2010/main" val="5773236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a:p>
        </p:txBody>
      </p:sp>
    </p:spTree>
    <p:extLst>
      <p:ext uri="{BB962C8B-B14F-4D97-AF65-F5344CB8AC3E}">
        <p14:creationId xmlns:p14="http://schemas.microsoft.com/office/powerpoint/2010/main" val="2726484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70690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10921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The Patterns and Practices PowerShell Module was created to help developers and administrators by allowing to leverage all the functionality exposed through the SharePoint Client Side Object Model (CSOM) through the familiar PowerShell syntax. This makes it ideal for automation.</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Licensed under MIT means it can freely be used for any purpose, both commercial as well as private without having to pay any fees as long as the original disclaimer is copied along in the code.</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As it leverages CSOM, it works both for on premises SharePoint 2013, 2016 and 2019 installations as well as SharePoint Online tenants. It can be used both on the server in an on premises scenario as well as from another machine over normal HTTP(S) traffic towards SharePoint Online or an on premises SharePoint farm.</a:t>
            </a:r>
          </a:p>
          <a:p>
            <a:endParaRPr lang="en-US" sz="1050" b="0" i="0" kern="1200" dirty="0">
              <a:solidFill>
                <a:schemeClr val="tx1"/>
              </a:solidFill>
              <a:effectLst/>
              <a:latin typeface="Segoe UI" pitchFamily="34" charset="0"/>
              <a:ea typeface="Segoe UI" pitchFamily="34" charset="0"/>
              <a:cs typeface="Segoe UI" pitchFamily="34" charset="0"/>
            </a:endParaRPr>
          </a:p>
          <a:p>
            <a:r>
              <a:rPr lang="en-US" sz="1050" b="0" i="0" kern="1200" dirty="0">
                <a:solidFill>
                  <a:schemeClr val="tx1"/>
                </a:solidFill>
                <a:effectLst/>
                <a:latin typeface="Segoe UI" pitchFamily="34" charset="0"/>
                <a:ea typeface="Segoe UI" pitchFamily="34" charset="0"/>
                <a:cs typeface="Segoe UI" pitchFamily="34" charset="0"/>
              </a:rPr>
              <a:t>It’s feature set is rich and getting updated on a monthly base, but still not as rich as everything you can do through the server-side SharePoint PowerShell Snap-In which comes with and only works with on premises SharePoint farms.</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4097771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If you want to automate repeating tasks, PnP PowerShell is ideal. I.e. think about provisioning new sites and placing components on it directly.</a:t>
            </a:r>
          </a:p>
          <a:p>
            <a:endParaRPr lang="en-US" noProof="0" dirty="0"/>
          </a:p>
          <a:p>
            <a:r>
              <a:rPr lang="en-US" noProof="0" dirty="0"/>
              <a:t>Another practical usage of PnP PowerShell is to use it to i.e. clean lists from growing too large. Or set rights on multiple components within sites. Or configure settings that aren’t available through the web interface of SharePoint, like setting </a:t>
            </a:r>
            <a:r>
              <a:rPr lang="en-US" noProof="0" dirty="0" err="1"/>
              <a:t>JSViews</a:t>
            </a:r>
            <a:r>
              <a:rPr lang="en-US" noProof="0" dirty="0"/>
              <a:t> or adding JavaScript </a:t>
            </a:r>
            <a:r>
              <a:rPr lang="en-US" noProof="0" dirty="0" err="1"/>
              <a:t>CustomAction</a:t>
            </a:r>
            <a:r>
              <a:rPr lang="en-US" noProof="0" dirty="0"/>
              <a:t> </a:t>
            </a:r>
            <a:r>
              <a:rPr lang="en-US" noProof="0" dirty="0" err="1"/>
              <a:t>ScriptLinks</a:t>
            </a:r>
            <a:r>
              <a:rPr lang="en-US" noProof="0" dirty="0"/>
              <a:t> to inject code into every page in the classic experience. Also looking at or modifying property bags on i.e. webs is possible through PnP PowerShell.</a:t>
            </a:r>
          </a:p>
          <a:p>
            <a:endParaRPr lang="en-US" noProof="0" dirty="0"/>
          </a:p>
          <a:p>
            <a:r>
              <a:rPr lang="en-US" noProof="0" dirty="0"/>
              <a:t>You could also use it to validate certain SharePoint settings easily. Just to see if they’re still set to what you expect them to be or i.e. generate automated reports on who has access to what.</a:t>
            </a:r>
          </a:p>
          <a:p>
            <a:endParaRPr lang="en-US" noProof="0" dirty="0"/>
          </a:p>
          <a:p>
            <a:r>
              <a:rPr lang="en-US" noProof="0" dirty="0"/>
              <a:t>When you don’t have access to the (remote) desktop of a SharePoint farm server nor you have PowerShell remoting access to it, as is the case with SharePoint Online, PnP PowerShell offers you a good option to work with the familiar PowerShell syntax remotely to connect to your SharePoint environment.</a:t>
            </a:r>
          </a:p>
          <a:p>
            <a:endParaRPr lang="en-US" noProof="0" dirty="0"/>
          </a:p>
          <a:p>
            <a:r>
              <a:rPr lang="en-US" noProof="0" dirty="0"/>
              <a:t>Another really popular component is the PnP Provisioning Templates which can perfectly used from PnP PowerShell.</a:t>
            </a:r>
          </a:p>
          <a:p>
            <a:endParaRPr lang="en-US" noProof="0" dirty="0"/>
          </a:p>
          <a:p>
            <a:endParaRPr lang="en-US" noProof="0"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8081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PnP PowerShell MSI packages is a good alternative if the host does not have internet access and can be found at:</a:t>
            </a:r>
          </a:p>
          <a:p>
            <a:r>
              <a:rPr lang="nl-NL" dirty="0"/>
              <a:t>https://github.com/SharePoint/PnP-PowerShell/releases</a:t>
            </a:r>
          </a:p>
          <a:p>
            <a:endParaRPr lang="en-US" dirty="0"/>
          </a:p>
          <a:p>
            <a:r>
              <a:rPr lang="en-US" dirty="0"/>
              <a:t>Install through Install-Module is available on Windows platforms having PowerShell 3.0 or later on Windows 7 or Windows 2008R2 or later versions.</a:t>
            </a:r>
          </a:p>
          <a:p>
            <a:r>
              <a:rPr lang="en-US" dirty="0"/>
              <a:t>Source: https://docs.microsoft.com/en-us/powershell/module/powershellget/install-module?view=powershell-5.1</a:t>
            </a:r>
          </a:p>
          <a:p>
            <a:endParaRPr lang="en-US" dirty="0"/>
          </a:p>
          <a:p>
            <a:r>
              <a:rPr lang="en-US" dirty="0"/>
              <a:t>PnP PowerShell has monthly release cycles and sometimes even during a month an intermedia release is presented. To update your installed version in case of using the MSI: just download the latest MSI and run the setup. It will automatically replace the current version. In the scenario of having used Install-Module, simply run </a:t>
            </a:r>
            <a:r>
              <a:rPr lang="nl-NL" sz="1050" kern="1200" dirty="0">
                <a:solidFill>
                  <a:schemeClr val="tx1"/>
                </a:solidFill>
                <a:effectLst/>
                <a:latin typeface="Segoe UI" pitchFamily="34" charset="0"/>
                <a:ea typeface="Segoe UI" pitchFamily="34" charset="0"/>
                <a:cs typeface="Segoe UI" pitchFamily="34" charset="0"/>
              </a:rPr>
              <a:t>Update-Module</a:t>
            </a:r>
            <a:r>
              <a:rPr lang="nl-NL" dirty="0"/>
              <a:t> </a:t>
            </a:r>
            <a:r>
              <a:rPr lang="nl-NL" dirty="0" err="1"/>
              <a:t>SharePointPnPPowerShell</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to</a:t>
            </a:r>
            <a:r>
              <a:rPr lang="nl-NL" sz="1050" kern="1200" dirty="0">
                <a:solidFill>
                  <a:schemeClr val="tx1"/>
                </a:solidFill>
                <a:effectLst/>
                <a:latin typeface="Segoe UI" pitchFamily="34" charset="0"/>
                <a:ea typeface="Segoe UI" pitchFamily="34" charset="0"/>
                <a:cs typeface="Segoe UI" pitchFamily="34" charset="0"/>
              </a:rPr>
              <a:t> update </a:t>
            </a:r>
            <a:r>
              <a:rPr lang="nl-NL" sz="1050" kern="1200" dirty="0" err="1">
                <a:solidFill>
                  <a:schemeClr val="tx1"/>
                </a:solidFill>
                <a:effectLst/>
                <a:latin typeface="Segoe UI" pitchFamily="34" charset="0"/>
                <a:ea typeface="Segoe UI" pitchFamily="34" charset="0"/>
                <a:cs typeface="Segoe UI" pitchFamily="34" charset="0"/>
              </a:rPr>
              <a:t>all</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your</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PnP</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PowerShell</a:t>
            </a:r>
            <a:r>
              <a:rPr lang="nl-NL" sz="1050" kern="1200" dirty="0">
                <a:solidFill>
                  <a:schemeClr val="tx1"/>
                </a:solidFill>
                <a:effectLst/>
                <a:latin typeface="Segoe UI" pitchFamily="34" charset="0"/>
                <a:ea typeface="Segoe UI" pitchFamily="34" charset="0"/>
                <a:cs typeface="Segoe UI" pitchFamily="34" charset="0"/>
              </a:rPr>
              <a:t> modules </a:t>
            </a:r>
            <a:r>
              <a:rPr lang="nl-NL" sz="1050" kern="1200" dirty="0" err="1">
                <a:solidFill>
                  <a:schemeClr val="tx1"/>
                </a:solidFill>
                <a:effectLst/>
                <a:latin typeface="Segoe UI" pitchFamily="34" charset="0"/>
                <a:ea typeface="Segoe UI" pitchFamily="34" charset="0"/>
                <a:cs typeface="Segoe UI" pitchFamily="34" charset="0"/>
              </a:rPr>
              <a:t>to</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the</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latest</a:t>
            </a:r>
            <a:r>
              <a:rPr lang="nl-NL" sz="1050" kern="1200" dirty="0">
                <a:solidFill>
                  <a:schemeClr val="tx1"/>
                </a:solidFill>
                <a:effectLst/>
                <a:latin typeface="Segoe UI" pitchFamily="34" charset="0"/>
                <a:ea typeface="Segoe UI" pitchFamily="34" charset="0"/>
                <a:cs typeface="Segoe UI" pitchFamily="34" charset="0"/>
              </a:rPr>
              <a:t> </a:t>
            </a:r>
            <a:r>
              <a:rPr lang="nl-NL" sz="1050" kern="1200" dirty="0" err="1">
                <a:solidFill>
                  <a:schemeClr val="tx1"/>
                </a:solidFill>
                <a:effectLst/>
                <a:latin typeface="Segoe UI" pitchFamily="34" charset="0"/>
                <a:ea typeface="Segoe UI" pitchFamily="34" charset="0"/>
                <a:cs typeface="Segoe UI" pitchFamily="34" charset="0"/>
              </a:rPr>
              <a:t>version</a:t>
            </a:r>
            <a:r>
              <a:rPr lang="nl-NL" sz="1050" kern="1200" dirty="0">
                <a:solidFill>
                  <a:schemeClr val="tx1"/>
                </a:solidFill>
                <a:effectLst/>
                <a:latin typeface="Segoe UI" pitchFamily="34" charset="0"/>
                <a:ea typeface="Segoe UI" pitchFamily="34" charset="0"/>
                <a:cs typeface="Segoe UI" pitchFamily="34" charset="0"/>
              </a:rPr>
              <a:t>.</a:t>
            </a:r>
          </a:p>
          <a:p>
            <a:endParaRPr lang="nl-NL" sz="1050" kern="1200" dirty="0">
              <a:solidFill>
                <a:schemeClr val="tx1"/>
              </a:solidFill>
              <a:effectLst/>
              <a:latin typeface="Segoe UI" pitchFamily="34" charset="0"/>
              <a:cs typeface="Segoe UI" pitchFamily="34" charset="0"/>
            </a:endParaRPr>
          </a:p>
          <a:p>
            <a:r>
              <a:rPr lang="nl-NL" sz="1050" kern="1200" dirty="0" err="1">
                <a:solidFill>
                  <a:schemeClr val="tx1"/>
                </a:solidFill>
                <a:effectLst/>
                <a:latin typeface="Segoe UI" pitchFamily="34" charset="0"/>
                <a:cs typeface="Segoe UI" pitchFamily="34" charset="0"/>
              </a:rPr>
              <a:t>Notice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that</a:t>
            </a:r>
            <a:r>
              <a:rPr lang="nl-NL" sz="1050" kern="1200" dirty="0">
                <a:solidFill>
                  <a:schemeClr val="tx1"/>
                </a:solidFill>
                <a:effectLst/>
                <a:latin typeface="Segoe UI" pitchFamily="34" charset="0"/>
                <a:cs typeface="Segoe UI" pitchFamily="34" charset="0"/>
              </a:rPr>
              <a:t> for </a:t>
            </a:r>
            <a:r>
              <a:rPr lang="nl-NL" sz="1050" kern="1200" dirty="0" err="1">
                <a:solidFill>
                  <a:schemeClr val="tx1"/>
                </a:solidFill>
                <a:effectLst/>
                <a:latin typeface="Segoe UI" pitchFamily="34" charset="0"/>
                <a:cs typeface="Segoe UI" pitchFamily="34" charset="0"/>
              </a:rPr>
              <a:t>each</a:t>
            </a:r>
            <a:r>
              <a:rPr lang="nl-NL" sz="1050" kern="1200" dirty="0">
                <a:solidFill>
                  <a:schemeClr val="tx1"/>
                </a:solidFill>
                <a:effectLst/>
                <a:latin typeface="Segoe UI" pitchFamily="34" charset="0"/>
                <a:cs typeface="Segoe UI" pitchFamily="34" charset="0"/>
              </a:rPr>
              <a:t> SharePoint </a:t>
            </a:r>
            <a:r>
              <a:rPr lang="nl-NL" sz="1050" kern="1200" dirty="0" err="1">
                <a:solidFill>
                  <a:schemeClr val="tx1"/>
                </a:solidFill>
                <a:effectLst/>
                <a:latin typeface="Segoe UI" pitchFamily="34" charset="0"/>
                <a:cs typeface="Segoe UI" pitchFamily="34" charset="0"/>
              </a:rPr>
              <a:t>version</a:t>
            </a:r>
            <a:r>
              <a:rPr lang="nl-NL" sz="1050" kern="1200" dirty="0">
                <a:solidFill>
                  <a:schemeClr val="tx1"/>
                </a:solidFill>
                <a:effectLst/>
                <a:latin typeface="Segoe UI" pitchFamily="34" charset="0"/>
                <a:cs typeface="Segoe UI" pitchFamily="34" charset="0"/>
              </a:rPr>
              <a:t>, a separate </a:t>
            </a:r>
            <a:r>
              <a:rPr lang="nl-NL" sz="1050" kern="1200" dirty="0" err="1">
                <a:solidFill>
                  <a:schemeClr val="tx1"/>
                </a:solidFill>
                <a:effectLst/>
                <a:latin typeface="Segoe UI" pitchFamily="34" charset="0"/>
                <a:cs typeface="Segoe UI" pitchFamily="34" charset="0"/>
              </a:rPr>
              <a:t>library</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exist</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You</a:t>
            </a:r>
            <a:r>
              <a:rPr lang="nl-NL" sz="1050" kern="1200" dirty="0">
                <a:solidFill>
                  <a:schemeClr val="tx1"/>
                </a:solidFill>
                <a:effectLst/>
                <a:latin typeface="Segoe UI" pitchFamily="34" charset="0"/>
                <a:cs typeface="Segoe UI" pitchFamily="34" charset="0"/>
              </a:rPr>
              <a:t> MUST </a:t>
            </a:r>
            <a:r>
              <a:rPr lang="nl-NL" sz="1050" kern="1200" dirty="0" err="1">
                <a:solidFill>
                  <a:schemeClr val="tx1"/>
                </a:solidFill>
                <a:effectLst/>
                <a:latin typeface="Segoe UI" pitchFamily="34" charset="0"/>
                <a:cs typeface="Segoe UI" pitchFamily="34" charset="0"/>
              </a:rPr>
              <a:t>use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proper </a:t>
            </a:r>
            <a:r>
              <a:rPr lang="nl-NL" sz="1050" kern="1200" dirty="0" err="1">
                <a:solidFill>
                  <a:schemeClr val="tx1"/>
                </a:solidFill>
                <a:effectLst/>
                <a:latin typeface="Segoe UI" pitchFamily="34" charset="0"/>
                <a:cs typeface="Segoe UI" pitchFamily="34" charset="0"/>
              </a:rPr>
              <a:t>library</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with</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proper SharePoint </a:t>
            </a:r>
            <a:r>
              <a:rPr lang="nl-NL" sz="1050" kern="1200" dirty="0" err="1">
                <a:solidFill>
                  <a:schemeClr val="tx1"/>
                </a:solidFill>
                <a:effectLst/>
                <a:latin typeface="Segoe UI" pitchFamily="34" charset="0"/>
                <a:cs typeface="Segoe UI" pitchFamily="34" charset="0"/>
              </a:rPr>
              <a:t>version</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you</a:t>
            </a:r>
            <a:r>
              <a:rPr lang="nl-NL" sz="1050" kern="1200" dirty="0">
                <a:solidFill>
                  <a:schemeClr val="tx1"/>
                </a:solidFill>
                <a:effectLst/>
                <a:latin typeface="Segoe UI" pitchFamily="34" charset="0"/>
                <a:cs typeface="Segoe UI" pitchFamily="34" charset="0"/>
              </a:rPr>
              <a:t> are </a:t>
            </a:r>
            <a:r>
              <a:rPr lang="nl-NL" sz="1050" kern="1200" dirty="0" err="1">
                <a:solidFill>
                  <a:schemeClr val="tx1"/>
                </a:solidFill>
                <a:effectLst/>
                <a:latin typeface="Segoe UI" pitchFamily="34" charset="0"/>
                <a:cs typeface="Segoe UI" pitchFamily="34" charset="0"/>
              </a:rPr>
              <a:t>connecting</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to</a:t>
            </a:r>
            <a:r>
              <a:rPr lang="nl-NL" sz="1050" kern="1200" dirty="0">
                <a:solidFill>
                  <a:schemeClr val="tx1"/>
                </a:solidFill>
                <a:effectLst/>
                <a:latin typeface="Segoe UI" pitchFamily="34" charset="0"/>
                <a:cs typeface="Segoe UI" pitchFamily="34" charset="0"/>
              </a:rPr>
              <a:t>. It is </a:t>
            </a:r>
            <a:r>
              <a:rPr lang="nl-NL" sz="1050" kern="1200" dirty="0" err="1">
                <a:solidFill>
                  <a:schemeClr val="tx1"/>
                </a:solidFill>
                <a:effectLst/>
                <a:latin typeface="Segoe UI" pitchFamily="34" charset="0"/>
                <a:cs typeface="Segoe UI" pitchFamily="34" charset="0"/>
              </a:rPr>
              <a:t>possible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to</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install</a:t>
            </a:r>
            <a:r>
              <a:rPr lang="nl-NL" sz="1050" kern="1200" dirty="0">
                <a:solidFill>
                  <a:schemeClr val="tx1"/>
                </a:solidFill>
                <a:effectLst/>
                <a:latin typeface="Segoe UI" pitchFamily="34" charset="0"/>
                <a:cs typeface="Segoe UI" pitchFamily="34" charset="0"/>
              </a:rPr>
              <a:t> multiple of these </a:t>
            </a:r>
            <a:r>
              <a:rPr lang="nl-NL" sz="1050" kern="1200" dirty="0" err="1">
                <a:solidFill>
                  <a:schemeClr val="tx1"/>
                </a:solidFill>
                <a:effectLst/>
                <a:latin typeface="Segoe UI" pitchFamily="34" charset="0"/>
                <a:cs typeface="Segoe UI" pitchFamily="34" charset="0"/>
              </a:rPr>
              <a:t>libraries</a:t>
            </a:r>
            <a:r>
              <a:rPr lang="nl-NL" sz="1050" kern="1200" dirty="0">
                <a:solidFill>
                  <a:schemeClr val="tx1"/>
                </a:solidFill>
                <a:effectLst/>
                <a:latin typeface="Segoe UI" pitchFamily="34" charset="0"/>
                <a:cs typeface="Segoe UI" pitchFamily="34" charset="0"/>
              </a:rPr>
              <a:t> at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same</a:t>
            </a:r>
            <a:r>
              <a:rPr lang="nl-NL" sz="1050" kern="1200" dirty="0">
                <a:solidFill>
                  <a:schemeClr val="tx1"/>
                </a:solidFill>
                <a:effectLst/>
                <a:latin typeface="Segoe UI" pitchFamily="34" charset="0"/>
                <a:cs typeface="Segoe UI" pitchFamily="34" charset="0"/>
              </a:rPr>
              <a:t> time on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same</a:t>
            </a:r>
            <a:r>
              <a:rPr lang="nl-NL" sz="1050" kern="1200" dirty="0">
                <a:solidFill>
                  <a:schemeClr val="tx1"/>
                </a:solidFill>
                <a:effectLst/>
                <a:latin typeface="Segoe UI" pitchFamily="34" charset="0"/>
                <a:cs typeface="Segoe UI" pitchFamily="34" charset="0"/>
              </a:rPr>
              <a:t> machine. In </a:t>
            </a:r>
            <a:r>
              <a:rPr lang="nl-NL" sz="1050" kern="1200" dirty="0" err="1">
                <a:solidFill>
                  <a:schemeClr val="tx1"/>
                </a:solidFill>
                <a:effectLst/>
                <a:latin typeface="Segoe UI" pitchFamily="34" charset="0"/>
                <a:cs typeface="Segoe UI" pitchFamily="34" charset="0"/>
              </a:rPr>
              <a:t>that</a:t>
            </a:r>
            <a:r>
              <a:rPr lang="nl-NL" sz="1050" kern="1200" dirty="0">
                <a:solidFill>
                  <a:schemeClr val="tx1"/>
                </a:solidFill>
                <a:effectLst/>
                <a:latin typeface="Segoe UI" pitchFamily="34" charset="0"/>
                <a:cs typeface="Segoe UI" pitchFamily="34" charset="0"/>
              </a:rPr>
              <a:t> case </a:t>
            </a:r>
            <a:r>
              <a:rPr lang="nl-NL" sz="1050" kern="1200" dirty="0" err="1">
                <a:solidFill>
                  <a:schemeClr val="tx1"/>
                </a:solidFill>
                <a:effectLst/>
                <a:latin typeface="Segoe UI" pitchFamily="34" charset="0"/>
                <a:cs typeface="Segoe UI" pitchFamily="34" charset="0"/>
              </a:rPr>
              <a:t>ensure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you</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explicitly</a:t>
            </a:r>
            <a:r>
              <a:rPr lang="nl-NL" sz="1050" kern="1200" dirty="0">
                <a:solidFill>
                  <a:schemeClr val="tx1"/>
                </a:solidFill>
                <a:effectLst/>
                <a:latin typeface="Segoe UI" pitchFamily="34" charset="0"/>
                <a:cs typeface="Segoe UI" pitchFamily="34" charset="0"/>
              </a:rPr>
              <a:t> load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right SharePoint </a:t>
            </a:r>
            <a:r>
              <a:rPr lang="nl-NL" sz="1050" kern="1200" dirty="0" err="1">
                <a:solidFill>
                  <a:schemeClr val="tx1"/>
                </a:solidFill>
                <a:effectLst/>
                <a:latin typeface="Segoe UI" pitchFamily="34" charset="0"/>
                <a:cs typeface="Segoe UI" pitchFamily="34" charset="0"/>
              </a:rPr>
              <a:t>PnP</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PowerShell</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library</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yourself</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before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executing</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any</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PnP</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PowerShell</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commands</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using</a:t>
            </a:r>
            <a:r>
              <a:rPr lang="nl-NL" sz="1050" kern="1200" dirty="0">
                <a:solidFill>
                  <a:schemeClr val="tx1"/>
                </a:solidFill>
                <a:effectLst/>
                <a:latin typeface="Segoe UI" pitchFamily="34" charset="0"/>
                <a:cs typeface="Segoe UI" pitchFamily="34" charset="0"/>
              </a:rPr>
              <a:t> Import-Module SharePointPnPPowerShell2019. </a:t>
            </a:r>
            <a:r>
              <a:rPr lang="nl-NL" sz="1050" kern="1200" dirty="0" err="1">
                <a:solidFill>
                  <a:schemeClr val="tx1"/>
                </a:solidFill>
                <a:effectLst/>
                <a:latin typeface="Segoe UI" pitchFamily="34" charset="0"/>
                <a:cs typeface="Segoe UI" pitchFamily="34" charset="0"/>
              </a:rPr>
              <a:t>By</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that</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you</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ensure</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that</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the</a:t>
            </a:r>
            <a:r>
              <a:rPr lang="nl-NL" sz="1050" kern="1200" dirty="0">
                <a:solidFill>
                  <a:schemeClr val="tx1"/>
                </a:solidFill>
                <a:effectLst/>
                <a:latin typeface="Segoe UI" pitchFamily="34" charset="0"/>
                <a:cs typeface="Segoe UI" pitchFamily="34" charset="0"/>
              </a:rPr>
              <a:t> right </a:t>
            </a:r>
            <a:r>
              <a:rPr lang="nl-NL" sz="1050" kern="1200" dirty="0" err="1">
                <a:solidFill>
                  <a:schemeClr val="tx1"/>
                </a:solidFill>
                <a:effectLst/>
                <a:latin typeface="Segoe UI" pitchFamily="34" charset="0"/>
                <a:cs typeface="Segoe UI" pitchFamily="34" charset="0"/>
              </a:rPr>
              <a:t>library</a:t>
            </a:r>
            <a:r>
              <a:rPr lang="nl-NL" sz="1050" kern="1200" dirty="0">
                <a:solidFill>
                  <a:schemeClr val="tx1"/>
                </a:solidFill>
                <a:effectLst/>
                <a:latin typeface="Segoe UI" pitchFamily="34" charset="0"/>
                <a:cs typeface="Segoe UI" pitchFamily="34" charset="0"/>
              </a:rPr>
              <a:t> is </a:t>
            </a:r>
            <a:r>
              <a:rPr lang="nl-NL" sz="1050" kern="1200" dirty="0" err="1">
                <a:solidFill>
                  <a:schemeClr val="tx1"/>
                </a:solidFill>
                <a:effectLst/>
                <a:latin typeface="Segoe UI" pitchFamily="34" charset="0"/>
                <a:cs typeface="Segoe UI" pitchFamily="34" charset="0"/>
              </a:rPr>
              <a:t>being</a:t>
            </a:r>
            <a:r>
              <a:rPr lang="nl-NL" sz="1050" kern="1200" dirty="0">
                <a:solidFill>
                  <a:schemeClr val="tx1"/>
                </a:solidFill>
                <a:effectLst/>
                <a:latin typeface="Segoe UI" pitchFamily="34" charset="0"/>
                <a:cs typeface="Segoe UI" pitchFamily="34" charset="0"/>
              </a:rPr>
              <a:t> </a:t>
            </a:r>
            <a:r>
              <a:rPr lang="nl-NL" sz="1050" kern="1200" dirty="0" err="1">
                <a:solidFill>
                  <a:schemeClr val="tx1"/>
                </a:solidFill>
                <a:effectLst/>
                <a:latin typeface="Segoe UI" pitchFamily="34" charset="0"/>
                <a:cs typeface="Segoe UI" pitchFamily="34" charset="0"/>
              </a:rPr>
              <a:t>used</a:t>
            </a:r>
            <a:r>
              <a:rPr lang="nl-NL" sz="1050" kern="1200" dirty="0">
                <a:solidFill>
                  <a:schemeClr val="tx1"/>
                </a:solidFill>
                <a:effectLst/>
                <a:latin typeface="Segoe UI" pitchFamily="34" charset="0"/>
                <a:cs typeface="Segoe UI" pitchFamily="34" charset="0"/>
              </a:rPr>
              <a:t>.</a:t>
            </a:r>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235342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To use PnP PowerShell you first connect to a </a:t>
            </a:r>
            <a:r>
              <a:rPr lang="en-US" dirty="0" err="1"/>
              <a:t>sitecollection</a:t>
            </a:r>
            <a:r>
              <a:rPr lang="en-US" dirty="0"/>
              <a:t> using i.e.:</a:t>
            </a:r>
          </a:p>
          <a:p>
            <a:endParaRPr lang="en-US" dirty="0"/>
          </a:p>
          <a:p>
            <a:r>
              <a:rPr lang="en-US" dirty="0"/>
              <a:t>Connect-</a:t>
            </a:r>
            <a:r>
              <a:rPr lang="en-US" dirty="0" err="1"/>
              <a:t>PnPOnline</a:t>
            </a:r>
            <a:r>
              <a:rPr lang="en-US" dirty="0"/>
              <a:t> -</a:t>
            </a:r>
            <a:r>
              <a:rPr lang="en-US" dirty="0" err="1"/>
              <a:t>Url</a:t>
            </a:r>
            <a:r>
              <a:rPr lang="en-US" dirty="0"/>
              <a:t> https://dev.contoso.local -</a:t>
            </a:r>
            <a:r>
              <a:rPr lang="en-US" dirty="0" err="1"/>
              <a:t>CurrentCredentials</a:t>
            </a:r>
            <a:endParaRPr lang="en-US" dirty="0"/>
          </a:p>
          <a:p>
            <a:endParaRPr lang="en-US" dirty="0"/>
          </a:p>
          <a:p>
            <a:r>
              <a:rPr lang="en-US" dirty="0"/>
              <a:t>If you provide the -</a:t>
            </a:r>
            <a:r>
              <a:rPr lang="en-US" dirty="0" err="1"/>
              <a:t>UseWebLogin</a:t>
            </a:r>
            <a:r>
              <a:rPr lang="en-US" dirty="0"/>
              <a:t>, you will get an interactive </a:t>
            </a:r>
            <a:r>
              <a:rPr lang="en-US" dirty="0" err="1"/>
              <a:t>webdialog</a:t>
            </a:r>
            <a:r>
              <a:rPr lang="en-US" dirty="0"/>
              <a:t> where you can provide credentials. This also allows deviating from your current domain credentials and using two factor authentication. If you omit –</a:t>
            </a:r>
            <a:r>
              <a:rPr lang="en-US" dirty="0" err="1"/>
              <a:t>UseWebLogin</a:t>
            </a:r>
            <a:r>
              <a:rPr lang="en-US" dirty="0"/>
              <a:t> you will get a simple username/password dialog box. This type of login does not support two factor authentication, if applicable. Yet another option is to provide the -</a:t>
            </a:r>
            <a:r>
              <a:rPr lang="en-US" dirty="0" err="1"/>
              <a:t>CurrentCredentials</a:t>
            </a:r>
            <a:r>
              <a:rPr lang="en-US" dirty="0"/>
              <a:t> flag which will attempt to log you on using your current domain credentials allowing single sign on if your PC is in the same domain as your SharePoint farm.</a:t>
            </a:r>
          </a:p>
          <a:p>
            <a:endParaRPr lang="en-US" sz="1050" dirty="0">
              <a:latin typeface="Consolas" panose="020B0609020204030204" pitchFamily="49" charset="0"/>
            </a:endParaRPr>
          </a:p>
          <a:p>
            <a:r>
              <a:rPr lang="en-US" sz="1050" dirty="0">
                <a:latin typeface="Consolas" panose="020B0609020204030204" pitchFamily="49" charset="0"/>
              </a:rPr>
              <a:t>T</a:t>
            </a:r>
            <a:r>
              <a:rPr lang="nl-NL" sz="1050" dirty="0">
                <a:latin typeface="Consolas" panose="020B0609020204030204" pitchFamily="49" charset="0"/>
              </a:rPr>
              <a:t>he </a:t>
            </a:r>
            <a:r>
              <a:rPr lang="nl-NL" sz="1050" dirty="0" err="1">
                <a:latin typeface="Consolas" panose="020B0609020204030204" pitchFamily="49" charset="0"/>
              </a:rPr>
              <a:t>specific</a:t>
            </a:r>
            <a:r>
              <a:rPr lang="nl-NL" sz="1050" dirty="0">
                <a:latin typeface="Consolas" panose="020B0609020204030204" pitchFamily="49" charset="0"/>
              </a:rPr>
              <a:t> sample </a:t>
            </a:r>
            <a:r>
              <a:rPr lang="nl-NL" sz="1050" dirty="0" err="1">
                <a:latin typeface="Consolas" panose="020B0609020204030204" pitchFamily="49" charset="0"/>
              </a:rPr>
              <a:t>shown</a:t>
            </a:r>
            <a:r>
              <a:rPr lang="nl-NL" sz="1050" dirty="0">
                <a:latin typeface="Consolas" panose="020B0609020204030204" pitchFamily="49" charset="0"/>
              </a:rPr>
              <a:t> on </a:t>
            </a:r>
            <a:r>
              <a:rPr lang="nl-NL" sz="1050" dirty="0" err="1">
                <a:latin typeface="Consolas" panose="020B0609020204030204" pitchFamily="49" charset="0"/>
              </a:rPr>
              <a:t>this</a:t>
            </a:r>
            <a:r>
              <a:rPr lang="nl-NL" sz="1050" dirty="0">
                <a:latin typeface="Consolas" panose="020B0609020204030204" pitchFamily="49" charset="0"/>
              </a:rPr>
              <a:t> slide </a:t>
            </a:r>
            <a:r>
              <a:rPr lang="nl-NL" sz="1050" dirty="0" err="1">
                <a:latin typeface="Consolas" panose="020B0609020204030204" pitchFamily="49" charset="0"/>
              </a:rPr>
              <a:t>will</a:t>
            </a:r>
            <a:r>
              <a:rPr lang="nl-NL" sz="1050" dirty="0">
                <a:latin typeface="Consolas" panose="020B0609020204030204" pitchFamily="49" charset="0"/>
              </a:rPr>
              <a:t> </a:t>
            </a:r>
            <a:r>
              <a:rPr lang="nl-NL" sz="1050" dirty="0" err="1">
                <a:latin typeface="Consolas" panose="020B0609020204030204" pitchFamily="49" charset="0"/>
              </a:rPr>
              <a:t>connect</a:t>
            </a:r>
            <a:r>
              <a:rPr lang="nl-NL" sz="1050" dirty="0">
                <a:latin typeface="Consolas" panose="020B0609020204030204" pitchFamily="49" charset="0"/>
              </a:rPr>
              <a:t> </a:t>
            </a:r>
            <a:r>
              <a:rPr lang="nl-NL" sz="1050" dirty="0" err="1">
                <a:latin typeface="Consolas" panose="020B0609020204030204" pitchFamily="49" charset="0"/>
              </a:rPr>
              <a:t>to</a:t>
            </a:r>
            <a:r>
              <a:rPr lang="nl-NL" sz="1050" dirty="0">
                <a:latin typeface="Consolas" panose="020B0609020204030204" pitchFamily="49" charset="0"/>
              </a:rPr>
              <a:t> </a:t>
            </a:r>
            <a:r>
              <a:rPr lang="nl-NL" sz="1050" dirty="0" err="1">
                <a:latin typeface="Consolas" panose="020B0609020204030204" pitchFamily="49" charset="0"/>
              </a:rPr>
              <a:t>the</a:t>
            </a:r>
            <a:r>
              <a:rPr lang="nl-NL" sz="1050" dirty="0">
                <a:latin typeface="Consolas" panose="020B0609020204030204" pitchFamily="49" charset="0"/>
              </a:rPr>
              <a:t> </a:t>
            </a:r>
            <a:r>
              <a:rPr lang="nl-NL" sz="1050" dirty="0" err="1">
                <a:latin typeface="Consolas" panose="020B0609020204030204" pitchFamily="49" charset="0"/>
              </a:rPr>
              <a:t>Contoso</a:t>
            </a:r>
            <a:r>
              <a:rPr lang="nl-NL" sz="1050" dirty="0">
                <a:latin typeface="Consolas" panose="020B0609020204030204" pitchFamily="49" charset="0"/>
              </a:rPr>
              <a:t> SharePoint Online environment </a:t>
            </a:r>
            <a:r>
              <a:rPr lang="nl-NL" sz="1050" dirty="0" err="1">
                <a:latin typeface="Consolas" panose="020B0609020204030204" pitchFamily="49" charset="0"/>
              </a:rPr>
              <a:t>using</a:t>
            </a:r>
            <a:r>
              <a:rPr lang="nl-NL" sz="1050" dirty="0">
                <a:latin typeface="Consolas" panose="020B0609020204030204" pitchFamily="49" charset="0"/>
              </a:rPr>
              <a:t> </a:t>
            </a:r>
            <a:r>
              <a:rPr lang="nl-NL" sz="1050" dirty="0" err="1">
                <a:latin typeface="Consolas" panose="020B0609020204030204" pitchFamily="49" charset="0"/>
              </a:rPr>
              <a:t>an</a:t>
            </a:r>
            <a:r>
              <a:rPr lang="nl-NL" sz="1050" dirty="0">
                <a:latin typeface="Consolas" panose="020B0609020204030204" pitchFamily="49" charset="0"/>
              </a:rPr>
              <a:t> </a:t>
            </a:r>
            <a:r>
              <a:rPr lang="nl-NL" sz="1050" dirty="0" err="1">
                <a:latin typeface="Consolas" panose="020B0609020204030204" pitchFamily="49" charset="0"/>
              </a:rPr>
              <a:t>interactive</a:t>
            </a:r>
            <a:r>
              <a:rPr lang="nl-NL" sz="1050" dirty="0">
                <a:latin typeface="Consolas" panose="020B0609020204030204" pitchFamily="49" charset="0"/>
              </a:rPr>
              <a:t> </a:t>
            </a:r>
            <a:r>
              <a:rPr lang="nl-NL" sz="1050" dirty="0" err="1">
                <a:latin typeface="Consolas" panose="020B0609020204030204" pitchFamily="49" charset="0"/>
              </a:rPr>
              <a:t>weblogon</a:t>
            </a:r>
            <a:r>
              <a:rPr lang="nl-NL" sz="1050" dirty="0">
                <a:latin typeface="Consolas" panose="020B0609020204030204" pitchFamily="49" charset="0"/>
              </a:rPr>
              <a:t>, </a:t>
            </a:r>
            <a:r>
              <a:rPr lang="nl-NL" sz="1050" dirty="0" err="1">
                <a:latin typeface="Consolas" panose="020B0609020204030204" pitchFamily="49" charset="0"/>
              </a:rPr>
              <a:t>will</a:t>
            </a:r>
            <a:r>
              <a:rPr lang="nl-NL" sz="1050" dirty="0">
                <a:latin typeface="Consolas" panose="020B0609020204030204" pitchFamily="49" charset="0"/>
              </a:rPr>
              <a:t> </a:t>
            </a:r>
            <a:r>
              <a:rPr lang="nl-NL" sz="1050" dirty="0" err="1">
                <a:latin typeface="Consolas" panose="020B0609020204030204" pitchFamily="49" charset="0"/>
              </a:rPr>
              <a:t>then</a:t>
            </a:r>
            <a:r>
              <a:rPr lang="nl-NL" sz="1050" dirty="0">
                <a:latin typeface="Consolas" panose="020B0609020204030204" pitchFamily="49" charset="0"/>
              </a:rPr>
              <a:t> list </a:t>
            </a:r>
            <a:r>
              <a:rPr lang="nl-NL" sz="1050" dirty="0" err="1">
                <a:latin typeface="Consolas" panose="020B0609020204030204" pitchFamily="49" charset="0"/>
              </a:rPr>
              <a:t>all</a:t>
            </a:r>
            <a:r>
              <a:rPr lang="nl-NL" sz="1050" dirty="0">
                <a:latin typeface="Consolas" panose="020B0609020204030204" pitchFamily="49" charset="0"/>
              </a:rPr>
              <a:t> </a:t>
            </a:r>
            <a:r>
              <a:rPr lang="nl-NL" sz="1050" dirty="0" err="1">
                <a:latin typeface="Consolas" panose="020B0609020204030204" pitchFamily="49" charset="0"/>
              </a:rPr>
              <a:t>documents</a:t>
            </a:r>
            <a:r>
              <a:rPr lang="nl-NL" sz="1050" dirty="0">
                <a:latin typeface="Consolas" panose="020B0609020204030204" pitchFamily="49" charset="0"/>
              </a:rPr>
              <a:t> </a:t>
            </a:r>
            <a:r>
              <a:rPr lang="nl-NL" sz="1050" dirty="0" err="1">
                <a:latin typeface="Consolas" panose="020B0609020204030204" pitchFamily="49" charset="0"/>
              </a:rPr>
              <a:t>available</a:t>
            </a:r>
            <a:r>
              <a:rPr lang="nl-NL" sz="1050" dirty="0">
                <a:latin typeface="Consolas" panose="020B0609020204030204" pitchFamily="49" charset="0"/>
              </a:rPr>
              <a:t> in </a:t>
            </a:r>
            <a:r>
              <a:rPr lang="nl-NL" sz="1050" dirty="0" err="1">
                <a:latin typeface="Consolas" panose="020B0609020204030204" pitchFamily="49" charset="0"/>
              </a:rPr>
              <a:t>the</a:t>
            </a:r>
            <a:r>
              <a:rPr lang="nl-NL" sz="1050" dirty="0">
                <a:latin typeface="Consolas" panose="020B0609020204030204" pitchFamily="49" charset="0"/>
              </a:rPr>
              <a:t> </a:t>
            </a:r>
            <a:r>
              <a:rPr lang="nl-NL" sz="1050" dirty="0" err="1">
                <a:latin typeface="Consolas" panose="020B0609020204030204" pitchFamily="49" charset="0"/>
              </a:rPr>
              <a:t>Documents</a:t>
            </a:r>
            <a:r>
              <a:rPr lang="nl-NL" sz="1050" dirty="0">
                <a:latin typeface="Consolas" panose="020B0609020204030204" pitchFamily="49" charset="0"/>
              </a:rPr>
              <a:t> document </a:t>
            </a:r>
            <a:r>
              <a:rPr lang="nl-NL" sz="1050" dirty="0" err="1">
                <a:latin typeface="Consolas" panose="020B0609020204030204" pitchFamily="49" charset="0"/>
              </a:rPr>
              <a:t>library</a:t>
            </a:r>
            <a:r>
              <a:rPr lang="nl-NL" sz="1050" dirty="0">
                <a:latin typeface="Consolas" panose="020B0609020204030204" pitchFamily="49" charset="0"/>
              </a:rPr>
              <a:t> </a:t>
            </a:r>
            <a:r>
              <a:rPr lang="nl-NL" sz="1050" dirty="0" err="1">
                <a:latin typeface="Consolas" panose="020B0609020204030204" pitchFamily="49" charset="0"/>
              </a:rPr>
              <a:t>and</a:t>
            </a:r>
            <a:r>
              <a:rPr lang="nl-NL" sz="1050" dirty="0">
                <a:latin typeface="Consolas" panose="020B0609020204030204" pitchFamily="49" charset="0"/>
              </a:rPr>
              <a:t> </a:t>
            </a:r>
            <a:r>
              <a:rPr lang="nl-NL" sz="1050" dirty="0" err="1">
                <a:latin typeface="Consolas" panose="020B0609020204030204" pitchFamily="49" charset="0"/>
              </a:rPr>
              <a:t>ends</a:t>
            </a:r>
            <a:r>
              <a:rPr lang="nl-NL" sz="1050" dirty="0">
                <a:latin typeface="Consolas" panose="020B0609020204030204" pitchFamily="49" charset="0"/>
              </a:rPr>
              <a:t> </a:t>
            </a:r>
            <a:r>
              <a:rPr lang="nl-NL" sz="1050" dirty="0" err="1">
                <a:latin typeface="Consolas" panose="020B0609020204030204" pitchFamily="49" charset="0"/>
              </a:rPr>
              <a:t>by</a:t>
            </a:r>
            <a:r>
              <a:rPr lang="nl-NL" sz="1050" dirty="0">
                <a:latin typeface="Consolas" panose="020B0609020204030204" pitchFamily="49" charset="0"/>
              </a:rPr>
              <a:t> </a:t>
            </a:r>
            <a:r>
              <a:rPr lang="nl-NL" sz="1050" dirty="0" err="1">
                <a:latin typeface="Consolas" panose="020B0609020204030204" pitchFamily="49" charset="0"/>
              </a:rPr>
              <a:t>uploading</a:t>
            </a:r>
            <a:r>
              <a:rPr lang="nl-NL" sz="1050" dirty="0">
                <a:latin typeface="Consolas" panose="020B0609020204030204" pitchFamily="49" charset="0"/>
              </a:rPr>
              <a:t> </a:t>
            </a:r>
            <a:r>
              <a:rPr lang="nl-NL" sz="1050" dirty="0" err="1">
                <a:latin typeface="Consolas" panose="020B0609020204030204" pitchFamily="49" charset="0"/>
              </a:rPr>
              <a:t>the</a:t>
            </a:r>
            <a:r>
              <a:rPr lang="nl-NL" sz="1050" dirty="0">
                <a:latin typeface="Consolas" panose="020B0609020204030204" pitchFamily="49" charset="0"/>
              </a:rPr>
              <a:t> file sample.docx from </a:t>
            </a:r>
            <a:r>
              <a:rPr lang="nl-NL" sz="1050" dirty="0" err="1">
                <a:latin typeface="Consolas" panose="020B0609020204030204" pitchFamily="49" charset="0"/>
              </a:rPr>
              <a:t>your</a:t>
            </a:r>
            <a:r>
              <a:rPr lang="nl-NL" sz="1050" dirty="0">
                <a:latin typeface="Consolas" panose="020B0609020204030204" pitchFamily="49" charset="0"/>
              </a:rPr>
              <a:t> </a:t>
            </a:r>
            <a:r>
              <a:rPr lang="nl-NL" sz="1050" dirty="0" err="1">
                <a:latin typeface="Consolas" panose="020B0609020204030204" pitchFamily="49" charset="0"/>
              </a:rPr>
              <a:t>local</a:t>
            </a:r>
            <a:r>
              <a:rPr lang="nl-NL" sz="1050" dirty="0">
                <a:latin typeface="Consolas" panose="020B0609020204030204" pitchFamily="49" charset="0"/>
              </a:rPr>
              <a:t> machine </a:t>
            </a:r>
            <a:r>
              <a:rPr lang="nl-NL" sz="1050" dirty="0" err="1">
                <a:latin typeface="Consolas" panose="020B0609020204030204" pitchFamily="49" charset="0"/>
              </a:rPr>
              <a:t>to</a:t>
            </a:r>
            <a:r>
              <a:rPr lang="nl-NL" sz="1050" dirty="0">
                <a:latin typeface="Consolas" panose="020B0609020204030204" pitchFamily="49" charset="0"/>
              </a:rPr>
              <a:t> </a:t>
            </a:r>
            <a:r>
              <a:rPr lang="nl-NL" sz="1050" dirty="0" err="1">
                <a:latin typeface="Consolas" panose="020B0609020204030204" pitchFamily="49" charset="0"/>
              </a:rPr>
              <a:t>the</a:t>
            </a:r>
            <a:r>
              <a:rPr lang="nl-NL" sz="1050" dirty="0">
                <a:latin typeface="Consolas" panose="020B0609020204030204" pitchFamily="49" charset="0"/>
              </a:rPr>
              <a:t> </a:t>
            </a:r>
            <a:r>
              <a:rPr lang="nl-NL" sz="1050" dirty="0" err="1">
                <a:latin typeface="Consolas" panose="020B0609020204030204" pitchFamily="49" charset="0"/>
              </a:rPr>
              <a:t>Documents</a:t>
            </a:r>
            <a:r>
              <a:rPr lang="nl-NL" sz="1050" dirty="0">
                <a:latin typeface="Consolas" panose="020B0609020204030204" pitchFamily="49" charset="0"/>
              </a:rPr>
              <a:t> document </a:t>
            </a:r>
            <a:r>
              <a:rPr lang="nl-NL" sz="1050" dirty="0" err="1">
                <a:latin typeface="Consolas" panose="020B0609020204030204" pitchFamily="49" charset="0"/>
              </a:rPr>
              <a:t>library</a:t>
            </a:r>
            <a:r>
              <a:rPr lang="nl-NL" sz="1050" dirty="0">
                <a:latin typeface="Consolas" panose="020B0609020204030204" pitchFamily="49" charset="0"/>
              </a:rPr>
              <a:t>.</a:t>
            </a: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1133721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25882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8621777"/>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12840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19121986"/>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827278"/>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1046500221"/>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77504783"/>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5361933"/>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2877067"/>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38349268"/>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125687"/>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7906317"/>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847675"/>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3116515"/>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SharePoint/PnP-PowerShell"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contoso.sharepoint.co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2A96DE-F2F0-4A61-8736-84085EB73EB9}"/>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7C478F14-799A-49B5-A597-2DA991C1C83D}"/>
              </a:ext>
            </a:extLst>
          </p:cNvPr>
          <p:cNvSpPr>
            <a:spLocks noGrp="1"/>
          </p:cNvSpPr>
          <p:nvPr>
            <p:ph type="body" sz="quarter" idx="15"/>
          </p:nvPr>
        </p:nvSpPr>
        <p:spPr/>
        <p:txBody>
          <a:bodyPr/>
          <a:lstStyle/>
          <a:p>
            <a:r>
              <a:rPr lang="en-US" dirty="0"/>
              <a:t>PnP PowerShell</a:t>
            </a:r>
          </a:p>
        </p:txBody>
      </p:sp>
      <p:sp>
        <p:nvSpPr>
          <p:cNvPr id="9" name="Text Placeholder 8">
            <a:extLst>
              <a:ext uri="{FF2B5EF4-FFF2-40B4-BE49-F238E27FC236}">
                <a16:creationId xmlns:a16="http://schemas.microsoft.com/office/drawing/2014/main" id="{2B315592-8E00-4FCE-BC88-B9148D75CAA9}"/>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a:t>Get all available commands using:</a:t>
            </a:r>
          </a:p>
          <a:p>
            <a:pPr marL="0" indent="0">
              <a:buNone/>
            </a:pPr>
            <a:r>
              <a:rPr lang="en-US" sz="2000">
                <a:latin typeface="Consolas" panose="020B0609020204030204" pitchFamily="49" charset="0"/>
              </a:rPr>
              <a:t>Get-Command –Module SharePointPnPPowerShell*</a:t>
            </a:r>
            <a:endParaRPr lang="en-US" sz="2000" dirty="0">
              <a:latin typeface="Consolas" panose="020B0609020204030204" pitchFamily="49" charset="0"/>
            </a:endParaRPr>
          </a:p>
        </p:txBody>
      </p:sp>
      <p:sp>
        <p:nvSpPr>
          <p:cNvPr id="2" name="Title 1"/>
          <p:cNvSpPr>
            <a:spLocks noGrp="1"/>
          </p:cNvSpPr>
          <p:nvPr>
            <p:ph type="title"/>
          </p:nvPr>
        </p:nvSpPr>
        <p:spPr/>
        <p:txBody>
          <a:bodyPr/>
          <a:lstStyle/>
          <a:p>
            <a:r>
              <a:rPr lang="en-US"/>
              <a:t>Get-Command</a:t>
            </a:r>
            <a:endParaRPr lang="nl-NL" dirty="0"/>
          </a:p>
        </p:txBody>
      </p:sp>
      <p:graphicFrame>
        <p:nvGraphicFramePr>
          <p:cNvPr id="7" name="Chart 6">
            <a:extLst>
              <a:ext uri="{FF2B5EF4-FFF2-40B4-BE49-F238E27FC236}">
                <a16:creationId xmlns:a16="http://schemas.microsoft.com/office/drawing/2014/main" id="{C818F2A5-6926-4417-B3C6-FDF3F152D5DE}"/>
              </a:ext>
            </a:extLst>
          </p:cNvPr>
          <p:cNvGraphicFramePr/>
          <p:nvPr>
            <p:extLst>
              <p:ext uri="{D42A27DB-BD31-4B8C-83A1-F6EECF244321}">
                <p14:modId xmlns:p14="http://schemas.microsoft.com/office/powerpoint/2010/main" val="1227241259"/>
              </p:ext>
            </p:extLst>
          </p:nvPr>
        </p:nvGraphicFramePr>
        <p:xfrm>
          <a:off x="1576873" y="1839833"/>
          <a:ext cx="5169395" cy="3086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00273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dirty="0"/>
              <a:t>Get documentation on a specific command using:</a:t>
            </a:r>
          </a:p>
          <a:p>
            <a:pPr marL="0" indent="0">
              <a:buNone/>
            </a:pPr>
            <a:r>
              <a:rPr lang="en-US" sz="2000" dirty="0">
                <a:latin typeface="Consolas" panose="020B0609020204030204" pitchFamily="49" charset="0"/>
              </a:rPr>
              <a:t>Get-Help &lt;cmdlet&gt; -Full</a:t>
            </a:r>
          </a:p>
          <a:p>
            <a:pPr marL="0" indent="0">
              <a:buNone/>
            </a:pPr>
            <a:endParaRPr lang="en-US" dirty="0"/>
          </a:p>
        </p:txBody>
      </p:sp>
      <p:sp>
        <p:nvSpPr>
          <p:cNvPr id="2" name="Title 1"/>
          <p:cNvSpPr>
            <a:spLocks noGrp="1"/>
          </p:cNvSpPr>
          <p:nvPr>
            <p:ph type="title"/>
          </p:nvPr>
        </p:nvSpPr>
        <p:spPr/>
        <p:txBody>
          <a:bodyPr/>
          <a:lstStyle/>
          <a:p>
            <a:r>
              <a:rPr lang="en-US" dirty="0"/>
              <a:t>Get-Help</a:t>
            </a:r>
            <a:endParaRPr lang="nl-NL" dirty="0"/>
          </a:p>
        </p:txBody>
      </p:sp>
      <p:pic>
        <p:nvPicPr>
          <p:cNvPr id="4" name="Picture 3">
            <a:extLst>
              <a:ext uri="{FF2B5EF4-FFF2-40B4-BE49-F238E27FC236}">
                <a16:creationId xmlns:a16="http://schemas.microsoft.com/office/drawing/2014/main" id="{CB053E8C-811D-4B61-ADC3-35C2F40940FB}"/>
              </a:ext>
            </a:extLst>
          </p:cNvPr>
          <p:cNvPicPr>
            <a:picLocks noChangeAspect="1"/>
          </p:cNvPicPr>
          <p:nvPr/>
        </p:nvPicPr>
        <p:blipFill>
          <a:blip r:embed="rId3"/>
          <a:stretch>
            <a:fillRect/>
          </a:stretch>
        </p:blipFill>
        <p:spPr>
          <a:xfrm>
            <a:off x="328473" y="1714252"/>
            <a:ext cx="7570956" cy="3286343"/>
          </a:xfrm>
          <a:prstGeom prst="rect">
            <a:avLst/>
          </a:prstGeom>
        </p:spPr>
      </p:pic>
    </p:spTree>
    <p:extLst>
      <p:ext uri="{BB962C8B-B14F-4D97-AF65-F5344CB8AC3E}">
        <p14:creationId xmlns:p14="http://schemas.microsoft.com/office/powerpoint/2010/main" val="32479058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p:txBody>
          <a:bodyPr/>
          <a:lstStyle/>
          <a:p>
            <a:pPr marL="0" indent="0">
              <a:buNone/>
            </a:pPr>
            <a:r>
              <a:rPr lang="en-US" sz="2800" dirty="0"/>
              <a:t>PnP PowerShell allows many ways to authenticate</a:t>
            </a:r>
            <a:br>
              <a:rPr lang="en-US" sz="1918" dirty="0"/>
            </a:br>
            <a:endParaRPr lang="en-US" sz="1918" dirty="0"/>
          </a:p>
          <a:p>
            <a:pPr marL="514350" indent="-514350">
              <a:buFont typeface="+mj-lt"/>
              <a:buAutoNum type="arabicPeriod"/>
            </a:pPr>
            <a:r>
              <a:rPr lang="en-US" sz="1918" dirty="0"/>
              <a:t>Using a web browser to log on</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 -</a:t>
            </a:r>
            <a:r>
              <a:rPr lang="en-US" sz="1700" i="1" dirty="0" err="1"/>
              <a:t>UseWebLogin</a:t>
            </a:r>
            <a:endParaRPr lang="en-US" sz="1700" i="1" dirty="0"/>
          </a:p>
          <a:p>
            <a:pPr marL="514350" indent="-514350">
              <a:buFont typeface="+mj-lt"/>
              <a:buAutoNum type="arabicPeriod"/>
            </a:pPr>
            <a:r>
              <a:rPr lang="en-US" sz="1918" dirty="0"/>
              <a:t>Using a Generic Windows Credential named https://dev.contoso.local</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a:t>
            </a:r>
          </a:p>
          <a:p>
            <a:pPr marL="514350" indent="-514350">
              <a:buFont typeface="+mj-lt"/>
              <a:buAutoNum type="arabicPeriod"/>
            </a:pPr>
            <a:r>
              <a:rPr lang="en-US" sz="1918" dirty="0"/>
              <a:t>Using a simple username/password dialog</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 -Credentials (Get-Credential)</a:t>
            </a:r>
          </a:p>
          <a:p>
            <a:pPr marL="514350" indent="-514350">
              <a:buFont typeface="+mj-lt"/>
              <a:buAutoNum type="arabicPeriod"/>
            </a:pPr>
            <a:r>
              <a:rPr lang="en-US" sz="1918" dirty="0"/>
              <a:t>Using the current user credentials</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 -</a:t>
            </a:r>
            <a:r>
              <a:rPr lang="en-US" sz="1700" i="1" dirty="0" err="1"/>
              <a:t>CurrentCredentials</a:t>
            </a:r>
            <a:endParaRPr lang="en-US" sz="1700" i="1" dirty="0"/>
          </a:p>
          <a:p>
            <a:pPr marL="514350" indent="-514350">
              <a:buFont typeface="+mj-lt"/>
              <a:buAutoNum type="arabicPeriod"/>
            </a:pPr>
            <a:r>
              <a:rPr lang="en-US" sz="1920" dirty="0"/>
              <a:t>Using a specifically named Generic Windows Credential</a:t>
            </a:r>
            <a:br>
              <a:rPr lang="en-US" sz="1920" dirty="0"/>
            </a:br>
            <a:r>
              <a:rPr lang="en-US" sz="1700" i="1" dirty="0"/>
              <a:t>Connect-</a:t>
            </a:r>
            <a:r>
              <a:rPr lang="en-US" sz="1700" i="1" dirty="0" err="1"/>
              <a:t>PnPOnline</a:t>
            </a:r>
            <a:r>
              <a:rPr lang="en-US" sz="1700" i="1" dirty="0"/>
              <a:t> -</a:t>
            </a:r>
            <a:r>
              <a:rPr lang="en-US" sz="1700" i="1" dirty="0" err="1"/>
              <a:t>Url</a:t>
            </a:r>
            <a:r>
              <a:rPr lang="en-US" sz="1700" i="1" dirty="0"/>
              <a:t> https://dev.contoso.local -Credentials “</a:t>
            </a:r>
            <a:r>
              <a:rPr lang="en-US" sz="1700" i="1" dirty="0" err="1"/>
              <a:t>MySharePoint</a:t>
            </a:r>
            <a:r>
              <a:rPr lang="en-US" sz="1700" i="1" dirty="0"/>
              <a:t>”</a:t>
            </a:r>
          </a:p>
          <a:p>
            <a:pPr marL="514350" indent="-514350">
              <a:buFont typeface="+mj-lt"/>
              <a:buAutoNum type="arabicPeriod"/>
            </a:pPr>
            <a:endParaRPr lang="en-US" sz="1920" dirty="0"/>
          </a:p>
          <a:p>
            <a:pPr marL="514350" indent="-514350">
              <a:buFont typeface="+mj-lt"/>
              <a:buAutoNum type="arabicPeriod"/>
            </a:pPr>
            <a:endParaRPr lang="en-US" sz="2800" dirty="0"/>
          </a:p>
        </p:txBody>
      </p:sp>
      <p:sp>
        <p:nvSpPr>
          <p:cNvPr id="2" name="Title 1"/>
          <p:cNvSpPr>
            <a:spLocks noGrp="1"/>
          </p:cNvSpPr>
          <p:nvPr>
            <p:ph type="title"/>
          </p:nvPr>
        </p:nvSpPr>
        <p:spPr/>
        <p:txBody>
          <a:bodyPr/>
          <a:lstStyle/>
          <a:p>
            <a:r>
              <a:rPr lang="en-US" dirty="0"/>
              <a:t>Authentication (1/2)</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spTree>
    <p:extLst>
      <p:ext uri="{BB962C8B-B14F-4D97-AF65-F5344CB8AC3E}">
        <p14:creationId xmlns:p14="http://schemas.microsoft.com/office/powerpoint/2010/main" val="3312391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a:xfrm>
            <a:off x="201929" y="891882"/>
            <a:ext cx="8740142" cy="3693062"/>
          </a:xfrm>
        </p:spPr>
        <p:txBody>
          <a:bodyPr/>
          <a:lstStyle/>
          <a:p>
            <a:pPr marL="514350" indent="-514350">
              <a:buFont typeface="+mj-lt"/>
              <a:buAutoNum type="arabicPeriod" startAt="6"/>
            </a:pPr>
            <a:r>
              <a:rPr lang="en-US" sz="1918" dirty="0"/>
              <a:t>Using an App-Only OAuth Low Trust</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 -</a:t>
            </a:r>
            <a:r>
              <a:rPr lang="en-US" sz="1700" i="1" dirty="0" err="1"/>
              <a:t>AppId</a:t>
            </a:r>
            <a:r>
              <a:rPr lang="en-US" sz="1700" i="1" dirty="0"/>
              <a:t> 24121c4f-75de-4c57-9b2c-3d2276932a97 -</a:t>
            </a:r>
            <a:r>
              <a:rPr lang="en-US" sz="1700" i="1" dirty="0" err="1"/>
              <a:t>AppSecret</a:t>
            </a:r>
            <a:r>
              <a:rPr lang="en-US" sz="1700" i="1" dirty="0"/>
              <a:t> </a:t>
            </a:r>
            <a:r>
              <a:rPr lang="en-US" sz="1700" i="1" dirty="0" err="1"/>
              <a:t>Fgtl</a:t>
            </a:r>
            <a:r>
              <a:rPr lang="en-US" sz="1700" i="1" dirty="0"/>
              <a:t>…Ii/LQ=</a:t>
            </a:r>
          </a:p>
          <a:p>
            <a:pPr marL="514350" indent="-514350">
              <a:buFont typeface="+mj-lt"/>
              <a:buAutoNum type="arabicPeriod" startAt="6"/>
            </a:pPr>
            <a:r>
              <a:rPr lang="en-US" sz="1918" dirty="0"/>
              <a:t>Using an App-Only OAuth High Trust (On-Premises Only)</a:t>
            </a:r>
            <a:br>
              <a:rPr lang="en-US" sz="1918" dirty="0"/>
            </a:br>
            <a:r>
              <a:rPr lang="en-US" sz="1700" i="1" dirty="0"/>
              <a:t>Connect-</a:t>
            </a:r>
            <a:r>
              <a:rPr lang="en-US" sz="1700" i="1" dirty="0" err="1"/>
              <a:t>PnPOnline</a:t>
            </a:r>
            <a:r>
              <a:rPr lang="en-US" sz="1700" i="1" dirty="0"/>
              <a:t> -</a:t>
            </a:r>
            <a:r>
              <a:rPr lang="en-US" sz="1700" i="1" dirty="0" err="1"/>
              <a:t>Url</a:t>
            </a:r>
            <a:r>
              <a:rPr lang="en-US" sz="1700" i="1" dirty="0"/>
              <a:t> https://dev.contoso.local -</a:t>
            </a:r>
            <a:r>
              <a:rPr lang="en-US" sz="1700" i="1" dirty="0" err="1"/>
              <a:t>HighTrustCertificatePath</a:t>
            </a:r>
            <a:r>
              <a:rPr lang="en-US" sz="1700" i="1" dirty="0"/>
              <a:t> c:\HighTrustAppCert.pfx -</a:t>
            </a:r>
            <a:r>
              <a:rPr lang="en-US" sz="1700" i="1" dirty="0" err="1"/>
              <a:t>HighTrustCertificateIssuerId</a:t>
            </a:r>
            <a:r>
              <a:rPr lang="en-US" sz="1700" i="1" dirty="0"/>
              <a:t> d9083880-7ea5-46ee-be07-3b3e9eee0d59 -</a:t>
            </a:r>
            <a:r>
              <a:rPr lang="en-US" sz="1700" i="1" dirty="0" err="1"/>
              <a:t>ClientId</a:t>
            </a:r>
            <a:r>
              <a:rPr lang="en-US" sz="1700" i="1" dirty="0"/>
              <a:t> f1e58c27-b931-46e6-8850-114e46895dd5 -</a:t>
            </a:r>
            <a:r>
              <a:rPr lang="en-US" sz="1700" i="1" dirty="0" err="1"/>
              <a:t>HighTrustCertificatePassword</a:t>
            </a:r>
            <a:r>
              <a:rPr lang="en-US" sz="1700" i="1" dirty="0"/>
              <a:t> "Pass@word1“</a:t>
            </a:r>
            <a:br>
              <a:rPr lang="en-US" sz="1700" i="1" dirty="0"/>
            </a:br>
            <a:br>
              <a:rPr lang="en-US" sz="1700" i="1" dirty="0"/>
            </a:br>
            <a:r>
              <a:rPr lang="en-US" sz="1700" dirty="0"/>
              <a:t>And many more…</a:t>
            </a:r>
            <a:br>
              <a:rPr lang="en-US" sz="1700" dirty="0"/>
            </a:br>
            <a:r>
              <a:rPr lang="en-US" sz="1700" dirty="0"/>
              <a:t>Get-Help Connect-</a:t>
            </a:r>
            <a:r>
              <a:rPr lang="en-US" sz="1700" dirty="0" err="1"/>
              <a:t>PnPOnline</a:t>
            </a:r>
            <a:r>
              <a:rPr lang="en-US" sz="1700" dirty="0"/>
              <a:t> -Examples</a:t>
            </a:r>
          </a:p>
          <a:p>
            <a:pPr marL="514350" indent="-514350">
              <a:buFont typeface="+mj-lt"/>
              <a:buAutoNum type="arabicPeriod" startAt="6"/>
            </a:pPr>
            <a:endParaRPr lang="en-US" sz="1920" dirty="0"/>
          </a:p>
          <a:p>
            <a:pPr marL="514350" indent="-514350">
              <a:buFont typeface="+mj-lt"/>
              <a:buAutoNum type="arabicPeriod" startAt="6"/>
            </a:pPr>
            <a:endParaRPr lang="en-US" sz="2800" dirty="0"/>
          </a:p>
        </p:txBody>
      </p:sp>
      <p:sp>
        <p:nvSpPr>
          <p:cNvPr id="2" name="Title 1"/>
          <p:cNvSpPr>
            <a:spLocks noGrp="1"/>
          </p:cNvSpPr>
          <p:nvPr>
            <p:ph type="title"/>
          </p:nvPr>
        </p:nvSpPr>
        <p:spPr/>
        <p:txBody>
          <a:bodyPr/>
          <a:lstStyle/>
          <a:p>
            <a:r>
              <a:rPr lang="en-US" dirty="0"/>
              <a:t>Authentication (2/2)</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spTree>
    <p:extLst>
      <p:ext uri="{BB962C8B-B14F-4D97-AF65-F5344CB8AC3E}">
        <p14:creationId xmlns:p14="http://schemas.microsoft.com/office/powerpoint/2010/main" val="8354712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p:txBody>
          <a:bodyPr/>
          <a:lstStyle/>
          <a:p>
            <a:r>
              <a:rPr lang="en-US" sz="2800" dirty="0"/>
              <a:t>Traverse through the SharePoint structure</a:t>
            </a:r>
          </a:p>
          <a:p>
            <a:r>
              <a:rPr lang="en-US" sz="2800" dirty="0"/>
              <a:t>Connect using the </a:t>
            </a:r>
            <a:br>
              <a:rPr lang="en-US" sz="2800" dirty="0"/>
            </a:br>
            <a:r>
              <a:rPr lang="en-US" sz="2800" dirty="0" err="1"/>
              <a:t>CreateDrive</a:t>
            </a:r>
            <a:r>
              <a:rPr lang="en-US" sz="2800" dirty="0"/>
              <a:t> argument:</a:t>
            </a:r>
            <a:br>
              <a:rPr lang="en-US" sz="2800" dirty="0"/>
            </a:br>
            <a:r>
              <a:rPr lang="en-US" sz="1700" i="1" dirty="0"/>
              <a:t>Connect-</a:t>
            </a:r>
            <a:r>
              <a:rPr lang="en-US" sz="1700" i="1" dirty="0" err="1"/>
              <a:t>PnPOnline</a:t>
            </a:r>
            <a:r>
              <a:rPr lang="en-US" sz="1700" i="1" dirty="0"/>
              <a:t> -</a:t>
            </a:r>
            <a:r>
              <a:rPr lang="en-US" sz="1700" i="1" dirty="0" err="1"/>
              <a:t>Url</a:t>
            </a:r>
            <a:r>
              <a:rPr lang="en-US" sz="1700" i="1" dirty="0"/>
              <a:t> https://dev.contoso.local</a:t>
            </a:r>
            <a:br>
              <a:rPr lang="en-US" sz="1700" i="1" dirty="0"/>
            </a:br>
            <a:r>
              <a:rPr lang="en-US" sz="1700" i="1" dirty="0"/>
              <a:t>                               </a:t>
            </a:r>
            <a:r>
              <a:rPr lang="en-US" sz="1700" b="1" i="1" dirty="0"/>
              <a:t>-</a:t>
            </a:r>
            <a:r>
              <a:rPr lang="en-US" sz="1700" b="1" i="1" dirty="0" err="1"/>
              <a:t>CreateDrive</a:t>
            </a:r>
            <a:endParaRPr lang="en-US" sz="1700" b="1" i="1" dirty="0"/>
          </a:p>
        </p:txBody>
      </p:sp>
      <p:sp>
        <p:nvSpPr>
          <p:cNvPr id="2" name="Title 1"/>
          <p:cNvSpPr>
            <a:spLocks noGrp="1"/>
          </p:cNvSpPr>
          <p:nvPr>
            <p:ph type="title"/>
          </p:nvPr>
        </p:nvSpPr>
        <p:spPr/>
        <p:txBody>
          <a:bodyPr/>
          <a:lstStyle/>
          <a:p>
            <a:r>
              <a:rPr lang="en-US" dirty="0"/>
              <a:t>Browsing SharePoint like a local file system</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pic>
        <p:nvPicPr>
          <p:cNvPr id="3" name="Picture 2">
            <a:extLst>
              <a:ext uri="{FF2B5EF4-FFF2-40B4-BE49-F238E27FC236}">
                <a16:creationId xmlns:a16="http://schemas.microsoft.com/office/drawing/2014/main" id="{765066E1-74AF-4B63-B08E-F96BBD1C1D31}"/>
              </a:ext>
            </a:extLst>
          </p:cNvPr>
          <p:cNvPicPr>
            <a:picLocks noChangeAspect="1"/>
          </p:cNvPicPr>
          <p:nvPr/>
        </p:nvPicPr>
        <p:blipFill>
          <a:blip r:embed="rId3"/>
          <a:stretch>
            <a:fillRect/>
          </a:stretch>
        </p:blipFill>
        <p:spPr>
          <a:xfrm>
            <a:off x="5008626" y="1804085"/>
            <a:ext cx="4003570" cy="3122281"/>
          </a:xfrm>
          <a:prstGeom prst="rect">
            <a:avLst/>
          </a:prstGeom>
        </p:spPr>
      </p:pic>
    </p:spTree>
    <p:extLst>
      <p:ext uri="{BB962C8B-B14F-4D97-AF65-F5344CB8AC3E}">
        <p14:creationId xmlns:p14="http://schemas.microsoft.com/office/powerpoint/2010/main" val="34987611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a:xfrm>
            <a:off x="201929" y="891882"/>
            <a:ext cx="4002602" cy="4081770"/>
          </a:xfrm>
        </p:spPr>
        <p:txBody>
          <a:bodyPr/>
          <a:lstStyle/>
          <a:p>
            <a:r>
              <a:rPr lang="en-US" sz="2800"/>
              <a:t>Can be used to measure:</a:t>
            </a:r>
          </a:p>
          <a:p>
            <a:pPr lvl="1"/>
            <a:r>
              <a:rPr lang="en-US" sz="1918"/>
              <a:t>Items in a list</a:t>
            </a:r>
          </a:p>
          <a:p>
            <a:pPr lvl="1"/>
            <a:r>
              <a:rPr lang="en-US" sz="1918"/>
              <a:t>Total file size of libraries</a:t>
            </a:r>
          </a:p>
          <a:p>
            <a:pPr lvl="1"/>
            <a:r>
              <a:rPr lang="en-US" sz="1918"/>
              <a:t>Amount of subsites</a:t>
            </a:r>
          </a:p>
          <a:p>
            <a:pPr lvl="1"/>
            <a:r>
              <a:rPr lang="en-US" sz="1918"/>
              <a:t>Amount of lists</a:t>
            </a:r>
          </a:p>
          <a:p>
            <a:pPr lvl="1"/>
            <a:r>
              <a:rPr lang="en-US" sz="1918"/>
              <a:t>Amount of users</a:t>
            </a:r>
          </a:p>
          <a:p>
            <a:pPr lvl="1"/>
            <a:r>
              <a:rPr lang="en-US" sz="1918"/>
              <a:t>Response time of a page</a:t>
            </a:r>
          </a:p>
          <a:p>
            <a:pPr lvl="1"/>
            <a:r>
              <a:rPr lang="en-US" sz="1918"/>
              <a:t>Etc…</a:t>
            </a:r>
            <a:endParaRPr lang="en-US" sz="1918" dirty="0"/>
          </a:p>
        </p:txBody>
      </p:sp>
      <p:sp>
        <p:nvSpPr>
          <p:cNvPr id="2" name="Title 1"/>
          <p:cNvSpPr>
            <a:spLocks noGrp="1"/>
          </p:cNvSpPr>
          <p:nvPr>
            <p:ph type="title"/>
          </p:nvPr>
        </p:nvSpPr>
        <p:spPr/>
        <p:txBody>
          <a:bodyPr/>
          <a:lstStyle/>
          <a:p>
            <a:r>
              <a:rPr lang="en-US"/>
              <a:t>Measure Commands</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pic>
        <p:nvPicPr>
          <p:cNvPr id="3" name="Picture 2">
            <a:extLst>
              <a:ext uri="{FF2B5EF4-FFF2-40B4-BE49-F238E27FC236}">
                <a16:creationId xmlns:a16="http://schemas.microsoft.com/office/drawing/2014/main" id="{0193DC8F-975A-47FA-B4A5-0D5747807D3E}"/>
              </a:ext>
            </a:extLst>
          </p:cNvPr>
          <p:cNvPicPr>
            <a:picLocks noChangeAspect="1"/>
          </p:cNvPicPr>
          <p:nvPr/>
        </p:nvPicPr>
        <p:blipFill rotWithShape="1">
          <a:blip r:embed="rId3"/>
          <a:srcRect l="1" r="-122"/>
          <a:stretch/>
        </p:blipFill>
        <p:spPr>
          <a:xfrm>
            <a:off x="4217774" y="158806"/>
            <a:ext cx="4835610" cy="1441986"/>
          </a:xfrm>
          <a:prstGeom prst="rect">
            <a:avLst/>
          </a:prstGeom>
        </p:spPr>
      </p:pic>
      <p:pic>
        <p:nvPicPr>
          <p:cNvPr id="4" name="Picture 3">
            <a:extLst>
              <a:ext uri="{FF2B5EF4-FFF2-40B4-BE49-F238E27FC236}">
                <a16:creationId xmlns:a16="http://schemas.microsoft.com/office/drawing/2014/main" id="{F7DE4A12-BDA6-4733-B7B0-91FBF3E65EED}"/>
              </a:ext>
            </a:extLst>
          </p:cNvPr>
          <p:cNvPicPr>
            <a:picLocks noChangeAspect="1"/>
          </p:cNvPicPr>
          <p:nvPr/>
        </p:nvPicPr>
        <p:blipFill rotWithShape="1">
          <a:blip r:embed="rId4"/>
          <a:srcRect r="12603"/>
          <a:stretch/>
        </p:blipFill>
        <p:spPr>
          <a:xfrm>
            <a:off x="4217774" y="3263553"/>
            <a:ext cx="4835610" cy="1756485"/>
          </a:xfrm>
          <a:prstGeom prst="rect">
            <a:avLst/>
          </a:prstGeom>
        </p:spPr>
      </p:pic>
      <p:pic>
        <p:nvPicPr>
          <p:cNvPr id="6" name="Picture 5">
            <a:extLst>
              <a:ext uri="{FF2B5EF4-FFF2-40B4-BE49-F238E27FC236}">
                <a16:creationId xmlns:a16="http://schemas.microsoft.com/office/drawing/2014/main" id="{63963296-6122-438C-AD44-8EB81090F906}"/>
              </a:ext>
            </a:extLst>
          </p:cNvPr>
          <p:cNvPicPr>
            <a:picLocks noChangeAspect="1"/>
          </p:cNvPicPr>
          <p:nvPr/>
        </p:nvPicPr>
        <p:blipFill rotWithShape="1">
          <a:blip r:embed="rId5"/>
          <a:srcRect l="1" r="9484" b="7584"/>
          <a:stretch/>
        </p:blipFill>
        <p:spPr>
          <a:xfrm>
            <a:off x="4217774" y="1642576"/>
            <a:ext cx="4835610" cy="1562123"/>
          </a:xfrm>
          <a:prstGeom prst="rect">
            <a:avLst/>
          </a:prstGeom>
        </p:spPr>
      </p:pic>
    </p:spTree>
    <p:extLst>
      <p:ext uri="{BB962C8B-B14F-4D97-AF65-F5344CB8AC3E}">
        <p14:creationId xmlns:p14="http://schemas.microsoft.com/office/powerpoint/2010/main" val="2148382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a:t>Getting and setting JSLink on a View</a:t>
            </a:r>
            <a:endParaRPr lang="en-US" dirty="0"/>
          </a:p>
        </p:txBody>
      </p:sp>
      <p:sp>
        <p:nvSpPr>
          <p:cNvPr id="2" name="Title 1"/>
          <p:cNvSpPr>
            <a:spLocks noGrp="1"/>
          </p:cNvSpPr>
          <p:nvPr>
            <p:ph type="title"/>
          </p:nvPr>
        </p:nvSpPr>
        <p:spPr/>
        <p:txBody>
          <a:bodyPr/>
          <a:lstStyle/>
          <a:p>
            <a:r>
              <a:rPr lang="en-US" dirty="0"/>
              <a:t>Working with </a:t>
            </a:r>
            <a:r>
              <a:rPr lang="en-US" dirty="0" err="1"/>
              <a:t>JSLink</a:t>
            </a:r>
            <a:r>
              <a:rPr lang="en-US" dirty="0"/>
              <a:t> on a View</a:t>
            </a:r>
            <a:endParaRPr lang="nl-NL" dirty="0"/>
          </a:p>
        </p:txBody>
      </p:sp>
      <p:sp>
        <p:nvSpPr>
          <p:cNvPr id="5" name="TextBox 4">
            <a:extLst>
              <a:ext uri="{FF2B5EF4-FFF2-40B4-BE49-F238E27FC236}">
                <a16:creationId xmlns:a16="http://schemas.microsoft.com/office/drawing/2014/main" id="{30C19A45-9574-44F9-A278-ECC5553E1141}"/>
              </a:ext>
            </a:extLst>
          </p:cNvPr>
          <p:cNvSpPr txBox="1"/>
          <p:nvPr/>
        </p:nvSpPr>
        <p:spPr>
          <a:xfrm>
            <a:off x="200190" y="1443187"/>
            <a:ext cx="8740141" cy="3250121"/>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Get-</a:t>
            </a:r>
            <a:r>
              <a:rPr lang="en-US" sz="1600" dirty="0" err="1">
                <a:latin typeface="Consolas" panose="020B0609020204030204" pitchFamily="49" charset="0"/>
              </a:rPr>
              <a:t>PnPView</a:t>
            </a:r>
            <a:r>
              <a:rPr lang="en-US" sz="1600" dirty="0">
                <a:latin typeface="Consolas" panose="020B0609020204030204" pitchFamily="49" charset="0"/>
              </a:rPr>
              <a:t> -List Tasks -Includes </a:t>
            </a:r>
            <a:r>
              <a:rPr lang="en-US" sz="1600" dirty="0" err="1">
                <a:latin typeface="Consolas" panose="020B0609020204030204" pitchFamily="49" charset="0"/>
              </a:rPr>
              <a:t>JSLink</a:t>
            </a:r>
            <a:r>
              <a:rPr lang="en-US" sz="1600" dirty="0">
                <a:latin typeface="Consolas" panose="020B0609020204030204" pitchFamily="49" charset="0"/>
              </a:rPr>
              <a:t> | Select Title, </a:t>
            </a:r>
            <a:r>
              <a:rPr lang="en-US" sz="1600" dirty="0" err="1">
                <a:latin typeface="Consolas" panose="020B0609020204030204" pitchFamily="49" charset="0"/>
              </a:rPr>
              <a:t>JSLink</a:t>
            </a: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br>
              <a:rPr lang="en-US" sz="1600" dirty="0">
                <a:latin typeface="Consolas" panose="020B0609020204030204" pitchFamily="49" charset="0"/>
              </a:rPr>
            </a:br>
            <a:endParaRPr lang="en-US" sz="1600" dirty="0">
              <a:latin typeface="Consolas" panose="020B0609020204030204" pitchFamily="49" charset="0"/>
            </a:endParaRPr>
          </a:p>
          <a:p>
            <a:r>
              <a:rPr lang="en-US" sz="1600" dirty="0">
                <a:latin typeface="Consolas" panose="020B0609020204030204" pitchFamily="49" charset="0"/>
              </a:rPr>
              <a:t>Set-</a:t>
            </a:r>
            <a:r>
              <a:rPr lang="en-US" sz="1600" dirty="0" err="1">
                <a:latin typeface="Consolas" panose="020B0609020204030204" pitchFamily="49" charset="0"/>
              </a:rPr>
              <a:t>PnPView</a:t>
            </a:r>
            <a:r>
              <a:rPr lang="en-US" sz="1600" dirty="0">
                <a:latin typeface="Consolas" panose="020B0609020204030204" pitchFamily="49" charset="0"/>
              </a:rPr>
              <a:t> -List Tasks -Identity "All Tasks" -Values @{</a:t>
            </a:r>
            <a:r>
              <a:rPr lang="en-US" sz="1600" dirty="0" err="1">
                <a:latin typeface="Consolas" panose="020B0609020204030204" pitchFamily="49" charset="0"/>
              </a:rPr>
              <a:t>JSLink</a:t>
            </a:r>
            <a:r>
              <a:rPr lang="en-US" sz="1600" dirty="0">
                <a:latin typeface="Consolas" panose="020B0609020204030204" pitchFamily="49" charset="0"/>
              </a:rPr>
              <a:t> = "</a:t>
            </a:r>
            <a:r>
              <a:rPr lang="en-US" sz="1600" dirty="0" err="1">
                <a:latin typeface="Consolas" panose="020B0609020204030204" pitchFamily="49" charset="0"/>
              </a:rPr>
              <a:t>clienttemplates.js|test.js</a:t>
            </a:r>
            <a:r>
              <a:rPr lang="en-US" sz="1600" dirty="0">
                <a:latin typeface="Consolas" panose="020B0609020204030204" pitchFamily="49" charset="0"/>
              </a:rPr>
              <a:t>"}</a:t>
            </a:r>
          </a:p>
        </p:txBody>
      </p:sp>
      <p:pic>
        <p:nvPicPr>
          <p:cNvPr id="4" name="Picture 3">
            <a:extLst>
              <a:ext uri="{FF2B5EF4-FFF2-40B4-BE49-F238E27FC236}">
                <a16:creationId xmlns:a16="http://schemas.microsoft.com/office/drawing/2014/main" id="{DDD83B70-48DF-4AFC-8E2E-59F1043A41C0}"/>
              </a:ext>
            </a:extLst>
          </p:cNvPr>
          <p:cNvPicPr>
            <a:picLocks noChangeAspect="1"/>
          </p:cNvPicPr>
          <p:nvPr/>
        </p:nvPicPr>
        <p:blipFill>
          <a:blip r:embed="rId3"/>
          <a:stretch>
            <a:fillRect/>
          </a:stretch>
        </p:blipFill>
        <p:spPr>
          <a:xfrm>
            <a:off x="387751" y="1887861"/>
            <a:ext cx="8553450" cy="2114550"/>
          </a:xfrm>
          <a:prstGeom prst="rect">
            <a:avLst/>
          </a:prstGeom>
        </p:spPr>
      </p:pic>
    </p:spTree>
    <p:extLst>
      <p:ext uri="{BB962C8B-B14F-4D97-AF65-F5344CB8AC3E}">
        <p14:creationId xmlns:p14="http://schemas.microsoft.com/office/powerpoint/2010/main" val="388249619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262480914"/>
              </p:ext>
            </p:extLst>
          </p:nvPr>
        </p:nvGraphicFramePr>
        <p:xfrm>
          <a:off x="201929" y="644054"/>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
        <p:nvSpPr>
          <p:cNvPr id="2" name="TextBox 1">
            <a:extLst>
              <a:ext uri="{FF2B5EF4-FFF2-40B4-BE49-F238E27FC236}">
                <a16:creationId xmlns:a16="http://schemas.microsoft.com/office/drawing/2014/main" id="{B832B9B2-F702-4223-A509-3DA9C9D948A8}"/>
              </a:ext>
            </a:extLst>
          </p:cNvPr>
          <p:cNvSpPr txBox="1"/>
          <p:nvPr/>
        </p:nvSpPr>
        <p:spPr>
          <a:xfrm>
            <a:off x="659027" y="1484018"/>
            <a:ext cx="1639330" cy="475515"/>
          </a:xfrm>
          <a:prstGeom prst="rect">
            <a:avLst/>
          </a:prstGeom>
          <a:noFill/>
        </p:spPr>
        <p:txBody>
          <a:bodyPr wrap="square" lIns="182880" tIns="146304" rIns="182880" bIns="146304" rtlCol="0">
            <a:spAutoFit/>
          </a:bodyPr>
          <a:lstStyle/>
          <a:p>
            <a:pPr>
              <a:lnSpc>
                <a:spcPct val="90000"/>
              </a:lnSpc>
              <a:spcAft>
                <a:spcPts val="600"/>
              </a:spcAft>
            </a:pPr>
            <a:r>
              <a:rPr lang="en-US" sz="1300" dirty="0">
                <a:gradFill>
                  <a:gsLst>
                    <a:gs pos="2917">
                      <a:schemeClr val="tx1"/>
                    </a:gs>
                    <a:gs pos="30000">
                      <a:schemeClr val="tx1"/>
                    </a:gs>
                  </a:gsLst>
                  <a:lin ang="5400000" scaled="0"/>
                </a:gradFill>
              </a:rPr>
              <a:t>Yes</a:t>
            </a:r>
          </a:p>
        </p:txBody>
      </p:sp>
      <p:sp>
        <p:nvSpPr>
          <p:cNvPr id="6" name="Multiplication Sign 5">
            <a:extLst>
              <a:ext uri="{FF2B5EF4-FFF2-40B4-BE49-F238E27FC236}">
                <a16:creationId xmlns:a16="http://schemas.microsoft.com/office/drawing/2014/main" id="{948A6086-407C-4E0F-AFEA-736C1F131942}"/>
              </a:ext>
            </a:extLst>
          </p:cNvPr>
          <p:cNvSpPr/>
          <p:nvPr/>
        </p:nvSpPr>
        <p:spPr bwMode="auto">
          <a:xfrm>
            <a:off x="659027" y="2617806"/>
            <a:ext cx="214184" cy="256506"/>
          </a:xfrm>
          <a:prstGeom prst="mathMultiply">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Multiplication Sign 6">
            <a:extLst>
              <a:ext uri="{FF2B5EF4-FFF2-40B4-BE49-F238E27FC236}">
                <a16:creationId xmlns:a16="http://schemas.microsoft.com/office/drawing/2014/main" id="{2F4786FD-85A7-4CF1-87F9-5BD3A878F718}"/>
              </a:ext>
            </a:extLst>
          </p:cNvPr>
          <p:cNvSpPr/>
          <p:nvPr/>
        </p:nvSpPr>
        <p:spPr bwMode="auto">
          <a:xfrm>
            <a:off x="659027" y="2849598"/>
            <a:ext cx="214184" cy="256506"/>
          </a:xfrm>
          <a:prstGeom prst="mathMultiply">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Smiley Face 7">
            <a:extLst>
              <a:ext uri="{FF2B5EF4-FFF2-40B4-BE49-F238E27FC236}">
                <a16:creationId xmlns:a16="http://schemas.microsoft.com/office/drawing/2014/main" id="{9E212BE7-318B-473B-A16D-E75B88532EEF}"/>
              </a:ext>
            </a:extLst>
          </p:cNvPr>
          <p:cNvSpPr/>
          <p:nvPr/>
        </p:nvSpPr>
        <p:spPr bwMode="auto">
          <a:xfrm>
            <a:off x="708454" y="2447814"/>
            <a:ext cx="115330" cy="128819"/>
          </a:xfrm>
          <a:prstGeom prst="smileyFace">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D86AFC33-8CCA-4765-BFFF-BBD413426B16}"/>
              </a:ext>
            </a:extLst>
          </p:cNvPr>
          <p:cNvSpPr txBox="1"/>
          <p:nvPr/>
        </p:nvSpPr>
        <p:spPr>
          <a:xfrm>
            <a:off x="551935" y="3538836"/>
            <a:ext cx="4020065" cy="510909"/>
          </a:xfrm>
          <a:prstGeom prst="rect">
            <a:avLst/>
          </a:prstGeom>
          <a:noFill/>
        </p:spPr>
        <p:txBody>
          <a:bodyPr wrap="square" lIns="182880" tIns="146304" rIns="182880" bIns="146304" rtlCol="0">
            <a:spAutoFit/>
          </a:bodyPr>
          <a:lstStyle/>
          <a:p>
            <a:pPr lvl="0">
              <a:buNone/>
            </a:pPr>
            <a:r>
              <a:rPr lang="en-US" sz="1400" dirty="0"/>
              <a:t> Connect-</a:t>
            </a:r>
            <a:r>
              <a:rPr lang="en-US" sz="1400" dirty="0" err="1"/>
              <a:t>PnPOnline</a:t>
            </a:r>
            <a:r>
              <a:rPr lang="en-US" sz="1400" dirty="0"/>
              <a:t> -</a:t>
            </a:r>
            <a:r>
              <a:rPr lang="en-US" sz="1400" dirty="0" err="1"/>
              <a:t>Url</a:t>
            </a:r>
            <a:r>
              <a:rPr lang="en-US" sz="1400" dirty="0"/>
              <a:t> &lt;</a:t>
            </a:r>
            <a:r>
              <a:rPr lang="en-US" sz="1400" dirty="0" err="1"/>
              <a:t>sitecollection</a:t>
            </a:r>
            <a:r>
              <a:rPr lang="en-US" sz="1400" dirty="0"/>
              <a:t> URL&gt;</a:t>
            </a:r>
          </a:p>
        </p:txBody>
      </p:sp>
    </p:spTree>
    <p:extLst>
      <p:ext uri="{BB962C8B-B14F-4D97-AF65-F5344CB8AC3E}">
        <p14:creationId xmlns:p14="http://schemas.microsoft.com/office/powerpoint/2010/main" val="2292085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2547492"/>
          </a:xfrm>
        </p:spPr>
        <p:txBody>
          <a:bodyPr/>
          <a:lstStyle/>
          <a:p>
            <a:r>
              <a:rPr lang="en-US" dirty="0"/>
              <a:t>PnP PowerShell leverages the SharePoint CSOM library</a:t>
            </a:r>
          </a:p>
          <a:p>
            <a:r>
              <a:rPr lang="en-US" dirty="0"/>
              <a:t>PnP PowerShell allows configuring a SharePoint environment using easy to use PowerShell syntax</a:t>
            </a:r>
          </a:p>
          <a:p>
            <a:r>
              <a:rPr lang="en-US" dirty="0"/>
              <a:t>PnP PowerShell can be used to automate repetitive tasks and set properties that are not available through the web interface</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Working with PnP PowerShell</a:t>
            </a:r>
            <a:br>
              <a:rPr lang="en-US" sz="3600" dirty="0"/>
            </a:br>
            <a:endParaRPr lang="en-US" sz="3600" dirty="0"/>
          </a:p>
        </p:txBody>
      </p:sp>
      <p:sp>
        <p:nvSpPr>
          <p:cNvPr id="3" name="Text Placeholder 2"/>
          <p:cNvSpPr>
            <a:spLocks noGrp="1"/>
          </p:cNvSpPr>
          <p:nvPr>
            <p:ph type="body" sz="quarter" idx="12"/>
          </p:nvPr>
        </p:nvSpPr>
        <p:spPr/>
        <p:txBody>
          <a:bodyPr/>
          <a:lstStyle/>
          <a:p>
            <a:r>
              <a:rPr lang="en-US" sz="1600" dirty="0"/>
              <a:t>In this lab you are going to perform various operations against SharePoint using PnP PowerShell. You get to work with a variety of authentication options and commands for automating tasks.</a:t>
            </a:r>
          </a:p>
          <a:p>
            <a:endParaRPr lang="en-US" sz="1600" dirty="0"/>
          </a:p>
          <a:p>
            <a:r>
              <a:rPr lang="en-US" sz="2400" dirty="0"/>
              <a:t>Time estimation: 60 minutes</a:t>
            </a:r>
          </a:p>
          <a:p>
            <a:endParaRPr lang="en-US" sz="1600" dirty="0"/>
          </a:p>
          <a:p>
            <a:endParaRPr lang="en-US" sz="1600" dirty="0"/>
          </a:p>
        </p:txBody>
      </p:sp>
    </p:spTree>
    <p:extLst>
      <p:ext uri="{BB962C8B-B14F-4D97-AF65-F5344CB8AC3E}">
        <p14:creationId xmlns:p14="http://schemas.microsoft.com/office/powerpoint/2010/main" val="7732073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Bonus exercise: Working with PnP PowerShell</a:t>
            </a:r>
            <a:br>
              <a:rPr lang="en-US" sz="3600" dirty="0"/>
            </a:br>
            <a:endParaRPr lang="en-US" sz="3600" dirty="0"/>
          </a:p>
        </p:txBody>
      </p:sp>
      <p:sp>
        <p:nvSpPr>
          <p:cNvPr id="3" name="Text Placeholder 2"/>
          <p:cNvSpPr>
            <a:spLocks noGrp="1"/>
          </p:cNvSpPr>
          <p:nvPr>
            <p:ph type="body" sz="quarter" idx="12"/>
          </p:nvPr>
        </p:nvSpPr>
        <p:spPr>
          <a:xfrm>
            <a:off x="201931" y="2907958"/>
            <a:ext cx="5780126" cy="1040199"/>
          </a:xfrm>
        </p:spPr>
        <p:txBody>
          <a:bodyPr/>
          <a:lstStyle/>
          <a:p>
            <a:r>
              <a:rPr lang="en-US" sz="1600" dirty="0"/>
              <a:t>Write a PowerShell command which will use PnP PowerShell to return a list of all document libraries in a site that have more than 50,000 bytes of data stored in them.</a:t>
            </a:r>
          </a:p>
          <a:p>
            <a:endParaRPr lang="en-US" sz="1600" dirty="0"/>
          </a:p>
          <a:p>
            <a:r>
              <a:rPr lang="en-US" sz="2400" dirty="0"/>
              <a:t>Time estimation: 20 minutes</a:t>
            </a:r>
          </a:p>
          <a:p>
            <a:endParaRPr lang="en-US" sz="1600" dirty="0"/>
          </a:p>
          <a:p>
            <a:endParaRPr lang="en-US" sz="1600" dirty="0"/>
          </a:p>
        </p:txBody>
      </p:sp>
      <p:pic>
        <p:nvPicPr>
          <p:cNvPr id="2" name="Picture 1">
            <a:extLst>
              <a:ext uri="{FF2B5EF4-FFF2-40B4-BE49-F238E27FC236}">
                <a16:creationId xmlns:a16="http://schemas.microsoft.com/office/drawing/2014/main" id="{EE6F150D-4D59-40F1-8EAE-BD356358E74F}"/>
              </a:ext>
            </a:extLst>
          </p:cNvPr>
          <p:cNvPicPr>
            <a:picLocks noChangeAspect="1"/>
          </p:cNvPicPr>
          <p:nvPr/>
        </p:nvPicPr>
        <p:blipFill>
          <a:blip r:embed="rId3"/>
          <a:stretch>
            <a:fillRect/>
          </a:stretch>
        </p:blipFill>
        <p:spPr>
          <a:xfrm>
            <a:off x="6083616" y="2636927"/>
            <a:ext cx="2863451" cy="1274967"/>
          </a:xfrm>
          <a:prstGeom prst="rect">
            <a:avLst/>
          </a:prstGeom>
        </p:spPr>
      </p:pic>
    </p:spTree>
    <p:extLst>
      <p:ext uri="{BB962C8B-B14F-4D97-AF65-F5344CB8AC3E}">
        <p14:creationId xmlns:p14="http://schemas.microsoft.com/office/powerpoint/2010/main" val="3427684177"/>
      </p:ext>
    </p:extLst>
  </p:cSld>
  <p:clrMapOvr>
    <a:masterClrMapping/>
  </p:clrMapOvr>
  <mc:AlternateContent xmlns:mc="http://schemas.openxmlformats.org/markup-compatibility/2006" xmlns:p14="http://schemas.microsoft.com/office/powerpoint/2010/main">
    <mc:Choice Requires="p14">
      <p:transition spd="slow" p14:dur="30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11341952"/>
              </p:ext>
            </p:extLst>
          </p:nvPr>
        </p:nvGraphicFramePr>
        <p:xfrm>
          <a:off x="201930" y="891882"/>
          <a:ext cx="7346536" cy="1841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xfrm>
            <a:off x="201930" y="217133"/>
            <a:ext cx="8741880" cy="674749"/>
          </a:xfrm>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407375498"/>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A74E15-04E3-4FAB-BC82-740BFF9C8918}"/>
              </a:ext>
            </a:extLst>
          </p:cNvPr>
          <p:cNvSpPr>
            <a:spLocks noGrp="1"/>
          </p:cNvSpPr>
          <p:nvPr>
            <p:ph type="body" sz="quarter" idx="10"/>
          </p:nvPr>
        </p:nvSpPr>
        <p:spPr/>
        <p:txBody>
          <a:bodyPr/>
          <a:lstStyle/>
          <a:p>
            <a:r>
              <a:rPr lang="en-US" sz="2800" dirty="0"/>
              <a:t>PowerShell Module for SharePoint</a:t>
            </a:r>
          </a:p>
          <a:p>
            <a:r>
              <a:rPr lang="en-US" sz="2800" dirty="0"/>
              <a:t>Developed under the Patterns and Practices initiative</a:t>
            </a:r>
          </a:p>
          <a:p>
            <a:r>
              <a:rPr lang="en-US" sz="2800" dirty="0"/>
              <a:t>Open Source under MIT license</a:t>
            </a:r>
          </a:p>
          <a:p>
            <a:r>
              <a:rPr lang="en-US" sz="2800" dirty="0"/>
              <a:t>Retrieves data through the SharePoint Client Side Object Model (CSOM) using PnP Core CSOM</a:t>
            </a:r>
          </a:p>
          <a:p>
            <a:r>
              <a:rPr lang="en-US" sz="2800" dirty="0"/>
              <a:t>It does </a:t>
            </a:r>
            <a:r>
              <a:rPr lang="en-US" sz="2800" u="sng" dirty="0"/>
              <a:t>not</a:t>
            </a:r>
            <a:r>
              <a:rPr lang="en-US" sz="2800" dirty="0"/>
              <a:t> contain all the functionality that is exposed through the server-side SharePoint PowerShell Snap-in</a:t>
            </a:r>
          </a:p>
          <a:p>
            <a:pPr marL="0" indent="0">
              <a:buNone/>
            </a:pPr>
            <a:endParaRPr lang="en-US" sz="2800" dirty="0"/>
          </a:p>
          <a:p>
            <a:pPr marL="0" indent="0" algn="ctr">
              <a:buNone/>
            </a:pPr>
            <a:r>
              <a:rPr lang="nl-NL" sz="2800" dirty="0">
                <a:hlinkClick r:id="rId3"/>
              </a:rPr>
              <a:t>https://github.com/SharePoint/PnP-PowerShell</a:t>
            </a:r>
            <a:r>
              <a:rPr lang="nl-NL" sz="2800" dirty="0"/>
              <a:t> </a:t>
            </a:r>
          </a:p>
          <a:p>
            <a:endParaRPr lang="nl-NL" dirty="0"/>
          </a:p>
        </p:txBody>
      </p:sp>
      <p:sp>
        <p:nvSpPr>
          <p:cNvPr id="2" name="Title 1"/>
          <p:cNvSpPr>
            <a:spLocks noGrp="1"/>
          </p:cNvSpPr>
          <p:nvPr>
            <p:ph type="title"/>
          </p:nvPr>
        </p:nvSpPr>
        <p:spPr/>
        <p:txBody>
          <a:bodyPr/>
          <a:lstStyle/>
          <a:p>
            <a:r>
              <a:rPr lang="en-US" dirty="0"/>
              <a:t>What is PnP PowerShell?</a:t>
            </a:r>
            <a:endParaRPr lang="nl-NL" dirty="0"/>
          </a:p>
        </p:txBody>
      </p:sp>
      <p:pic>
        <p:nvPicPr>
          <p:cNvPr id="1026" name="Picture 2" descr="SharePoint Patterns and Practices">
            <a:extLst>
              <a:ext uri="{FF2B5EF4-FFF2-40B4-BE49-F238E27FC236}">
                <a16:creationId xmlns:a16="http://schemas.microsoft.com/office/drawing/2014/main" id="{3C593EA5-418A-452B-BCED-5D89B25824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820" y="217133"/>
            <a:ext cx="2381250" cy="74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6865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a:xfrm>
            <a:off x="201929" y="891882"/>
            <a:ext cx="8740142" cy="2856167"/>
          </a:xfrm>
        </p:spPr>
        <p:txBody>
          <a:bodyPr/>
          <a:lstStyle/>
          <a:p>
            <a:r>
              <a:rPr lang="en-US" sz="2800" dirty="0"/>
              <a:t>Automate deployments</a:t>
            </a:r>
          </a:p>
          <a:p>
            <a:r>
              <a:rPr lang="en-US" sz="2800" dirty="0"/>
              <a:t>Easily and quickly configure SharePoint components</a:t>
            </a:r>
          </a:p>
          <a:p>
            <a:r>
              <a:rPr lang="en-US" sz="2800" dirty="0"/>
              <a:t>Validate SharePoint settings</a:t>
            </a:r>
          </a:p>
          <a:p>
            <a:r>
              <a:rPr lang="en-US" sz="2800" dirty="0"/>
              <a:t>When having no desktop or remoting access to the SharePoint farm (i.e. SharePoint Online)</a:t>
            </a:r>
          </a:p>
          <a:p>
            <a:r>
              <a:rPr lang="en-US" sz="2800" dirty="0"/>
              <a:t>Applying PnP Provisioning Templates</a:t>
            </a:r>
          </a:p>
        </p:txBody>
      </p:sp>
      <p:sp>
        <p:nvSpPr>
          <p:cNvPr id="2" name="Title 1"/>
          <p:cNvSpPr>
            <a:spLocks noGrp="1"/>
          </p:cNvSpPr>
          <p:nvPr>
            <p:ph type="title"/>
          </p:nvPr>
        </p:nvSpPr>
        <p:spPr/>
        <p:txBody>
          <a:bodyPr/>
          <a:lstStyle/>
          <a:p>
            <a:r>
              <a:rPr lang="en-US" dirty="0"/>
              <a:t>When to Use PnP PowerShell</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spTree>
    <p:extLst>
      <p:ext uri="{BB962C8B-B14F-4D97-AF65-F5344CB8AC3E}">
        <p14:creationId xmlns:p14="http://schemas.microsoft.com/office/powerpoint/2010/main" val="40149877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999441"/>
          </a:xfrm>
        </p:spPr>
        <p:txBody>
          <a:bodyPr/>
          <a:lstStyle/>
          <a:p>
            <a:pPr marL="514350" indent="-514350">
              <a:buFont typeface="+mj-lt"/>
              <a:buAutoNum type="arabicPeriod"/>
            </a:pPr>
            <a:r>
              <a:rPr lang="en-US" dirty="0"/>
              <a:t>Download MSI package</a:t>
            </a:r>
          </a:p>
          <a:p>
            <a:pPr marL="514350" indent="-514350">
              <a:buFont typeface="+mj-lt"/>
              <a:buAutoNum type="arabicPeriod"/>
            </a:pPr>
            <a:r>
              <a:rPr lang="en-US" dirty="0"/>
              <a:t>Install through Install-Module (recommended)</a:t>
            </a:r>
          </a:p>
        </p:txBody>
      </p:sp>
      <p:sp>
        <p:nvSpPr>
          <p:cNvPr id="2" name="Title 1"/>
          <p:cNvSpPr>
            <a:spLocks noGrp="1"/>
          </p:cNvSpPr>
          <p:nvPr>
            <p:ph type="title"/>
          </p:nvPr>
        </p:nvSpPr>
        <p:spPr/>
        <p:txBody>
          <a:bodyPr/>
          <a:lstStyle/>
          <a:p>
            <a:r>
              <a:rPr lang="en-US" dirty="0"/>
              <a:t>How to Install PnP PowerShell</a:t>
            </a:r>
            <a:endParaRPr lang="nl-NL" dirty="0"/>
          </a:p>
        </p:txBody>
      </p:sp>
      <p:graphicFrame>
        <p:nvGraphicFramePr>
          <p:cNvPr id="3" name="Table 2">
            <a:extLst>
              <a:ext uri="{FF2B5EF4-FFF2-40B4-BE49-F238E27FC236}">
                <a16:creationId xmlns:a16="http://schemas.microsoft.com/office/drawing/2014/main" id="{46BDD5CE-A433-4936-8EAB-F34B35BDFB06}"/>
              </a:ext>
            </a:extLst>
          </p:cNvPr>
          <p:cNvGraphicFramePr>
            <a:graphicFrameLocks noGrp="1"/>
          </p:cNvGraphicFramePr>
          <p:nvPr>
            <p:extLst>
              <p:ext uri="{D42A27DB-BD31-4B8C-83A1-F6EECF244321}">
                <p14:modId xmlns:p14="http://schemas.microsoft.com/office/powerpoint/2010/main" val="3572448422"/>
              </p:ext>
            </p:extLst>
          </p:nvPr>
        </p:nvGraphicFramePr>
        <p:xfrm>
          <a:off x="858416" y="1984270"/>
          <a:ext cx="7162932" cy="2043100"/>
        </p:xfrm>
        <a:graphic>
          <a:graphicData uri="http://schemas.openxmlformats.org/drawingml/2006/table">
            <a:tbl>
              <a:tblPr/>
              <a:tblGrid>
                <a:gridCol w="2852190">
                  <a:extLst>
                    <a:ext uri="{9D8B030D-6E8A-4147-A177-3AD203B41FA5}">
                      <a16:colId xmlns:a16="http://schemas.microsoft.com/office/drawing/2014/main" val="3242443942"/>
                    </a:ext>
                  </a:extLst>
                </a:gridCol>
                <a:gridCol w="4310742">
                  <a:extLst>
                    <a:ext uri="{9D8B030D-6E8A-4147-A177-3AD203B41FA5}">
                      <a16:colId xmlns:a16="http://schemas.microsoft.com/office/drawing/2014/main" val="1352254642"/>
                    </a:ext>
                  </a:extLst>
                </a:gridCol>
              </a:tblGrid>
              <a:tr h="261768">
                <a:tc>
                  <a:txBody>
                    <a:bodyPr/>
                    <a:lstStyle/>
                    <a:p>
                      <a:r>
                        <a:rPr lang="nl-NL" sz="1200" b="1">
                          <a:effectLst/>
                        </a:rPr>
                        <a:t>SharePoint Version</a:t>
                      </a: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nl-NL" sz="1200" b="1">
                          <a:effectLst/>
                        </a:rPr>
                        <a:t>Command to install</a:t>
                      </a: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846884264"/>
                  </a:ext>
                </a:extLst>
              </a:tr>
              <a:tr h="441911">
                <a:tc>
                  <a:txBody>
                    <a:bodyPr/>
                    <a:lstStyle/>
                    <a:p>
                      <a:r>
                        <a:rPr lang="nl-NL" sz="1200">
                          <a:effectLst/>
                        </a:rPr>
                        <a:t>SharePoint Online</a:t>
                      </a: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r>
                        <a:rPr lang="nl-NL" sz="1200" dirty="0" err="1">
                          <a:effectLst/>
                        </a:rPr>
                        <a:t>Install</a:t>
                      </a:r>
                      <a:r>
                        <a:rPr lang="nl-NL" sz="1200" dirty="0">
                          <a:effectLst/>
                        </a:rPr>
                        <a:t>-Module </a:t>
                      </a:r>
                      <a:r>
                        <a:rPr lang="nl-NL" sz="1200" dirty="0" err="1">
                          <a:effectLst/>
                        </a:rPr>
                        <a:t>SharePointPnPPowerShellOnline</a:t>
                      </a:r>
                      <a:endParaRPr lang="nl-NL" sz="1200" dirty="0">
                        <a:effectLst/>
                      </a:endParaRP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568517367"/>
                  </a:ext>
                </a:extLst>
              </a:tr>
              <a:tr h="441911">
                <a:tc>
                  <a:txBody>
                    <a:bodyPr/>
                    <a:lstStyle/>
                    <a:p>
                      <a:r>
                        <a:rPr lang="nl-NL" sz="1200" dirty="0">
                          <a:effectLst/>
                        </a:rPr>
                        <a:t>SharePoint 2019</a:t>
                      </a: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nl-NL" sz="1200" dirty="0" err="1">
                          <a:effectLst/>
                        </a:rPr>
                        <a:t>Install</a:t>
                      </a:r>
                      <a:r>
                        <a:rPr lang="nl-NL" sz="1200" dirty="0">
                          <a:effectLst/>
                        </a:rPr>
                        <a:t>-Module SharePointPnPPowerShell2019</a:t>
                      </a: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433011150"/>
                  </a:ext>
                </a:extLst>
              </a:tr>
              <a:tr h="441911">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nl-NL" sz="1200" dirty="0">
                          <a:effectLst/>
                        </a:rPr>
                        <a:t>SharePoint 2016</a:t>
                      </a:r>
                    </a:p>
                    <a:p>
                      <a:endParaRPr lang="nl-NL" sz="1200" dirty="0">
                        <a:effectLst/>
                      </a:endParaRP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nl-NL" sz="1200" dirty="0" err="1">
                          <a:effectLst/>
                        </a:rPr>
                        <a:t>Install</a:t>
                      </a:r>
                      <a:r>
                        <a:rPr lang="nl-NL" sz="1200" dirty="0">
                          <a:effectLst/>
                        </a:rPr>
                        <a:t>-Module SharePointPnPPowerShell2016</a:t>
                      </a:r>
                    </a:p>
                    <a:p>
                      <a:endParaRPr lang="nl-NL" sz="1200" dirty="0">
                        <a:effectLst/>
                      </a:endParaRP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092613244"/>
                  </a:ext>
                </a:extLst>
              </a:tr>
              <a:tr h="441911">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nl-NL" sz="1200" dirty="0">
                          <a:effectLst/>
                        </a:rPr>
                        <a:t>SharePoint 2013</a:t>
                      </a:r>
                    </a:p>
                    <a:p>
                      <a:endParaRPr lang="nl-NL" sz="1200" dirty="0">
                        <a:effectLst/>
                      </a:endParaRP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tc>
                  <a:txBody>
                    <a:bodyPr/>
                    <a:lstStyle/>
                    <a:p>
                      <a:pPr marL="0" marR="0" lvl="0" indent="0" algn="l" defTabSz="685845" rtl="0" eaLnBrk="1" fontAlgn="auto" latinLnBrk="0" hangingPunct="1">
                        <a:lnSpc>
                          <a:spcPct val="100000"/>
                        </a:lnSpc>
                        <a:spcBef>
                          <a:spcPts val="0"/>
                        </a:spcBef>
                        <a:spcAft>
                          <a:spcPts val="0"/>
                        </a:spcAft>
                        <a:buClrTx/>
                        <a:buSzTx/>
                        <a:buFontTx/>
                        <a:buNone/>
                        <a:tabLst/>
                        <a:defRPr/>
                      </a:pPr>
                      <a:r>
                        <a:rPr lang="nl-NL" sz="1200" dirty="0" err="1">
                          <a:effectLst/>
                        </a:rPr>
                        <a:t>Install</a:t>
                      </a:r>
                      <a:r>
                        <a:rPr lang="nl-NL" sz="1200" dirty="0">
                          <a:effectLst/>
                        </a:rPr>
                        <a:t>-Module SharePointPnPPowerShell2013</a:t>
                      </a:r>
                    </a:p>
                    <a:p>
                      <a:endParaRPr lang="nl-NL" sz="1200" dirty="0">
                        <a:effectLst/>
                      </a:endParaRPr>
                    </a:p>
                  </a:txBody>
                  <a:tcPr marL="88427" marR="88427" marT="40813" marB="40813" anchor="ctr">
                    <a:lnL w="7620" cap="flat" cmpd="sng" algn="ctr">
                      <a:solidFill>
                        <a:srgbClr val="DFE2E5"/>
                      </a:solidFill>
                      <a:prstDash val="solid"/>
                      <a:round/>
                      <a:headEnd type="none" w="med" len="med"/>
                      <a:tailEnd type="none" w="med" len="med"/>
                    </a:lnL>
                    <a:lnR w="7620" cap="flat" cmpd="sng" algn="ctr">
                      <a:solidFill>
                        <a:srgbClr val="DFE2E5"/>
                      </a:solidFill>
                      <a:prstDash val="solid"/>
                      <a:round/>
                      <a:headEnd type="none" w="med" len="med"/>
                      <a:tailEnd type="none" w="med" len="med"/>
                    </a:lnR>
                    <a:lnT w="7620" cap="flat" cmpd="sng" algn="ctr">
                      <a:solidFill>
                        <a:srgbClr val="DFE2E5"/>
                      </a:solidFill>
                      <a:prstDash val="solid"/>
                      <a:round/>
                      <a:headEnd type="none" w="med" len="med"/>
                      <a:tailEnd type="none" w="med" len="med"/>
                    </a:lnT>
                    <a:lnB w="762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704006254"/>
                  </a:ext>
                </a:extLst>
              </a:tr>
            </a:tbl>
          </a:graphicData>
        </a:graphic>
      </p:graphicFrame>
      <p:sp>
        <p:nvSpPr>
          <p:cNvPr id="4" name="TextBox 3">
            <a:extLst>
              <a:ext uri="{FF2B5EF4-FFF2-40B4-BE49-F238E27FC236}">
                <a16:creationId xmlns:a16="http://schemas.microsoft.com/office/drawing/2014/main" id="{91E2CFAF-33C2-4084-8519-33C28BC8F1BE}"/>
              </a:ext>
            </a:extLst>
          </p:cNvPr>
          <p:cNvSpPr txBox="1"/>
          <p:nvPr/>
        </p:nvSpPr>
        <p:spPr>
          <a:xfrm>
            <a:off x="690465" y="4106293"/>
            <a:ext cx="7595119" cy="1037207"/>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1250">
                      <a:schemeClr val="tx1"/>
                    </a:gs>
                    <a:gs pos="100000">
                      <a:schemeClr val="tx1"/>
                    </a:gs>
                  </a:gsLst>
                  <a:lin ang="5400000" scaled="0"/>
                </a:gradFill>
                <a:latin typeface="+mj-lt"/>
              </a:rPr>
              <a:t>Updating the modules can be done using:</a:t>
            </a:r>
          </a:p>
          <a:p>
            <a:pPr>
              <a:lnSpc>
                <a:spcPct val="90000"/>
              </a:lnSpc>
              <a:spcAft>
                <a:spcPts val="600"/>
              </a:spcAft>
            </a:pPr>
            <a:br>
              <a:rPr lang="nl-NL" sz="1600" dirty="0">
                <a:gradFill>
                  <a:gsLst>
                    <a:gs pos="1250">
                      <a:schemeClr val="tx1"/>
                    </a:gs>
                    <a:gs pos="100000">
                      <a:schemeClr val="tx1"/>
                    </a:gs>
                  </a:gsLst>
                  <a:lin ang="5400000" scaled="0"/>
                </a:gradFill>
                <a:latin typeface="+mj-lt"/>
              </a:rPr>
            </a:br>
            <a:r>
              <a:rPr lang="nl-NL" sz="1600" dirty="0">
                <a:latin typeface="Consolas" panose="020B0609020204030204" pitchFamily="49" charset="0"/>
              </a:rPr>
              <a:t>Update-Module </a:t>
            </a:r>
            <a:r>
              <a:rPr lang="nl-NL" sz="1600" dirty="0" err="1">
                <a:latin typeface="Consolas" panose="020B0609020204030204" pitchFamily="49" charset="0"/>
              </a:rPr>
              <a:t>SharePointPnPPowerShell</a:t>
            </a:r>
            <a:r>
              <a:rPr lang="nl-NL" sz="1600" dirty="0">
                <a:latin typeface="Consolas" panose="020B0609020204030204" pitchFamily="49" charset="0"/>
              </a:rPr>
              <a:t>*</a:t>
            </a:r>
          </a:p>
        </p:txBody>
      </p:sp>
    </p:spTree>
    <p:extLst>
      <p:ext uri="{BB962C8B-B14F-4D97-AF65-F5344CB8AC3E}">
        <p14:creationId xmlns:p14="http://schemas.microsoft.com/office/powerpoint/2010/main" val="20571935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1814215"/>
          </a:xfrm>
        </p:spPr>
        <p:txBody>
          <a:bodyPr/>
          <a:lstStyle/>
          <a:p>
            <a:pPr marL="514350" indent="-514350">
              <a:buFont typeface="+mj-lt"/>
              <a:buAutoNum type="arabicPeriod"/>
            </a:pPr>
            <a:r>
              <a:rPr lang="en-US" dirty="0"/>
              <a:t>Connect to a SharePoint environment using i.e.:</a:t>
            </a:r>
            <a:br>
              <a:rPr lang="en-US" dirty="0"/>
            </a:br>
            <a:r>
              <a:rPr lang="en-US" dirty="0"/>
              <a:t>Connect-</a:t>
            </a:r>
            <a:r>
              <a:rPr lang="en-US" dirty="0" err="1"/>
              <a:t>PnPOnline</a:t>
            </a:r>
            <a:r>
              <a:rPr lang="en-US" dirty="0"/>
              <a:t> -</a:t>
            </a:r>
            <a:r>
              <a:rPr lang="en-US" dirty="0" err="1"/>
              <a:t>Url</a:t>
            </a:r>
            <a:r>
              <a:rPr lang="en-US" dirty="0"/>
              <a:t> https://&lt;sharepoint </a:t>
            </a:r>
            <a:r>
              <a:rPr lang="en-US" dirty="0" err="1"/>
              <a:t>sitecol</a:t>
            </a:r>
            <a:r>
              <a:rPr lang="en-US" dirty="0"/>
              <a:t>&gt;</a:t>
            </a:r>
          </a:p>
          <a:p>
            <a:pPr marL="514350" indent="-514350">
              <a:buFont typeface="+mj-lt"/>
              <a:buAutoNum type="arabicPeriod"/>
            </a:pPr>
            <a:r>
              <a:rPr lang="en-US" dirty="0"/>
              <a:t>Execute the command you wish, i.e.:</a:t>
            </a:r>
          </a:p>
          <a:p>
            <a:endParaRPr lang="en-US" dirty="0"/>
          </a:p>
        </p:txBody>
      </p:sp>
      <p:sp>
        <p:nvSpPr>
          <p:cNvPr id="2" name="Title 1"/>
          <p:cNvSpPr>
            <a:spLocks noGrp="1"/>
          </p:cNvSpPr>
          <p:nvPr>
            <p:ph type="title"/>
          </p:nvPr>
        </p:nvSpPr>
        <p:spPr/>
        <p:txBody>
          <a:bodyPr/>
          <a:lstStyle/>
          <a:p>
            <a:r>
              <a:rPr lang="en-US" dirty="0"/>
              <a:t>How to Use PnP PowerShell</a:t>
            </a:r>
            <a:endParaRPr lang="nl-NL" dirty="0"/>
          </a:p>
        </p:txBody>
      </p:sp>
      <p:sp>
        <p:nvSpPr>
          <p:cNvPr id="5" name="TextBox 4">
            <a:extLst>
              <a:ext uri="{FF2B5EF4-FFF2-40B4-BE49-F238E27FC236}">
                <a16:creationId xmlns:a16="http://schemas.microsoft.com/office/drawing/2014/main" id="{30C19A45-9574-44F9-A278-ECC5553E1141}"/>
              </a:ext>
            </a:extLst>
          </p:cNvPr>
          <p:cNvSpPr txBox="1"/>
          <p:nvPr/>
        </p:nvSpPr>
        <p:spPr>
          <a:xfrm>
            <a:off x="768332" y="2259328"/>
            <a:ext cx="8173739" cy="1034129"/>
          </a:xfrm>
          <a:prstGeom prst="rect">
            <a:avLst/>
          </a:prstGeom>
          <a:noFill/>
        </p:spPr>
        <p:txBody>
          <a:bodyPr wrap="square" lIns="182880" tIns="146304" rIns="182880" bIns="146304" rtlCol="0">
            <a:spAutoFit/>
          </a:bodyPr>
          <a:lstStyle/>
          <a:p>
            <a:r>
              <a:rPr lang="en-US" sz="1600" dirty="0">
                <a:latin typeface="Consolas" panose="020B0609020204030204" pitchFamily="49" charset="0"/>
              </a:rPr>
              <a:t>Connect-</a:t>
            </a:r>
            <a:r>
              <a:rPr lang="en-US" sz="1600" dirty="0" err="1">
                <a:latin typeface="Consolas" panose="020B0609020204030204" pitchFamily="49" charset="0"/>
              </a:rPr>
              <a:t>PnPOnline</a:t>
            </a:r>
            <a:r>
              <a:rPr lang="en-US" sz="1600" dirty="0">
                <a:latin typeface="Consolas" panose="020B0609020204030204" pitchFamily="49" charset="0"/>
              </a:rPr>
              <a:t> -</a:t>
            </a:r>
            <a:r>
              <a:rPr lang="en-US" sz="1600" dirty="0" err="1">
                <a:latin typeface="Consolas" panose="020B0609020204030204" pitchFamily="49" charset="0"/>
              </a:rPr>
              <a:t>Url</a:t>
            </a:r>
            <a:r>
              <a:rPr lang="en-US" sz="1600" dirty="0">
                <a:latin typeface="Consolas" panose="020B0609020204030204" pitchFamily="49" charset="0"/>
              </a:rPr>
              <a:t> </a:t>
            </a:r>
            <a:r>
              <a:rPr lang="en-US" sz="1600" dirty="0">
                <a:latin typeface="Consolas" panose="020B0609020204030204" pitchFamily="49" charset="0"/>
                <a:hlinkClick r:id="rId3"/>
              </a:rPr>
              <a:t>https://contoso.sharepoint.com</a:t>
            </a:r>
            <a:r>
              <a:rPr lang="en-US" sz="1600" dirty="0">
                <a:latin typeface="Consolas" panose="020B0609020204030204" pitchFamily="49" charset="0"/>
              </a:rPr>
              <a:t> -</a:t>
            </a:r>
            <a:r>
              <a:rPr lang="en-US" sz="1600" dirty="0" err="1">
                <a:latin typeface="Consolas" panose="020B0609020204030204" pitchFamily="49" charset="0"/>
              </a:rPr>
              <a:t>UseWebLogin</a:t>
            </a:r>
            <a:endParaRPr lang="en-US" sz="1600" dirty="0">
              <a:latin typeface="Consolas" panose="020B0609020204030204" pitchFamily="49" charset="0"/>
            </a:endParaRPr>
          </a:p>
          <a:p>
            <a:r>
              <a:rPr lang="en-US" sz="1600" dirty="0">
                <a:latin typeface="Consolas" panose="020B0609020204030204" pitchFamily="49" charset="0"/>
              </a:rPr>
              <a:t>Get-</a:t>
            </a:r>
            <a:r>
              <a:rPr lang="en-US" sz="1600" dirty="0" err="1">
                <a:latin typeface="Consolas" panose="020B0609020204030204" pitchFamily="49" charset="0"/>
              </a:rPr>
              <a:t>PnPList</a:t>
            </a:r>
            <a:r>
              <a:rPr lang="en-US" sz="1600" dirty="0">
                <a:latin typeface="Consolas" panose="020B0609020204030204" pitchFamily="49" charset="0"/>
              </a:rPr>
              <a:t> -List "Documents" | Get-</a:t>
            </a:r>
            <a:r>
              <a:rPr lang="en-US" sz="1600" dirty="0" err="1">
                <a:latin typeface="Consolas" panose="020B0609020204030204" pitchFamily="49" charset="0"/>
              </a:rPr>
              <a:t>PnPListItem</a:t>
            </a:r>
            <a:endParaRPr lang="en-US" sz="1600" dirty="0">
              <a:latin typeface="Consolas" panose="020B0609020204030204" pitchFamily="49" charset="0"/>
            </a:endParaRPr>
          </a:p>
          <a:p>
            <a:r>
              <a:rPr lang="en-US" sz="1600" dirty="0">
                <a:latin typeface="Consolas" panose="020B0609020204030204" pitchFamily="49" charset="0"/>
              </a:rPr>
              <a:t>Add-</a:t>
            </a:r>
            <a:r>
              <a:rPr lang="en-US" sz="1600" dirty="0" err="1">
                <a:latin typeface="Consolas" panose="020B0609020204030204" pitchFamily="49" charset="0"/>
              </a:rPr>
              <a:t>PnPFile</a:t>
            </a:r>
            <a:r>
              <a:rPr lang="en-US" sz="1600" dirty="0">
                <a:latin typeface="Consolas" panose="020B0609020204030204" pitchFamily="49" charset="0"/>
              </a:rPr>
              <a:t> -</a:t>
            </a:r>
            <a:r>
              <a:rPr lang="en-US" sz="1600" dirty="0" err="1">
                <a:latin typeface="Consolas" panose="020B0609020204030204" pitchFamily="49" charset="0"/>
              </a:rPr>
              <a:t>FileName</a:t>
            </a:r>
            <a:r>
              <a:rPr lang="en-US" sz="1600" dirty="0">
                <a:latin typeface="Consolas" panose="020B0609020204030204" pitchFamily="49" charset="0"/>
              </a:rPr>
              <a:t> sample.docx -Folder "Documents"</a:t>
            </a:r>
          </a:p>
        </p:txBody>
      </p:sp>
    </p:spTree>
    <p:extLst>
      <p:ext uri="{BB962C8B-B14F-4D97-AF65-F5344CB8AC3E}">
        <p14:creationId xmlns:p14="http://schemas.microsoft.com/office/powerpoint/2010/main" val="2458407373"/>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4030A3-C6F0-4ACC-A530-89DBF16DD0B4}">
  <ds:schemaRefs>
    <ds:schemaRef ds:uri="http://schemas.microsoft.com/sharepoint/v3/contenttype/forms"/>
  </ds:schemaRefs>
</ds:datastoreItem>
</file>

<file path=customXml/itemProps2.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C727F108-CEBE-4590-9D50-3CE9F2A03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2849</Words>
  <Application>Microsoft Office PowerPoint</Application>
  <PresentationFormat>On-screen Show (16:9)</PresentationFormat>
  <Paragraphs>206</Paragraphs>
  <Slides>22</Slides>
  <Notes>22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What is PnP PowerShell?</vt:lpstr>
      <vt:lpstr>When to Use PnP PowerShell</vt:lpstr>
      <vt:lpstr>How to Install PnP PowerShell</vt:lpstr>
      <vt:lpstr>How to Use PnP PowerShell</vt:lpstr>
      <vt:lpstr>Get-Command</vt:lpstr>
      <vt:lpstr>Get-Help</vt:lpstr>
      <vt:lpstr>Authentication (1/2)</vt:lpstr>
      <vt:lpstr>Authentication (2/2)</vt:lpstr>
      <vt:lpstr>Browsing SharePoint like a local file system</vt:lpstr>
      <vt:lpstr>Measure Commands</vt:lpstr>
      <vt:lpstr>Working with JSLink on a View</vt:lpstr>
      <vt:lpstr>Knowledge Check</vt:lpstr>
      <vt:lpstr>Lesson Summary</vt:lpstr>
      <vt:lpstr>Questions?</vt:lpstr>
      <vt:lpstr>Lab: Working with PnP PowerShell </vt:lpstr>
      <vt:lpstr>Bonus exercise: Working with PnP PowerShell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1</cp:revision>
  <dcterms:modified xsi:type="dcterms:W3CDTF">2020-04-01T10:53:42Z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2018-01-31T18:36:49.5583442Z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