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52"/>
  </p:notesMasterIdLst>
  <p:handoutMasterIdLst>
    <p:handoutMasterId r:id="rId53"/>
  </p:handoutMasterIdLst>
  <p:sldIdLst>
    <p:sldId id="586" r:id="rId5"/>
    <p:sldId id="587" r:id="rId6"/>
    <p:sldId id="588" r:id="rId7"/>
    <p:sldId id="589" r:id="rId8"/>
    <p:sldId id="590" r:id="rId9"/>
    <p:sldId id="532" r:id="rId10"/>
    <p:sldId id="533" r:id="rId11"/>
    <p:sldId id="534" r:id="rId12"/>
    <p:sldId id="535" r:id="rId13"/>
    <p:sldId id="538" r:id="rId14"/>
    <p:sldId id="540" r:id="rId15"/>
    <p:sldId id="541" r:id="rId16"/>
    <p:sldId id="542" r:id="rId17"/>
    <p:sldId id="593" r:id="rId18"/>
    <p:sldId id="594" r:id="rId19"/>
    <p:sldId id="600" r:id="rId20"/>
    <p:sldId id="601" r:id="rId21"/>
    <p:sldId id="545" r:id="rId22"/>
    <p:sldId id="544" r:id="rId23"/>
    <p:sldId id="546" r:id="rId24"/>
    <p:sldId id="539" r:id="rId25"/>
    <p:sldId id="698" r:id="rId26"/>
    <p:sldId id="646" r:id="rId27"/>
    <p:sldId id="647" r:id="rId28"/>
    <p:sldId id="648" r:id="rId29"/>
    <p:sldId id="649" r:id="rId30"/>
    <p:sldId id="650" r:id="rId31"/>
    <p:sldId id="651" r:id="rId32"/>
    <p:sldId id="652" r:id="rId33"/>
    <p:sldId id="653" r:id="rId34"/>
    <p:sldId id="654" r:id="rId35"/>
    <p:sldId id="655" r:id="rId36"/>
    <p:sldId id="656" r:id="rId37"/>
    <p:sldId id="657" r:id="rId38"/>
    <p:sldId id="658" r:id="rId39"/>
    <p:sldId id="659" r:id="rId40"/>
    <p:sldId id="660" r:id="rId41"/>
    <p:sldId id="661" r:id="rId42"/>
    <p:sldId id="718" r:id="rId43"/>
    <p:sldId id="719" r:id="rId44"/>
    <p:sldId id="720" r:id="rId45"/>
    <p:sldId id="721" r:id="rId46"/>
    <p:sldId id="700" r:id="rId47"/>
    <p:sldId id="559" r:id="rId48"/>
    <p:sldId id="558" r:id="rId49"/>
    <p:sldId id="599" r:id="rId50"/>
    <p:sldId id="557"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pages" id="{609D9046-F82D-4149-B719-A3C959F86D8A}">
          <p14:sldIdLst>
            <p14:sldId id="586"/>
            <p14:sldId id="587"/>
            <p14:sldId id="588"/>
            <p14:sldId id="589"/>
            <p14:sldId id="590"/>
          </p14:sldIdLst>
        </p14:section>
        <p14:section name="Apps" id="{494C6A3F-69CD-4EDE-9376-57EE65CB4ABD}">
          <p14:sldIdLst>
            <p14:sldId id="532"/>
            <p14:sldId id="533"/>
            <p14:sldId id="534"/>
            <p14:sldId id="535"/>
            <p14:sldId id="538"/>
            <p14:sldId id="540"/>
            <p14:sldId id="541"/>
            <p14:sldId id="542"/>
            <p14:sldId id="593"/>
            <p14:sldId id="594"/>
            <p14:sldId id="600"/>
            <p14:sldId id="601"/>
            <p14:sldId id="545"/>
            <p14:sldId id="544"/>
            <p14:sldId id="546"/>
            <p14:sldId id="539"/>
          </p14:sldIdLst>
        </p14:section>
        <p14:section name="Creating Add-Ins in Visual Studio" id="{A6C71DD0-1826-403D-A252-1D48F841E34C}">
          <p14:sldIdLst>
            <p14:sldId id="698"/>
            <p14:sldId id="646"/>
            <p14:sldId id="647"/>
            <p14:sldId id="648"/>
            <p14:sldId id="649"/>
            <p14:sldId id="650"/>
            <p14:sldId id="651"/>
            <p14:sldId id="652"/>
            <p14:sldId id="653"/>
            <p14:sldId id="654"/>
            <p14:sldId id="655"/>
            <p14:sldId id="656"/>
            <p14:sldId id="657"/>
            <p14:sldId id="658"/>
            <p14:sldId id="659"/>
            <p14:sldId id="660"/>
            <p14:sldId id="661"/>
          </p14:sldIdLst>
        </p14:section>
        <p14:section name="Add-In Logging" id="{FD04E486-5A36-42B2-BDF3-250DDF80723D}">
          <p14:sldIdLst>
            <p14:sldId id="718"/>
            <p14:sldId id="719"/>
            <p14:sldId id="720"/>
            <p14:sldId id="721"/>
          </p14:sldIdLst>
        </p14:section>
        <p14:section name="Trivia" id="{5C52B054-4970-4905-A57A-BA7E561B7CB0}">
          <p14:sldIdLst>
            <p14:sldId id="700"/>
          </p14:sldIdLst>
        </p14:section>
        <p14:section name="Summary" id="{D81B3E76-3207-418F-9D32-4A9C0076AEA7}">
          <p14:sldIdLst>
            <p14:sldId id="559"/>
          </p14:sldIdLst>
        </p14:section>
        <p14:section name="Questions" id="{280A78C7-E076-4F8A-A3AD-86F0D137417F}">
          <p14:sldIdLst>
            <p14:sldId id="558"/>
            <p14:sldId id="599"/>
          </p14:sldIdLst>
        </p14:section>
        <p14:section name="Back page" id="{C0C7431B-F5C6-4B76-A0F8-0E1700657CDF}">
          <p14:sldIdLst>
            <p14:sldId id="5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D5EA"/>
    <a:srgbClr val="A27B00"/>
    <a:srgbClr val="DEA900"/>
    <a:srgbClr val="F3C647"/>
    <a:srgbClr val="F8F8F8"/>
    <a:srgbClr val="B11403"/>
    <a:srgbClr val="FF6600"/>
    <a:srgbClr val="00487E"/>
    <a:srgbClr val="AAB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1C088-27D1-49F9-B8D3-274934A049B9}" v="431" dt="2020-01-07T10:52:45.80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89" autoAdjust="0"/>
  </p:normalViewPr>
  <p:slideViewPr>
    <p:cSldViewPr snapToGrid="0">
      <p:cViewPr varScale="1">
        <p:scale>
          <a:sx n="68" d="100"/>
          <a:sy n="68" d="100"/>
        </p:scale>
        <p:origin x="810" y="60"/>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On the ribbon, click the </a:t>
          </a:r>
          <a:r>
            <a:rPr lang="en-US" b="1" baseline="0" dirty="0"/>
            <a:t>View </a:t>
          </a:r>
          <a:r>
            <a:rPr lang="en-US" baseline="0" dirty="0"/>
            <a:t>tab, and then click </a:t>
          </a:r>
          <a:r>
            <a:rPr lang="en-US" b="1" baseline="0" dirty="0"/>
            <a:t>Notes 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51F63A8-A13B-4954-B38A-B1EE2E14887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66B3C78-05A9-4B01-A5E6-B7569BCF25F6}">
      <dgm:prSet custT="1"/>
      <dgm:spPr/>
      <dgm:t>
        <a:bodyPr/>
        <a:lstStyle/>
        <a:p>
          <a:r>
            <a:rPr lang="en-US" sz="1100" baseline="0" dirty="0"/>
            <a:t>What are the tools you can use to develop SharePoint Add-Ins?</a:t>
          </a:r>
          <a:endParaRPr lang="en-US" sz="1100" dirty="0"/>
        </a:p>
      </dgm:t>
    </dgm:pt>
    <dgm:pt modelId="{8C1D3A21-5757-465F-A5E6-2F805D0DD969}" type="parTrans" cxnId="{588D9E8C-C190-437A-A40A-E0D154D4BC72}">
      <dgm:prSet/>
      <dgm:spPr/>
      <dgm:t>
        <a:bodyPr/>
        <a:lstStyle/>
        <a:p>
          <a:endParaRPr lang="en-US"/>
        </a:p>
      </dgm:t>
    </dgm:pt>
    <dgm:pt modelId="{27005788-0E94-4D4E-B4FF-6251F3F13D02}" type="sibTrans" cxnId="{588D9E8C-C190-437A-A40A-E0D154D4BC72}">
      <dgm:prSet/>
      <dgm:spPr/>
      <dgm:t>
        <a:bodyPr/>
        <a:lstStyle/>
        <a:p>
          <a:endParaRPr lang="en-US"/>
        </a:p>
      </dgm:t>
    </dgm:pt>
    <dgm:pt modelId="{A4194794-C3DC-456E-9FDA-F47171CE7564}">
      <dgm:prSet/>
      <dgm:spPr/>
      <dgm:t>
        <a:bodyPr/>
        <a:lstStyle/>
        <a:p>
          <a:pPr>
            <a:buNone/>
          </a:pPr>
          <a:r>
            <a:rPr lang="en-US" dirty="0"/>
            <a:t>You can use Visual Studio 2013 or later to develop SharePoint Add-Ins</a:t>
          </a:r>
        </a:p>
      </dgm:t>
    </dgm:pt>
    <dgm:pt modelId="{90611B85-ECF7-4AC6-AB1A-A7968C3C3A2F}" type="parTrans" cxnId="{BEABD948-6D1F-416B-8A0B-881CA5049369}">
      <dgm:prSet/>
      <dgm:spPr/>
      <dgm:t>
        <a:bodyPr/>
        <a:lstStyle/>
        <a:p>
          <a:endParaRPr lang="en-US"/>
        </a:p>
      </dgm:t>
    </dgm:pt>
    <dgm:pt modelId="{C8F4653F-B9B9-4415-91A0-D0742592EC69}" type="sibTrans" cxnId="{BEABD948-6D1F-416B-8A0B-881CA5049369}">
      <dgm:prSet/>
      <dgm:spPr/>
      <dgm:t>
        <a:bodyPr/>
        <a:lstStyle/>
        <a:p>
          <a:endParaRPr lang="en-US"/>
        </a:p>
      </dgm:t>
    </dgm:pt>
    <dgm:pt modelId="{E350429B-4205-4DEE-B7F8-3BDD3ADD8D30}">
      <dgm:prSet custT="1"/>
      <dgm:spPr/>
      <dgm:t>
        <a:bodyPr/>
        <a:lstStyle/>
        <a:p>
          <a:r>
            <a:rPr lang="en-GB" sz="1100" baseline="0" dirty="0"/>
            <a:t>What are the two hosting types of SharePoint Add-Ins?</a:t>
          </a:r>
          <a:endParaRPr lang="en-US" sz="1100" dirty="0"/>
        </a:p>
      </dgm:t>
    </dgm:pt>
    <dgm:pt modelId="{1C264166-F76F-4153-978C-20E361BADD65}" type="parTrans" cxnId="{FB35234C-6092-4A7A-9031-1136A87B15D2}">
      <dgm:prSet/>
      <dgm:spPr/>
      <dgm:t>
        <a:bodyPr/>
        <a:lstStyle/>
        <a:p>
          <a:endParaRPr lang="en-US"/>
        </a:p>
      </dgm:t>
    </dgm:pt>
    <dgm:pt modelId="{59FCA550-6D40-4A49-B31C-5203D40F4127}" type="sibTrans" cxnId="{FB35234C-6092-4A7A-9031-1136A87B15D2}">
      <dgm:prSet/>
      <dgm:spPr/>
      <dgm:t>
        <a:bodyPr/>
        <a:lstStyle/>
        <a:p>
          <a:endParaRPr lang="en-US"/>
        </a:p>
      </dgm:t>
    </dgm:pt>
    <dgm:pt modelId="{9A0194E4-62A1-4D51-B58A-841B3C5D0EDE}">
      <dgm:prSet/>
      <dgm:spPr/>
      <dgm:t>
        <a:bodyPr/>
        <a:lstStyle/>
        <a:p>
          <a:r>
            <a:rPr lang="nl-NL" baseline="0" dirty="0"/>
            <a:t>SharePoint-hosted</a:t>
          </a:r>
          <a:endParaRPr lang="en-US" dirty="0"/>
        </a:p>
      </dgm:t>
    </dgm:pt>
    <dgm:pt modelId="{A689DAC7-F594-4EF5-AEE8-6103EA29B760}" type="parTrans" cxnId="{8B1F2C54-D6E7-4078-AC08-F10C240B3F4C}">
      <dgm:prSet/>
      <dgm:spPr/>
      <dgm:t>
        <a:bodyPr/>
        <a:lstStyle/>
        <a:p>
          <a:endParaRPr lang="en-US"/>
        </a:p>
      </dgm:t>
    </dgm:pt>
    <dgm:pt modelId="{82446C2D-585C-460B-899C-FCEE1DFA2841}" type="sibTrans" cxnId="{8B1F2C54-D6E7-4078-AC08-F10C240B3F4C}">
      <dgm:prSet/>
      <dgm:spPr/>
      <dgm:t>
        <a:bodyPr/>
        <a:lstStyle/>
        <a:p>
          <a:endParaRPr lang="en-US"/>
        </a:p>
      </dgm:t>
    </dgm:pt>
    <dgm:pt modelId="{44EB9547-5C7B-4E48-9B5E-1C90F37D3BC0}">
      <dgm:prSet/>
      <dgm:spPr/>
      <dgm:t>
        <a:bodyPr/>
        <a:lstStyle/>
        <a:p>
          <a:r>
            <a:rPr lang="nl-NL" baseline="0" dirty="0"/>
            <a:t>Provider-hosted</a:t>
          </a:r>
          <a:endParaRPr lang="en-US" dirty="0"/>
        </a:p>
      </dgm:t>
    </dgm:pt>
    <dgm:pt modelId="{608FD4D3-012D-46F1-908A-DC734AD6E06E}" type="parTrans" cxnId="{8608BA47-02DA-48C9-904B-4C56C4856CDF}">
      <dgm:prSet/>
      <dgm:spPr/>
      <dgm:t>
        <a:bodyPr/>
        <a:lstStyle/>
        <a:p>
          <a:endParaRPr lang="en-US"/>
        </a:p>
      </dgm:t>
    </dgm:pt>
    <dgm:pt modelId="{2DFA6AF7-833D-4DFD-A888-DFAD4B6C7DC1}" type="sibTrans" cxnId="{8608BA47-02DA-48C9-904B-4C56C4856CDF}">
      <dgm:prSet/>
      <dgm:spPr/>
      <dgm:t>
        <a:bodyPr/>
        <a:lstStyle/>
        <a:p>
          <a:endParaRPr lang="en-US"/>
        </a:p>
      </dgm:t>
    </dgm:pt>
    <dgm:pt modelId="{535279C3-9225-4E0F-83E5-C418B9897B1F}">
      <dgm:prSet custT="1"/>
      <dgm:spPr/>
      <dgm:t>
        <a:bodyPr/>
        <a:lstStyle/>
        <a:p>
          <a:r>
            <a:rPr lang="en-GB" sz="1100" baseline="0" dirty="0"/>
            <a:t>Which hosting model only allows execution of client logic within the client browser?  Where do its artefacts reside?</a:t>
          </a:r>
          <a:endParaRPr lang="en-US" sz="1100" dirty="0"/>
        </a:p>
      </dgm:t>
    </dgm:pt>
    <dgm:pt modelId="{FE400CFE-E80F-4497-A201-F62917EEF9EF}" type="parTrans" cxnId="{5A0BE39F-67F9-45F3-A55D-5907C0C7FD5B}">
      <dgm:prSet/>
      <dgm:spPr/>
      <dgm:t>
        <a:bodyPr/>
        <a:lstStyle/>
        <a:p>
          <a:endParaRPr lang="en-US"/>
        </a:p>
      </dgm:t>
    </dgm:pt>
    <dgm:pt modelId="{C6937C49-CB9B-45AD-8BBF-9C504B6A6FB4}" type="sibTrans" cxnId="{5A0BE39F-67F9-45F3-A55D-5907C0C7FD5B}">
      <dgm:prSet/>
      <dgm:spPr/>
      <dgm:t>
        <a:bodyPr/>
        <a:lstStyle/>
        <a:p>
          <a:endParaRPr lang="en-US"/>
        </a:p>
      </dgm:t>
    </dgm:pt>
    <dgm:pt modelId="{3BD95A05-480E-4A5D-84A4-2CC6FFC98D66}">
      <dgm:prSet/>
      <dgm:spPr/>
      <dgm:t>
        <a:bodyPr/>
        <a:lstStyle/>
        <a:p>
          <a:r>
            <a:rPr lang="en-US" baseline="0" dirty="0"/>
            <a:t>SharePoint-hosted Add-Ins</a:t>
          </a:r>
          <a:endParaRPr lang="en-US" dirty="0"/>
        </a:p>
      </dgm:t>
    </dgm:pt>
    <dgm:pt modelId="{2E6AD203-645C-4729-9F79-DA27EC6D5BC1}" type="parTrans" cxnId="{8CA044A9-60BB-4BE1-85FB-80918EB083E4}">
      <dgm:prSet/>
      <dgm:spPr/>
      <dgm:t>
        <a:bodyPr/>
        <a:lstStyle/>
        <a:p>
          <a:endParaRPr lang="en-US"/>
        </a:p>
      </dgm:t>
    </dgm:pt>
    <dgm:pt modelId="{C15E19B4-1B97-4BF8-AF63-AB22C4A52D44}" type="sibTrans" cxnId="{8CA044A9-60BB-4BE1-85FB-80918EB083E4}">
      <dgm:prSet/>
      <dgm:spPr/>
      <dgm:t>
        <a:bodyPr/>
        <a:lstStyle/>
        <a:p>
          <a:endParaRPr lang="en-US"/>
        </a:p>
      </dgm:t>
    </dgm:pt>
    <dgm:pt modelId="{E41AE99B-B2CE-4080-9739-A3A85F67AEAC}">
      <dgm:prSet/>
      <dgm:spPr/>
      <dgm:t>
        <a:bodyPr/>
        <a:lstStyle/>
        <a:p>
          <a:r>
            <a:rPr lang="en-US" baseline="0" dirty="0"/>
            <a:t>Its artefacts reside in the App Web in SharePoint</a:t>
          </a:r>
          <a:endParaRPr lang="en-US" dirty="0"/>
        </a:p>
      </dgm:t>
    </dgm:pt>
    <dgm:pt modelId="{4CCC0D0F-7510-477B-928E-A8FE01D7BB5C}" type="parTrans" cxnId="{60DBE879-1983-4474-8D47-85A385BFCFBE}">
      <dgm:prSet/>
      <dgm:spPr/>
      <dgm:t>
        <a:bodyPr/>
        <a:lstStyle/>
        <a:p>
          <a:endParaRPr lang="en-US"/>
        </a:p>
      </dgm:t>
    </dgm:pt>
    <dgm:pt modelId="{FC78C822-6DBB-4D60-B073-AF2DDD129BD6}" type="sibTrans" cxnId="{60DBE879-1983-4474-8D47-85A385BFCFBE}">
      <dgm:prSet/>
      <dgm:spPr/>
      <dgm:t>
        <a:bodyPr/>
        <a:lstStyle/>
        <a:p>
          <a:endParaRPr lang="en-US"/>
        </a:p>
      </dgm:t>
    </dgm:pt>
    <dgm:pt modelId="{F0FC9821-B5A5-42A6-AC05-DF477F1CCD28}" type="pres">
      <dgm:prSet presAssocID="{C51F63A8-A13B-4954-B38A-B1EE2E148877}" presName="linear" presStyleCnt="0">
        <dgm:presLayoutVars>
          <dgm:dir/>
          <dgm:animLvl val="lvl"/>
          <dgm:resizeHandles val="exact"/>
        </dgm:presLayoutVars>
      </dgm:prSet>
      <dgm:spPr/>
    </dgm:pt>
    <dgm:pt modelId="{05D19D39-48AF-48C0-9F54-FA6545391C2B}" type="pres">
      <dgm:prSet presAssocID="{166B3C78-05A9-4B01-A5E6-B7569BCF25F6}" presName="parentLin" presStyleCnt="0"/>
      <dgm:spPr/>
    </dgm:pt>
    <dgm:pt modelId="{8EBBB71E-A542-4F57-B70E-BFF8CA8744DA}" type="pres">
      <dgm:prSet presAssocID="{166B3C78-05A9-4B01-A5E6-B7569BCF25F6}" presName="parentLeftMargin" presStyleLbl="node1" presStyleIdx="0" presStyleCnt="3"/>
      <dgm:spPr/>
    </dgm:pt>
    <dgm:pt modelId="{070D0D9A-1B80-4477-A407-B2F7C2E1C5E7}" type="pres">
      <dgm:prSet presAssocID="{166B3C78-05A9-4B01-A5E6-B7569BCF25F6}" presName="parentText" presStyleLbl="node1" presStyleIdx="0" presStyleCnt="3" custLinFactNeighborX="796" custLinFactNeighborY="11836">
        <dgm:presLayoutVars>
          <dgm:chMax val="0"/>
          <dgm:bulletEnabled val="1"/>
        </dgm:presLayoutVars>
      </dgm:prSet>
      <dgm:spPr/>
    </dgm:pt>
    <dgm:pt modelId="{6B049DE6-3D92-4B6B-ABED-9FB78D72AF45}" type="pres">
      <dgm:prSet presAssocID="{166B3C78-05A9-4B01-A5E6-B7569BCF25F6}" presName="negativeSpace" presStyleCnt="0"/>
      <dgm:spPr/>
    </dgm:pt>
    <dgm:pt modelId="{1ED27AD3-E838-4FB5-8F3E-7047DF4BA6D8}" type="pres">
      <dgm:prSet presAssocID="{166B3C78-05A9-4B01-A5E6-B7569BCF25F6}" presName="childText" presStyleLbl="conFgAcc1" presStyleIdx="0" presStyleCnt="3" custLinFactY="6116" custLinFactNeighborY="100000">
        <dgm:presLayoutVars>
          <dgm:bulletEnabled val="1"/>
        </dgm:presLayoutVars>
      </dgm:prSet>
      <dgm:spPr/>
    </dgm:pt>
    <dgm:pt modelId="{8A7451A3-FADF-4787-9199-70E952262266}" type="pres">
      <dgm:prSet presAssocID="{27005788-0E94-4D4E-B4FF-6251F3F13D02}" presName="spaceBetweenRectangles" presStyleCnt="0"/>
      <dgm:spPr/>
    </dgm:pt>
    <dgm:pt modelId="{F43B4524-5960-4596-802A-4FBC3B845FEA}" type="pres">
      <dgm:prSet presAssocID="{E350429B-4205-4DEE-B7F8-3BDD3ADD8D30}" presName="parentLin" presStyleCnt="0"/>
      <dgm:spPr/>
    </dgm:pt>
    <dgm:pt modelId="{45E6F2FD-B840-4472-BA26-209D118FAF37}" type="pres">
      <dgm:prSet presAssocID="{E350429B-4205-4DEE-B7F8-3BDD3ADD8D30}" presName="parentLeftMargin" presStyleLbl="node1" presStyleIdx="0" presStyleCnt="3"/>
      <dgm:spPr/>
    </dgm:pt>
    <dgm:pt modelId="{3266E0C8-4381-4049-82DD-72FC1C54A11C}" type="pres">
      <dgm:prSet presAssocID="{E350429B-4205-4DEE-B7F8-3BDD3ADD8D30}" presName="parentText" presStyleLbl="node1" presStyleIdx="1" presStyleCnt="3" custLinFactNeighborX="1194" custLinFactNeighborY="41852">
        <dgm:presLayoutVars>
          <dgm:chMax val="0"/>
          <dgm:bulletEnabled val="1"/>
        </dgm:presLayoutVars>
      </dgm:prSet>
      <dgm:spPr/>
    </dgm:pt>
    <dgm:pt modelId="{A6015066-22D3-44A1-B9D5-66E4CDDB1197}" type="pres">
      <dgm:prSet presAssocID="{E350429B-4205-4DEE-B7F8-3BDD3ADD8D30}" presName="negativeSpace" presStyleCnt="0"/>
      <dgm:spPr/>
    </dgm:pt>
    <dgm:pt modelId="{B52DFF74-FCEB-4983-91BE-CB781A5BF5FF}" type="pres">
      <dgm:prSet presAssocID="{E350429B-4205-4DEE-B7F8-3BDD3ADD8D30}" presName="childText" presStyleLbl="conFgAcc1" presStyleIdx="1" presStyleCnt="3" custLinFactY="12437" custLinFactNeighborY="100000">
        <dgm:presLayoutVars>
          <dgm:bulletEnabled val="1"/>
        </dgm:presLayoutVars>
      </dgm:prSet>
      <dgm:spPr/>
    </dgm:pt>
    <dgm:pt modelId="{5F0390A8-BD92-404A-91A3-C84ABAFE8527}" type="pres">
      <dgm:prSet presAssocID="{59FCA550-6D40-4A49-B31C-5203D40F4127}" presName="spaceBetweenRectangles" presStyleCnt="0"/>
      <dgm:spPr/>
    </dgm:pt>
    <dgm:pt modelId="{0DEBD42F-DC44-45C9-A0F1-B00598C78752}" type="pres">
      <dgm:prSet presAssocID="{535279C3-9225-4E0F-83E5-C418B9897B1F}" presName="parentLin" presStyleCnt="0"/>
      <dgm:spPr/>
    </dgm:pt>
    <dgm:pt modelId="{A1737C97-01EC-466D-B628-81B957C8840D}" type="pres">
      <dgm:prSet presAssocID="{535279C3-9225-4E0F-83E5-C418B9897B1F}" presName="parentLeftMargin" presStyleLbl="node1" presStyleIdx="1" presStyleCnt="3"/>
      <dgm:spPr/>
    </dgm:pt>
    <dgm:pt modelId="{F61D6AF4-963A-4292-9DE1-7C9BC645A999}" type="pres">
      <dgm:prSet presAssocID="{535279C3-9225-4E0F-83E5-C418B9897B1F}" presName="parentText" presStyleLbl="node1" presStyleIdx="2" presStyleCnt="3" custScaleY="79141" custLinFactNeighborX="-2576" custLinFactNeighborY="34881">
        <dgm:presLayoutVars>
          <dgm:chMax val="0"/>
          <dgm:bulletEnabled val="1"/>
        </dgm:presLayoutVars>
      </dgm:prSet>
      <dgm:spPr/>
    </dgm:pt>
    <dgm:pt modelId="{8E7B9056-B0E1-425E-8B1B-BBC424B5AA74}" type="pres">
      <dgm:prSet presAssocID="{535279C3-9225-4E0F-83E5-C418B9897B1F}" presName="negativeSpace" presStyleCnt="0"/>
      <dgm:spPr/>
    </dgm:pt>
    <dgm:pt modelId="{3D873CEC-6375-4444-A072-6079D9653FAA}" type="pres">
      <dgm:prSet presAssocID="{535279C3-9225-4E0F-83E5-C418B9897B1F}" presName="childText" presStyleLbl="conFgAcc1" presStyleIdx="2" presStyleCnt="3" custLinFactY="1671" custLinFactNeighborY="100000">
        <dgm:presLayoutVars>
          <dgm:bulletEnabled val="1"/>
        </dgm:presLayoutVars>
      </dgm:prSet>
      <dgm:spPr/>
    </dgm:pt>
  </dgm:ptLst>
  <dgm:cxnLst>
    <dgm:cxn modelId="{AEDF6D1A-6772-4589-94F9-BA7D86FD468B}" type="presOf" srcId="{A4194794-C3DC-456E-9FDA-F47171CE7564}" destId="{1ED27AD3-E838-4FB5-8F3E-7047DF4BA6D8}" srcOrd="0" destOrd="0" presId="urn:microsoft.com/office/officeart/2005/8/layout/list1"/>
    <dgm:cxn modelId="{C9531D1D-E786-4762-A900-3017343C5CFF}" type="presOf" srcId="{3BD95A05-480E-4A5D-84A4-2CC6FFC98D66}" destId="{3D873CEC-6375-4444-A072-6079D9653FAA}" srcOrd="0" destOrd="0" presId="urn:microsoft.com/office/officeart/2005/8/layout/list1"/>
    <dgm:cxn modelId="{F2D77947-CB98-4C4E-B3A7-B3E23959ABA0}" type="presOf" srcId="{166B3C78-05A9-4B01-A5E6-B7569BCF25F6}" destId="{070D0D9A-1B80-4477-A407-B2F7C2E1C5E7}" srcOrd="1" destOrd="0" presId="urn:microsoft.com/office/officeart/2005/8/layout/list1"/>
    <dgm:cxn modelId="{8608BA47-02DA-48C9-904B-4C56C4856CDF}" srcId="{E350429B-4205-4DEE-B7F8-3BDD3ADD8D30}" destId="{44EB9547-5C7B-4E48-9B5E-1C90F37D3BC0}" srcOrd="1" destOrd="0" parTransId="{608FD4D3-012D-46F1-908A-DC734AD6E06E}" sibTransId="{2DFA6AF7-833D-4DFD-A888-DFAD4B6C7DC1}"/>
    <dgm:cxn modelId="{F9C4B848-4B4E-4608-8566-C6D3791E91DF}" type="presOf" srcId="{C51F63A8-A13B-4954-B38A-B1EE2E148877}" destId="{F0FC9821-B5A5-42A6-AC05-DF477F1CCD28}" srcOrd="0" destOrd="0" presId="urn:microsoft.com/office/officeart/2005/8/layout/list1"/>
    <dgm:cxn modelId="{BEABD948-6D1F-416B-8A0B-881CA5049369}" srcId="{166B3C78-05A9-4B01-A5E6-B7569BCF25F6}" destId="{A4194794-C3DC-456E-9FDA-F47171CE7564}" srcOrd="0" destOrd="0" parTransId="{90611B85-ECF7-4AC6-AB1A-A7968C3C3A2F}" sibTransId="{C8F4653F-B9B9-4415-91A0-D0742592EC69}"/>
    <dgm:cxn modelId="{75812C4B-F0BB-4CD7-930B-7ED02BF40B97}" type="presOf" srcId="{9A0194E4-62A1-4D51-B58A-841B3C5D0EDE}" destId="{B52DFF74-FCEB-4983-91BE-CB781A5BF5FF}" srcOrd="0" destOrd="0" presId="urn:microsoft.com/office/officeart/2005/8/layout/list1"/>
    <dgm:cxn modelId="{FB35234C-6092-4A7A-9031-1136A87B15D2}" srcId="{C51F63A8-A13B-4954-B38A-B1EE2E148877}" destId="{E350429B-4205-4DEE-B7F8-3BDD3ADD8D30}" srcOrd="1" destOrd="0" parTransId="{1C264166-F76F-4153-978C-20E361BADD65}" sibTransId="{59FCA550-6D40-4A49-B31C-5203D40F4127}"/>
    <dgm:cxn modelId="{79A1374E-2880-44BA-8D32-07DBEF2C2414}" type="presOf" srcId="{535279C3-9225-4E0F-83E5-C418B9897B1F}" destId="{A1737C97-01EC-466D-B628-81B957C8840D}" srcOrd="0" destOrd="0" presId="urn:microsoft.com/office/officeart/2005/8/layout/list1"/>
    <dgm:cxn modelId="{8B1F2C54-D6E7-4078-AC08-F10C240B3F4C}" srcId="{E350429B-4205-4DEE-B7F8-3BDD3ADD8D30}" destId="{9A0194E4-62A1-4D51-B58A-841B3C5D0EDE}" srcOrd="0" destOrd="0" parTransId="{A689DAC7-F594-4EF5-AEE8-6103EA29B760}" sibTransId="{82446C2D-585C-460B-899C-FCEE1DFA2841}"/>
    <dgm:cxn modelId="{60DBE879-1983-4474-8D47-85A385BFCFBE}" srcId="{535279C3-9225-4E0F-83E5-C418B9897B1F}" destId="{E41AE99B-B2CE-4080-9739-A3A85F67AEAC}" srcOrd="1" destOrd="0" parTransId="{4CCC0D0F-7510-477B-928E-A8FE01D7BB5C}" sibTransId="{FC78C822-6DBB-4D60-B073-AF2DDD129BD6}"/>
    <dgm:cxn modelId="{72AD9A85-5ADF-4A71-814A-17E9AC815863}" type="presOf" srcId="{E350429B-4205-4DEE-B7F8-3BDD3ADD8D30}" destId="{45E6F2FD-B840-4472-BA26-209D118FAF37}" srcOrd="0" destOrd="0" presId="urn:microsoft.com/office/officeart/2005/8/layout/list1"/>
    <dgm:cxn modelId="{588D9E8C-C190-437A-A40A-E0D154D4BC72}" srcId="{C51F63A8-A13B-4954-B38A-B1EE2E148877}" destId="{166B3C78-05A9-4B01-A5E6-B7569BCF25F6}" srcOrd="0" destOrd="0" parTransId="{8C1D3A21-5757-465F-A5E6-2F805D0DD969}" sibTransId="{27005788-0E94-4D4E-B4FF-6251F3F13D02}"/>
    <dgm:cxn modelId="{5A0BE39F-67F9-45F3-A55D-5907C0C7FD5B}" srcId="{C51F63A8-A13B-4954-B38A-B1EE2E148877}" destId="{535279C3-9225-4E0F-83E5-C418B9897B1F}" srcOrd="2" destOrd="0" parTransId="{FE400CFE-E80F-4497-A201-F62917EEF9EF}" sibTransId="{C6937C49-CB9B-45AD-8BBF-9C504B6A6FB4}"/>
    <dgm:cxn modelId="{8CA044A9-60BB-4BE1-85FB-80918EB083E4}" srcId="{535279C3-9225-4E0F-83E5-C418B9897B1F}" destId="{3BD95A05-480E-4A5D-84A4-2CC6FFC98D66}" srcOrd="0" destOrd="0" parTransId="{2E6AD203-645C-4729-9F79-DA27EC6D5BC1}" sibTransId="{C15E19B4-1B97-4BF8-AF63-AB22C4A52D44}"/>
    <dgm:cxn modelId="{9A1F02AF-A549-45B3-B3EE-54A3AAB049D7}" type="presOf" srcId="{E350429B-4205-4DEE-B7F8-3BDD3ADD8D30}" destId="{3266E0C8-4381-4049-82DD-72FC1C54A11C}" srcOrd="1" destOrd="0" presId="urn:microsoft.com/office/officeart/2005/8/layout/list1"/>
    <dgm:cxn modelId="{03A522B3-A0C6-4C37-ACC2-9A001BF01847}" type="presOf" srcId="{166B3C78-05A9-4B01-A5E6-B7569BCF25F6}" destId="{8EBBB71E-A542-4F57-B70E-BFF8CA8744DA}" srcOrd="0" destOrd="0" presId="urn:microsoft.com/office/officeart/2005/8/layout/list1"/>
    <dgm:cxn modelId="{C2ACBBC5-C1CA-417D-8D3B-28337E90364A}" type="presOf" srcId="{535279C3-9225-4E0F-83E5-C418B9897B1F}" destId="{F61D6AF4-963A-4292-9DE1-7C9BC645A999}" srcOrd="1" destOrd="0" presId="urn:microsoft.com/office/officeart/2005/8/layout/list1"/>
    <dgm:cxn modelId="{1D7EACD6-4DBB-40CB-8359-A29320CE2FFA}" type="presOf" srcId="{E41AE99B-B2CE-4080-9739-A3A85F67AEAC}" destId="{3D873CEC-6375-4444-A072-6079D9653FAA}" srcOrd="0" destOrd="1" presId="urn:microsoft.com/office/officeart/2005/8/layout/list1"/>
    <dgm:cxn modelId="{82BD08DD-267C-48BC-B6C2-D09BEA973609}" type="presOf" srcId="{44EB9547-5C7B-4E48-9B5E-1C90F37D3BC0}" destId="{B52DFF74-FCEB-4983-91BE-CB781A5BF5FF}" srcOrd="0" destOrd="1" presId="urn:microsoft.com/office/officeart/2005/8/layout/list1"/>
    <dgm:cxn modelId="{ED52466C-AF1E-4639-BF63-325BA91F7D90}" type="presParOf" srcId="{F0FC9821-B5A5-42A6-AC05-DF477F1CCD28}" destId="{05D19D39-48AF-48C0-9F54-FA6545391C2B}" srcOrd="0" destOrd="0" presId="urn:microsoft.com/office/officeart/2005/8/layout/list1"/>
    <dgm:cxn modelId="{990BB63E-01BA-4B42-8DC5-756D4F8DFD66}" type="presParOf" srcId="{05D19D39-48AF-48C0-9F54-FA6545391C2B}" destId="{8EBBB71E-A542-4F57-B70E-BFF8CA8744DA}" srcOrd="0" destOrd="0" presId="urn:microsoft.com/office/officeart/2005/8/layout/list1"/>
    <dgm:cxn modelId="{9E21FCBA-1F28-4B1B-9329-3D8F0F41607B}" type="presParOf" srcId="{05D19D39-48AF-48C0-9F54-FA6545391C2B}" destId="{070D0D9A-1B80-4477-A407-B2F7C2E1C5E7}" srcOrd="1" destOrd="0" presId="urn:microsoft.com/office/officeart/2005/8/layout/list1"/>
    <dgm:cxn modelId="{88667345-684E-4968-AA62-3690F2783B10}" type="presParOf" srcId="{F0FC9821-B5A5-42A6-AC05-DF477F1CCD28}" destId="{6B049DE6-3D92-4B6B-ABED-9FB78D72AF45}" srcOrd="1" destOrd="0" presId="urn:microsoft.com/office/officeart/2005/8/layout/list1"/>
    <dgm:cxn modelId="{3270EF7E-9B99-47B4-9AC0-302C92442EB6}" type="presParOf" srcId="{F0FC9821-B5A5-42A6-AC05-DF477F1CCD28}" destId="{1ED27AD3-E838-4FB5-8F3E-7047DF4BA6D8}" srcOrd="2" destOrd="0" presId="urn:microsoft.com/office/officeart/2005/8/layout/list1"/>
    <dgm:cxn modelId="{11186B1D-598D-43AE-851B-6CF8D0F807BC}" type="presParOf" srcId="{F0FC9821-B5A5-42A6-AC05-DF477F1CCD28}" destId="{8A7451A3-FADF-4787-9199-70E952262266}" srcOrd="3" destOrd="0" presId="urn:microsoft.com/office/officeart/2005/8/layout/list1"/>
    <dgm:cxn modelId="{E0BB60E5-9FC5-4DDC-8AA3-C6842C6B848F}" type="presParOf" srcId="{F0FC9821-B5A5-42A6-AC05-DF477F1CCD28}" destId="{F43B4524-5960-4596-802A-4FBC3B845FEA}" srcOrd="4" destOrd="0" presId="urn:microsoft.com/office/officeart/2005/8/layout/list1"/>
    <dgm:cxn modelId="{2B112C6B-33A6-4433-AD0B-9A3B5E288F2D}" type="presParOf" srcId="{F43B4524-5960-4596-802A-4FBC3B845FEA}" destId="{45E6F2FD-B840-4472-BA26-209D118FAF37}" srcOrd="0" destOrd="0" presId="urn:microsoft.com/office/officeart/2005/8/layout/list1"/>
    <dgm:cxn modelId="{8A086A1A-D16D-4CA7-88D4-ECD6026236D7}" type="presParOf" srcId="{F43B4524-5960-4596-802A-4FBC3B845FEA}" destId="{3266E0C8-4381-4049-82DD-72FC1C54A11C}" srcOrd="1" destOrd="0" presId="urn:microsoft.com/office/officeart/2005/8/layout/list1"/>
    <dgm:cxn modelId="{75CC4DED-0724-4692-BF8A-0275A996442A}" type="presParOf" srcId="{F0FC9821-B5A5-42A6-AC05-DF477F1CCD28}" destId="{A6015066-22D3-44A1-B9D5-66E4CDDB1197}" srcOrd="5" destOrd="0" presId="urn:microsoft.com/office/officeart/2005/8/layout/list1"/>
    <dgm:cxn modelId="{33FE301C-0564-4B46-9636-801BB33BB587}" type="presParOf" srcId="{F0FC9821-B5A5-42A6-AC05-DF477F1CCD28}" destId="{B52DFF74-FCEB-4983-91BE-CB781A5BF5FF}" srcOrd="6" destOrd="0" presId="urn:microsoft.com/office/officeart/2005/8/layout/list1"/>
    <dgm:cxn modelId="{08DAD46B-4F85-4A73-9CE8-4397974F9ABA}" type="presParOf" srcId="{F0FC9821-B5A5-42A6-AC05-DF477F1CCD28}" destId="{5F0390A8-BD92-404A-91A3-C84ABAFE8527}" srcOrd="7" destOrd="0" presId="urn:microsoft.com/office/officeart/2005/8/layout/list1"/>
    <dgm:cxn modelId="{A91B84DA-4C1E-43B9-AB23-88DE6F1988B5}" type="presParOf" srcId="{F0FC9821-B5A5-42A6-AC05-DF477F1CCD28}" destId="{0DEBD42F-DC44-45C9-A0F1-B00598C78752}" srcOrd="8" destOrd="0" presId="urn:microsoft.com/office/officeart/2005/8/layout/list1"/>
    <dgm:cxn modelId="{1C04E5EE-D21D-4C05-A6EA-8AA6467AB457}" type="presParOf" srcId="{0DEBD42F-DC44-45C9-A0F1-B00598C78752}" destId="{A1737C97-01EC-466D-B628-81B957C8840D}" srcOrd="0" destOrd="0" presId="urn:microsoft.com/office/officeart/2005/8/layout/list1"/>
    <dgm:cxn modelId="{0D69CF40-7CE8-4186-BE3D-10C901C50448}" type="presParOf" srcId="{0DEBD42F-DC44-45C9-A0F1-B00598C78752}" destId="{F61D6AF4-963A-4292-9DE1-7C9BC645A999}" srcOrd="1" destOrd="0" presId="urn:microsoft.com/office/officeart/2005/8/layout/list1"/>
    <dgm:cxn modelId="{7142EAF2-807E-419B-BC40-3430B72FB476}" type="presParOf" srcId="{F0FC9821-B5A5-42A6-AC05-DF477F1CCD28}" destId="{8E7B9056-B0E1-425E-8B1B-BBC424B5AA74}" srcOrd="9" destOrd="0" presId="urn:microsoft.com/office/officeart/2005/8/layout/list1"/>
    <dgm:cxn modelId="{781C02A2-385D-415F-AB3D-39391BEA4481}" type="presParOf" srcId="{F0FC9821-B5A5-42A6-AC05-DF477F1CCD28}" destId="{3D873CEC-6375-4444-A072-6079D9653FA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dirty="0"/>
            <a:t>Add-In Model Fundamentals</a:t>
          </a:r>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dirty="0"/>
            <a:t>In this Lesson</a:t>
          </a:r>
          <a:endParaRPr lang="en-US"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C0A59201-EE39-40F0-B733-55616AFE4DF1}">
      <dgm:prSet/>
      <dgm:spPr/>
      <dgm:t>
        <a:bodyPr/>
        <a:lstStyle/>
        <a:p>
          <a:r>
            <a:rPr lang="en-US" dirty="0"/>
            <a:t>Choosing an Add-In Model</a:t>
          </a:r>
        </a:p>
      </dgm:t>
    </dgm:pt>
    <dgm:pt modelId="{61731768-F6AB-4BE6-9C8B-58A96B572485}" type="parTrans" cxnId="{25B29380-C03C-4E70-83D9-DE8589EE0E84}">
      <dgm:prSet/>
      <dgm:spPr/>
      <dgm:t>
        <a:bodyPr/>
        <a:lstStyle/>
        <a:p>
          <a:endParaRPr lang="en-US"/>
        </a:p>
      </dgm:t>
    </dgm:pt>
    <dgm:pt modelId="{5215D0FA-7DB5-4F4B-9373-412973CCD351}" type="sibTrans" cxnId="{25B29380-C03C-4E70-83D9-DE8589EE0E84}">
      <dgm:prSet/>
      <dgm:spPr/>
      <dgm:t>
        <a:bodyPr/>
        <a:lstStyle/>
        <a:p>
          <a:endParaRPr lang="en-US"/>
        </a:p>
      </dgm:t>
    </dgm:pt>
    <dgm:pt modelId="{7524B45A-A797-4342-AE0A-9B4CFE67304C}">
      <dgm:prSet/>
      <dgm:spPr/>
      <dgm:t>
        <a:bodyPr/>
        <a:lstStyle/>
        <a:p>
          <a:r>
            <a:rPr lang="en-US" dirty="0"/>
            <a:t>Considerations</a:t>
          </a:r>
        </a:p>
      </dgm:t>
    </dgm:pt>
    <dgm:pt modelId="{FC4E26A5-C46B-4969-B20D-6800A47C96A7}" type="parTrans" cxnId="{ABF3ECFF-2CF5-4F15-9E97-90E17041A690}">
      <dgm:prSet/>
      <dgm:spPr/>
      <dgm:t>
        <a:bodyPr/>
        <a:lstStyle/>
        <a:p>
          <a:endParaRPr lang="en-US"/>
        </a:p>
      </dgm:t>
    </dgm:pt>
    <dgm:pt modelId="{81066E43-B923-4896-9635-7D97674CAB65}" type="sibTrans" cxnId="{ABF3ECFF-2CF5-4F15-9E97-90E17041A690}">
      <dgm:prSet/>
      <dgm:spPr/>
      <dgm:t>
        <a:bodyPr/>
        <a:lstStyle/>
        <a:p>
          <a:endParaRPr lang="en-US"/>
        </a:p>
      </dgm:t>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custLinFactNeighborX="6880" custLinFactNeighborY="-5724">
        <dgm:presLayoutVars>
          <dgm:bulletEnabled val="1"/>
        </dgm:presLayoutVars>
      </dgm:prSet>
      <dgm:spPr/>
    </dgm:pt>
  </dgm:ptLst>
  <dgm:cxnLst>
    <dgm:cxn modelId="{B78E3405-C85A-420A-BB25-C7B389A5C2F9}" type="presOf" srcId="{C92F09AE-61DA-45D9-9B02-5A6154644B72}" destId="{E5E9F6A9-C0FC-44C2-8E7D-6D0DD75AF889}" srcOrd="0" destOrd="0" presId="urn:microsoft.com/office/officeart/2005/8/layout/list1"/>
    <dgm:cxn modelId="{059FAE1B-0A23-4B37-9F13-DC9F8DB062DC}" type="presOf" srcId="{C0A59201-EE39-40F0-B733-55616AFE4DF1}" destId="{82E04019-39D4-444C-9C86-DF941E2A9919}" srcOrd="0" destOrd="1" presId="urn:microsoft.com/office/officeart/2005/8/layout/list1"/>
    <dgm:cxn modelId="{DF008321-D24F-45BA-92ED-32639108CCBA}" type="presOf" srcId="{A370D177-2F42-4F76-AB34-FA09C2226876}" destId="{DDDAEA0F-E222-4DAF-9921-A2B533464FDC}"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58F03962-4CB3-4116-9E05-FB079FC38CE6}" type="presOf" srcId="{19EBB5A8-0610-494F-BB70-2E80E474E2F9}" destId="{82E04019-39D4-444C-9C86-DF941E2A9919}" srcOrd="0" destOrd="0" presId="urn:microsoft.com/office/officeart/2005/8/layout/list1"/>
    <dgm:cxn modelId="{8AB20C51-E1D0-4AA6-8896-1660F07D3A0B}" type="presOf" srcId="{7524B45A-A797-4342-AE0A-9B4CFE67304C}" destId="{82E04019-39D4-444C-9C86-DF941E2A9919}" srcOrd="0" destOrd="2" presId="urn:microsoft.com/office/officeart/2005/8/layout/list1"/>
    <dgm:cxn modelId="{25B29380-C03C-4E70-83D9-DE8589EE0E84}" srcId="{A370D177-2F42-4F76-AB34-FA09C2226876}" destId="{C0A59201-EE39-40F0-B733-55616AFE4DF1}" srcOrd="1" destOrd="0" parTransId="{61731768-F6AB-4BE6-9C8B-58A96B572485}" sibTransId="{5215D0FA-7DB5-4F4B-9373-412973CCD351}"/>
    <dgm:cxn modelId="{2DBE64B8-5488-4AF9-A3E1-7C5D4F4CA9E3}" srcId="{A370D177-2F42-4F76-AB34-FA09C2226876}" destId="{19EBB5A8-0610-494F-BB70-2E80E474E2F9}" srcOrd="0" destOrd="0" parTransId="{4910435A-03D0-4F46-9915-E2D151A151B2}" sibTransId="{DAFC96C0-37E9-4BFF-8056-DC1AC8FD01E7}"/>
    <dgm:cxn modelId="{0E2C0DF9-9762-4300-84CE-99377FB138F1}" srcId="{C92F09AE-61DA-45D9-9B02-5A6154644B72}" destId="{A370D177-2F42-4F76-AB34-FA09C2226876}" srcOrd="0" destOrd="0" parTransId="{773641E7-837B-4BC8-BD87-6285539E6E0A}" sibTransId="{E3A724E5-22EE-40C1-BE76-B6C63FD264C5}"/>
    <dgm:cxn modelId="{ABF3ECFF-2CF5-4F15-9E97-90E17041A690}" srcId="{A370D177-2F42-4F76-AB34-FA09C2226876}" destId="{7524B45A-A797-4342-AE0A-9B4CFE67304C}" srcOrd="2" destOrd="0" parTransId="{FC4E26A5-C46B-4969-B20D-6800A47C96A7}" sibTransId="{81066E43-B923-4896-9635-7D97674CAB6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DE850-4152-4016-ACA0-912B0E39BB7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3D891A5-A712-407F-A1EF-A7C6E3E90884}">
      <dgm:prSet/>
      <dgm:spPr/>
      <dgm:t>
        <a:bodyPr/>
        <a:lstStyle/>
        <a:p>
          <a:r>
            <a:rPr lang="en-US" dirty="0"/>
            <a:t>Understand the SharePoint Add-In Architecture/Concept</a:t>
          </a:r>
        </a:p>
      </dgm:t>
    </dgm:pt>
    <dgm:pt modelId="{A972FDD1-C3BD-406B-93E5-030B880EFC71}" type="parTrans" cxnId="{42D20D03-B223-498F-A00C-9281B66C19BC}">
      <dgm:prSet/>
      <dgm:spPr/>
      <dgm:t>
        <a:bodyPr/>
        <a:lstStyle/>
        <a:p>
          <a:endParaRPr lang="en-US"/>
        </a:p>
      </dgm:t>
    </dgm:pt>
    <dgm:pt modelId="{FD765D4B-7730-4969-8624-8DEEF6E7FA34}" type="sibTrans" cxnId="{42D20D03-B223-498F-A00C-9281B66C19BC}">
      <dgm:prSet/>
      <dgm:spPr/>
      <dgm:t>
        <a:bodyPr/>
        <a:lstStyle/>
        <a:p>
          <a:endParaRPr lang="en-US"/>
        </a:p>
      </dgm:t>
    </dgm:pt>
    <dgm:pt modelId="{564371B5-8C21-4CA0-B206-EC6405C31490}">
      <dgm:prSet/>
      <dgm:spPr/>
      <dgm:t>
        <a:bodyPr/>
        <a:lstStyle/>
        <a:p>
          <a:r>
            <a:rPr lang="en-US"/>
            <a:t>Learn how to decide between different Add-In Models</a:t>
          </a:r>
          <a:endParaRPr lang="en-US" dirty="0"/>
        </a:p>
      </dgm:t>
    </dgm:pt>
    <dgm:pt modelId="{1DA74AF0-4ABD-4896-A5A8-4B112B0B9CE1}" type="parTrans" cxnId="{71B67E03-647D-4C70-B0F6-02529B1F1728}">
      <dgm:prSet/>
      <dgm:spPr/>
      <dgm:t>
        <a:bodyPr/>
        <a:lstStyle/>
        <a:p>
          <a:endParaRPr lang="en-US"/>
        </a:p>
      </dgm:t>
    </dgm:pt>
    <dgm:pt modelId="{B7E23F95-665C-4667-B820-4D6A21A8FE1F}" type="sibTrans" cxnId="{71B67E03-647D-4C70-B0F6-02529B1F1728}">
      <dgm:prSet/>
      <dgm:spPr/>
      <dgm:t>
        <a:bodyPr/>
        <a:lstStyle/>
        <a:p>
          <a:endParaRPr lang="en-US"/>
        </a:p>
      </dgm:t>
    </dgm:pt>
    <dgm:pt modelId="{D4B575FE-0F3B-4189-9446-D2BE2291D1A1}" type="pres">
      <dgm:prSet presAssocID="{24FDE850-4152-4016-ACA0-912B0E39BB7F}" presName="CompostProcess" presStyleCnt="0">
        <dgm:presLayoutVars>
          <dgm:dir/>
          <dgm:resizeHandles val="exact"/>
        </dgm:presLayoutVars>
      </dgm:prSet>
      <dgm:spPr/>
    </dgm:pt>
    <dgm:pt modelId="{3707A915-213A-4440-98C4-7DDECF01A536}" type="pres">
      <dgm:prSet presAssocID="{24FDE850-4152-4016-ACA0-912B0E39BB7F}" presName="arrow" presStyleLbl="bgShp" presStyleIdx="0" presStyleCnt="1"/>
      <dgm:spPr/>
    </dgm:pt>
    <dgm:pt modelId="{CEDC83BD-6B0E-4BD5-8209-66F29F78242D}" type="pres">
      <dgm:prSet presAssocID="{24FDE850-4152-4016-ACA0-912B0E39BB7F}" presName="linearProcess" presStyleCnt="0"/>
      <dgm:spPr/>
    </dgm:pt>
    <dgm:pt modelId="{67A8BDBE-2B4E-4835-BE11-15DA33419524}" type="pres">
      <dgm:prSet presAssocID="{A3D891A5-A712-407F-A1EF-A7C6E3E90884}" presName="textNode" presStyleLbl="node1" presStyleIdx="0" presStyleCnt="2" custScaleX="77676">
        <dgm:presLayoutVars>
          <dgm:bulletEnabled val="1"/>
        </dgm:presLayoutVars>
      </dgm:prSet>
      <dgm:spPr/>
    </dgm:pt>
    <dgm:pt modelId="{88519CEA-9DB1-49EC-9B4D-10A8B641536E}" type="pres">
      <dgm:prSet presAssocID="{FD765D4B-7730-4969-8624-8DEEF6E7FA34}" presName="sibTrans" presStyleCnt="0"/>
      <dgm:spPr/>
    </dgm:pt>
    <dgm:pt modelId="{496AB340-9CE5-447B-AC64-4F4C8ABFD7C6}" type="pres">
      <dgm:prSet presAssocID="{564371B5-8C21-4CA0-B206-EC6405C31490}" presName="textNode" presStyleLbl="node1" presStyleIdx="1" presStyleCnt="2" custScaleX="78044">
        <dgm:presLayoutVars>
          <dgm:bulletEnabled val="1"/>
        </dgm:presLayoutVars>
      </dgm:prSet>
      <dgm:spPr/>
    </dgm:pt>
  </dgm:ptLst>
  <dgm:cxnLst>
    <dgm:cxn modelId="{42D20D03-B223-498F-A00C-9281B66C19BC}" srcId="{24FDE850-4152-4016-ACA0-912B0E39BB7F}" destId="{A3D891A5-A712-407F-A1EF-A7C6E3E90884}" srcOrd="0" destOrd="0" parTransId="{A972FDD1-C3BD-406B-93E5-030B880EFC71}" sibTransId="{FD765D4B-7730-4969-8624-8DEEF6E7FA34}"/>
    <dgm:cxn modelId="{71B67E03-647D-4C70-B0F6-02529B1F1728}" srcId="{24FDE850-4152-4016-ACA0-912B0E39BB7F}" destId="{564371B5-8C21-4CA0-B206-EC6405C31490}" srcOrd="1" destOrd="0" parTransId="{1DA74AF0-4ABD-4896-A5A8-4B112B0B9CE1}" sibTransId="{B7E23F95-665C-4667-B820-4D6A21A8FE1F}"/>
    <dgm:cxn modelId="{83273C73-A82A-478E-9A70-34311950DE68}" type="presOf" srcId="{564371B5-8C21-4CA0-B206-EC6405C31490}" destId="{496AB340-9CE5-447B-AC64-4F4C8ABFD7C6}" srcOrd="0" destOrd="0" presId="urn:microsoft.com/office/officeart/2005/8/layout/hProcess9"/>
    <dgm:cxn modelId="{63C53495-D074-4493-9933-713AE3632588}" type="presOf" srcId="{A3D891A5-A712-407F-A1EF-A7C6E3E90884}" destId="{67A8BDBE-2B4E-4835-BE11-15DA33419524}" srcOrd="0" destOrd="0" presId="urn:microsoft.com/office/officeart/2005/8/layout/hProcess9"/>
    <dgm:cxn modelId="{12EECFD9-E421-4FE5-A9C7-0BA7D0E50BBA}" type="presOf" srcId="{24FDE850-4152-4016-ACA0-912B0E39BB7F}" destId="{D4B575FE-0F3B-4189-9446-D2BE2291D1A1}" srcOrd="0" destOrd="0" presId="urn:microsoft.com/office/officeart/2005/8/layout/hProcess9"/>
    <dgm:cxn modelId="{007B7BA4-F432-4E61-8584-8A09425612CF}" type="presParOf" srcId="{D4B575FE-0F3B-4189-9446-D2BE2291D1A1}" destId="{3707A915-213A-4440-98C4-7DDECF01A536}" srcOrd="0" destOrd="0" presId="urn:microsoft.com/office/officeart/2005/8/layout/hProcess9"/>
    <dgm:cxn modelId="{2F399FCF-489B-417A-B3F6-A0F2636B98DD}" type="presParOf" srcId="{D4B575FE-0F3B-4189-9446-D2BE2291D1A1}" destId="{CEDC83BD-6B0E-4BD5-8209-66F29F78242D}" srcOrd="1" destOrd="0" presId="urn:microsoft.com/office/officeart/2005/8/layout/hProcess9"/>
    <dgm:cxn modelId="{56DCACF5-ECBF-42AF-B42F-1EF53242070A}" type="presParOf" srcId="{CEDC83BD-6B0E-4BD5-8209-66F29F78242D}" destId="{67A8BDBE-2B4E-4835-BE11-15DA33419524}" srcOrd="0" destOrd="0" presId="urn:microsoft.com/office/officeart/2005/8/layout/hProcess9"/>
    <dgm:cxn modelId="{206D267E-E019-4123-9C88-36E45FC6DF69}" type="presParOf" srcId="{CEDC83BD-6B0E-4BD5-8209-66F29F78242D}" destId="{88519CEA-9DB1-49EC-9B4D-10A8B641536E}" srcOrd="1" destOrd="0" presId="urn:microsoft.com/office/officeart/2005/8/layout/hProcess9"/>
    <dgm:cxn modelId="{CE7EDC65-72B5-43F3-85E4-032847BE5B62}" type="presParOf" srcId="{CEDC83BD-6B0E-4BD5-8209-66F29F78242D}" destId="{496AB340-9CE5-447B-AC64-4F4C8ABFD7C6}"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267614-3083-4490-8989-7978A5D55FA1}"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51F60A57-F0BC-49CA-811B-27F480A3F846}">
      <dgm:prSet/>
      <dgm:spPr/>
      <dgm:t>
        <a:bodyPr/>
        <a:lstStyle/>
        <a:p>
          <a:r>
            <a:rPr lang="en-GB" baseline="0"/>
            <a:t>Do Add-Ins share a Url</a:t>
          </a:r>
          <a:endParaRPr lang="en-US"/>
        </a:p>
      </dgm:t>
    </dgm:pt>
    <dgm:pt modelId="{B76574F0-638E-4563-96FB-080D47D8DD2F}" type="parTrans" cxnId="{952FE5F7-88CB-47D1-BD26-63409E9C531C}">
      <dgm:prSet/>
      <dgm:spPr/>
      <dgm:t>
        <a:bodyPr/>
        <a:lstStyle/>
        <a:p>
          <a:endParaRPr lang="en-US"/>
        </a:p>
      </dgm:t>
    </dgm:pt>
    <dgm:pt modelId="{50EAE200-6252-4037-BD32-DF418561D2F4}" type="sibTrans" cxnId="{952FE5F7-88CB-47D1-BD26-63409E9C531C}">
      <dgm:prSet/>
      <dgm:spPr/>
      <dgm:t>
        <a:bodyPr/>
        <a:lstStyle/>
        <a:p>
          <a:endParaRPr lang="en-US"/>
        </a:p>
      </dgm:t>
    </dgm:pt>
    <dgm:pt modelId="{7B4BE4EE-46C9-4DD6-BE3A-EE0E70D1D79F}">
      <dgm:prSet/>
      <dgm:spPr/>
      <dgm:t>
        <a:bodyPr/>
        <a:lstStyle/>
        <a:p>
          <a:r>
            <a:rPr lang="en-GB" baseline="0"/>
            <a:t>Yes</a:t>
          </a:r>
          <a:endParaRPr lang="en-US"/>
        </a:p>
      </dgm:t>
    </dgm:pt>
    <dgm:pt modelId="{E187A1B8-5DF1-44A8-8481-640A2FBE8BC8}" type="parTrans" cxnId="{CB87862A-FB61-48DF-B090-6C81094DED77}">
      <dgm:prSet/>
      <dgm:spPr/>
      <dgm:t>
        <a:bodyPr/>
        <a:lstStyle/>
        <a:p>
          <a:endParaRPr lang="en-US"/>
        </a:p>
      </dgm:t>
    </dgm:pt>
    <dgm:pt modelId="{D49F8D59-2D5F-40FF-AA61-63FC85F4F096}" type="sibTrans" cxnId="{CB87862A-FB61-48DF-B090-6C81094DED77}">
      <dgm:prSet/>
      <dgm:spPr/>
      <dgm:t>
        <a:bodyPr/>
        <a:lstStyle/>
        <a:p>
          <a:endParaRPr lang="en-US"/>
        </a:p>
      </dgm:t>
    </dgm:pt>
    <dgm:pt modelId="{AC2B199F-50E1-4D32-BF9E-206AA3DCDF06}">
      <dgm:prSet/>
      <dgm:spPr/>
      <dgm:t>
        <a:bodyPr/>
        <a:lstStyle/>
        <a:p>
          <a:r>
            <a:rPr lang="en-GB" baseline="0"/>
            <a:t>No</a:t>
          </a:r>
          <a:endParaRPr lang="en-US"/>
        </a:p>
      </dgm:t>
    </dgm:pt>
    <dgm:pt modelId="{2AD3115D-6125-4567-9814-EBD16114ECD6}" type="parTrans" cxnId="{CF7758FC-C390-40AC-AFB3-44ADF3C02ACA}">
      <dgm:prSet/>
      <dgm:spPr/>
      <dgm:t>
        <a:bodyPr/>
        <a:lstStyle/>
        <a:p>
          <a:endParaRPr lang="en-US"/>
        </a:p>
      </dgm:t>
    </dgm:pt>
    <dgm:pt modelId="{24E58CA4-9B3C-423C-8D5C-4E0D93CE2F68}" type="sibTrans" cxnId="{CF7758FC-C390-40AC-AFB3-44ADF3C02ACA}">
      <dgm:prSet/>
      <dgm:spPr/>
      <dgm:t>
        <a:bodyPr/>
        <a:lstStyle/>
        <a:p>
          <a:endParaRPr lang="en-US"/>
        </a:p>
      </dgm:t>
    </dgm:pt>
    <dgm:pt modelId="{F4BF1F9E-B8EB-4E7A-9E43-AAEFB3EC9304}">
      <dgm:prSet/>
      <dgm:spPr/>
      <dgm:t>
        <a:bodyPr/>
        <a:lstStyle/>
        <a:p>
          <a:r>
            <a:rPr lang="en-GB" baseline="0"/>
            <a:t>What are the Add-In hosting options</a:t>
          </a:r>
          <a:endParaRPr lang="en-US"/>
        </a:p>
      </dgm:t>
    </dgm:pt>
    <dgm:pt modelId="{795619E6-C852-4E93-BBC6-E9F54201DB2F}" type="parTrans" cxnId="{428B61A6-5FF9-44C0-A7EB-4E246E02D6C2}">
      <dgm:prSet/>
      <dgm:spPr/>
      <dgm:t>
        <a:bodyPr/>
        <a:lstStyle/>
        <a:p>
          <a:endParaRPr lang="en-US"/>
        </a:p>
      </dgm:t>
    </dgm:pt>
    <dgm:pt modelId="{A755A460-A8DC-4724-8BD9-18D4CCD4EEE9}" type="sibTrans" cxnId="{428B61A6-5FF9-44C0-A7EB-4E246E02D6C2}">
      <dgm:prSet/>
      <dgm:spPr/>
      <dgm:t>
        <a:bodyPr/>
        <a:lstStyle/>
        <a:p>
          <a:endParaRPr lang="en-US"/>
        </a:p>
      </dgm:t>
    </dgm:pt>
    <dgm:pt modelId="{0AAC200F-BEA6-4F70-87D6-C56A6B1D7273}">
      <dgm:prSet/>
      <dgm:spPr/>
      <dgm:t>
        <a:bodyPr/>
        <a:lstStyle/>
        <a:p>
          <a:r>
            <a:rPr lang="en-US" baseline="0"/>
            <a:t>Auto hosted </a:t>
          </a:r>
          <a:endParaRPr lang="en-US"/>
        </a:p>
      </dgm:t>
    </dgm:pt>
    <dgm:pt modelId="{C4821840-12C5-43A2-B1EC-859766B3A99D}" type="parTrans" cxnId="{BA2B6FE8-856D-44FF-B8D4-476ADC587E7E}">
      <dgm:prSet/>
      <dgm:spPr/>
      <dgm:t>
        <a:bodyPr/>
        <a:lstStyle/>
        <a:p>
          <a:endParaRPr lang="en-US"/>
        </a:p>
      </dgm:t>
    </dgm:pt>
    <dgm:pt modelId="{A8ADA1D6-53FA-4D6E-84BB-F50F589DB203}" type="sibTrans" cxnId="{BA2B6FE8-856D-44FF-B8D4-476ADC587E7E}">
      <dgm:prSet/>
      <dgm:spPr/>
      <dgm:t>
        <a:bodyPr/>
        <a:lstStyle/>
        <a:p>
          <a:endParaRPr lang="en-US"/>
        </a:p>
      </dgm:t>
    </dgm:pt>
    <dgm:pt modelId="{F8A712B9-8004-4F0B-91C6-36E19BF9F316}">
      <dgm:prSet/>
      <dgm:spPr/>
      <dgm:t>
        <a:bodyPr/>
        <a:lstStyle/>
        <a:p>
          <a:r>
            <a:rPr lang="en-GB" baseline="0"/>
            <a:t>Provider Hosted</a:t>
          </a:r>
          <a:endParaRPr lang="en-US"/>
        </a:p>
      </dgm:t>
    </dgm:pt>
    <dgm:pt modelId="{9DEB68B9-E5B8-46EF-AE56-5F562D50EDE0}" type="parTrans" cxnId="{F4889828-1F55-4419-8A6E-3E14EF1E1148}">
      <dgm:prSet/>
      <dgm:spPr/>
      <dgm:t>
        <a:bodyPr/>
        <a:lstStyle/>
        <a:p>
          <a:endParaRPr lang="en-US"/>
        </a:p>
      </dgm:t>
    </dgm:pt>
    <dgm:pt modelId="{66A72450-E90F-4329-B04A-60913F7F75CC}" type="sibTrans" cxnId="{F4889828-1F55-4419-8A6E-3E14EF1E1148}">
      <dgm:prSet/>
      <dgm:spPr/>
      <dgm:t>
        <a:bodyPr/>
        <a:lstStyle/>
        <a:p>
          <a:endParaRPr lang="en-US"/>
        </a:p>
      </dgm:t>
    </dgm:pt>
    <dgm:pt modelId="{A58C2240-399A-4EEE-8D9F-77C7D2232B0C}">
      <dgm:prSet/>
      <dgm:spPr/>
      <dgm:t>
        <a:bodyPr/>
        <a:lstStyle/>
        <a:p>
          <a:r>
            <a:rPr lang="en-GB" baseline="0"/>
            <a:t>SharePoint Hosted</a:t>
          </a:r>
          <a:endParaRPr lang="en-US"/>
        </a:p>
      </dgm:t>
    </dgm:pt>
    <dgm:pt modelId="{8EFA92FD-4177-4ACE-8001-EF9159B26C5E}" type="parTrans" cxnId="{1049E0F9-CEC2-491D-B8B5-5735BB2B38C7}">
      <dgm:prSet/>
      <dgm:spPr/>
      <dgm:t>
        <a:bodyPr/>
        <a:lstStyle/>
        <a:p>
          <a:endParaRPr lang="en-US"/>
        </a:p>
      </dgm:t>
    </dgm:pt>
    <dgm:pt modelId="{EEF6D5F9-E769-4E27-AA95-5B65251898FF}" type="sibTrans" cxnId="{1049E0F9-CEC2-491D-B8B5-5735BB2B38C7}">
      <dgm:prSet/>
      <dgm:spPr/>
      <dgm:t>
        <a:bodyPr/>
        <a:lstStyle/>
        <a:p>
          <a:endParaRPr lang="en-US"/>
        </a:p>
      </dgm:t>
    </dgm:pt>
    <dgm:pt modelId="{66D411CC-93BC-409B-9FEE-4C80EBA67904}" type="pres">
      <dgm:prSet presAssocID="{A5267614-3083-4490-8989-7978A5D55FA1}" presName="diagram" presStyleCnt="0">
        <dgm:presLayoutVars>
          <dgm:chPref val="1"/>
          <dgm:dir/>
          <dgm:animOne val="branch"/>
          <dgm:animLvl val="lvl"/>
          <dgm:resizeHandles/>
        </dgm:presLayoutVars>
      </dgm:prSet>
      <dgm:spPr/>
    </dgm:pt>
    <dgm:pt modelId="{D817D934-C820-4A0A-B0D0-EB308D25D437}" type="pres">
      <dgm:prSet presAssocID="{51F60A57-F0BC-49CA-811B-27F480A3F846}" presName="root" presStyleCnt="0"/>
      <dgm:spPr/>
    </dgm:pt>
    <dgm:pt modelId="{58741E37-7896-4735-86AF-E88BE036DE60}" type="pres">
      <dgm:prSet presAssocID="{51F60A57-F0BC-49CA-811B-27F480A3F846}" presName="rootComposite" presStyleCnt="0"/>
      <dgm:spPr/>
    </dgm:pt>
    <dgm:pt modelId="{50E2B9EE-120C-4543-9312-EAB468782E3A}" type="pres">
      <dgm:prSet presAssocID="{51F60A57-F0BC-49CA-811B-27F480A3F846}" presName="rootText" presStyleLbl="node1" presStyleIdx="0" presStyleCnt="2"/>
      <dgm:spPr/>
    </dgm:pt>
    <dgm:pt modelId="{3B0D5C24-182C-473E-99BE-64A9B7CC27AC}" type="pres">
      <dgm:prSet presAssocID="{51F60A57-F0BC-49CA-811B-27F480A3F846}" presName="rootConnector" presStyleLbl="node1" presStyleIdx="0" presStyleCnt="2"/>
      <dgm:spPr/>
    </dgm:pt>
    <dgm:pt modelId="{0BF2B837-FA68-4D0F-A7C9-F6C653A3F409}" type="pres">
      <dgm:prSet presAssocID="{51F60A57-F0BC-49CA-811B-27F480A3F846}" presName="childShape" presStyleCnt="0"/>
      <dgm:spPr/>
    </dgm:pt>
    <dgm:pt modelId="{BB39BF15-C51E-4E46-A92B-7060DF87DC3E}" type="pres">
      <dgm:prSet presAssocID="{E187A1B8-5DF1-44A8-8481-640A2FBE8BC8}" presName="Name13" presStyleLbl="parChTrans1D2" presStyleIdx="0" presStyleCnt="5"/>
      <dgm:spPr/>
    </dgm:pt>
    <dgm:pt modelId="{965638D8-AA09-4A66-B55C-42D7D12A5E0E}" type="pres">
      <dgm:prSet presAssocID="{7B4BE4EE-46C9-4DD6-BE3A-EE0E70D1D79F}" presName="childText" presStyleLbl="bgAcc1" presStyleIdx="0" presStyleCnt="5">
        <dgm:presLayoutVars>
          <dgm:bulletEnabled val="1"/>
        </dgm:presLayoutVars>
      </dgm:prSet>
      <dgm:spPr/>
    </dgm:pt>
    <dgm:pt modelId="{C13E16E7-3C63-4D0A-8B6A-BE242659D328}" type="pres">
      <dgm:prSet presAssocID="{2AD3115D-6125-4567-9814-EBD16114ECD6}" presName="Name13" presStyleLbl="parChTrans1D2" presStyleIdx="1" presStyleCnt="5"/>
      <dgm:spPr/>
    </dgm:pt>
    <dgm:pt modelId="{6324E081-413A-485D-942F-32D7A2956449}" type="pres">
      <dgm:prSet presAssocID="{AC2B199F-50E1-4D32-BF9E-206AA3DCDF06}" presName="childText" presStyleLbl="bgAcc1" presStyleIdx="1" presStyleCnt="5">
        <dgm:presLayoutVars>
          <dgm:bulletEnabled val="1"/>
        </dgm:presLayoutVars>
      </dgm:prSet>
      <dgm:spPr/>
    </dgm:pt>
    <dgm:pt modelId="{42588CE1-4BB2-4031-9984-62D6AB90E70C}" type="pres">
      <dgm:prSet presAssocID="{F4BF1F9E-B8EB-4E7A-9E43-AAEFB3EC9304}" presName="root" presStyleCnt="0"/>
      <dgm:spPr/>
    </dgm:pt>
    <dgm:pt modelId="{C06C7C4C-DBF8-40E6-BE62-CA4DA5328225}" type="pres">
      <dgm:prSet presAssocID="{F4BF1F9E-B8EB-4E7A-9E43-AAEFB3EC9304}" presName="rootComposite" presStyleCnt="0"/>
      <dgm:spPr/>
    </dgm:pt>
    <dgm:pt modelId="{887B0F76-903A-4C73-A6A3-3CF23EB41060}" type="pres">
      <dgm:prSet presAssocID="{F4BF1F9E-B8EB-4E7A-9E43-AAEFB3EC9304}" presName="rootText" presStyleLbl="node1" presStyleIdx="1" presStyleCnt="2"/>
      <dgm:spPr/>
    </dgm:pt>
    <dgm:pt modelId="{B9583626-F562-4878-A1AD-22DBB2185CC9}" type="pres">
      <dgm:prSet presAssocID="{F4BF1F9E-B8EB-4E7A-9E43-AAEFB3EC9304}" presName="rootConnector" presStyleLbl="node1" presStyleIdx="1" presStyleCnt="2"/>
      <dgm:spPr/>
    </dgm:pt>
    <dgm:pt modelId="{DB919BCB-FAF3-4F05-AEAA-118DA97A762D}" type="pres">
      <dgm:prSet presAssocID="{F4BF1F9E-B8EB-4E7A-9E43-AAEFB3EC9304}" presName="childShape" presStyleCnt="0"/>
      <dgm:spPr/>
    </dgm:pt>
    <dgm:pt modelId="{CEB8B776-80D4-4957-A21A-7945D2D43B42}" type="pres">
      <dgm:prSet presAssocID="{C4821840-12C5-43A2-B1EC-859766B3A99D}" presName="Name13" presStyleLbl="parChTrans1D2" presStyleIdx="2" presStyleCnt="5"/>
      <dgm:spPr/>
    </dgm:pt>
    <dgm:pt modelId="{E76DD4B5-A599-48D1-85CE-20F94EE8959F}" type="pres">
      <dgm:prSet presAssocID="{0AAC200F-BEA6-4F70-87D6-C56A6B1D7273}" presName="childText" presStyleLbl="bgAcc1" presStyleIdx="2" presStyleCnt="5">
        <dgm:presLayoutVars>
          <dgm:bulletEnabled val="1"/>
        </dgm:presLayoutVars>
      </dgm:prSet>
      <dgm:spPr/>
    </dgm:pt>
    <dgm:pt modelId="{E4C08423-1D36-412E-BCDA-F6BA6BA2CC69}" type="pres">
      <dgm:prSet presAssocID="{9DEB68B9-E5B8-46EF-AE56-5F562D50EDE0}" presName="Name13" presStyleLbl="parChTrans1D2" presStyleIdx="3" presStyleCnt="5"/>
      <dgm:spPr/>
    </dgm:pt>
    <dgm:pt modelId="{99010842-6178-4FA2-BBB6-6CFC5C70C733}" type="pres">
      <dgm:prSet presAssocID="{F8A712B9-8004-4F0B-91C6-36E19BF9F316}" presName="childText" presStyleLbl="bgAcc1" presStyleIdx="3" presStyleCnt="5">
        <dgm:presLayoutVars>
          <dgm:bulletEnabled val="1"/>
        </dgm:presLayoutVars>
      </dgm:prSet>
      <dgm:spPr/>
    </dgm:pt>
    <dgm:pt modelId="{9B83B649-8F32-4FF4-9090-B0B44B023883}" type="pres">
      <dgm:prSet presAssocID="{8EFA92FD-4177-4ACE-8001-EF9159B26C5E}" presName="Name13" presStyleLbl="parChTrans1D2" presStyleIdx="4" presStyleCnt="5"/>
      <dgm:spPr/>
    </dgm:pt>
    <dgm:pt modelId="{F00BB0B0-EB71-4755-8AB8-C20220B9CCFE}" type="pres">
      <dgm:prSet presAssocID="{A58C2240-399A-4EEE-8D9F-77C7D2232B0C}" presName="childText" presStyleLbl="bgAcc1" presStyleIdx="4" presStyleCnt="5">
        <dgm:presLayoutVars>
          <dgm:bulletEnabled val="1"/>
        </dgm:presLayoutVars>
      </dgm:prSet>
      <dgm:spPr/>
    </dgm:pt>
  </dgm:ptLst>
  <dgm:cxnLst>
    <dgm:cxn modelId="{CB7EB304-848D-4D00-B40E-BF481F39C092}" type="presOf" srcId="{9DEB68B9-E5B8-46EF-AE56-5F562D50EDE0}" destId="{E4C08423-1D36-412E-BCDA-F6BA6BA2CC69}" srcOrd="0" destOrd="0" presId="urn:microsoft.com/office/officeart/2005/8/layout/hierarchy3"/>
    <dgm:cxn modelId="{313D6711-3A11-4E46-9B1B-BFFA3F9F81DD}" type="presOf" srcId="{0AAC200F-BEA6-4F70-87D6-C56A6B1D7273}" destId="{E76DD4B5-A599-48D1-85CE-20F94EE8959F}" srcOrd="0" destOrd="0" presId="urn:microsoft.com/office/officeart/2005/8/layout/hierarchy3"/>
    <dgm:cxn modelId="{86D83119-FA9A-4F3A-A6D9-764863AE87DD}" type="presOf" srcId="{E187A1B8-5DF1-44A8-8481-640A2FBE8BC8}" destId="{BB39BF15-C51E-4E46-A92B-7060DF87DC3E}" srcOrd="0" destOrd="0" presId="urn:microsoft.com/office/officeart/2005/8/layout/hierarchy3"/>
    <dgm:cxn modelId="{F4889828-1F55-4419-8A6E-3E14EF1E1148}" srcId="{F4BF1F9E-B8EB-4E7A-9E43-AAEFB3EC9304}" destId="{F8A712B9-8004-4F0B-91C6-36E19BF9F316}" srcOrd="1" destOrd="0" parTransId="{9DEB68B9-E5B8-46EF-AE56-5F562D50EDE0}" sibTransId="{66A72450-E90F-4329-B04A-60913F7F75CC}"/>
    <dgm:cxn modelId="{CB87862A-FB61-48DF-B090-6C81094DED77}" srcId="{51F60A57-F0BC-49CA-811B-27F480A3F846}" destId="{7B4BE4EE-46C9-4DD6-BE3A-EE0E70D1D79F}" srcOrd="0" destOrd="0" parTransId="{E187A1B8-5DF1-44A8-8481-640A2FBE8BC8}" sibTransId="{D49F8D59-2D5F-40FF-AA61-63FC85F4F096}"/>
    <dgm:cxn modelId="{497FAC2A-560A-4C5D-BD17-6D51E61BF04C}" type="presOf" srcId="{A58C2240-399A-4EEE-8D9F-77C7D2232B0C}" destId="{F00BB0B0-EB71-4755-8AB8-C20220B9CCFE}" srcOrd="0" destOrd="0" presId="urn:microsoft.com/office/officeart/2005/8/layout/hierarchy3"/>
    <dgm:cxn modelId="{3B926544-A8C9-404D-B6FB-12A4BF85E894}" type="presOf" srcId="{8EFA92FD-4177-4ACE-8001-EF9159B26C5E}" destId="{9B83B649-8F32-4FF4-9090-B0B44B023883}" srcOrd="0" destOrd="0" presId="urn:microsoft.com/office/officeart/2005/8/layout/hierarchy3"/>
    <dgm:cxn modelId="{7BEB5272-0902-4FAD-8A91-DE01BBF3E39B}" type="presOf" srcId="{51F60A57-F0BC-49CA-811B-27F480A3F846}" destId="{3B0D5C24-182C-473E-99BE-64A9B7CC27AC}" srcOrd="1" destOrd="0" presId="urn:microsoft.com/office/officeart/2005/8/layout/hierarchy3"/>
    <dgm:cxn modelId="{9A2E3053-D01A-48A8-914A-59AD83D65322}" type="presOf" srcId="{AC2B199F-50E1-4D32-BF9E-206AA3DCDF06}" destId="{6324E081-413A-485D-942F-32D7A2956449}" srcOrd="0" destOrd="0" presId="urn:microsoft.com/office/officeart/2005/8/layout/hierarchy3"/>
    <dgm:cxn modelId="{6FCCE876-0B5B-44A0-83D0-7A402159C746}" type="presOf" srcId="{C4821840-12C5-43A2-B1EC-859766B3A99D}" destId="{CEB8B776-80D4-4957-A21A-7945D2D43B42}" srcOrd="0" destOrd="0" presId="urn:microsoft.com/office/officeart/2005/8/layout/hierarchy3"/>
    <dgm:cxn modelId="{C8F92981-D034-488C-820A-F9EF34DD15B9}" type="presOf" srcId="{F8A712B9-8004-4F0B-91C6-36E19BF9F316}" destId="{99010842-6178-4FA2-BBB6-6CFC5C70C733}" srcOrd="0" destOrd="0" presId="urn:microsoft.com/office/officeart/2005/8/layout/hierarchy3"/>
    <dgm:cxn modelId="{B413DA85-587C-48A4-B217-FE19C8A74B8E}" type="presOf" srcId="{A5267614-3083-4490-8989-7978A5D55FA1}" destId="{66D411CC-93BC-409B-9FEE-4C80EBA67904}" srcOrd="0" destOrd="0" presId="urn:microsoft.com/office/officeart/2005/8/layout/hierarchy3"/>
    <dgm:cxn modelId="{8545EC85-B935-4CD7-ACF3-24F9A8B2F587}" type="presOf" srcId="{7B4BE4EE-46C9-4DD6-BE3A-EE0E70D1D79F}" destId="{965638D8-AA09-4A66-B55C-42D7D12A5E0E}" srcOrd="0" destOrd="0" presId="urn:microsoft.com/office/officeart/2005/8/layout/hierarchy3"/>
    <dgm:cxn modelId="{51C4A28A-2C7A-4CA4-93E9-6E631DDEB329}" type="presOf" srcId="{2AD3115D-6125-4567-9814-EBD16114ECD6}" destId="{C13E16E7-3C63-4D0A-8B6A-BE242659D328}" srcOrd="0" destOrd="0" presId="urn:microsoft.com/office/officeart/2005/8/layout/hierarchy3"/>
    <dgm:cxn modelId="{428B61A6-5FF9-44C0-A7EB-4E246E02D6C2}" srcId="{A5267614-3083-4490-8989-7978A5D55FA1}" destId="{F4BF1F9E-B8EB-4E7A-9E43-AAEFB3EC9304}" srcOrd="1" destOrd="0" parTransId="{795619E6-C852-4E93-BBC6-E9F54201DB2F}" sibTransId="{A755A460-A8DC-4724-8BD9-18D4CCD4EEE9}"/>
    <dgm:cxn modelId="{7AFDA4B6-E0AE-4032-B3F6-6B9A66A1469A}" type="presOf" srcId="{F4BF1F9E-B8EB-4E7A-9E43-AAEFB3EC9304}" destId="{887B0F76-903A-4C73-A6A3-3CF23EB41060}" srcOrd="0" destOrd="0" presId="urn:microsoft.com/office/officeart/2005/8/layout/hierarchy3"/>
    <dgm:cxn modelId="{BA2B6FE8-856D-44FF-B8D4-476ADC587E7E}" srcId="{F4BF1F9E-B8EB-4E7A-9E43-AAEFB3EC9304}" destId="{0AAC200F-BEA6-4F70-87D6-C56A6B1D7273}" srcOrd="0" destOrd="0" parTransId="{C4821840-12C5-43A2-B1EC-859766B3A99D}" sibTransId="{A8ADA1D6-53FA-4D6E-84BB-F50F589DB203}"/>
    <dgm:cxn modelId="{9CBA88F5-A9DE-400C-BB26-AFB1076C6F12}" type="presOf" srcId="{F4BF1F9E-B8EB-4E7A-9E43-AAEFB3EC9304}" destId="{B9583626-F562-4878-A1AD-22DBB2185CC9}" srcOrd="1" destOrd="0" presId="urn:microsoft.com/office/officeart/2005/8/layout/hierarchy3"/>
    <dgm:cxn modelId="{447D96F6-AF86-42D9-A3F5-79DC574E2443}" type="presOf" srcId="{51F60A57-F0BC-49CA-811B-27F480A3F846}" destId="{50E2B9EE-120C-4543-9312-EAB468782E3A}" srcOrd="0" destOrd="0" presId="urn:microsoft.com/office/officeart/2005/8/layout/hierarchy3"/>
    <dgm:cxn modelId="{952FE5F7-88CB-47D1-BD26-63409E9C531C}" srcId="{A5267614-3083-4490-8989-7978A5D55FA1}" destId="{51F60A57-F0BC-49CA-811B-27F480A3F846}" srcOrd="0" destOrd="0" parTransId="{B76574F0-638E-4563-96FB-080D47D8DD2F}" sibTransId="{50EAE200-6252-4037-BD32-DF418561D2F4}"/>
    <dgm:cxn modelId="{1049E0F9-CEC2-491D-B8B5-5735BB2B38C7}" srcId="{F4BF1F9E-B8EB-4E7A-9E43-AAEFB3EC9304}" destId="{A58C2240-399A-4EEE-8D9F-77C7D2232B0C}" srcOrd="2" destOrd="0" parTransId="{8EFA92FD-4177-4ACE-8001-EF9159B26C5E}" sibTransId="{EEF6D5F9-E769-4E27-AA95-5B65251898FF}"/>
    <dgm:cxn modelId="{CF7758FC-C390-40AC-AFB3-44ADF3C02ACA}" srcId="{51F60A57-F0BC-49CA-811B-27F480A3F846}" destId="{AC2B199F-50E1-4D32-BF9E-206AA3DCDF06}" srcOrd="1" destOrd="0" parTransId="{2AD3115D-6125-4567-9814-EBD16114ECD6}" sibTransId="{24E58CA4-9B3C-423C-8D5C-4E0D93CE2F68}"/>
    <dgm:cxn modelId="{255A8A7C-63B4-4AD1-927C-D60598D6678E}" type="presParOf" srcId="{66D411CC-93BC-409B-9FEE-4C80EBA67904}" destId="{D817D934-C820-4A0A-B0D0-EB308D25D437}" srcOrd="0" destOrd="0" presId="urn:microsoft.com/office/officeart/2005/8/layout/hierarchy3"/>
    <dgm:cxn modelId="{E6938F42-FD6D-4025-B584-9DF5DA71150D}" type="presParOf" srcId="{D817D934-C820-4A0A-B0D0-EB308D25D437}" destId="{58741E37-7896-4735-86AF-E88BE036DE60}" srcOrd="0" destOrd="0" presId="urn:microsoft.com/office/officeart/2005/8/layout/hierarchy3"/>
    <dgm:cxn modelId="{18B56639-C470-4F6E-8B0A-5289FF958624}" type="presParOf" srcId="{58741E37-7896-4735-86AF-E88BE036DE60}" destId="{50E2B9EE-120C-4543-9312-EAB468782E3A}" srcOrd="0" destOrd="0" presId="urn:microsoft.com/office/officeart/2005/8/layout/hierarchy3"/>
    <dgm:cxn modelId="{029E5F73-BC06-4928-9FE7-23A09D050E87}" type="presParOf" srcId="{58741E37-7896-4735-86AF-E88BE036DE60}" destId="{3B0D5C24-182C-473E-99BE-64A9B7CC27AC}" srcOrd="1" destOrd="0" presId="urn:microsoft.com/office/officeart/2005/8/layout/hierarchy3"/>
    <dgm:cxn modelId="{17C54AB7-481E-48EF-A683-F6592585B46F}" type="presParOf" srcId="{D817D934-C820-4A0A-B0D0-EB308D25D437}" destId="{0BF2B837-FA68-4D0F-A7C9-F6C653A3F409}" srcOrd="1" destOrd="0" presId="urn:microsoft.com/office/officeart/2005/8/layout/hierarchy3"/>
    <dgm:cxn modelId="{2AE536B5-F6FD-42C7-86B5-E630113CF1FA}" type="presParOf" srcId="{0BF2B837-FA68-4D0F-A7C9-F6C653A3F409}" destId="{BB39BF15-C51E-4E46-A92B-7060DF87DC3E}" srcOrd="0" destOrd="0" presId="urn:microsoft.com/office/officeart/2005/8/layout/hierarchy3"/>
    <dgm:cxn modelId="{8708FB9C-2EEA-4AC4-824D-607780E8785C}" type="presParOf" srcId="{0BF2B837-FA68-4D0F-A7C9-F6C653A3F409}" destId="{965638D8-AA09-4A66-B55C-42D7D12A5E0E}" srcOrd="1" destOrd="0" presId="urn:microsoft.com/office/officeart/2005/8/layout/hierarchy3"/>
    <dgm:cxn modelId="{7E237597-4B02-429F-9501-B149F843FD08}" type="presParOf" srcId="{0BF2B837-FA68-4D0F-A7C9-F6C653A3F409}" destId="{C13E16E7-3C63-4D0A-8B6A-BE242659D328}" srcOrd="2" destOrd="0" presId="urn:microsoft.com/office/officeart/2005/8/layout/hierarchy3"/>
    <dgm:cxn modelId="{4F5C151E-9AD3-4D90-9149-B8600FFF9147}" type="presParOf" srcId="{0BF2B837-FA68-4D0F-A7C9-F6C653A3F409}" destId="{6324E081-413A-485D-942F-32D7A2956449}" srcOrd="3" destOrd="0" presId="urn:microsoft.com/office/officeart/2005/8/layout/hierarchy3"/>
    <dgm:cxn modelId="{253388DE-B55E-4E36-8A62-06AD923D891A}" type="presParOf" srcId="{66D411CC-93BC-409B-9FEE-4C80EBA67904}" destId="{42588CE1-4BB2-4031-9984-62D6AB90E70C}" srcOrd="1" destOrd="0" presId="urn:microsoft.com/office/officeart/2005/8/layout/hierarchy3"/>
    <dgm:cxn modelId="{DB4E1791-10A9-4A1F-B9AE-DDC65BB68655}" type="presParOf" srcId="{42588CE1-4BB2-4031-9984-62D6AB90E70C}" destId="{C06C7C4C-DBF8-40E6-BE62-CA4DA5328225}" srcOrd="0" destOrd="0" presId="urn:microsoft.com/office/officeart/2005/8/layout/hierarchy3"/>
    <dgm:cxn modelId="{C9D63EF0-A198-4B24-8870-5E0BA57C680E}" type="presParOf" srcId="{C06C7C4C-DBF8-40E6-BE62-CA4DA5328225}" destId="{887B0F76-903A-4C73-A6A3-3CF23EB41060}" srcOrd="0" destOrd="0" presId="urn:microsoft.com/office/officeart/2005/8/layout/hierarchy3"/>
    <dgm:cxn modelId="{7E92537D-78B4-456E-92FD-2A907FC7B473}" type="presParOf" srcId="{C06C7C4C-DBF8-40E6-BE62-CA4DA5328225}" destId="{B9583626-F562-4878-A1AD-22DBB2185CC9}" srcOrd="1" destOrd="0" presId="urn:microsoft.com/office/officeart/2005/8/layout/hierarchy3"/>
    <dgm:cxn modelId="{709BA603-1D5F-4D56-8C05-1BCDDFDDA49B}" type="presParOf" srcId="{42588CE1-4BB2-4031-9984-62D6AB90E70C}" destId="{DB919BCB-FAF3-4F05-AEAA-118DA97A762D}" srcOrd="1" destOrd="0" presId="urn:microsoft.com/office/officeart/2005/8/layout/hierarchy3"/>
    <dgm:cxn modelId="{D52A5A88-E1B0-43EF-8F35-E8D7E0E2A0CB}" type="presParOf" srcId="{DB919BCB-FAF3-4F05-AEAA-118DA97A762D}" destId="{CEB8B776-80D4-4957-A21A-7945D2D43B42}" srcOrd="0" destOrd="0" presId="urn:microsoft.com/office/officeart/2005/8/layout/hierarchy3"/>
    <dgm:cxn modelId="{E60C72D9-2BF4-4ED3-9E51-D67CACDA1747}" type="presParOf" srcId="{DB919BCB-FAF3-4F05-AEAA-118DA97A762D}" destId="{E76DD4B5-A599-48D1-85CE-20F94EE8959F}" srcOrd="1" destOrd="0" presId="urn:microsoft.com/office/officeart/2005/8/layout/hierarchy3"/>
    <dgm:cxn modelId="{BD0119B9-20FF-4745-B0EE-F45758A90029}" type="presParOf" srcId="{DB919BCB-FAF3-4F05-AEAA-118DA97A762D}" destId="{E4C08423-1D36-412E-BCDA-F6BA6BA2CC69}" srcOrd="2" destOrd="0" presId="urn:microsoft.com/office/officeart/2005/8/layout/hierarchy3"/>
    <dgm:cxn modelId="{4254752E-C498-4670-ACC9-F288F6C4A991}" type="presParOf" srcId="{DB919BCB-FAF3-4F05-AEAA-118DA97A762D}" destId="{99010842-6178-4FA2-BBB6-6CFC5C70C733}" srcOrd="3" destOrd="0" presId="urn:microsoft.com/office/officeart/2005/8/layout/hierarchy3"/>
    <dgm:cxn modelId="{68D1FA54-0457-4273-A930-DE28FF4EEF6E}" type="presParOf" srcId="{DB919BCB-FAF3-4F05-AEAA-118DA97A762D}" destId="{9B83B649-8F32-4FF4-9090-B0B44B023883}" srcOrd="4" destOrd="0" presId="urn:microsoft.com/office/officeart/2005/8/layout/hierarchy3"/>
    <dgm:cxn modelId="{90F72DDA-058D-4120-B942-EB4BCEEA57A3}" type="presParOf" srcId="{DB919BCB-FAF3-4F05-AEAA-118DA97A762D}" destId="{F00BB0B0-EB71-4755-8AB8-C20220B9CCFE}"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267614-3083-4490-8989-7978A5D55FA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51F60A57-F0BC-49CA-811B-27F480A3F846}">
      <dgm:prSet/>
      <dgm:spPr/>
      <dgm:t>
        <a:bodyPr/>
        <a:lstStyle/>
        <a:p>
          <a:r>
            <a:rPr lang="en-GB" baseline="0"/>
            <a:t>Do Add-Ins share a Url</a:t>
          </a:r>
          <a:endParaRPr lang="en-US"/>
        </a:p>
      </dgm:t>
    </dgm:pt>
    <dgm:pt modelId="{B76574F0-638E-4563-96FB-080D47D8DD2F}" type="parTrans" cxnId="{952FE5F7-88CB-47D1-BD26-63409E9C531C}">
      <dgm:prSet/>
      <dgm:spPr/>
      <dgm:t>
        <a:bodyPr/>
        <a:lstStyle/>
        <a:p>
          <a:endParaRPr lang="en-US"/>
        </a:p>
      </dgm:t>
    </dgm:pt>
    <dgm:pt modelId="{50EAE200-6252-4037-BD32-DF418561D2F4}" type="sibTrans" cxnId="{952FE5F7-88CB-47D1-BD26-63409E9C531C}">
      <dgm:prSet/>
      <dgm:spPr/>
      <dgm:t>
        <a:bodyPr/>
        <a:lstStyle/>
        <a:p>
          <a:endParaRPr lang="en-US"/>
        </a:p>
      </dgm:t>
    </dgm:pt>
    <dgm:pt modelId="{7B4BE4EE-46C9-4DD6-BE3A-EE0E70D1D79F}">
      <dgm:prSet/>
      <dgm:spPr/>
      <dgm:t>
        <a:bodyPr/>
        <a:lstStyle/>
        <a:p>
          <a:r>
            <a:rPr lang="en-GB" baseline="0"/>
            <a:t>Yes</a:t>
          </a:r>
          <a:endParaRPr lang="en-US"/>
        </a:p>
      </dgm:t>
    </dgm:pt>
    <dgm:pt modelId="{E187A1B8-5DF1-44A8-8481-640A2FBE8BC8}" type="parTrans" cxnId="{CB87862A-FB61-48DF-B090-6C81094DED77}">
      <dgm:prSet/>
      <dgm:spPr/>
      <dgm:t>
        <a:bodyPr/>
        <a:lstStyle/>
        <a:p>
          <a:endParaRPr lang="en-US"/>
        </a:p>
      </dgm:t>
    </dgm:pt>
    <dgm:pt modelId="{D49F8D59-2D5F-40FF-AA61-63FC85F4F096}" type="sibTrans" cxnId="{CB87862A-FB61-48DF-B090-6C81094DED77}">
      <dgm:prSet/>
      <dgm:spPr/>
      <dgm:t>
        <a:bodyPr/>
        <a:lstStyle/>
        <a:p>
          <a:endParaRPr lang="en-US"/>
        </a:p>
      </dgm:t>
    </dgm:pt>
    <dgm:pt modelId="{AC2B199F-50E1-4D32-BF9E-206AA3DCDF06}">
      <dgm:prSet/>
      <dgm:spPr>
        <a:solidFill>
          <a:srgbClr val="00B050">
            <a:alpha val="90000"/>
          </a:srgbClr>
        </a:solidFill>
      </dgm:spPr>
      <dgm:t>
        <a:bodyPr/>
        <a:lstStyle/>
        <a:p>
          <a:r>
            <a:rPr lang="en-GB" baseline="0"/>
            <a:t>No</a:t>
          </a:r>
          <a:endParaRPr lang="en-US"/>
        </a:p>
      </dgm:t>
    </dgm:pt>
    <dgm:pt modelId="{2AD3115D-6125-4567-9814-EBD16114ECD6}" type="parTrans" cxnId="{CF7758FC-C390-40AC-AFB3-44ADF3C02ACA}">
      <dgm:prSet/>
      <dgm:spPr/>
      <dgm:t>
        <a:bodyPr/>
        <a:lstStyle/>
        <a:p>
          <a:endParaRPr lang="en-US"/>
        </a:p>
      </dgm:t>
    </dgm:pt>
    <dgm:pt modelId="{24E58CA4-9B3C-423C-8D5C-4E0D93CE2F68}" type="sibTrans" cxnId="{CF7758FC-C390-40AC-AFB3-44ADF3C02ACA}">
      <dgm:prSet/>
      <dgm:spPr/>
      <dgm:t>
        <a:bodyPr/>
        <a:lstStyle/>
        <a:p>
          <a:endParaRPr lang="en-US"/>
        </a:p>
      </dgm:t>
    </dgm:pt>
    <dgm:pt modelId="{F4BF1F9E-B8EB-4E7A-9E43-AAEFB3EC9304}">
      <dgm:prSet/>
      <dgm:spPr/>
      <dgm:t>
        <a:bodyPr/>
        <a:lstStyle/>
        <a:p>
          <a:r>
            <a:rPr lang="en-GB" baseline="0"/>
            <a:t>What are the Add-In hosting options</a:t>
          </a:r>
          <a:endParaRPr lang="en-US"/>
        </a:p>
      </dgm:t>
    </dgm:pt>
    <dgm:pt modelId="{795619E6-C852-4E93-BBC6-E9F54201DB2F}" type="parTrans" cxnId="{428B61A6-5FF9-44C0-A7EB-4E246E02D6C2}">
      <dgm:prSet/>
      <dgm:spPr/>
      <dgm:t>
        <a:bodyPr/>
        <a:lstStyle/>
        <a:p>
          <a:endParaRPr lang="en-US"/>
        </a:p>
      </dgm:t>
    </dgm:pt>
    <dgm:pt modelId="{A755A460-A8DC-4724-8BD9-18D4CCD4EEE9}" type="sibTrans" cxnId="{428B61A6-5FF9-44C0-A7EB-4E246E02D6C2}">
      <dgm:prSet/>
      <dgm:spPr/>
      <dgm:t>
        <a:bodyPr/>
        <a:lstStyle/>
        <a:p>
          <a:endParaRPr lang="en-US"/>
        </a:p>
      </dgm:t>
    </dgm:pt>
    <dgm:pt modelId="{0AAC200F-BEA6-4F70-87D6-C56A6B1D7273}">
      <dgm:prSet/>
      <dgm:spPr/>
      <dgm:t>
        <a:bodyPr/>
        <a:lstStyle/>
        <a:p>
          <a:r>
            <a:rPr lang="en-US" baseline="0" dirty="0"/>
            <a:t>Auto hosted </a:t>
          </a:r>
          <a:endParaRPr lang="en-US" dirty="0"/>
        </a:p>
      </dgm:t>
    </dgm:pt>
    <dgm:pt modelId="{C4821840-12C5-43A2-B1EC-859766B3A99D}" type="parTrans" cxnId="{BA2B6FE8-856D-44FF-B8D4-476ADC587E7E}">
      <dgm:prSet/>
      <dgm:spPr/>
      <dgm:t>
        <a:bodyPr/>
        <a:lstStyle/>
        <a:p>
          <a:endParaRPr lang="en-US"/>
        </a:p>
      </dgm:t>
    </dgm:pt>
    <dgm:pt modelId="{A8ADA1D6-53FA-4D6E-84BB-F50F589DB203}" type="sibTrans" cxnId="{BA2B6FE8-856D-44FF-B8D4-476ADC587E7E}">
      <dgm:prSet/>
      <dgm:spPr/>
      <dgm:t>
        <a:bodyPr/>
        <a:lstStyle/>
        <a:p>
          <a:endParaRPr lang="en-US"/>
        </a:p>
      </dgm:t>
    </dgm:pt>
    <dgm:pt modelId="{F8A712B9-8004-4F0B-91C6-36E19BF9F316}">
      <dgm:prSet/>
      <dgm:spPr>
        <a:solidFill>
          <a:srgbClr val="00B050">
            <a:alpha val="90000"/>
          </a:srgbClr>
        </a:solidFill>
      </dgm:spPr>
      <dgm:t>
        <a:bodyPr/>
        <a:lstStyle/>
        <a:p>
          <a:r>
            <a:rPr lang="en-GB" baseline="0"/>
            <a:t>Provider Hosted</a:t>
          </a:r>
          <a:endParaRPr lang="en-US"/>
        </a:p>
      </dgm:t>
    </dgm:pt>
    <dgm:pt modelId="{9DEB68B9-E5B8-46EF-AE56-5F562D50EDE0}" type="parTrans" cxnId="{F4889828-1F55-4419-8A6E-3E14EF1E1148}">
      <dgm:prSet/>
      <dgm:spPr/>
      <dgm:t>
        <a:bodyPr/>
        <a:lstStyle/>
        <a:p>
          <a:endParaRPr lang="en-US"/>
        </a:p>
      </dgm:t>
    </dgm:pt>
    <dgm:pt modelId="{66A72450-E90F-4329-B04A-60913F7F75CC}" type="sibTrans" cxnId="{F4889828-1F55-4419-8A6E-3E14EF1E1148}">
      <dgm:prSet/>
      <dgm:spPr/>
      <dgm:t>
        <a:bodyPr/>
        <a:lstStyle/>
        <a:p>
          <a:endParaRPr lang="en-US"/>
        </a:p>
      </dgm:t>
    </dgm:pt>
    <dgm:pt modelId="{A58C2240-399A-4EEE-8D9F-77C7D2232B0C}">
      <dgm:prSet/>
      <dgm:spPr>
        <a:solidFill>
          <a:srgbClr val="00B050">
            <a:alpha val="90000"/>
          </a:srgbClr>
        </a:solidFill>
      </dgm:spPr>
      <dgm:t>
        <a:bodyPr/>
        <a:lstStyle/>
        <a:p>
          <a:r>
            <a:rPr lang="en-GB" baseline="0"/>
            <a:t>SharePoint Hosted</a:t>
          </a:r>
          <a:endParaRPr lang="en-US"/>
        </a:p>
      </dgm:t>
    </dgm:pt>
    <dgm:pt modelId="{8EFA92FD-4177-4ACE-8001-EF9159B26C5E}" type="parTrans" cxnId="{1049E0F9-CEC2-491D-B8B5-5735BB2B38C7}">
      <dgm:prSet/>
      <dgm:spPr/>
      <dgm:t>
        <a:bodyPr/>
        <a:lstStyle/>
        <a:p>
          <a:endParaRPr lang="en-US"/>
        </a:p>
      </dgm:t>
    </dgm:pt>
    <dgm:pt modelId="{EEF6D5F9-E769-4E27-AA95-5B65251898FF}" type="sibTrans" cxnId="{1049E0F9-CEC2-491D-B8B5-5735BB2B38C7}">
      <dgm:prSet/>
      <dgm:spPr/>
      <dgm:t>
        <a:bodyPr/>
        <a:lstStyle/>
        <a:p>
          <a:endParaRPr lang="en-US"/>
        </a:p>
      </dgm:t>
    </dgm:pt>
    <dgm:pt modelId="{66D411CC-93BC-409B-9FEE-4C80EBA67904}" type="pres">
      <dgm:prSet presAssocID="{A5267614-3083-4490-8989-7978A5D55FA1}" presName="diagram" presStyleCnt="0">
        <dgm:presLayoutVars>
          <dgm:chPref val="1"/>
          <dgm:dir/>
          <dgm:animOne val="branch"/>
          <dgm:animLvl val="lvl"/>
          <dgm:resizeHandles/>
        </dgm:presLayoutVars>
      </dgm:prSet>
      <dgm:spPr/>
    </dgm:pt>
    <dgm:pt modelId="{D817D934-C820-4A0A-B0D0-EB308D25D437}" type="pres">
      <dgm:prSet presAssocID="{51F60A57-F0BC-49CA-811B-27F480A3F846}" presName="root" presStyleCnt="0"/>
      <dgm:spPr/>
    </dgm:pt>
    <dgm:pt modelId="{58741E37-7896-4735-86AF-E88BE036DE60}" type="pres">
      <dgm:prSet presAssocID="{51F60A57-F0BC-49CA-811B-27F480A3F846}" presName="rootComposite" presStyleCnt="0"/>
      <dgm:spPr/>
    </dgm:pt>
    <dgm:pt modelId="{50E2B9EE-120C-4543-9312-EAB468782E3A}" type="pres">
      <dgm:prSet presAssocID="{51F60A57-F0BC-49CA-811B-27F480A3F846}" presName="rootText" presStyleLbl="node1" presStyleIdx="0" presStyleCnt="2"/>
      <dgm:spPr/>
    </dgm:pt>
    <dgm:pt modelId="{3B0D5C24-182C-473E-99BE-64A9B7CC27AC}" type="pres">
      <dgm:prSet presAssocID="{51F60A57-F0BC-49CA-811B-27F480A3F846}" presName="rootConnector" presStyleLbl="node1" presStyleIdx="0" presStyleCnt="2"/>
      <dgm:spPr/>
    </dgm:pt>
    <dgm:pt modelId="{0BF2B837-FA68-4D0F-A7C9-F6C653A3F409}" type="pres">
      <dgm:prSet presAssocID="{51F60A57-F0BC-49CA-811B-27F480A3F846}" presName="childShape" presStyleCnt="0"/>
      <dgm:spPr/>
    </dgm:pt>
    <dgm:pt modelId="{BB39BF15-C51E-4E46-A92B-7060DF87DC3E}" type="pres">
      <dgm:prSet presAssocID="{E187A1B8-5DF1-44A8-8481-640A2FBE8BC8}" presName="Name13" presStyleLbl="parChTrans1D2" presStyleIdx="0" presStyleCnt="5"/>
      <dgm:spPr/>
    </dgm:pt>
    <dgm:pt modelId="{965638D8-AA09-4A66-B55C-42D7D12A5E0E}" type="pres">
      <dgm:prSet presAssocID="{7B4BE4EE-46C9-4DD6-BE3A-EE0E70D1D79F}" presName="childText" presStyleLbl="bgAcc1" presStyleIdx="0" presStyleCnt="5">
        <dgm:presLayoutVars>
          <dgm:bulletEnabled val="1"/>
        </dgm:presLayoutVars>
      </dgm:prSet>
      <dgm:spPr/>
    </dgm:pt>
    <dgm:pt modelId="{C13E16E7-3C63-4D0A-8B6A-BE242659D328}" type="pres">
      <dgm:prSet presAssocID="{2AD3115D-6125-4567-9814-EBD16114ECD6}" presName="Name13" presStyleLbl="parChTrans1D2" presStyleIdx="1" presStyleCnt="5"/>
      <dgm:spPr/>
    </dgm:pt>
    <dgm:pt modelId="{6324E081-413A-485D-942F-32D7A2956449}" type="pres">
      <dgm:prSet presAssocID="{AC2B199F-50E1-4D32-BF9E-206AA3DCDF06}" presName="childText" presStyleLbl="bgAcc1" presStyleIdx="1" presStyleCnt="5">
        <dgm:presLayoutVars>
          <dgm:bulletEnabled val="1"/>
        </dgm:presLayoutVars>
      </dgm:prSet>
      <dgm:spPr/>
    </dgm:pt>
    <dgm:pt modelId="{42588CE1-4BB2-4031-9984-62D6AB90E70C}" type="pres">
      <dgm:prSet presAssocID="{F4BF1F9E-B8EB-4E7A-9E43-AAEFB3EC9304}" presName="root" presStyleCnt="0"/>
      <dgm:spPr/>
    </dgm:pt>
    <dgm:pt modelId="{C06C7C4C-DBF8-40E6-BE62-CA4DA5328225}" type="pres">
      <dgm:prSet presAssocID="{F4BF1F9E-B8EB-4E7A-9E43-AAEFB3EC9304}" presName="rootComposite" presStyleCnt="0"/>
      <dgm:spPr/>
    </dgm:pt>
    <dgm:pt modelId="{887B0F76-903A-4C73-A6A3-3CF23EB41060}" type="pres">
      <dgm:prSet presAssocID="{F4BF1F9E-B8EB-4E7A-9E43-AAEFB3EC9304}" presName="rootText" presStyleLbl="node1" presStyleIdx="1" presStyleCnt="2"/>
      <dgm:spPr/>
    </dgm:pt>
    <dgm:pt modelId="{B9583626-F562-4878-A1AD-22DBB2185CC9}" type="pres">
      <dgm:prSet presAssocID="{F4BF1F9E-B8EB-4E7A-9E43-AAEFB3EC9304}" presName="rootConnector" presStyleLbl="node1" presStyleIdx="1" presStyleCnt="2"/>
      <dgm:spPr/>
    </dgm:pt>
    <dgm:pt modelId="{DB919BCB-FAF3-4F05-AEAA-118DA97A762D}" type="pres">
      <dgm:prSet presAssocID="{F4BF1F9E-B8EB-4E7A-9E43-AAEFB3EC9304}" presName="childShape" presStyleCnt="0"/>
      <dgm:spPr/>
    </dgm:pt>
    <dgm:pt modelId="{CEB8B776-80D4-4957-A21A-7945D2D43B42}" type="pres">
      <dgm:prSet presAssocID="{C4821840-12C5-43A2-B1EC-859766B3A99D}" presName="Name13" presStyleLbl="parChTrans1D2" presStyleIdx="2" presStyleCnt="5"/>
      <dgm:spPr/>
    </dgm:pt>
    <dgm:pt modelId="{E76DD4B5-A599-48D1-85CE-20F94EE8959F}" type="pres">
      <dgm:prSet presAssocID="{0AAC200F-BEA6-4F70-87D6-C56A6B1D7273}" presName="childText" presStyleLbl="bgAcc1" presStyleIdx="2" presStyleCnt="5">
        <dgm:presLayoutVars>
          <dgm:bulletEnabled val="1"/>
        </dgm:presLayoutVars>
      </dgm:prSet>
      <dgm:spPr/>
    </dgm:pt>
    <dgm:pt modelId="{E4C08423-1D36-412E-BCDA-F6BA6BA2CC69}" type="pres">
      <dgm:prSet presAssocID="{9DEB68B9-E5B8-46EF-AE56-5F562D50EDE0}" presName="Name13" presStyleLbl="parChTrans1D2" presStyleIdx="3" presStyleCnt="5"/>
      <dgm:spPr/>
    </dgm:pt>
    <dgm:pt modelId="{99010842-6178-4FA2-BBB6-6CFC5C70C733}" type="pres">
      <dgm:prSet presAssocID="{F8A712B9-8004-4F0B-91C6-36E19BF9F316}" presName="childText" presStyleLbl="bgAcc1" presStyleIdx="3" presStyleCnt="5">
        <dgm:presLayoutVars>
          <dgm:bulletEnabled val="1"/>
        </dgm:presLayoutVars>
      </dgm:prSet>
      <dgm:spPr/>
    </dgm:pt>
    <dgm:pt modelId="{9B83B649-8F32-4FF4-9090-B0B44B023883}" type="pres">
      <dgm:prSet presAssocID="{8EFA92FD-4177-4ACE-8001-EF9159B26C5E}" presName="Name13" presStyleLbl="parChTrans1D2" presStyleIdx="4" presStyleCnt="5"/>
      <dgm:spPr/>
    </dgm:pt>
    <dgm:pt modelId="{F00BB0B0-EB71-4755-8AB8-C20220B9CCFE}" type="pres">
      <dgm:prSet presAssocID="{A58C2240-399A-4EEE-8D9F-77C7D2232B0C}" presName="childText" presStyleLbl="bgAcc1" presStyleIdx="4" presStyleCnt="5">
        <dgm:presLayoutVars>
          <dgm:bulletEnabled val="1"/>
        </dgm:presLayoutVars>
      </dgm:prSet>
      <dgm:spPr/>
    </dgm:pt>
  </dgm:ptLst>
  <dgm:cxnLst>
    <dgm:cxn modelId="{CB7EB304-848D-4D00-B40E-BF481F39C092}" type="presOf" srcId="{9DEB68B9-E5B8-46EF-AE56-5F562D50EDE0}" destId="{E4C08423-1D36-412E-BCDA-F6BA6BA2CC69}" srcOrd="0" destOrd="0" presId="urn:microsoft.com/office/officeart/2005/8/layout/hierarchy3"/>
    <dgm:cxn modelId="{313D6711-3A11-4E46-9B1B-BFFA3F9F81DD}" type="presOf" srcId="{0AAC200F-BEA6-4F70-87D6-C56A6B1D7273}" destId="{E76DD4B5-A599-48D1-85CE-20F94EE8959F}" srcOrd="0" destOrd="0" presId="urn:microsoft.com/office/officeart/2005/8/layout/hierarchy3"/>
    <dgm:cxn modelId="{86D83119-FA9A-4F3A-A6D9-764863AE87DD}" type="presOf" srcId="{E187A1B8-5DF1-44A8-8481-640A2FBE8BC8}" destId="{BB39BF15-C51E-4E46-A92B-7060DF87DC3E}" srcOrd="0" destOrd="0" presId="urn:microsoft.com/office/officeart/2005/8/layout/hierarchy3"/>
    <dgm:cxn modelId="{F4889828-1F55-4419-8A6E-3E14EF1E1148}" srcId="{F4BF1F9E-B8EB-4E7A-9E43-AAEFB3EC9304}" destId="{F8A712B9-8004-4F0B-91C6-36E19BF9F316}" srcOrd="1" destOrd="0" parTransId="{9DEB68B9-E5B8-46EF-AE56-5F562D50EDE0}" sibTransId="{66A72450-E90F-4329-B04A-60913F7F75CC}"/>
    <dgm:cxn modelId="{CB87862A-FB61-48DF-B090-6C81094DED77}" srcId="{51F60A57-F0BC-49CA-811B-27F480A3F846}" destId="{7B4BE4EE-46C9-4DD6-BE3A-EE0E70D1D79F}" srcOrd="0" destOrd="0" parTransId="{E187A1B8-5DF1-44A8-8481-640A2FBE8BC8}" sibTransId="{D49F8D59-2D5F-40FF-AA61-63FC85F4F096}"/>
    <dgm:cxn modelId="{497FAC2A-560A-4C5D-BD17-6D51E61BF04C}" type="presOf" srcId="{A58C2240-399A-4EEE-8D9F-77C7D2232B0C}" destId="{F00BB0B0-EB71-4755-8AB8-C20220B9CCFE}" srcOrd="0" destOrd="0" presId="urn:microsoft.com/office/officeart/2005/8/layout/hierarchy3"/>
    <dgm:cxn modelId="{3B926544-A8C9-404D-B6FB-12A4BF85E894}" type="presOf" srcId="{8EFA92FD-4177-4ACE-8001-EF9159B26C5E}" destId="{9B83B649-8F32-4FF4-9090-B0B44B023883}" srcOrd="0" destOrd="0" presId="urn:microsoft.com/office/officeart/2005/8/layout/hierarchy3"/>
    <dgm:cxn modelId="{7BEB5272-0902-4FAD-8A91-DE01BBF3E39B}" type="presOf" srcId="{51F60A57-F0BC-49CA-811B-27F480A3F846}" destId="{3B0D5C24-182C-473E-99BE-64A9B7CC27AC}" srcOrd="1" destOrd="0" presId="urn:microsoft.com/office/officeart/2005/8/layout/hierarchy3"/>
    <dgm:cxn modelId="{9A2E3053-D01A-48A8-914A-59AD83D65322}" type="presOf" srcId="{AC2B199F-50E1-4D32-BF9E-206AA3DCDF06}" destId="{6324E081-413A-485D-942F-32D7A2956449}" srcOrd="0" destOrd="0" presId="urn:microsoft.com/office/officeart/2005/8/layout/hierarchy3"/>
    <dgm:cxn modelId="{6FCCE876-0B5B-44A0-83D0-7A402159C746}" type="presOf" srcId="{C4821840-12C5-43A2-B1EC-859766B3A99D}" destId="{CEB8B776-80D4-4957-A21A-7945D2D43B42}" srcOrd="0" destOrd="0" presId="urn:microsoft.com/office/officeart/2005/8/layout/hierarchy3"/>
    <dgm:cxn modelId="{C8F92981-D034-488C-820A-F9EF34DD15B9}" type="presOf" srcId="{F8A712B9-8004-4F0B-91C6-36E19BF9F316}" destId="{99010842-6178-4FA2-BBB6-6CFC5C70C733}" srcOrd="0" destOrd="0" presId="urn:microsoft.com/office/officeart/2005/8/layout/hierarchy3"/>
    <dgm:cxn modelId="{B413DA85-587C-48A4-B217-FE19C8A74B8E}" type="presOf" srcId="{A5267614-3083-4490-8989-7978A5D55FA1}" destId="{66D411CC-93BC-409B-9FEE-4C80EBA67904}" srcOrd="0" destOrd="0" presId="urn:microsoft.com/office/officeart/2005/8/layout/hierarchy3"/>
    <dgm:cxn modelId="{8545EC85-B935-4CD7-ACF3-24F9A8B2F587}" type="presOf" srcId="{7B4BE4EE-46C9-4DD6-BE3A-EE0E70D1D79F}" destId="{965638D8-AA09-4A66-B55C-42D7D12A5E0E}" srcOrd="0" destOrd="0" presId="urn:microsoft.com/office/officeart/2005/8/layout/hierarchy3"/>
    <dgm:cxn modelId="{51C4A28A-2C7A-4CA4-93E9-6E631DDEB329}" type="presOf" srcId="{2AD3115D-6125-4567-9814-EBD16114ECD6}" destId="{C13E16E7-3C63-4D0A-8B6A-BE242659D328}" srcOrd="0" destOrd="0" presId="urn:microsoft.com/office/officeart/2005/8/layout/hierarchy3"/>
    <dgm:cxn modelId="{428B61A6-5FF9-44C0-A7EB-4E246E02D6C2}" srcId="{A5267614-3083-4490-8989-7978A5D55FA1}" destId="{F4BF1F9E-B8EB-4E7A-9E43-AAEFB3EC9304}" srcOrd="1" destOrd="0" parTransId="{795619E6-C852-4E93-BBC6-E9F54201DB2F}" sibTransId="{A755A460-A8DC-4724-8BD9-18D4CCD4EEE9}"/>
    <dgm:cxn modelId="{7AFDA4B6-E0AE-4032-B3F6-6B9A66A1469A}" type="presOf" srcId="{F4BF1F9E-B8EB-4E7A-9E43-AAEFB3EC9304}" destId="{887B0F76-903A-4C73-A6A3-3CF23EB41060}" srcOrd="0" destOrd="0" presId="urn:microsoft.com/office/officeart/2005/8/layout/hierarchy3"/>
    <dgm:cxn modelId="{BA2B6FE8-856D-44FF-B8D4-476ADC587E7E}" srcId="{F4BF1F9E-B8EB-4E7A-9E43-AAEFB3EC9304}" destId="{0AAC200F-BEA6-4F70-87D6-C56A6B1D7273}" srcOrd="0" destOrd="0" parTransId="{C4821840-12C5-43A2-B1EC-859766B3A99D}" sibTransId="{A8ADA1D6-53FA-4D6E-84BB-F50F589DB203}"/>
    <dgm:cxn modelId="{9CBA88F5-A9DE-400C-BB26-AFB1076C6F12}" type="presOf" srcId="{F4BF1F9E-B8EB-4E7A-9E43-AAEFB3EC9304}" destId="{B9583626-F562-4878-A1AD-22DBB2185CC9}" srcOrd="1" destOrd="0" presId="urn:microsoft.com/office/officeart/2005/8/layout/hierarchy3"/>
    <dgm:cxn modelId="{447D96F6-AF86-42D9-A3F5-79DC574E2443}" type="presOf" srcId="{51F60A57-F0BC-49CA-811B-27F480A3F846}" destId="{50E2B9EE-120C-4543-9312-EAB468782E3A}" srcOrd="0" destOrd="0" presId="urn:microsoft.com/office/officeart/2005/8/layout/hierarchy3"/>
    <dgm:cxn modelId="{952FE5F7-88CB-47D1-BD26-63409E9C531C}" srcId="{A5267614-3083-4490-8989-7978A5D55FA1}" destId="{51F60A57-F0BC-49CA-811B-27F480A3F846}" srcOrd="0" destOrd="0" parTransId="{B76574F0-638E-4563-96FB-080D47D8DD2F}" sibTransId="{50EAE200-6252-4037-BD32-DF418561D2F4}"/>
    <dgm:cxn modelId="{1049E0F9-CEC2-491D-B8B5-5735BB2B38C7}" srcId="{F4BF1F9E-B8EB-4E7A-9E43-AAEFB3EC9304}" destId="{A58C2240-399A-4EEE-8D9F-77C7D2232B0C}" srcOrd="2" destOrd="0" parTransId="{8EFA92FD-4177-4ACE-8001-EF9159B26C5E}" sibTransId="{EEF6D5F9-E769-4E27-AA95-5B65251898FF}"/>
    <dgm:cxn modelId="{CF7758FC-C390-40AC-AFB3-44ADF3C02ACA}" srcId="{51F60A57-F0BC-49CA-811B-27F480A3F846}" destId="{AC2B199F-50E1-4D32-BF9E-206AA3DCDF06}" srcOrd="1" destOrd="0" parTransId="{2AD3115D-6125-4567-9814-EBD16114ECD6}" sibTransId="{24E58CA4-9B3C-423C-8D5C-4E0D93CE2F68}"/>
    <dgm:cxn modelId="{255A8A7C-63B4-4AD1-927C-D60598D6678E}" type="presParOf" srcId="{66D411CC-93BC-409B-9FEE-4C80EBA67904}" destId="{D817D934-C820-4A0A-B0D0-EB308D25D437}" srcOrd="0" destOrd="0" presId="urn:microsoft.com/office/officeart/2005/8/layout/hierarchy3"/>
    <dgm:cxn modelId="{E6938F42-FD6D-4025-B584-9DF5DA71150D}" type="presParOf" srcId="{D817D934-C820-4A0A-B0D0-EB308D25D437}" destId="{58741E37-7896-4735-86AF-E88BE036DE60}" srcOrd="0" destOrd="0" presId="urn:microsoft.com/office/officeart/2005/8/layout/hierarchy3"/>
    <dgm:cxn modelId="{18B56639-C470-4F6E-8B0A-5289FF958624}" type="presParOf" srcId="{58741E37-7896-4735-86AF-E88BE036DE60}" destId="{50E2B9EE-120C-4543-9312-EAB468782E3A}" srcOrd="0" destOrd="0" presId="urn:microsoft.com/office/officeart/2005/8/layout/hierarchy3"/>
    <dgm:cxn modelId="{029E5F73-BC06-4928-9FE7-23A09D050E87}" type="presParOf" srcId="{58741E37-7896-4735-86AF-E88BE036DE60}" destId="{3B0D5C24-182C-473E-99BE-64A9B7CC27AC}" srcOrd="1" destOrd="0" presId="urn:microsoft.com/office/officeart/2005/8/layout/hierarchy3"/>
    <dgm:cxn modelId="{17C54AB7-481E-48EF-A683-F6592585B46F}" type="presParOf" srcId="{D817D934-C820-4A0A-B0D0-EB308D25D437}" destId="{0BF2B837-FA68-4D0F-A7C9-F6C653A3F409}" srcOrd="1" destOrd="0" presId="urn:microsoft.com/office/officeart/2005/8/layout/hierarchy3"/>
    <dgm:cxn modelId="{2AE536B5-F6FD-42C7-86B5-E630113CF1FA}" type="presParOf" srcId="{0BF2B837-FA68-4D0F-A7C9-F6C653A3F409}" destId="{BB39BF15-C51E-4E46-A92B-7060DF87DC3E}" srcOrd="0" destOrd="0" presId="urn:microsoft.com/office/officeart/2005/8/layout/hierarchy3"/>
    <dgm:cxn modelId="{8708FB9C-2EEA-4AC4-824D-607780E8785C}" type="presParOf" srcId="{0BF2B837-FA68-4D0F-A7C9-F6C653A3F409}" destId="{965638D8-AA09-4A66-B55C-42D7D12A5E0E}" srcOrd="1" destOrd="0" presId="urn:microsoft.com/office/officeart/2005/8/layout/hierarchy3"/>
    <dgm:cxn modelId="{7E237597-4B02-429F-9501-B149F843FD08}" type="presParOf" srcId="{0BF2B837-FA68-4D0F-A7C9-F6C653A3F409}" destId="{C13E16E7-3C63-4D0A-8B6A-BE242659D328}" srcOrd="2" destOrd="0" presId="urn:microsoft.com/office/officeart/2005/8/layout/hierarchy3"/>
    <dgm:cxn modelId="{4F5C151E-9AD3-4D90-9149-B8600FFF9147}" type="presParOf" srcId="{0BF2B837-FA68-4D0F-A7C9-F6C653A3F409}" destId="{6324E081-413A-485D-942F-32D7A2956449}" srcOrd="3" destOrd="0" presId="urn:microsoft.com/office/officeart/2005/8/layout/hierarchy3"/>
    <dgm:cxn modelId="{253388DE-B55E-4E36-8A62-06AD923D891A}" type="presParOf" srcId="{66D411CC-93BC-409B-9FEE-4C80EBA67904}" destId="{42588CE1-4BB2-4031-9984-62D6AB90E70C}" srcOrd="1" destOrd="0" presId="urn:microsoft.com/office/officeart/2005/8/layout/hierarchy3"/>
    <dgm:cxn modelId="{DB4E1791-10A9-4A1F-B9AE-DDC65BB68655}" type="presParOf" srcId="{42588CE1-4BB2-4031-9984-62D6AB90E70C}" destId="{C06C7C4C-DBF8-40E6-BE62-CA4DA5328225}" srcOrd="0" destOrd="0" presId="urn:microsoft.com/office/officeart/2005/8/layout/hierarchy3"/>
    <dgm:cxn modelId="{C9D63EF0-A198-4B24-8870-5E0BA57C680E}" type="presParOf" srcId="{C06C7C4C-DBF8-40E6-BE62-CA4DA5328225}" destId="{887B0F76-903A-4C73-A6A3-3CF23EB41060}" srcOrd="0" destOrd="0" presId="urn:microsoft.com/office/officeart/2005/8/layout/hierarchy3"/>
    <dgm:cxn modelId="{7E92537D-78B4-456E-92FD-2A907FC7B473}" type="presParOf" srcId="{C06C7C4C-DBF8-40E6-BE62-CA4DA5328225}" destId="{B9583626-F562-4878-A1AD-22DBB2185CC9}" srcOrd="1" destOrd="0" presId="urn:microsoft.com/office/officeart/2005/8/layout/hierarchy3"/>
    <dgm:cxn modelId="{709BA603-1D5F-4D56-8C05-1BCDDFDDA49B}" type="presParOf" srcId="{42588CE1-4BB2-4031-9984-62D6AB90E70C}" destId="{DB919BCB-FAF3-4F05-AEAA-118DA97A762D}" srcOrd="1" destOrd="0" presId="urn:microsoft.com/office/officeart/2005/8/layout/hierarchy3"/>
    <dgm:cxn modelId="{D52A5A88-E1B0-43EF-8F35-E8D7E0E2A0CB}" type="presParOf" srcId="{DB919BCB-FAF3-4F05-AEAA-118DA97A762D}" destId="{CEB8B776-80D4-4957-A21A-7945D2D43B42}" srcOrd="0" destOrd="0" presId="urn:microsoft.com/office/officeart/2005/8/layout/hierarchy3"/>
    <dgm:cxn modelId="{E60C72D9-2BF4-4ED3-9E51-D67CACDA1747}" type="presParOf" srcId="{DB919BCB-FAF3-4F05-AEAA-118DA97A762D}" destId="{E76DD4B5-A599-48D1-85CE-20F94EE8959F}" srcOrd="1" destOrd="0" presId="urn:microsoft.com/office/officeart/2005/8/layout/hierarchy3"/>
    <dgm:cxn modelId="{BD0119B9-20FF-4745-B0EE-F45758A90029}" type="presParOf" srcId="{DB919BCB-FAF3-4F05-AEAA-118DA97A762D}" destId="{E4C08423-1D36-412E-BCDA-F6BA6BA2CC69}" srcOrd="2" destOrd="0" presId="urn:microsoft.com/office/officeart/2005/8/layout/hierarchy3"/>
    <dgm:cxn modelId="{4254752E-C498-4670-ACC9-F288F6C4A991}" type="presParOf" srcId="{DB919BCB-FAF3-4F05-AEAA-118DA97A762D}" destId="{99010842-6178-4FA2-BBB6-6CFC5C70C733}" srcOrd="3" destOrd="0" presId="urn:microsoft.com/office/officeart/2005/8/layout/hierarchy3"/>
    <dgm:cxn modelId="{68D1FA54-0457-4273-A930-DE28FF4EEF6E}" type="presParOf" srcId="{DB919BCB-FAF3-4F05-AEAA-118DA97A762D}" destId="{9B83B649-8F32-4FF4-9090-B0B44B023883}" srcOrd="4" destOrd="0" presId="urn:microsoft.com/office/officeart/2005/8/layout/hierarchy3"/>
    <dgm:cxn modelId="{90F72DDA-058D-4120-B942-EB4BCEEA57A3}" type="presParOf" srcId="{DB919BCB-FAF3-4F05-AEAA-118DA97A762D}" destId="{F00BB0B0-EB71-4755-8AB8-C20220B9CCFE}"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E0822C-03E9-4537-BDFF-EFBBF3453B78}" type="doc">
      <dgm:prSet loTypeId="urn:microsoft.com/office/officeart/2008/layout/HorizontalMultiLevelHierarchy" loCatId="hierarchy" qsTypeId="urn:microsoft.com/office/officeart/2005/8/quickstyle/simple1" qsCatId="simple" csTypeId="urn:microsoft.com/office/officeart/2005/8/colors/colorful4" csCatId="colorful" phldr="1"/>
      <dgm:spPr/>
      <dgm:t>
        <a:bodyPr/>
        <a:lstStyle/>
        <a:p>
          <a:endParaRPr lang="en-US"/>
        </a:p>
      </dgm:t>
    </dgm:pt>
    <dgm:pt modelId="{5587EA1E-27B3-460B-8BDD-7C455F450E43}">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2">
            <a:lumMod val="60000"/>
            <a:lumOff val="40000"/>
          </a:schemeClr>
        </a:solidFill>
        <a:ln>
          <a:noFill/>
        </a:ln>
      </dgm:spPr>
      <dgm:t>
        <a:bodyPr/>
        <a:lstStyle/>
        <a:p>
          <a:pPr rtl="0"/>
          <a:r>
            <a:rPr lang="en-US" sz="2000" dirty="0"/>
            <a:t>Add-In Design Choices</a:t>
          </a:r>
        </a:p>
      </dgm:t>
    </dgm:pt>
    <dgm:pt modelId="{78BF8EAA-A38B-443C-A1C1-B3058119309A}" type="parTrans" cxnId="{31EBFD3C-5239-4C20-BA58-4B8F0BD8E558}">
      <dgm:prSet/>
      <dgm:spPr/>
      <dgm:t>
        <a:bodyPr/>
        <a:lstStyle/>
        <a:p>
          <a:endParaRPr lang="en-US"/>
        </a:p>
      </dgm:t>
    </dgm:pt>
    <dgm:pt modelId="{69DE3736-CD1D-44FA-9D5B-54E6CA537ED7}" type="sibTrans" cxnId="{31EBFD3C-5239-4C20-BA58-4B8F0BD8E558}">
      <dgm:prSet/>
      <dgm:spPr/>
      <dgm:t>
        <a:bodyPr/>
        <a:lstStyle/>
        <a:p>
          <a:endParaRPr lang="en-US"/>
        </a:p>
      </dgm:t>
    </dgm:pt>
    <dgm:pt modelId="{AC7A1116-8373-4E82-A09D-1E41A964164F}">
      <dgm:prSet>
        <dgm:style>
          <a:lnRef idx="2">
            <a:schemeClr val="accent1">
              <a:shade val="50000"/>
            </a:schemeClr>
          </a:lnRef>
          <a:fillRef idx="1">
            <a:schemeClr val="accent1"/>
          </a:fillRef>
          <a:effectRef idx="0">
            <a:schemeClr val="accent1"/>
          </a:effectRef>
          <a:fontRef idx="minor">
            <a:schemeClr val="lt1"/>
          </a:fontRef>
        </dgm:style>
      </dgm:prSet>
      <dgm:spPr>
        <a:solidFill>
          <a:schemeClr val="bg2">
            <a:lumMod val="60000"/>
            <a:lumOff val="40000"/>
          </a:schemeClr>
        </a:solidFill>
        <a:ln>
          <a:noFill/>
        </a:ln>
      </dgm:spPr>
      <dgm:t>
        <a:bodyPr/>
        <a:lstStyle/>
        <a:p>
          <a:pPr rtl="0"/>
          <a:r>
            <a:rPr lang="en-US" dirty="0"/>
            <a:t>Hosting</a:t>
          </a:r>
        </a:p>
      </dgm:t>
    </dgm:pt>
    <dgm:pt modelId="{CFBD0D42-0F8D-4DB5-AFB1-78FD3480720A}" type="parTrans" cxnId="{D7205C0D-0921-4286-A194-60B8058A9200}">
      <dgm:prSet/>
      <dgm:spPr/>
      <dgm:t>
        <a:bodyPr/>
        <a:lstStyle/>
        <a:p>
          <a:endParaRPr lang="en-US"/>
        </a:p>
      </dgm:t>
    </dgm:pt>
    <dgm:pt modelId="{01249643-653B-42A2-9F8E-D1617C2A3C77}" type="sibTrans" cxnId="{D7205C0D-0921-4286-A194-60B8058A9200}">
      <dgm:prSet/>
      <dgm:spPr/>
      <dgm:t>
        <a:bodyPr/>
        <a:lstStyle/>
        <a:p>
          <a:endParaRPr lang="en-US"/>
        </a:p>
      </dgm:t>
    </dgm:pt>
    <dgm:pt modelId="{95F671EF-F0C7-42EE-B02D-9F0230F3BC8E}">
      <dgm:prSet>
        <dgm:style>
          <a:lnRef idx="2">
            <a:schemeClr val="accent1">
              <a:shade val="50000"/>
            </a:schemeClr>
          </a:lnRef>
          <a:fillRef idx="1">
            <a:schemeClr val="accent1"/>
          </a:fillRef>
          <a:effectRef idx="0">
            <a:schemeClr val="accent1"/>
          </a:effectRef>
          <a:fontRef idx="minor">
            <a:schemeClr val="lt1"/>
          </a:fontRef>
        </dgm:style>
      </dgm:prSet>
      <dgm:spPr>
        <a:solidFill>
          <a:schemeClr val="bg2">
            <a:lumMod val="60000"/>
            <a:lumOff val="40000"/>
          </a:schemeClr>
        </a:solidFill>
        <a:ln>
          <a:noFill/>
        </a:ln>
      </dgm:spPr>
      <dgm:t>
        <a:bodyPr/>
        <a:lstStyle/>
        <a:p>
          <a:pPr rtl="0"/>
          <a:r>
            <a:rPr lang="en-US" dirty="0"/>
            <a:t>Entry Points / Experience</a:t>
          </a:r>
        </a:p>
      </dgm:t>
    </dgm:pt>
    <dgm:pt modelId="{B7E4AFA7-50B7-43D7-ADB5-679945FFC140}" type="parTrans" cxnId="{155F0F45-9CA6-4B4C-9B65-08C676270C4C}">
      <dgm:prSet/>
      <dgm:spPr/>
      <dgm:t>
        <a:bodyPr/>
        <a:lstStyle/>
        <a:p>
          <a:endParaRPr lang="en-US"/>
        </a:p>
      </dgm:t>
    </dgm:pt>
    <dgm:pt modelId="{DC0F7FC1-AD0B-4FCD-8F3F-9F11F9A6F1E1}" type="sibTrans" cxnId="{155F0F45-9CA6-4B4C-9B65-08C676270C4C}">
      <dgm:prSet/>
      <dgm:spPr/>
      <dgm:t>
        <a:bodyPr/>
        <a:lstStyle/>
        <a:p>
          <a:endParaRPr lang="en-US"/>
        </a:p>
      </dgm:t>
    </dgm:pt>
    <dgm:pt modelId="{62B668DD-8BE4-43BB-BB56-BA19DC3E775B}">
      <dgm:prSet>
        <dgm:style>
          <a:lnRef idx="2">
            <a:schemeClr val="accent1">
              <a:shade val="50000"/>
            </a:schemeClr>
          </a:lnRef>
          <a:fillRef idx="1">
            <a:schemeClr val="accent1"/>
          </a:fillRef>
          <a:effectRef idx="0">
            <a:schemeClr val="accent1"/>
          </a:effectRef>
          <a:fontRef idx="minor">
            <a:schemeClr val="lt1"/>
          </a:fontRef>
        </dgm:style>
      </dgm:prSet>
      <dgm:spPr>
        <a:solidFill>
          <a:schemeClr val="bg2">
            <a:lumMod val="60000"/>
            <a:lumOff val="40000"/>
          </a:schemeClr>
        </a:solidFill>
        <a:ln>
          <a:noFill/>
        </a:ln>
      </dgm:spPr>
      <dgm:t>
        <a:bodyPr/>
        <a:lstStyle/>
        <a:p>
          <a:pPr rtl="0"/>
          <a:r>
            <a:rPr lang="en-US" dirty="0"/>
            <a:t>Scoping</a:t>
          </a:r>
        </a:p>
      </dgm:t>
    </dgm:pt>
    <dgm:pt modelId="{2D478B38-0D38-49E7-AA0D-F408353E9698}" type="parTrans" cxnId="{0932D322-C95D-4429-8324-557B3179E102}">
      <dgm:prSet/>
      <dgm:spPr/>
      <dgm:t>
        <a:bodyPr/>
        <a:lstStyle/>
        <a:p>
          <a:endParaRPr lang="en-US"/>
        </a:p>
      </dgm:t>
    </dgm:pt>
    <dgm:pt modelId="{0656BFE7-CCBC-4175-91E9-DB1E20750841}" type="sibTrans" cxnId="{0932D322-C95D-4429-8324-557B3179E102}">
      <dgm:prSet/>
      <dgm:spPr/>
      <dgm:t>
        <a:bodyPr/>
        <a:lstStyle/>
        <a:p>
          <a:endParaRPr lang="en-US"/>
        </a:p>
      </dgm:t>
    </dgm:pt>
    <dgm:pt modelId="{1007A3BB-9B62-4822-91F1-D5304A91C9BF}">
      <dgm:prSet>
        <dgm:style>
          <a:lnRef idx="2">
            <a:schemeClr val="accent1">
              <a:shade val="50000"/>
            </a:schemeClr>
          </a:lnRef>
          <a:fillRef idx="1">
            <a:schemeClr val="accent1"/>
          </a:fillRef>
          <a:effectRef idx="0">
            <a:schemeClr val="accent1"/>
          </a:effectRef>
          <a:fontRef idx="minor">
            <a:schemeClr val="lt1"/>
          </a:fontRef>
        </dgm:style>
      </dgm:prSet>
      <dgm:spPr>
        <a:solidFill>
          <a:schemeClr val="bg2">
            <a:lumMod val="60000"/>
            <a:lumOff val="40000"/>
          </a:schemeClr>
        </a:solidFill>
        <a:ln>
          <a:noFill/>
        </a:ln>
      </dgm:spPr>
      <dgm:t>
        <a:bodyPr/>
        <a:lstStyle/>
        <a:p>
          <a:pPr rtl="0"/>
          <a:r>
            <a:rPr lang="en-US" dirty="0"/>
            <a:t>Usage</a:t>
          </a:r>
        </a:p>
      </dgm:t>
    </dgm:pt>
    <dgm:pt modelId="{0AC7A8B2-FAE9-49C0-A7D3-C24D5E25D31C}" type="parTrans" cxnId="{6E0CE9F5-8EBB-47FE-8E1B-2352F0DD716A}">
      <dgm:prSet/>
      <dgm:spPr/>
      <dgm:t>
        <a:bodyPr/>
        <a:lstStyle/>
        <a:p>
          <a:endParaRPr lang="en-US"/>
        </a:p>
      </dgm:t>
    </dgm:pt>
    <dgm:pt modelId="{CC9A5086-273E-457B-A999-A90ADDC94980}" type="sibTrans" cxnId="{6E0CE9F5-8EBB-47FE-8E1B-2352F0DD716A}">
      <dgm:prSet/>
      <dgm:spPr/>
      <dgm:t>
        <a:bodyPr/>
        <a:lstStyle/>
        <a:p>
          <a:endParaRPr lang="en-US"/>
        </a:p>
      </dgm:t>
    </dgm:pt>
    <dgm:pt modelId="{45D9CA00-3750-4ACE-B66F-C4A44484796A}" type="pres">
      <dgm:prSet presAssocID="{FEE0822C-03E9-4537-BDFF-EFBBF3453B78}" presName="Name0" presStyleCnt="0">
        <dgm:presLayoutVars>
          <dgm:chPref val="1"/>
          <dgm:dir/>
          <dgm:animOne val="branch"/>
          <dgm:animLvl val="lvl"/>
          <dgm:resizeHandles val="exact"/>
        </dgm:presLayoutVars>
      </dgm:prSet>
      <dgm:spPr/>
    </dgm:pt>
    <dgm:pt modelId="{675A2D48-566F-4890-985B-3E0DA3979F29}" type="pres">
      <dgm:prSet presAssocID="{5587EA1E-27B3-460B-8BDD-7C455F450E43}" presName="root1" presStyleCnt="0"/>
      <dgm:spPr/>
    </dgm:pt>
    <dgm:pt modelId="{51F357A1-E6DA-4AC8-9468-4B4ED8AF1CC1}" type="pres">
      <dgm:prSet presAssocID="{5587EA1E-27B3-460B-8BDD-7C455F450E43}" presName="LevelOneTextNode" presStyleLbl="node0" presStyleIdx="0" presStyleCnt="1" custScaleY="88764">
        <dgm:presLayoutVars>
          <dgm:chPref val="3"/>
        </dgm:presLayoutVars>
      </dgm:prSet>
      <dgm:spPr/>
    </dgm:pt>
    <dgm:pt modelId="{A0D971CD-C5C2-4F31-8004-1BF7F24697B3}" type="pres">
      <dgm:prSet presAssocID="{5587EA1E-27B3-460B-8BDD-7C455F450E43}" presName="level2hierChild" presStyleCnt="0"/>
      <dgm:spPr/>
    </dgm:pt>
    <dgm:pt modelId="{1D31E16B-8179-4F1E-A5C2-72BF770930BC}" type="pres">
      <dgm:prSet presAssocID="{CFBD0D42-0F8D-4DB5-AFB1-78FD3480720A}" presName="conn2-1" presStyleLbl="parChTrans1D2" presStyleIdx="0" presStyleCnt="4"/>
      <dgm:spPr/>
    </dgm:pt>
    <dgm:pt modelId="{3C1F7688-8E08-4E63-9444-6B0D5FAFC500}" type="pres">
      <dgm:prSet presAssocID="{CFBD0D42-0F8D-4DB5-AFB1-78FD3480720A}" presName="connTx" presStyleLbl="parChTrans1D2" presStyleIdx="0" presStyleCnt="4"/>
      <dgm:spPr/>
    </dgm:pt>
    <dgm:pt modelId="{A01D069A-8158-47F5-8F70-C0733DC11339}" type="pres">
      <dgm:prSet presAssocID="{AC7A1116-8373-4E82-A09D-1E41A964164F}" presName="root2" presStyleCnt="0"/>
      <dgm:spPr/>
    </dgm:pt>
    <dgm:pt modelId="{6381DDD0-5728-460C-AB07-E1991DFDC29D}" type="pres">
      <dgm:prSet presAssocID="{AC7A1116-8373-4E82-A09D-1E41A964164F}" presName="LevelTwoTextNode" presStyleLbl="node2" presStyleIdx="0" presStyleCnt="4" custScaleX="122595">
        <dgm:presLayoutVars>
          <dgm:chPref val="3"/>
        </dgm:presLayoutVars>
      </dgm:prSet>
      <dgm:spPr/>
    </dgm:pt>
    <dgm:pt modelId="{185D4285-8228-4CAD-9708-0EF6AA60786B}" type="pres">
      <dgm:prSet presAssocID="{AC7A1116-8373-4E82-A09D-1E41A964164F}" presName="level3hierChild" presStyleCnt="0"/>
      <dgm:spPr/>
    </dgm:pt>
    <dgm:pt modelId="{4C75B14B-B5DD-48AD-B661-16D5DC54A428}" type="pres">
      <dgm:prSet presAssocID="{B7E4AFA7-50B7-43D7-ADB5-679945FFC140}" presName="conn2-1" presStyleLbl="parChTrans1D2" presStyleIdx="1" presStyleCnt="4"/>
      <dgm:spPr/>
    </dgm:pt>
    <dgm:pt modelId="{ADC40914-9289-4D77-B096-E863F2250E99}" type="pres">
      <dgm:prSet presAssocID="{B7E4AFA7-50B7-43D7-ADB5-679945FFC140}" presName="connTx" presStyleLbl="parChTrans1D2" presStyleIdx="1" presStyleCnt="4"/>
      <dgm:spPr/>
    </dgm:pt>
    <dgm:pt modelId="{B05FD170-865F-4316-A15F-8759CC30175A}" type="pres">
      <dgm:prSet presAssocID="{95F671EF-F0C7-42EE-B02D-9F0230F3BC8E}" presName="root2" presStyleCnt="0"/>
      <dgm:spPr/>
    </dgm:pt>
    <dgm:pt modelId="{1D5C6AAB-7F51-44A2-ABDC-8410A96F355F}" type="pres">
      <dgm:prSet presAssocID="{95F671EF-F0C7-42EE-B02D-9F0230F3BC8E}" presName="LevelTwoTextNode" presStyleLbl="node2" presStyleIdx="1" presStyleCnt="4" custScaleX="122595">
        <dgm:presLayoutVars>
          <dgm:chPref val="3"/>
        </dgm:presLayoutVars>
      </dgm:prSet>
      <dgm:spPr/>
    </dgm:pt>
    <dgm:pt modelId="{9AFD876F-BC9B-40BC-9CEE-9771C1B1F4A0}" type="pres">
      <dgm:prSet presAssocID="{95F671EF-F0C7-42EE-B02D-9F0230F3BC8E}" presName="level3hierChild" presStyleCnt="0"/>
      <dgm:spPr/>
    </dgm:pt>
    <dgm:pt modelId="{9EDF5FA3-BDAD-462D-9AE2-B862757D28D3}" type="pres">
      <dgm:prSet presAssocID="{2D478B38-0D38-49E7-AA0D-F408353E9698}" presName="conn2-1" presStyleLbl="parChTrans1D2" presStyleIdx="2" presStyleCnt="4"/>
      <dgm:spPr/>
    </dgm:pt>
    <dgm:pt modelId="{D2FD0338-BE25-48DD-BA55-E061FD53FFD8}" type="pres">
      <dgm:prSet presAssocID="{2D478B38-0D38-49E7-AA0D-F408353E9698}" presName="connTx" presStyleLbl="parChTrans1D2" presStyleIdx="2" presStyleCnt="4"/>
      <dgm:spPr/>
    </dgm:pt>
    <dgm:pt modelId="{1A502D44-AA00-4B5B-B93A-D36174A280B2}" type="pres">
      <dgm:prSet presAssocID="{62B668DD-8BE4-43BB-BB56-BA19DC3E775B}" presName="root2" presStyleCnt="0"/>
      <dgm:spPr/>
    </dgm:pt>
    <dgm:pt modelId="{069F965E-93FB-48DC-B27C-BB56DACA7043}" type="pres">
      <dgm:prSet presAssocID="{62B668DD-8BE4-43BB-BB56-BA19DC3E775B}" presName="LevelTwoTextNode" presStyleLbl="node2" presStyleIdx="2" presStyleCnt="4" custScaleX="122595">
        <dgm:presLayoutVars>
          <dgm:chPref val="3"/>
        </dgm:presLayoutVars>
      </dgm:prSet>
      <dgm:spPr/>
    </dgm:pt>
    <dgm:pt modelId="{35D3913D-9AAA-47BA-BE23-E217D89EE3FB}" type="pres">
      <dgm:prSet presAssocID="{62B668DD-8BE4-43BB-BB56-BA19DC3E775B}" presName="level3hierChild" presStyleCnt="0"/>
      <dgm:spPr/>
    </dgm:pt>
    <dgm:pt modelId="{05ACB393-C7B2-4B20-A97D-867F106D1946}" type="pres">
      <dgm:prSet presAssocID="{0AC7A8B2-FAE9-49C0-A7D3-C24D5E25D31C}" presName="conn2-1" presStyleLbl="parChTrans1D2" presStyleIdx="3" presStyleCnt="4"/>
      <dgm:spPr/>
    </dgm:pt>
    <dgm:pt modelId="{98034E3B-6346-4285-985B-444AC809B36C}" type="pres">
      <dgm:prSet presAssocID="{0AC7A8B2-FAE9-49C0-A7D3-C24D5E25D31C}" presName="connTx" presStyleLbl="parChTrans1D2" presStyleIdx="3" presStyleCnt="4"/>
      <dgm:spPr/>
    </dgm:pt>
    <dgm:pt modelId="{73C31203-9BFF-4392-89A1-76FFACC7A74F}" type="pres">
      <dgm:prSet presAssocID="{1007A3BB-9B62-4822-91F1-D5304A91C9BF}" presName="root2" presStyleCnt="0"/>
      <dgm:spPr/>
    </dgm:pt>
    <dgm:pt modelId="{995BBE7D-2FAA-44B5-B4FC-479CC301D7F0}" type="pres">
      <dgm:prSet presAssocID="{1007A3BB-9B62-4822-91F1-D5304A91C9BF}" presName="LevelTwoTextNode" presStyleLbl="node2" presStyleIdx="3" presStyleCnt="4" custScaleX="123555">
        <dgm:presLayoutVars>
          <dgm:chPref val="3"/>
        </dgm:presLayoutVars>
      </dgm:prSet>
      <dgm:spPr/>
    </dgm:pt>
    <dgm:pt modelId="{2490B4A7-535C-4F37-BF0C-4CF2F5875DF4}" type="pres">
      <dgm:prSet presAssocID="{1007A3BB-9B62-4822-91F1-D5304A91C9BF}" presName="level3hierChild" presStyleCnt="0"/>
      <dgm:spPr/>
    </dgm:pt>
  </dgm:ptLst>
  <dgm:cxnLst>
    <dgm:cxn modelId="{46B33908-B436-48ED-B472-A3E7C6DD92B3}" type="presOf" srcId="{0AC7A8B2-FAE9-49C0-A7D3-C24D5E25D31C}" destId="{05ACB393-C7B2-4B20-A97D-867F106D1946}" srcOrd="0" destOrd="0" presId="urn:microsoft.com/office/officeart/2008/layout/HorizontalMultiLevelHierarchy"/>
    <dgm:cxn modelId="{D7205C0D-0921-4286-A194-60B8058A9200}" srcId="{5587EA1E-27B3-460B-8BDD-7C455F450E43}" destId="{AC7A1116-8373-4E82-A09D-1E41A964164F}" srcOrd="0" destOrd="0" parTransId="{CFBD0D42-0F8D-4DB5-AFB1-78FD3480720A}" sibTransId="{01249643-653B-42A2-9F8E-D1617C2A3C77}"/>
    <dgm:cxn modelId="{91BBD314-3FCA-4DCA-8E1F-F0153DF1AA51}" type="presOf" srcId="{0AC7A8B2-FAE9-49C0-A7D3-C24D5E25D31C}" destId="{98034E3B-6346-4285-985B-444AC809B36C}" srcOrd="1" destOrd="0" presId="urn:microsoft.com/office/officeart/2008/layout/HorizontalMultiLevelHierarchy"/>
    <dgm:cxn modelId="{FA97F721-2980-4966-B7DA-2D86FF97135B}" type="presOf" srcId="{95F671EF-F0C7-42EE-B02D-9F0230F3BC8E}" destId="{1D5C6AAB-7F51-44A2-ABDC-8410A96F355F}" srcOrd="0" destOrd="0" presId="urn:microsoft.com/office/officeart/2008/layout/HorizontalMultiLevelHierarchy"/>
    <dgm:cxn modelId="{0932D322-C95D-4429-8324-557B3179E102}" srcId="{5587EA1E-27B3-460B-8BDD-7C455F450E43}" destId="{62B668DD-8BE4-43BB-BB56-BA19DC3E775B}" srcOrd="2" destOrd="0" parTransId="{2D478B38-0D38-49E7-AA0D-F408353E9698}" sibTransId="{0656BFE7-CCBC-4175-91E9-DB1E20750841}"/>
    <dgm:cxn modelId="{A97DE127-EFF7-45F6-BF06-295131700634}" type="presOf" srcId="{1007A3BB-9B62-4822-91F1-D5304A91C9BF}" destId="{995BBE7D-2FAA-44B5-B4FC-479CC301D7F0}" srcOrd="0" destOrd="0" presId="urn:microsoft.com/office/officeart/2008/layout/HorizontalMultiLevelHierarchy"/>
    <dgm:cxn modelId="{525F893A-8419-418E-AF5F-40715EBE4CAF}" type="presOf" srcId="{CFBD0D42-0F8D-4DB5-AFB1-78FD3480720A}" destId="{1D31E16B-8179-4F1E-A5C2-72BF770930BC}" srcOrd="0" destOrd="0" presId="urn:microsoft.com/office/officeart/2008/layout/HorizontalMultiLevelHierarchy"/>
    <dgm:cxn modelId="{31EBFD3C-5239-4C20-BA58-4B8F0BD8E558}" srcId="{FEE0822C-03E9-4537-BDFF-EFBBF3453B78}" destId="{5587EA1E-27B3-460B-8BDD-7C455F450E43}" srcOrd="0" destOrd="0" parTransId="{78BF8EAA-A38B-443C-A1C1-B3058119309A}" sibTransId="{69DE3736-CD1D-44FA-9D5B-54E6CA537ED7}"/>
    <dgm:cxn modelId="{9823E043-4087-444A-A75C-259EBF4EA942}" type="presOf" srcId="{B7E4AFA7-50B7-43D7-ADB5-679945FFC140}" destId="{4C75B14B-B5DD-48AD-B661-16D5DC54A428}" srcOrd="0" destOrd="0" presId="urn:microsoft.com/office/officeart/2008/layout/HorizontalMultiLevelHierarchy"/>
    <dgm:cxn modelId="{155F0F45-9CA6-4B4C-9B65-08C676270C4C}" srcId="{5587EA1E-27B3-460B-8BDD-7C455F450E43}" destId="{95F671EF-F0C7-42EE-B02D-9F0230F3BC8E}" srcOrd="1" destOrd="0" parTransId="{B7E4AFA7-50B7-43D7-ADB5-679945FFC140}" sibTransId="{DC0F7FC1-AD0B-4FCD-8F3F-9F11F9A6F1E1}"/>
    <dgm:cxn modelId="{E40F3B51-DCE7-46D3-ABC5-490BD7B5F3F5}" type="presOf" srcId="{62B668DD-8BE4-43BB-BB56-BA19DC3E775B}" destId="{069F965E-93FB-48DC-B27C-BB56DACA7043}" srcOrd="0" destOrd="0" presId="urn:microsoft.com/office/officeart/2008/layout/HorizontalMultiLevelHierarchy"/>
    <dgm:cxn modelId="{D5C5D177-53DA-45A5-A4D9-2EC125BA25FC}" type="presOf" srcId="{5587EA1E-27B3-460B-8BDD-7C455F450E43}" destId="{51F357A1-E6DA-4AC8-9468-4B4ED8AF1CC1}" srcOrd="0" destOrd="0" presId="urn:microsoft.com/office/officeart/2008/layout/HorizontalMultiLevelHierarchy"/>
    <dgm:cxn modelId="{49890E7A-2D2A-447D-80BE-CD8105A1F0FC}" type="presOf" srcId="{FEE0822C-03E9-4537-BDFF-EFBBF3453B78}" destId="{45D9CA00-3750-4ACE-B66F-C4A44484796A}" srcOrd="0" destOrd="0" presId="urn:microsoft.com/office/officeart/2008/layout/HorizontalMultiLevelHierarchy"/>
    <dgm:cxn modelId="{59D5F999-4E2C-4E42-9C2B-13B9B9382CCC}" type="presOf" srcId="{CFBD0D42-0F8D-4DB5-AFB1-78FD3480720A}" destId="{3C1F7688-8E08-4E63-9444-6B0D5FAFC500}" srcOrd="1" destOrd="0" presId="urn:microsoft.com/office/officeart/2008/layout/HorizontalMultiLevelHierarchy"/>
    <dgm:cxn modelId="{1F252DC0-30B0-4F3E-B1CE-FAF6FE843994}" type="presOf" srcId="{AC7A1116-8373-4E82-A09D-1E41A964164F}" destId="{6381DDD0-5728-460C-AB07-E1991DFDC29D}" srcOrd="0" destOrd="0" presId="urn:microsoft.com/office/officeart/2008/layout/HorizontalMultiLevelHierarchy"/>
    <dgm:cxn modelId="{AA0CBFC5-193F-4DA2-A423-D71ECA8528E1}" type="presOf" srcId="{2D478B38-0D38-49E7-AA0D-F408353E9698}" destId="{9EDF5FA3-BDAD-462D-9AE2-B862757D28D3}" srcOrd="0" destOrd="0" presId="urn:microsoft.com/office/officeart/2008/layout/HorizontalMultiLevelHierarchy"/>
    <dgm:cxn modelId="{F5BC16CB-CCDB-48DA-8B07-124309230EEC}" type="presOf" srcId="{B7E4AFA7-50B7-43D7-ADB5-679945FFC140}" destId="{ADC40914-9289-4D77-B096-E863F2250E99}" srcOrd="1" destOrd="0" presId="urn:microsoft.com/office/officeart/2008/layout/HorizontalMultiLevelHierarchy"/>
    <dgm:cxn modelId="{FCD146D5-A720-4F15-95C1-67BDAC80B291}" type="presOf" srcId="{2D478B38-0D38-49E7-AA0D-F408353E9698}" destId="{D2FD0338-BE25-48DD-BA55-E061FD53FFD8}" srcOrd="1" destOrd="0" presId="urn:microsoft.com/office/officeart/2008/layout/HorizontalMultiLevelHierarchy"/>
    <dgm:cxn modelId="{6E0CE9F5-8EBB-47FE-8E1B-2352F0DD716A}" srcId="{5587EA1E-27B3-460B-8BDD-7C455F450E43}" destId="{1007A3BB-9B62-4822-91F1-D5304A91C9BF}" srcOrd="3" destOrd="0" parTransId="{0AC7A8B2-FAE9-49C0-A7D3-C24D5E25D31C}" sibTransId="{CC9A5086-273E-457B-A999-A90ADDC94980}"/>
    <dgm:cxn modelId="{E1490CBA-466D-484C-BBC6-67E1CB3502AA}" type="presParOf" srcId="{45D9CA00-3750-4ACE-B66F-C4A44484796A}" destId="{675A2D48-566F-4890-985B-3E0DA3979F29}" srcOrd="0" destOrd="0" presId="urn:microsoft.com/office/officeart/2008/layout/HorizontalMultiLevelHierarchy"/>
    <dgm:cxn modelId="{2893581E-5117-4B39-A876-C3367C58FE57}" type="presParOf" srcId="{675A2D48-566F-4890-985B-3E0DA3979F29}" destId="{51F357A1-E6DA-4AC8-9468-4B4ED8AF1CC1}" srcOrd="0" destOrd="0" presId="urn:microsoft.com/office/officeart/2008/layout/HorizontalMultiLevelHierarchy"/>
    <dgm:cxn modelId="{711C249F-71AB-4E6E-8710-4A010AA1186E}" type="presParOf" srcId="{675A2D48-566F-4890-985B-3E0DA3979F29}" destId="{A0D971CD-C5C2-4F31-8004-1BF7F24697B3}" srcOrd="1" destOrd="0" presId="urn:microsoft.com/office/officeart/2008/layout/HorizontalMultiLevelHierarchy"/>
    <dgm:cxn modelId="{21484335-1035-4E33-889D-062828D7ECB8}" type="presParOf" srcId="{A0D971CD-C5C2-4F31-8004-1BF7F24697B3}" destId="{1D31E16B-8179-4F1E-A5C2-72BF770930BC}" srcOrd="0" destOrd="0" presId="urn:microsoft.com/office/officeart/2008/layout/HorizontalMultiLevelHierarchy"/>
    <dgm:cxn modelId="{8BB12F81-5D89-4E0E-B5FA-4984461C0CDD}" type="presParOf" srcId="{1D31E16B-8179-4F1E-A5C2-72BF770930BC}" destId="{3C1F7688-8E08-4E63-9444-6B0D5FAFC500}" srcOrd="0" destOrd="0" presId="urn:microsoft.com/office/officeart/2008/layout/HorizontalMultiLevelHierarchy"/>
    <dgm:cxn modelId="{AAE0CFB1-0A44-4744-AECC-4FAAA3F6DDBC}" type="presParOf" srcId="{A0D971CD-C5C2-4F31-8004-1BF7F24697B3}" destId="{A01D069A-8158-47F5-8F70-C0733DC11339}" srcOrd="1" destOrd="0" presId="urn:microsoft.com/office/officeart/2008/layout/HorizontalMultiLevelHierarchy"/>
    <dgm:cxn modelId="{DFE529FA-000A-4710-B906-3190DBDEE92A}" type="presParOf" srcId="{A01D069A-8158-47F5-8F70-C0733DC11339}" destId="{6381DDD0-5728-460C-AB07-E1991DFDC29D}" srcOrd="0" destOrd="0" presId="urn:microsoft.com/office/officeart/2008/layout/HorizontalMultiLevelHierarchy"/>
    <dgm:cxn modelId="{5D0EF8C4-C954-4F1E-8332-6DAC2D6CBFDA}" type="presParOf" srcId="{A01D069A-8158-47F5-8F70-C0733DC11339}" destId="{185D4285-8228-4CAD-9708-0EF6AA60786B}" srcOrd="1" destOrd="0" presId="urn:microsoft.com/office/officeart/2008/layout/HorizontalMultiLevelHierarchy"/>
    <dgm:cxn modelId="{FAF3E346-4F39-4A02-9A36-6652F7820A5F}" type="presParOf" srcId="{A0D971CD-C5C2-4F31-8004-1BF7F24697B3}" destId="{4C75B14B-B5DD-48AD-B661-16D5DC54A428}" srcOrd="2" destOrd="0" presId="urn:microsoft.com/office/officeart/2008/layout/HorizontalMultiLevelHierarchy"/>
    <dgm:cxn modelId="{4A3904E1-9A19-401F-956A-4C7336BB6B67}" type="presParOf" srcId="{4C75B14B-B5DD-48AD-B661-16D5DC54A428}" destId="{ADC40914-9289-4D77-B096-E863F2250E99}" srcOrd="0" destOrd="0" presId="urn:microsoft.com/office/officeart/2008/layout/HorizontalMultiLevelHierarchy"/>
    <dgm:cxn modelId="{9750EB4B-8B1E-4B54-95EE-FB7E42AC4C7B}" type="presParOf" srcId="{A0D971CD-C5C2-4F31-8004-1BF7F24697B3}" destId="{B05FD170-865F-4316-A15F-8759CC30175A}" srcOrd="3" destOrd="0" presId="urn:microsoft.com/office/officeart/2008/layout/HorizontalMultiLevelHierarchy"/>
    <dgm:cxn modelId="{292872A0-3358-459C-981C-0C94D456ECA9}" type="presParOf" srcId="{B05FD170-865F-4316-A15F-8759CC30175A}" destId="{1D5C6AAB-7F51-44A2-ABDC-8410A96F355F}" srcOrd="0" destOrd="0" presId="urn:microsoft.com/office/officeart/2008/layout/HorizontalMultiLevelHierarchy"/>
    <dgm:cxn modelId="{6E96B5F1-3B36-41A5-AD51-6704416CD961}" type="presParOf" srcId="{B05FD170-865F-4316-A15F-8759CC30175A}" destId="{9AFD876F-BC9B-40BC-9CEE-9771C1B1F4A0}" srcOrd="1" destOrd="0" presId="urn:microsoft.com/office/officeart/2008/layout/HorizontalMultiLevelHierarchy"/>
    <dgm:cxn modelId="{950CC8DC-6475-48EC-B2A5-315C5883DE30}" type="presParOf" srcId="{A0D971CD-C5C2-4F31-8004-1BF7F24697B3}" destId="{9EDF5FA3-BDAD-462D-9AE2-B862757D28D3}" srcOrd="4" destOrd="0" presId="urn:microsoft.com/office/officeart/2008/layout/HorizontalMultiLevelHierarchy"/>
    <dgm:cxn modelId="{DC7E2DC2-A33B-4C6F-819C-C23C27A5434F}" type="presParOf" srcId="{9EDF5FA3-BDAD-462D-9AE2-B862757D28D3}" destId="{D2FD0338-BE25-48DD-BA55-E061FD53FFD8}" srcOrd="0" destOrd="0" presId="urn:microsoft.com/office/officeart/2008/layout/HorizontalMultiLevelHierarchy"/>
    <dgm:cxn modelId="{D765FF9F-8AF4-4AD3-B23B-88A66509DC48}" type="presParOf" srcId="{A0D971CD-C5C2-4F31-8004-1BF7F24697B3}" destId="{1A502D44-AA00-4B5B-B93A-D36174A280B2}" srcOrd="5" destOrd="0" presId="urn:microsoft.com/office/officeart/2008/layout/HorizontalMultiLevelHierarchy"/>
    <dgm:cxn modelId="{096000B8-0CAC-47D2-9413-586B94587B5A}" type="presParOf" srcId="{1A502D44-AA00-4B5B-B93A-D36174A280B2}" destId="{069F965E-93FB-48DC-B27C-BB56DACA7043}" srcOrd="0" destOrd="0" presId="urn:microsoft.com/office/officeart/2008/layout/HorizontalMultiLevelHierarchy"/>
    <dgm:cxn modelId="{A35BB76B-5F96-4E90-A41F-F6712FA76482}" type="presParOf" srcId="{1A502D44-AA00-4B5B-B93A-D36174A280B2}" destId="{35D3913D-9AAA-47BA-BE23-E217D89EE3FB}" srcOrd="1" destOrd="0" presId="urn:microsoft.com/office/officeart/2008/layout/HorizontalMultiLevelHierarchy"/>
    <dgm:cxn modelId="{B8078F01-1E6B-4C4F-A51B-95827C3F509B}" type="presParOf" srcId="{A0D971CD-C5C2-4F31-8004-1BF7F24697B3}" destId="{05ACB393-C7B2-4B20-A97D-867F106D1946}" srcOrd="6" destOrd="0" presId="urn:microsoft.com/office/officeart/2008/layout/HorizontalMultiLevelHierarchy"/>
    <dgm:cxn modelId="{F3B34D7B-01C0-491F-8240-18C16326B6CF}" type="presParOf" srcId="{05ACB393-C7B2-4B20-A97D-867F106D1946}" destId="{98034E3B-6346-4285-985B-444AC809B36C}" srcOrd="0" destOrd="0" presId="urn:microsoft.com/office/officeart/2008/layout/HorizontalMultiLevelHierarchy"/>
    <dgm:cxn modelId="{9FF64A70-CB1E-4EF5-BF50-2B3883F947A2}" type="presParOf" srcId="{A0D971CD-C5C2-4F31-8004-1BF7F24697B3}" destId="{73C31203-9BFF-4392-89A1-76FFACC7A74F}" srcOrd="7" destOrd="0" presId="urn:microsoft.com/office/officeart/2008/layout/HorizontalMultiLevelHierarchy"/>
    <dgm:cxn modelId="{6E7FEFF1-575A-4975-BE50-DF3C992C8C60}" type="presParOf" srcId="{73C31203-9BFF-4392-89A1-76FFACC7A74F}" destId="{995BBE7D-2FAA-44B5-B4FC-479CC301D7F0}" srcOrd="0" destOrd="0" presId="urn:microsoft.com/office/officeart/2008/layout/HorizontalMultiLevelHierarchy"/>
    <dgm:cxn modelId="{15FE11BB-1043-4D80-9AF3-DBFF5D27605A}" type="presParOf" srcId="{73C31203-9BFF-4392-89A1-76FFACC7A74F}" destId="{2490B4A7-535C-4F37-BF0C-4CF2F5875DF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B4ED53-E6BA-414E-8B3E-8F05121E97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3CEC19-C3D3-430C-A57F-9B16DAA8F26B}">
      <dgm:prSet/>
      <dgm:spPr/>
      <dgm:t>
        <a:bodyPr/>
        <a:lstStyle/>
        <a:p>
          <a:r>
            <a:rPr lang="en-US" baseline="0"/>
            <a:t>Why it is preferred</a:t>
          </a:r>
          <a:endParaRPr lang="en-US"/>
        </a:p>
      </dgm:t>
    </dgm:pt>
    <dgm:pt modelId="{DCA49C9D-A575-42D9-88E3-E2384827653E}" type="parTrans" cxnId="{CB7B3677-7545-4AB8-974D-E1153F4BB487}">
      <dgm:prSet/>
      <dgm:spPr/>
      <dgm:t>
        <a:bodyPr/>
        <a:lstStyle/>
        <a:p>
          <a:endParaRPr lang="en-US"/>
        </a:p>
      </dgm:t>
    </dgm:pt>
    <dgm:pt modelId="{C0A60068-3F8A-43F3-8DCD-D0FCCF016546}" type="sibTrans" cxnId="{CB7B3677-7545-4AB8-974D-E1153F4BB487}">
      <dgm:prSet/>
      <dgm:spPr/>
      <dgm:t>
        <a:bodyPr/>
        <a:lstStyle/>
        <a:p>
          <a:endParaRPr lang="en-US"/>
        </a:p>
      </dgm:t>
    </dgm:pt>
    <dgm:pt modelId="{BFCB31C2-6969-4DFD-84E0-FFCFEC1EE32D}">
      <dgm:prSet/>
      <dgm:spPr/>
      <dgm:t>
        <a:bodyPr/>
        <a:lstStyle/>
        <a:p>
          <a:r>
            <a:rPr lang="en-US" baseline="0" dirty="0"/>
            <a:t>Easier to update</a:t>
          </a:r>
          <a:endParaRPr lang="en-US" dirty="0"/>
        </a:p>
      </dgm:t>
    </dgm:pt>
    <dgm:pt modelId="{A011D0E9-4A62-460A-ADF8-43122F184815}" type="parTrans" cxnId="{32FD1611-C65A-49D0-B1A9-646AC87C079B}">
      <dgm:prSet/>
      <dgm:spPr/>
      <dgm:t>
        <a:bodyPr/>
        <a:lstStyle/>
        <a:p>
          <a:endParaRPr lang="en-US"/>
        </a:p>
      </dgm:t>
    </dgm:pt>
    <dgm:pt modelId="{AF5AF0C7-4FB2-48D1-B4CE-C406901B9FBB}" type="sibTrans" cxnId="{32FD1611-C65A-49D0-B1A9-646AC87C079B}">
      <dgm:prSet/>
      <dgm:spPr/>
      <dgm:t>
        <a:bodyPr/>
        <a:lstStyle/>
        <a:p>
          <a:endParaRPr lang="en-US"/>
        </a:p>
      </dgm:t>
    </dgm:pt>
    <dgm:pt modelId="{59E7A9FF-7DD3-4E68-B2C0-4C04D36022D4}">
      <dgm:prSet/>
      <dgm:spPr/>
      <dgm:t>
        <a:bodyPr/>
        <a:lstStyle/>
        <a:p>
          <a:r>
            <a:rPr lang="en-US" baseline="0" dirty="0"/>
            <a:t>Better scalability</a:t>
          </a:r>
          <a:endParaRPr lang="en-US" dirty="0"/>
        </a:p>
      </dgm:t>
    </dgm:pt>
    <dgm:pt modelId="{678BEC86-BC7C-4144-B27E-A9C0A3A761CB}" type="parTrans" cxnId="{B521DB00-FC0E-4512-AD51-3781AAB83169}">
      <dgm:prSet/>
      <dgm:spPr/>
      <dgm:t>
        <a:bodyPr/>
        <a:lstStyle/>
        <a:p>
          <a:endParaRPr lang="en-US"/>
        </a:p>
      </dgm:t>
    </dgm:pt>
    <dgm:pt modelId="{EF15978A-0106-4FC7-89F9-FC0D55324B36}" type="sibTrans" cxnId="{B521DB00-FC0E-4512-AD51-3781AAB83169}">
      <dgm:prSet/>
      <dgm:spPr/>
      <dgm:t>
        <a:bodyPr/>
        <a:lstStyle/>
        <a:p>
          <a:endParaRPr lang="en-US"/>
        </a:p>
      </dgm:t>
    </dgm:pt>
    <dgm:pt modelId="{BC3E8150-99EC-45DF-97D2-E75230F04E54}">
      <dgm:prSet/>
      <dgm:spPr/>
      <dgm:t>
        <a:bodyPr/>
        <a:lstStyle/>
        <a:p>
          <a:r>
            <a:rPr lang="en-US" baseline="0"/>
            <a:t>More flexible</a:t>
          </a:r>
          <a:endParaRPr lang="en-US"/>
        </a:p>
      </dgm:t>
    </dgm:pt>
    <dgm:pt modelId="{CCE416DF-FD73-42D3-AFED-141A31219641}" type="parTrans" cxnId="{49BD4DE0-0BF1-4E41-9509-96D1E741722D}">
      <dgm:prSet/>
      <dgm:spPr/>
      <dgm:t>
        <a:bodyPr/>
        <a:lstStyle/>
        <a:p>
          <a:endParaRPr lang="en-US"/>
        </a:p>
      </dgm:t>
    </dgm:pt>
    <dgm:pt modelId="{56FE751C-51C6-48F6-87D7-952E0B4B7A09}" type="sibTrans" cxnId="{49BD4DE0-0BF1-4E41-9509-96D1E741722D}">
      <dgm:prSet/>
      <dgm:spPr/>
      <dgm:t>
        <a:bodyPr/>
        <a:lstStyle/>
        <a:p>
          <a:endParaRPr lang="en-US"/>
        </a:p>
      </dgm:t>
    </dgm:pt>
    <dgm:pt modelId="{B41A5CF4-62FC-4972-889B-6519D7320E18}">
      <dgm:prSet/>
      <dgm:spPr/>
      <dgm:t>
        <a:bodyPr/>
        <a:lstStyle/>
        <a:p>
          <a:r>
            <a:rPr lang="en-US" baseline="0"/>
            <a:t>Better for multi tenancy</a:t>
          </a:r>
          <a:endParaRPr lang="en-US"/>
        </a:p>
      </dgm:t>
    </dgm:pt>
    <dgm:pt modelId="{E5533C87-24C5-4C6F-8EEB-EDC35A94656F}" type="parTrans" cxnId="{5549A8C4-DF86-41BD-8E5D-B5D9CCD77DB1}">
      <dgm:prSet/>
      <dgm:spPr/>
      <dgm:t>
        <a:bodyPr/>
        <a:lstStyle/>
        <a:p>
          <a:endParaRPr lang="en-US"/>
        </a:p>
      </dgm:t>
    </dgm:pt>
    <dgm:pt modelId="{A8B0D715-1799-4EC6-BED0-B02FAA307EB8}" type="sibTrans" cxnId="{5549A8C4-DF86-41BD-8E5D-B5D9CCD77DB1}">
      <dgm:prSet/>
      <dgm:spPr/>
      <dgm:t>
        <a:bodyPr/>
        <a:lstStyle/>
        <a:p>
          <a:endParaRPr lang="en-US"/>
        </a:p>
      </dgm:t>
    </dgm:pt>
    <dgm:pt modelId="{D620EED6-5CC7-4220-B7F5-DD2957E41DCB}">
      <dgm:prSet/>
      <dgm:spPr/>
      <dgm:t>
        <a:bodyPr/>
        <a:lstStyle/>
        <a:p>
          <a:r>
            <a:rPr lang="en-US" baseline="0" dirty="0"/>
            <a:t>Allows any external data source to be used</a:t>
          </a:r>
          <a:endParaRPr lang="en-US" dirty="0"/>
        </a:p>
      </dgm:t>
    </dgm:pt>
    <dgm:pt modelId="{CE522623-E7DF-495E-ACC0-73172D5A4A9A}" type="parTrans" cxnId="{28312716-305C-4666-A388-ECC9B27A406F}">
      <dgm:prSet/>
      <dgm:spPr/>
      <dgm:t>
        <a:bodyPr/>
        <a:lstStyle/>
        <a:p>
          <a:endParaRPr lang="en-US"/>
        </a:p>
      </dgm:t>
    </dgm:pt>
    <dgm:pt modelId="{3B820E67-98C0-4AB8-9E75-AD11D87D6114}" type="sibTrans" cxnId="{28312716-305C-4666-A388-ECC9B27A406F}">
      <dgm:prSet/>
      <dgm:spPr/>
      <dgm:t>
        <a:bodyPr/>
        <a:lstStyle/>
        <a:p>
          <a:endParaRPr lang="en-US"/>
        </a:p>
      </dgm:t>
    </dgm:pt>
    <dgm:pt modelId="{9C4EC5D3-A7AE-46DA-B901-D2FDE655B530}">
      <dgm:prSet/>
      <dgm:spPr/>
      <dgm:t>
        <a:bodyPr/>
        <a:lstStyle/>
        <a:p>
          <a:r>
            <a:rPr lang="en-US" baseline="0" dirty="0"/>
            <a:t>Business functionality can be hidden from the end user</a:t>
          </a:r>
          <a:endParaRPr lang="en-US" dirty="0"/>
        </a:p>
      </dgm:t>
    </dgm:pt>
    <dgm:pt modelId="{7642FC7B-207B-4E77-BE17-7AA15B6C07BA}" type="parTrans" cxnId="{286E0D9D-F9A5-44DF-A3E0-BC31D8C2B168}">
      <dgm:prSet/>
      <dgm:spPr/>
      <dgm:t>
        <a:bodyPr/>
        <a:lstStyle/>
        <a:p>
          <a:endParaRPr lang="en-US"/>
        </a:p>
      </dgm:t>
    </dgm:pt>
    <dgm:pt modelId="{B559AC21-5047-4D5B-8661-C2ED7EB26EA6}" type="sibTrans" cxnId="{286E0D9D-F9A5-44DF-A3E0-BC31D8C2B168}">
      <dgm:prSet/>
      <dgm:spPr/>
      <dgm:t>
        <a:bodyPr/>
        <a:lstStyle/>
        <a:p>
          <a:endParaRPr lang="en-US"/>
        </a:p>
      </dgm:t>
    </dgm:pt>
    <dgm:pt modelId="{65D50A34-D407-4D24-822C-7DB2481ACE5E}">
      <dgm:prSet/>
      <dgm:spPr/>
      <dgm:t>
        <a:bodyPr/>
        <a:lstStyle/>
        <a:p>
          <a:r>
            <a:rPr lang="en-US" baseline="0" dirty="0"/>
            <a:t>App Only permissions are possible (discussed later on)</a:t>
          </a:r>
          <a:endParaRPr lang="en-US" dirty="0"/>
        </a:p>
      </dgm:t>
    </dgm:pt>
    <dgm:pt modelId="{4D85BAF3-652F-4FFA-89CD-452EC4F27FF6}" type="parTrans" cxnId="{D2D4E710-C033-4221-A1F6-1626D1937809}">
      <dgm:prSet/>
      <dgm:spPr/>
      <dgm:t>
        <a:bodyPr/>
        <a:lstStyle/>
        <a:p>
          <a:endParaRPr lang="en-US"/>
        </a:p>
      </dgm:t>
    </dgm:pt>
    <dgm:pt modelId="{5E84A70A-2D1D-4FA9-924D-595127EC943A}" type="sibTrans" cxnId="{D2D4E710-C033-4221-A1F6-1626D1937809}">
      <dgm:prSet/>
      <dgm:spPr/>
      <dgm:t>
        <a:bodyPr/>
        <a:lstStyle/>
        <a:p>
          <a:endParaRPr lang="en-US"/>
        </a:p>
      </dgm:t>
    </dgm:pt>
    <dgm:pt modelId="{2C14F8B5-E65B-4DE7-9470-378E9252F59E}">
      <dgm:prSet/>
      <dgm:spPr/>
      <dgm:t>
        <a:bodyPr/>
        <a:lstStyle/>
        <a:p>
          <a:r>
            <a:rPr lang="en-US" baseline="0" dirty="0"/>
            <a:t>Add-In installation/update/remove events are possible</a:t>
          </a:r>
          <a:endParaRPr lang="en-US" dirty="0"/>
        </a:p>
      </dgm:t>
    </dgm:pt>
    <dgm:pt modelId="{EE848412-65D8-43D6-9F2D-FB53B8310FAD}" type="parTrans" cxnId="{37980FB9-8DE2-439D-B6E6-A4DB482AA2A9}">
      <dgm:prSet/>
      <dgm:spPr/>
      <dgm:t>
        <a:bodyPr/>
        <a:lstStyle/>
        <a:p>
          <a:endParaRPr lang="en-US"/>
        </a:p>
      </dgm:t>
    </dgm:pt>
    <dgm:pt modelId="{FF80943D-6D47-4310-AB9B-2B9E5F9A552B}" type="sibTrans" cxnId="{37980FB9-8DE2-439D-B6E6-A4DB482AA2A9}">
      <dgm:prSet/>
      <dgm:spPr/>
      <dgm:t>
        <a:bodyPr/>
        <a:lstStyle/>
        <a:p>
          <a:endParaRPr lang="en-US"/>
        </a:p>
      </dgm:t>
    </dgm:pt>
    <dgm:pt modelId="{8ED1D1C2-89D8-4360-9582-49F3347AFC26}" type="pres">
      <dgm:prSet presAssocID="{8BB4ED53-E6BA-414E-8B3E-8F05121E97F1}" presName="linear" presStyleCnt="0">
        <dgm:presLayoutVars>
          <dgm:animLvl val="lvl"/>
          <dgm:resizeHandles val="exact"/>
        </dgm:presLayoutVars>
      </dgm:prSet>
      <dgm:spPr/>
    </dgm:pt>
    <dgm:pt modelId="{9F7CFE10-B6D5-4166-B074-BE151EF98656}" type="pres">
      <dgm:prSet presAssocID="{123CEC19-C3D3-430C-A57F-9B16DAA8F26B}" presName="parentText" presStyleLbl="node1" presStyleIdx="0" presStyleCnt="1">
        <dgm:presLayoutVars>
          <dgm:chMax val="0"/>
          <dgm:bulletEnabled val="1"/>
        </dgm:presLayoutVars>
      </dgm:prSet>
      <dgm:spPr/>
    </dgm:pt>
    <dgm:pt modelId="{EFECC946-1331-48D5-9BC1-CF0E77C88388}" type="pres">
      <dgm:prSet presAssocID="{123CEC19-C3D3-430C-A57F-9B16DAA8F26B}" presName="childText" presStyleLbl="revTx" presStyleIdx="0" presStyleCnt="1">
        <dgm:presLayoutVars>
          <dgm:bulletEnabled val="1"/>
        </dgm:presLayoutVars>
      </dgm:prSet>
      <dgm:spPr/>
    </dgm:pt>
  </dgm:ptLst>
  <dgm:cxnLst>
    <dgm:cxn modelId="{B521DB00-FC0E-4512-AD51-3781AAB83169}" srcId="{123CEC19-C3D3-430C-A57F-9B16DAA8F26B}" destId="{59E7A9FF-7DD3-4E68-B2C0-4C04D36022D4}" srcOrd="1" destOrd="0" parTransId="{678BEC86-BC7C-4144-B27E-A9C0A3A761CB}" sibTransId="{EF15978A-0106-4FC7-89F9-FC0D55324B36}"/>
    <dgm:cxn modelId="{19FCD00C-12FA-4415-9715-F0AA4066E9AA}" type="presOf" srcId="{123CEC19-C3D3-430C-A57F-9B16DAA8F26B}" destId="{9F7CFE10-B6D5-4166-B074-BE151EF98656}" srcOrd="0" destOrd="0" presId="urn:microsoft.com/office/officeart/2005/8/layout/vList2"/>
    <dgm:cxn modelId="{D2D4E710-C033-4221-A1F6-1626D1937809}" srcId="{123CEC19-C3D3-430C-A57F-9B16DAA8F26B}" destId="{65D50A34-D407-4D24-822C-7DB2481ACE5E}" srcOrd="6" destOrd="0" parTransId="{4D85BAF3-652F-4FFA-89CD-452EC4F27FF6}" sibTransId="{5E84A70A-2D1D-4FA9-924D-595127EC943A}"/>
    <dgm:cxn modelId="{32FD1611-C65A-49D0-B1A9-646AC87C079B}" srcId="{123CEC19-C3D3-430C-A57F-9B16DAA8F26B}" destId="{BFCB31C2-6969-4DFD-84E0-FFCFEC1EE32D}" srcOrd="0" destOrd="0" parTransId="{A011D0E9-4A62-460A-ADF8-43122F184815}" sibTransId="{AF5AF0C7-4FB2-48D1-B4CE-C406901B9FBB}"/>
    <dgm:cxn modelId="{28312716-305C-4666-A388-ECC9B27A406F}" srcId="{123CEC19-C3D3-430C-A57F-9B16DAA8F26B}" destId="{D620EED6-5CC7-4220-B7F5-DD2957E41DCB}" srcOrd="4" destOrd="0" parTransId="{CE522623-E7DF-495E-ACC0-73172D5A4A9A}" sibTransId="{3B820E67-98C0-4AB8-9E75-AD11D87D6114}"/>
    <dgm:cxn modelId="{A54E9D22-0AD6-48F6-A849-AE0EB5B73B02}" type="presOf" srcId="{59E7A9FF-7DD3-4E68-B2C0-4C04D36022D4}" destId="{EFECC946-1331-48D5-9BC1-CF0E77C88388}" srcOrd="0" destOrd="1" presId="urn:microsoft.com/office/officeart/2005/8/layout/vList2"/>
    <dgm:cxn modelId="{2A84CA4B-A500-46DD-906D-11BF0AF07907}" type="presOf" srcId="{B41A5CF4-62FC-4972-889B-6519D7320E18}" destId="{EFECC946-1331-48D5-9BC1-CF0E77C88388}" srcOrd="0" destOrd="3" presId="urn:microsoft.com/office/officeart/2005/8/layout/vList2"/>
    <dgm:cxn modelId="{CB7B3677-7545-4AB8-974D-E1153F4BB487}" srcId="{8BB4ED53-E6BA-414E-8B3E-8F05121E97F1}" destId="{123CEC19-C3D3-430C-A57F-9B16DAA8F26B}" srcOrd="0" destOrd="0" parTransId="{DCA49C9D-A575-42D9-88E3-E2384827653E}" sibTransId="{C0A60068-3F8A-43F3-8DCD-D0FCCF016546}"/>
    <dgm:cxn modelId="{D1CFB294-A36C-4783-9241-7B4EF0E1C4E5}" type="presOf" srcId="{9C4EC5D3-A7AE-46DA-B901-D2FDE655B530}" destId="{EFECC946-1331-48D5-9BC1-CF0E77C88388}" srcOrd="0" destOrd="5" presId="urn:microsoft.com/office/officeart/2005/8/layout/vList2"/>
    <dgm:cxn modelId="{286E0D9D-F9A5-44DF-A3E0-BC31D8C2B168}" srcId="{123CEC19-C3D3-430C-A57F-9B16DAA8F26B}" destId="{9C4EC5D3-A7AE-46DA-B901-D2FDE655B530}" srcOrd="5" destOrd="0" parTransId="{7642FC7B-207B-4E77-BE17-7AA15B6C07BA}" sibTransId="{B559AC21-5047-4D5B-8661-C2ED7EB26EA6}"/>
    <dgm:cxn modelId="{9130609E-327B-4042-ABCE-B4BB31C9C4DA}" type="presOf" srcId="{BC3E8150-99EC-45DF-97D2-E75230F04E54}" destId="{EFECC946-1331-48D5-9BC1-CF0E77C88388}" srcOrd="0" destOrd="2" presId="urn:microsoft.com/office/officeart/2005/8/layout/vList2"/>
    <dgm:cxn modelId="{75FDF69F-EC36-40C7-A46F-C1CC88A18202}" type="presOf" srcId="{D620EED6-5CC7-4220-B7F5-DD2957E41DCB}" destId="{EFECC946-1331-48D5-9BC1-CF0E77C88388}" srcOrd="0" destOrd="4" presId="urn:microsoft.com/office/officeart/2005/8/layout/vList2"/>
    <dgm:cxn modelId="{29C7A4B5-6796-4F94-8757-8937932D10B4}" type="presOf" srcId="{BFCB31C2-6969-4DFD-84E0-FFCFEC1EE32D}" destId="{EFECC946-1331-48D5-9BC1-CF0E77C88388}" srcOrd="0" destOrd="0" presId="urn:microsoft.com/office/officeart/2005/8/layout/vList2"/>
    <dgm:cxn modelId="{37980FB9-8DE2-439D-B6E6-A4DB482AA2A9}" srcId="{123CEC19-C3D3-430C-A57F-9B16DAA8F26B}" destId="{2C14F8B5-E65B-4DE7-9470-378E9252F59E}" srcOrd="7" destOrd="0" parTransId="{EE848412-65D8-43D6-9F2D-FB53B8310FAD}" sibTransId="{FF80943D-6D47-4310-AB9B-2B9E5F9A552B}"/>
    <dgm:cxn modelId="{72DB00BB-3010-48B2-9646-C6D9D5A36F3E}" type="presOf" srcId="{2C14F8B5-E65B-4DE7-9470-378E9252F59E}" destId="{EFECC946-1331-48D5-9BC1-CF0E77C88388}" srcOrd="0" destOrd="7" presId="urn:microsoft.com/office/officeart/2005/8/layout/vList2"/>
    <dgm:cxn modelId="{5549A8C4-DF86-41BD-8E5D-B5D9CCD77DB1}" srcId="{123CEC19-C3D3-430C-A57F-9B16DAA8F26B}" destId="{B41A5CF4-62FC-4972-889B-6519D7320E18}" srcOrd="3" destOrd="0" parTransId="{E5533C87-24C5-4C6F-8EEB-EDC35A94656F}" sibTransId="{A8B0D715-1799-4EC6-BED0-B02FAA307EB8}"/>
    <dgm:cxn modelId="{69F0BED9-2C61-4F0E-BAD8-9B5AAB1BBB0A}" type="presOf" srcId="{65D50A34-D407-4D24-822C-7DB2481ACE5E}" destId="{EFECC946-1331-48D5-9BC1-CF0E77C88388}" srcOrd="0" destOrd="6" presId="urn:microsoft.com/office/officeart/2005/8/layout/vList2"/>
    <dgm:cxn modelId="{49BD4DE0-0BF1-4E41-9509-96D1E741722D}" srcId="{123CEC19-C3D3-430C-A57F-9B16DAA8F26B}" destId="{BC3E8150-99EC-45DF-97D2-E75230F04E54}" srcOrd="2" destOrd="0" parTransId="{CCE416DF-FD73-42D3-AFED-141A31219641}" sibTransId="{56FE751C-51C6-48F6-87D7-952E0B4B7A09}"/>
    <dgm:cxn modelId="{1E8B82E0-43C2-45D3-ABB4-2DE164588B82}" type="presOf" srcId="{8BB4ED53-E6BA-414E-8B3E-8F05121E97F1}" destId="{8ED1D1C2-89D8-4360-9582-49F3347AFC26}" srcOrd="0" destOrd="0" presId="urn:microsoft.com/office/officeart/2005/8/layout/vList2"/>
    <dgm:cxn modelId="{8BCD094E-39D4-4C19-8913-F317F86EBC57}" type="presParOf" srcId="{8ED1D1C2-89D8-4360-9582-49F3347AFC26}" destId="{9F7CFE10-B6D5-4166-B074-BE151EF98656}" srcOrd="0" destOrd="0" presId="urn:microsoft.com/office/officeart/2005/8/layout/vList2"/>
    <dgm:cxn modelId="{9D1D01F8-BC30-4211-93C1-3CEA49887BA4}" type="presParOf" srcId="{8ED1D1C2-89D8-4360-9582-49F3347AFC26}" destId="{EFECC946-1331-48D5-9BC1-CF0E77C8838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BA1E0A9-22EA-4734-8D93-1B900FFA51D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A98A2A4-ACF8-4A91-AC72-6386F32DF5A5}">
      <dgm:prSet/>
      <dgm:spPr/>
      <dgm:t>
        <a:bodyPr/>
        <a:lstStyle/>
        <a:p>
          <a:r>
            <a:rPr lang="en-US" baseline="0"/>
            <a:t>SharePoint Hosted Add-In</a:t>
          </a:r>
          <a:endParaRPr lang="en-US"/>
        </a:p>
      </dgm:t>
    </dgm:pt>
    <dgm:pt modelId="{6D95EAE6-B0C4-4C23-8985-08C45C8A25F0}" type="parTrans" cxnId="{47B923DE-69DD-40CE-BAB4-4D34BC311258}">
      <dgm:prSet/>
      <dgm:spPr/>
      <dgm:t>
        <a:bodyPr/>
        <a:lstStyle/>
        <a:p>
          <a:endParaRPr lang="en-US"/>
        </a:p>
      </dgm:t>
    </dgm:pt>
    <dgm:pt modelId="{B17A42B5-57AD-4466-9C3D-53031FEACDF0}" type="sibTrans" cxnId="{47B923DE-69DD-40CE-BAB4-4D34BC311258}">
      <dgm:prSet/>
      <dgm:spPr/>
      <dgm:t>
        <a:bodyPr/>
        <a:lstStyle/>
        <a:p>
          <a:endParaRPr lang="en-US"/>
        </a:p>
      </dgm:t>
    </dgm:pt>
    <dgm:pt modelId="{DFE194C4-FDB4-4884-94B2-A8044D5246E0}">
      <dgm:prSet/>
      <dgm:spPr/>
      <dgm:t>
        <a:bodyPr/>
        <a:lstStyle/>
        <a:p>
          <a:r>
            <a:rPr lang="en-US" baseline="0"/>
            <a:t>Add-in Web Feature</a:t>
          </a:r>
          <a:endParaRPr lang="en-US"/>
        </a:p>
      </dgm:t>
    </dgm:pt>
    <dgm:pt modelId="{A7E5F8BA-A5C1-47E1-A5E2-810F39DEA15E}" type="parTrans" cxnId="{BFABD402-FDAD-489B-A19F-9DA5B5DC4271}">
      <dgm:prSet/>
      <dgm:spPr/>
      <dgm:t>
        <a:bodyPr/>
        <a:lstStyle/>
        <a:p>
          <a:endParaRPr lang="en-US"/>
        </a:p>
      </dgm:t>
    </dgm:pt>
    <dgm:pt modelId="{12034900-2DEB-45C8-B0C1-90E8B32FDCCC}" type="sibTrans" cxnId="{BFABD402-FDAD-489B-A19F-9DA5B5DC4271}">
      <dgm:prSet/>
      <dgm:spPr/>
      <dgm:t>
        <a:bodyPr/>
        <a:lstStyle/>
        <a:p>
          <a:endParaRPr lang="en-US"/>
        </a:p>
      </dgm:t>
    </dgm:pt>
    <dgm:pt modelId="{7CF49217-9D50-4777-AFE1-186F0B633E19}">
      <dgm:prSet/>
      <dgm:spPr/>
      <dgm:t>
        <a:bodyPr/>
        <a:lstStyle/>
        <a:p>
          <a:r>
            <a:rPr lang="en-US" baseline="0"/>
            <a:t>Used to add items to Add-in Web</a:t>
          </a:r>
          <a:endParaRPr lang="en-US"/>
        </a:p>
      </dgm:t>
    </dgm:pt>
    <dgm:pt modelId="{F84D9C4D-D764-44D0-8716-14C723CFA574}" type="parTrans" cxnId="{91AF95DC-C6C4-40AC-B0BE-959D55B9E2F3}">
      <dgm:prSet/>
      <dgm:spPr/>
      <dgm:t>
        <a:bodyPr/>
        <a:lstStyle/>
        <a:p>
          <a:endParaRPr lang="en-US"/>
        </a:p>
      </dgm:t>
    </dgm:pt>
    <dgm:pt modelId="{A6CF2990-C5BD-4A79-A703-E0E233E95178}" type="sibTrans" cxnId="{91AF95DC-C6C4-40AC-B0BE-959D55B9E2F3}">
      <dgm:prSet/>
      <dgm:spPr/>
      <dgm:t>
        <a:bodyPr/>
        <a:lstStyle/>
        <a:p>
          <a:endParaRPr lang="en-US"/>
        </a:p>
      </dgm:t>
    </dgm:pt>
    <dgm:pt modelId="{BDAAD684-8F13-470C-8B78-161D3E65967B}">
      <dgm:prSet/>
      <dgm:spPr/>
      <dgm:t>
        <a:bodyPr/>
        <a:lstStyle/>
        <a:p>
          <a:r>
            <a:rPr lang="en-US" baseline="0"/>
            <a:t>Modules</a:t>
          </a:r>
          <a:endParaRPr lang="en-US"/>
        </a:p>
      </dgm:t>
    </dgm:pt>
    <dgm:pt modelId="{E2AEB20B-E6A8-4F8C-8425-67A3203DAC59}" type="parTrans" cxnId="{EA7F20E4-E012-4797-AC7A-66E9352B4A9A}">
      <dgm:prSet/>
      <dgm:spPr/>
      <dgm:t>
        <a:bodyPr/>
        <a:lstStyle/>
        <a:p>
          <a:endParaRPr lang="en-US"/>
        </a:p>
      </dgm:t>
    </dgm:pt>
    <dgm:pt modelId="{88E48EBF-E833-473D-BE7F-1186D507BAAB}" type="sibTrans" cxnId="{EA7F20E4-E012-4797-AC7A-66E9352B4A9A}">
      <dgm:prSet/>
      <dgm:spPr/>
      <dgm:t>
        <a:bodyPr/>
        <a:lstStyle/>
        <a:p>
          <a:endParaRPr lang="en-US"/>
        </a:p>
      </dgm:t>
    </dgm:pt>
    <dgm:pt modelId="{7DC3A588-579E-4FAB-B48B-43ADC2890BAB}">
      <dgm:prSet/>
      <dgm:spPr/>
      <dgm:t>
        <a:bodyPr/>
        <a:lstStyle/>
        <a:p>
          <a:r>
            <a:rPr lang="en-US" baseline="0"/>
            <a:t>Content</a:t>
          </a:r>
          <a:r>
            <a:rPr lang="en-US" b="1" baseline="0"/>
            <a:t> </a:t>
          </a:r>
          <a:r>
            <a:rPr lang="en-US" baseline="0"/>
            <a:t>module</a:t>
          </a:r>
          <a:endParaRPr lang="en-US"/>
        </a:p>
      </dgm:t>
    </dgm:pt>
    <dgm:pt modelId="{5D36E021-C34F-4F27-83EB-49F3F7477A60}" type="parTrans" cxnId="{470F172C-587B-410D-97AB-E0CAA596F853}">
      <dgm:prSet/>
      <dgm:spPr/>
      <dgm:t>
        <a:bodyPr/>
        <a:lstStyle/>
        <a:p>
          <a:endParaRPr lang="en-US"/>
        </a:p>
      </dgm:t>
    </dgm:pt>
    <dgm:pt modelId="{F76567CD-96DD-4485-ADF4-C55345BAEFC0}" type="sibTrans" cxnId="{470F172C-587B-410D-97AB-E0CAA596F853}">
      <dgm:prSet/>
      <dgm:spPr/>
      <dgm:t>
        <a:bodyPr/>
        <a:lstStyle/>
        <a:p>
          <a:endParaRPr lang="en-US"/>
        </a:p>
      </dgm:t>
    </dgm:pt>
    <dgm:pt modelId="{C82F1878-4BE3-43B7-9C1E-E065D267B1C8}">
      <dgm:prSet/>
      <dgm:spPr/>
      <dgm:t>
        <a:bodyPr/>
        <a:lstStyle/>
        <a:p>
          <a:r>
            <a:rPr lang="en-US" baseline="0"/>
            <a:t>Images module</a:t>
          </a:r>
          <a:endParaRPr lang="en-US"/>
        </a:p>
      </dgm:t>
    </dgm:pt>
    <dgm:pt modelId="{BDFFD64A-5064-42CE-9396-F7FECC6A26EC}" type="parTrans" cxnId="{B218DCF7-370F-4FCA-894A-0F9E4AA576C4}">
      <dgm:prSet/>
      <dgm:spPr/>
      <dgm:t>
        <a:bodyPr/>
        <a:lstStyle/>
        <a:p>
          <a:endParaRPr lang="en-US"/>
        </a:p>
      </dgm:t>
    </dgm:pt>
    <dgm:pt modelId="{89243667-91D1-473A-8B6B-1CD4BBD123DA}" type="sibTrans" cxnId="{B218DCF7-370F-4FCA-894A-0F9E4AA576C4}">
      <dgm:prSet/>
      <dgm:spPr/>
      <dgm:t>
        <a:bodyPr/>
        <a:lstStyle/>
        <a:p>
          <a:endParaRPr lang="en-US"/>
        </a:p>
      </dgm:t>
    </dgm:pt>
    <dgm:pt modelId="{C944A3F3-3B3A-49B7-8C63-906434513F46}">
      <dgm:prSet/>
      <dgm:spPr/>
      <dgm:t>
        <a:bodyPr/>
        <a:lstStyle/>
        <a:p>
          <a:r>
            <a:rPr lang="en-US" baseline="0"/>
            <a:t>Pages module</a:t>
          </a:r>
          <a:endParaRPr lang="en-US"/>
        </a:p>
      </dgm:t>
    </dgm:pt>
    <dgm:pt modelId="{C88AAA29-121A-4623-8E08-BA58019A15E0}" type="parTrans" cxnId="{990C9AFA-6AA0-4D15-8726-2A99B21C4A5D}">
      <dgm:prSet/>
      <dgm:spPr/>
      <dgm:t>
        <a:bodyPr/>
        <a:lstStyle/>
        <a:p>
          <a:endParaRPr lang="en-US"/>
        </a:p>
      </dgm:t>
    </dgm:pt>
    <dgm:pt modelId="{77B89FDD-EC8F-46EA-B0E4-C6EA520D06F5}" type="sibTrans" cxnId="{990C9AFA-6AA0-4D15-8726-2A99B21C4A5D}">
      <dgm:prSet/>
      <dgm:spPr/>
      <dgm:t>
        <a:bodyPr/>
        <a:lstStyle/>
        <a:p>
          <a:endParaRPr lang="en-US"/>
        </a:p>
      </dgm:t>
    </dgm:pt>
    <dgm:pt modelId="{DAB191D2-98CF-4820-AF55-61DB542F4833}">
      <dgm:prSet/>
      <dgm:spPr/>
      <dgm:t>
        <a:bodyPr/>
        <a:lstStyle/>
        <a:p>
          <a:r>
            <a:rPr lang="en-US" baseline="0"/>
            <a:t>Scripts module</a:t>
          </a:r>
          <a:endParaRPr lang="en-US"/>
        </a:p>
      </dgm:t>
    </dgm:pt>
    <dgm:pt modelId="{CCAA3E0F-D23C-4B9D-B77E-315C41F3F26B}" type="parTrans" cxnId="{31F367C1-CC95-4D60-A1E3-9AFFC7E105C3}">
      <dgm:prSet/>
      <dgm:spPr/>
      <dgm:t>
        <a:bodyPr/>
        <a:lstStyle/>
        <a:p>
          <a:endParaRPr lang="en-US"/>
        </a:p>
      </dgm:t>
    </dgm:pt>
    <dgm:pt modelId="{CF865891-21B0-4B57-A42A-D8457B7F15DD}" type="sibTrans" cxnId="{31F367C1-CC95-4D60-A1E3-9AFFC7E105C3}">
      <dgm:prSet/>
      <dgm:spPr/>
      <dgm:t>
        <a:bodyPr/>
        <a:lstStyle/>
        <a:p>
          <a:endParaRPr lang="en-US"/>
        </a:p>
      </dgm:t>
    </dgm:pt>
    <dgm:pt modelId="{D2242C24-0C29-4096-B93F-D1B41FAB98F6}">
      <dgm:prSet/>
      <dgm:spPr/>
      <dgm:t>
        <a:bodyPr/>
        <a:lstStyle/>
        <a:p>
          <a:r>
            <a:rPr lang="en-US" baseline="0"/>
            <a:t>AppManifest.xml</a:t>
          </a:r>
          <a:endParaRPr lang="en-US"/>
        </a:p>
      </dgm:t>
    </dgm:pt>
    <dgm:pt modelId="{A445D773-D11A-470A-8825-C52F81E87EF9}" type="parTrans" cxnId="{B417F758-318F-40A4-9D8C-D8F07DF9BEE6}">
      <dgm:prSet/>
      <dgm:spPr/>
      <dgm:t>
        <a:bodyPr/>
        <a:lstStyle/>
        <a:p>
          <a:endParaRPr lang="en-US"/>
        </a:p>
      </dgm:t>
    </dgm:pt>
    <dgm:pt modelId="{B1E65C4F-5DA6-476A-9DF0-481E76D25CBF}" type="sibTrans" cxnId="{B417F758-318F-40A4-9D8C-D8F07DF9BEE6}">
      <dgm:prSet/>
      <dgm:spPr/>
      <dgm:t>
        <a:bodyPr/>
        <a:lstStyle/>
        <a:p>
          <a:endParaRPr lang="en-US"/>
        </a:p>
      </dgm:t>
    </dgm:pt>
    <dgm:pt modelId="{A9D958CE-7E72-4943-83C9-0FC6C7147C5F}">
      <dgm:prSet/>
      <dgm:spPr/>
      <dgm:t>
        <a:bodyPr/>
        <a:lstStyle/>
        <a:p>
          <a:r>
            <a:rPr lang="en-US" baseline="0"/>
            <a:t>Contains metadata for Add-In deployment</a:t>
          </a:r>
          <a:endParaRPr lang="en-US"/>
        </a:p>
      </dgm:t>
    </dgm:pt>
    <dgm:pt modelId="{E22C4403-2125-459B-A2C8-DEABDA68628C}" type="parTrans" cxnId="{1FA14ABA-03CF-4E66-B6B9-BC5E88F7509A}">
      <dgm:prSet/>
      <dgm:spPr/>
      <dgm:t>
        <a:bodyPr/>
        <a:lstStyle/>
        <a:p>
          <a:endParaRPr lang="en-US"/>
        </a:p>
      </dgm:t>
    </dgm:pt>
    <dgm:pt modelId="{24A6C659-894E-42FE-A9FC-D55977CF5C71}" type="sibTrans" cxnId="{1FA14ABA-03CF-4E66-B6B9-BC5E88F7509A}">
      <dgm:prSet/>
      <dgm:spPr/>
      <dgm:t>
        <a:bodyPr/>
        <a:lstStyle/>
        <a:p>
          <a:endParaRPr lang="en-US"/>
        </a:p>
      </dgm:t>
    </dgm:pt>
    <dgm:pt modelId="{C04F7C74-3F4F-428C-B0B2-FA47C211ABC6}" type="pres">
      <dgm:prSet presAssocID="{CBA1E0A9-22EA-4734-8D93-1B900FFA51D5}" presName="linear" presStyleCnt="0">
        <dgm:presLayoutVars>
          <dgm:animLvl val="lvl"/>
          <dgm:resizeHandles val="exact"/>
        </dgm:presLayoutVars>
      </dgm:prSet>
      <dgm:spPr/>
    </dgm:pt>
    <dgm:pt modelId="{FF1908D9-78CE-4CAF-A704-7E6E0F18DFF4}" type="pres">
      <dgm:prSet presAssocID="{AA98A2A4-ACF8-4A91-AC72-6386F32DF5A5}" presName="parentText" presStyleLbl="node1" presStyleIdx="0" presStyleCnt="1">
        <dgm:presLayoutVars>
          <dgm:chMax val="0"/>
          <dgm:bulletEnabled val="1"/>
        </dgm:presLayoutVars>
      </dgm:prSet>
      <dgm:spPr/>
    </dgm:pt>
    <dgm:pt modelId="{01549F5E-1AEB-4662-A681-467C159EF7F1}" type="pres">
      <dgm:prSet presAssocID="{AA98A2A4-ACF8-4A91-AC72-6386F32DF5A5}" presName="childText" presStyleLbl="revTx" presStyleIdx="0" presStyleCnt="1">
        <dgm:presLayoutVars>
          <dgm:bulletEnabled val="1"/>
        </dgm:presLayoutVars>
      </dgm:prSet>
      <dgm:spPr/>
    </dgm:pt>
  </dgm:ptLst>
  <dgm:cxnLst>
    <dgm:cxn modelId="{BFABD402-FDAD-489B-A19F-9DA5B5DC4271}" srcId="{AA98A2A4-ACF8-4A91-AC72-6386F32DF5A5}" destId="{DFE194C4-FDB4-4884-94B2-A8044D5246E0}" srcOrd="0" destOrd="0" parTransId="{A7E5F8BA-A5C1-47E1-A5E2-810F39DEA15E}" sibTransId="{12034900-2DEB-45C8-B0C1-90E8B32FDCCC}"/>
    <dgm:cxn modelId="{470F172C-587B-410D-97AB-E0CAA596F853}" srcId="{BDAAD684-8F13-470C-8B78-161D3E65967B}" destId="{7DC3A588-579E-4FAB-B48B-43ADC2890BAB}" srcOrd="0" destOrd="0" parTransId="{5D36E021-C34F-4F27-83EB-49F3F7477A60}" sibTransId="{F76567CD-96DD-4485-ADF4-C55345BAEFC0}"/>
    <dgm:cxn modelId="{1CB4953C-F7F0-4847-94DC-303940A9CE8D}" type="presOf" srcId="{CBA1E0A9-22EA-4734-8D93-1B900FFA51D5}" destId="{C04F7C74-3F4F-428C-B0B2-FA47C211ABC6}" srcOrd="0" destOrd="0" presId="urn:microsoft.com/office/officeart/2005/8/layout/vList2"/>
    <dgm:cxn modelId="{BD7FA362-FF9F-4B6A-8D5E-A13997DCF1CA}" type="presOf" srcId="{BDAAD684-8F13-470C-8B78-161D3E65967B}" destId="{01549F5E-1AEB-4662-A681-467C159EF7F1}" srcOrd="0" destOrd="2" presId="urn:microsoft.com/office/officeart/2005/8/layout/vList2"/>
    <dgm:cxn modelId="{B417F758-318F-40A4-9D8C-D8F07DF9BEE6}" srcId="{AA98A2A4-ACF8-4A91-AC72-6386F32DF5A5}" destId="{D2242C24-0C29-4096-B93F-D1B41FAB98F6}" srcOrd="2" destOrd="0" parTransId="{A445D773-D11A-470A-8825-C52F81E87EF9}" sibTransId="{B1E65C4F-5DA6-476A-9DF0-481E76D25CBF}"/>
    <dgm:cxn modelId="{903D899B-3D0C-4025-B9AD-596B60782BC8}" type="presOf" srcId="{7CF49217-9D50-4777-AFE1-186F0B633E19}" destId="{01549F5E-1AEB-4662-A681-467C159EF7F1}" srcOrd="0" destOrd="1" presId="urn:microsoft.com/office/officeart/2005/8/layout/vList2"/>
    <dgm:cxn modelId="{73FC2FA4-C35C-42D0-A440-43C4F4C4FE4B}" type="presOf" srcId="{AA98A2A4-ACF8-4A91-AC72-6386F32DF5A5}" destId="{FF1908D9-78CE-4CAF-A704-7E6E0F18DFF4}" srcOrd="0" destOrd="0" presId="urn:microsoft.com/office/officeart/2005/8/layout/vList2"/>
    <dgm:cxn modelId="{36D6ABAD-7FF1-43A3-A31F-94CFE4EDB120}" type="presOf" srcId="{DAB191D2-98CF-4820-AF55-61DB542F4833}" destId="{01549F5E-1AEB-4662-A681-467C159EF7F1}" srcOrd="0" destOrd="6" presId="urn:microsoft.com/office/officeart/2005/8/layout/vList2"/>
    <dgm:cxn modelId="{1FA14ABA-03CF-4E66-B6B9-BC5E88F7509A}" srcId="{D2242C24-0C29-4096-B93F-D1B41FAB98F6}" destId="{A9D958CE-7E72-4943-83C9-0FC6C7147C5F}" srcOrd="0" destOrd="0" parTransId="{E22C4403-2125-459B-A2C8-DEABDA68628C}" sibTransId="{24A6C659-894E-42FE-A9FC-D55977CF5C71}"/>
    <dgm:cxn modelId="{31F367C1-CC95-4D60-A1E3-9AFFC7E105C3}" srcId="{BDAAD684-8F13-470C-8B78-161D3E65967B}" destId="{DAB191D2-98CF-4820-AF55-61DB542F4833}" srcOrd="3" destOrd="0" parTransId="{CCAA3E0F-D23C-4B9D-B77E-315C41F3F26B}" sibTransId="{CF865891-21B0-4B57-A42A-D8457B7F15DD}"/>
    <dgm:cxn modelId="{765B46C2-8FB4-448C-BC55-90E1182174C6}" type="presOf" srcId="{DFE194C4-FDB4-4884-94B2-A8044D5246E0}" destId="{01549F5E-1AEB-4662-A681-467C159EF7F1}" srcOrd="0" destOrd="0" presId="urn:microsoft.com/office/officeart/2005/8/layout/vList2"/>
    <dgm:cxn modelId="{584F38CD-F667-4E8C-A2EF-2C9C73B8D512}" type="presOf" srcId="{D2242C24-0C29-4096-B93F-D1B41FAB98F6}" destId="{01549F5E-1AEB-4662-A681-467C159EF7F1}" srcOrd="0" destOrd="7" presId="urn:microsoft.com/office/officeart/2005/8/layout/vList2"/>
    <dgm:cxn modelId="{24E119D4-C619-47D6-984E-05160682C4D8}" type="presOf" srcId="{C82F1878-4BE3-43B7-9C1E-E065D267B1C8}" destId="{01549F5E-1AEB-4662-A681-467C159EF7F1}" srcOrd="0" destOrd="4" presId="urn:microsoft.com/office/officeart/2005/8/layout/vList2"/>
    <dgm:cxn modelId="{525E21DC-BB47-408A-B3F8-9C7D47537AAE}" type="presOf" srcId="{7DC3A588-579E-4FAB-B48B-43ADC2890BAB}" destId="{01549F5E-1AEB-4662-A681-467C159EF7F1}" srcOrd="0" destOrd="3" presId="urn:microsoft.com/office/officeart/2005/8/layout/vList2"/>
    <dgm:cxn modelId="{91AF95DC-C6C4-40AC-B0BE-959D55B9E2F3}" srcId="{DFE194C4-FDB4-4884-94B2-A8044D5246E0}" destId="{7CF49217-9D50-4777-AFE1-186F0B633E19}" srcOrd="0" destOrd="0" parTransId="{F84D9C4D-D764-44D0-8716-14C723CFA574}" sibTransId="{A6CF2990-C5BD-4A79-A703-E0E233E95178}"/>
    <dgm:cxn modelId="{47B923DE-69DD-40CE-BAB4-4D34BC311258}" srcId="{CBA1E0A9-22EA-4734-8D93-1B900FFA51D5}" destId="{AA98A2A4-ACF8-4A91-AC72-6386F32DF5A5}" srcOrd="0" destOrd="0" parTransId="{6D95EAE6-B0C4-4C23-8985-08C45C8A25F0}" sibTransId="{B17A42B5-57AD-4466-9C3D-53031FEACDF0}"/>
    <dgm:cxn modelId="{EA7F20E4-E012-4797-AC7A-66E9352B4A9A}" srcId="{AA98A2A4-ACF8-4A91-AC72-6386F32DF5A5}" destId="{BDAAD684-8F13-470C-8B78-161D3E65967B}" srcOrd="1" destOrd="0" parTransId="{E2AEB20B-E6A8-4F8C-8425-67A3203DAC59}" sibTransId="{88E48EBF-E833-473D-BE7F-1186D507BAAB}"/>
    <dgm:cxn modelId="{15B0B7E4-4216-4C12-AD46-4C47D09E7E0B}" type="presOf" srcId="{A9D958CE-7E72-4943-83C9-0FC6C7147C5F}" destId="{01549F5E-1AEB-4662-A681-467C159EF7F1}" srcOrd="0" destOrd="8" presId="urn:microsoft.com/office/officeart/2005/8/layout/vList2"/>
    <dgm:cxn modelId="{17442DE9-95E2-4095-B3F1-7BE8558A74B0}" type="presOf" srcId="{C944A3F3-3B3A-49B7-8C63-906434513F46}" destId="{01549F5E-1AEB-4662-A681-467C159EF7F1}" srcOrd="0" destOrd="5" presId="urn:microsoft.com/office/officeart/2005/8/layout/vList2"/>
    <dgm:cxn modelId="{B218DCF7-370F-4FCA-894A-0F9E4AA576C4}" srcId="{BDAAD684-8F13-470C-8B78-161D3E65967B}" destId="{C82F1878-4BE3-43B7-9C1E-E065D267B1C8}" srcOrd="1" destOrd="0" parTransId="{BDFFD64A-5064-42CE-9396-F7FECC6A26EC}" sibTransId="{89243667-91D1-473A-8B6B-1CD4BBD123DA}"/>
    <dgm:cxn modelId="{990C9AFA-6AA0-4D15-8726-2A99B21C4A5D}" srcId="{BDAAD684-8F13-470C-8B78-161D3E65967B}" destId="{C944A3F3-3B3A-49B7-8C63-906434513F46}" srcOrd="2" destOrd="0" parTransId="{C88AAA29-121A-4623-8E08-BA58019A15E0}" sibTransId="{77B89FDD-EC8F-46EA-B0E4-C6EA520D06F5}"/>
    <dgm:cxn modelId="{65F01919-BC0E-431D-AE80-2E069917E3FB}" type="presParOf" srcId="{C04F7C74-3F4F-428C-B0B2-FA47C211ABC6}" destId="{FF1908D9-78CE-4CAF-A704-7E6E0F18DFF4}" srcOrd="0" destOrd="0" presId="urn:microsoft.com/office/officeart/2005/8/layout/vList2"/>
    <dgm:cxn modelId="{EC0B0E30-E70A-4207-9264-EE27F4D75C43}" type="presParOf" srcId="{C04F7C74-3F4F-428C-B0B2-FA47C211ABC6}" destId="{01549F5E-1AEB-4662-A681-467C159EF7F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5B95C16-D28F-499E-89A0-A32EA903E59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D2C8803-7D6F-44E9-90A5-16BE14429694}">
      <dgm:prSet/>
      <dgm:spPr/>
      <dgm:t>
        <a:bodyPr/>
        <a:lstStyle/>
        <a:p>
          <a:r>
            <a:rPr lang="en-US" baseline="0"/>
            <a:t>What we can use it for</a:t>
          </a:r>
          <a:endParaRPr lang="en-US"/>
        </a:p>
      </dgm:t>
    </dgm:pt>
    <dgm:pt modelId="{992AFD27-E52D-436A-9A8E-B73A7D061923}" type="parTrans" cxnId="{E29F9713-CFB0-47F0-86B0-B4FE30F296D5}">
      <dgm:prSet/>
      <dgm:spPr/>
      <dgm:t>
        <a:bodyPr/>
        <a:lstStyle/>
        <a:p>
          <a:endParaRPr lang="en-US"/>
        </a:p>
      </dgm:t>
    </dgm:pt>
    <dgm:pt modelId="{81CF96E8-0170-438A-B906-C2F5893A0107}" type="sibTrans" cxnId="{E29F9713-CFB0-47F0-86B0-B4FE30F296D5}">
      <dgm:prSet/>
      <dgm:spPr/>
      <dgm:t>
        <a:bodyPr/>
        <a:lstStyle/>
        <a:p>
          <a:endParaRPr lang="en-US"/>
        </a:p>
      </dgm:t>
    </dgm:pt>
    <dgm:pt modelId="{1914904C-DEAC-4761-8924-04BA52B6C039}">
      <dgm:prSet/>
      <dgm:spPr/>
      <dgm:t>
        <a:bodyPr/>
        <a:lstStyle/>
        <a:p>
          <a:r>
            <a:rPr lang="en-US" baseline="0" dirty="0"/>
            <a:t>Write logging data to SharePoint using CSOM</a:t>
          </a:r>
          <a:endParaRPr lang="en-US" dirty="0"/>
        </a:p>
      </dgm:t>
    </dgm:pt>
    <dgm:pt modelId="{F9599F4F-E186-4993-8D7F-C30A08362C58}" type="parTrans" cxnId="{79420ADF-7C44-4026-99B0-27DF72871658}">
      <dgm:prSet/>
      <dgm:spPr/>
      <dgm:t>
        <a:bodyPr/>
        <a:lstStyle/>
        <a:p>
          <a:endParaRPr lang="en-US"/>
        </a:p>
      </dgm:t>
    </dgm:pt>
    <dgm:pt modelId="{B2227612-DB1E-42A6-95FE-1CA6970A3131}" type="sibTrans" cxnId="{79420ADF-7C44-4026-99B0-27DF72871658}">
      <dgm:prSet/>
      <dgm:spPr/>
      <dgm:t>
        <a:bodyPr/>
        <a:lstStyle/>
        <a:p>
          <a:endParaRPr lang="en-US"/>
        </a:p>
      </dgm:t>
    </dgm:pt>
    <dgm:pt modelId="{887486AB-C0DC-4B34-AF86-08B636D408E0}">
      <dgm:prSet/>
      <dgm:spPr/>
      <dgm:t>
        <a:bodyPr/>
        <a:lstStyle/>
        <a:p>
          <a:r>
            <a:rPr lang="en-US" baseline="0" dirty="0"/>
            <a:t>Helps in monitoring the Add-In in a central location</a:t>
          </a:r>
          <a:endParaRPr lang="en-US" dirty="0"/>
        </a:p>
      </dgm:t>
    </dgm:pt>
    <dgm:pt modelId="{70EA4A94-7815-4396-AC6F-776C93A80C45}" type="parTrans" cxnId="{41B92D75-0B22-4E35-A5C2-4B3E7F06336D}">
      <dgm:prSet/>
      <dgm:spPr/>
      <dgm:t>
        <a:bodyPr/>
        <a:lstStyle/>
        <a:p>
          <a:endParaRPr lang="en-US"/>
        </a:p>
      </dgm:t>
    </dgm:pt>
    <dgm:pt modelId="{D74DEC43-F49D-4539-A9CB-1D465A206FCA}" type="sibTrans" cxnId="{41B92D75-0B22-4E35-A5C2-4B3E7F06336D}">
      <dgm:prSet/>
      <dgm:spPr/>
      <dgm:t>
        <a:bodyPr/>
        <a:lstStyle/>
        <a:p>
          <a:endParaRPr lang="en-US"/>
        </a:p>
      </dgm:t>
    </dgm:pt>
    <dgm:pt modelId="{8F3D3F25-7C1A-44D1-A2F0-3DB995DEAC6B}">
      <dgm:prSet/>
      <dgm:spPr/>
      <dgm:t>
        <a:bodyPr/>
        <a:lstStyle/>
        <a:p>
          <a:r>
            <a:rPr lang="en-US" baseline="0" dirty="0"/>
            <a:t>Added logs may take several minutes to show up in the Add-In</a:t>
          </a:r>
          <a:endParaRPr lang="en-US" dirty="0"/>
        </a:p>
      </dgm:t>
    </dgm:pt>
    <dgm:pt modelId="{527E7C6D-9797-4477-B5F5-00126EE28BC2}" type="parTrans" cxnId="{E5C277C1-47B4-4B53-AD7C-B76CEDB365BD}">
      <dgm:prSet/>
      <dgm:spPr/>
      <dgm:t>
        <a:bodyPr/>
        <a:lstStyle/>
        <a:p>
          <a:endParaRPr lang="en-US"/>
        </a:p>
      </dgm:t>
    </dgm:pt>
    <dgm:pt modelId="{BEABB4B9-4FB2-49BF-9CA3-0C6A8D3DFAE5}" type="sibTrans" cxnId="{E5C277C1-47B4-4B53-AD7C-B76CEDB365BD}">
      <dgm:prSet/>
      <dgm:spPr/>
      <dgm:t>
        <a:bodyPr/>
        <a:lstStyle/>
        <a:p>
          <a:endParaRPr lang="en-US"/>
        </a:p>
      </dgm:t>
    </dgm:pt>
    <dgm:pt modelId="{F8D83A76-24F7-41DA-A328-9531825A291C}" type="pres">
      <dgm:prSet presAssocID="{D5B95C16-D28F-499E-89A0-A32EA903E59D}" presName="linear" presStyleCnt="0">
        <dgm:presLayoutVars>
          <dgm:dir/>
          <dgm:animLvl val="lvl"/>
          <dgm:resizeHandles val="exact"/>
        </dgm:presLayoutVars>
      </dgm:prSet>
      <dgm:spPr/>
    </dgm:pt>
    <dgm:pt modelId="{F9871160-92AA-4FE0-B113-E95B0E74EE29}" type="pres">
      <dgm:prSet presAssocID="{DD2C8803-7D6F-44E9-90A5-16BE14429694}" presName="parentLin" presStyleCnt="0"/>
      <dgm:spPr/>
    </dgm:pt>
    <dgm:pt modelId="{93BD9225-8207-46D0-AB6E-4CDB79D6DB17}" type="pres">
      <dgm:prSet presAssocID="{DD2C8803-7D6F-44E9-90A5-16BE14429694}" presName="parentLeftMargin" presStyleLbl="node1" presStyleIdx="0" presStyleCnt="1"/>
      <dgm:spPr/>
    </dgm:pt>
    <dgm:pt modelId="{E11B5827-F9FD-4CD5-AF45-F63851A1E416}" type="pres">
      <dgm:prSet presAssocID="{DD2C8803-7D6F-44E9-90A5-16BE14429694}" presName="parentText" presStyleLbl="node1" presStyleIdx="0" presStyleCnt="1">
        <dgm:presLayoutVars>
          <dgm:chMax val="0"/>
          <dgm:bulletEnabled val="1"/>
        </dgm:presLayoutVars>
      </dgm:prSet>
      <dgm:spPr/>
    </dgm:pt>
    <dgm:pt modelId="{FBB75D7F-C16E-42B9-8953-5BF4BC7105DD}" type="pres">
      <dgm:prSet presAssocID="{DD2C8803-7D6F-44E9-90A5-16BE14429694}" presName="negativeSpace" presStyleCnt="0"/>
      <dgm:spPr/>
    </dgm:pt>
    <dgm:pt modelId="{575B7446-F24C-4F04-A930-FDA0C3D2EA78}" type="pres">
      <dgm:prSet presAssocID="{DD2C8803-7D6F-44E9-90A5-16BE14429694}" presName="childText" presStyleLbl="conFgAcc1" presStyleIdx="0" presStyleCnt="1">
        <dgm:presLayoutVars>
          <dgm:bulletEnabled val="1"/>
        </dgm:presLayoutVars>
      </dgm:prSet>
      <dgm:spPr/>
    </dgm:pt>
  </dgm:ptLst>
  <dgm:cxnLst>
    <dgm:cxn modelId="{E29F9713-CFB0-47F0-86B0-B4FE30F296D5}" srcId="{D5B95C16-D28F-499E-89A0-A32EA903E59D}" destId="{DD2C8803-7D6F-44E9-90A5-16BE14429694}" srcOrd="0" destOrd="0" parTransId="{992AFD27-E52D-436A-9A8E-B73A7D061923}" sibTransId="{81CF96E8-0170-438A-B906-C2F5893A0107}"/>
    <dgm:cxn modelId="{0859FF31-9273-4280-961D-261C8CAC1322}" type="presOf" srcId="{D5B95C16-D28F-499E-89A0-A32EA903E59D}" destId="{F8D83A76-24F7-41DA-A328-9531825A291C}" srcOrd="0" destOrd="0" presId="urn:microsoft.com/office/officeart/2005/8/layout/list1"/>
    <dgm:cxn modelId="{D5893545-65EA-46CB-A055-15097DF4DEB2}" type="presOf" srcId="{887486AB-C0DC-4B34-AF86-08B636D408E0}" destId="{575B7446-F24C-4F04-A930-FDA0C3D2EA78}" srcOrd="0" destOrd="1" presId="urn:microsoft.com/office/officeart/2005/8/layout/list1"/>
    <dgm:cxn modelId="{41B92D75-0B22-4E35-A5C2-4B3E7F06336D}" srcId="{DD2C8803-7D6F-44E9-90A5-16BE14429694}" destId="{887486AB-C0DC-4B34-AF86-08B636D408E0}" srcOrd="1" destOrd="0" parTransId="{70EA4A94-7815-4396-AC6F-776C93A80C45}" sibTransId="{D74DEC43-F49D-4539-A9CB-1D465A206FCA}"/>
    <dgm:cxn modelId="{4DE71096-0985-421A-AEF3-491AF414D530}" type="presOf" srcId="{DD2C8803-7D6F-44E9-90A5-16BE14429694}" destId="{E11B5827-F9FD-4CD5-AF45-F63851A1E416}" srcOrd="1" destOrd="0" presId="urn:microsoft.com/office/officeart/2005/8/layout/list1"/>
    <dgm:cxn modelId="{122D82A5-BF66-45E5-B989-A10C0A36D2DA}" type="presOf" srcId="{8F3D3F25-7C1A-44D1-A2F0-3DB995DEAC6B}" destId="{575B7446-F24C-4F04-A930-FDA0C3D2EA78}" srcOrd="0" destOrd="2" presId="urn:microsoft.com/office/officeart/2005/8/layout/list1"/>
    <dgm:cxn modelId="{E5C277C1-47B4-4B53-AD7C-B76CEDB365BD}" srcId="{DD2C8803-7D6F-44E9-90A5-16BE14429694}" destId="{8F3D3F25-7C1A-44D1-A2F0-3DB995DEAC6B}" srcOrd="2" destOrd="0" parTransId="{527E7C6D-9797-4477-B5F5-00126EE28BC2}" sibTransId="{BEABB4B9-4FB2-49BF-9CA3-0C6A8D3DFAE5}"/>
    <dgm:cxn modelId="{79420ADF-7C44-4026-99B0-27DF72871658}" srcId="{DD2C8803-7D6F-44E9-90A5-16BE14429694}" destId="{1914904C-DEAC-4761-8924-04BA52B6C039}" srcOrd="0" destOrd="0" parTransId="{F9599F4F-E186-4993-8D7F-C30A08362C58}" sibTransId="{B2227612-DB1E-42A6-95FE-1CA6970A3131}"/>
    <dgm:cxn modelId="{3A3F35F5-5ADE-43B8-B2C5-1890F0FF00F2}" type="presOf" srcId="{1914904C-DEAC-4761-8924-04BA52B6C039}" destId="{575B7446-F24C-4F04-A930-FDA0C3D2EA78}" srcOrd="0" destOrd="0" presId="urn:microsoft.com/office/officeart/2005/8/layout/list1"/>
    <dgm:cxn modelId="{C01708FC-CE33-4D23-A7A7-0BCAF3FA9109}" type="presOf" srcId="{DD2C8803-7D6F-44E9-90A5-16BE14429694}" destId="{93BD9225-8207-46D0-AB6E-4CDB79D6DB17}" srcOrd="0" destOrd="0" presId="urn:microsoft.com/office/officeart/2005/8/layout/list1"/>
    <dgm:cxn modelId="{D7AD1233-F69D-4534-8144-6866637175A3}" type="presParOf" srcId="{F8D83A76-24F7-41DA-A328-9531825A291C}" destId="{F9871160-92AA-4FE0-B113-E95B0E74EE29}" srcOrd="0" destOrd="0" presId="urn:microsoft.com/office/officeart/2005/8/layout/list1"/>
    <dgm:cxn modelId="{2B13405F-058D-4AA3-89CF-03807726CEF6}" type="presParOf" srcId="{F9871160-92AA-4FE0-B113-E95B0E74EE29}" destId="{93BD9225-8207-46D0-AB6E-4CDB79D6DB17}" srcOrd="0" destOrd="0" presId="urn:microsoft.com/office/officeart/2005/8/layout/list1"/>
    <dgm:cxn modelId="{D54FE481-CC28-4B39-A5F8-BD401FC0641F}" type="presParOf" srcId="{F9871160-92AA-4FE0-B113-E95B0E74EE29}" destId="{E11B5827-F9FD-4CD5-AF45-F63851A1E416}" srcOrd="1" destOrd="0" presId="urn:microsoft.com/office/officeart/2005/8/layout/list1"/>
    <dgm:cxn modelId="{37A33A59-C222-4CA2-B93F-F2E6FC2C80BE}" type="presParOf" srcId="{F8D83A76-24F7-41DA-A328-9531825A291C}" destId="{FBB75D7F-C16E-42B9-8953-5BF4BC7105DD}" srcOrd="1" destOrd="0" presId="urn:microsoft.com/office/officeart/2005/8/layout/list1"/>
    <dgm:cxn modelId="{53F3A494-0469-45BF-976B-B8873CE63306}" type="presParOf" srcId="{F8D83A76-24F7-41DA-A328-9531825A291C}" destId="{575B7446-F24C-4F04-A930-FDA0C3D2EA78}"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On the ribbon, click the </a:t>
          </a:r>
          <a:r>
            <a:rPr lang="en-US" sz="1100" b="1" kern="1200" baseline="0" dirty="0"/>
            <a:t>View </a:t>
          </a:r>
          <a:r>
            <a:rPr lang="en-US" sz="1100" kern="1200" baseline="0" dirty="0"/>
            <a:t>tab, and then click </a:t>
          </a:r>
          <a:r>
            <a:rPr lang="en-US" sz="1100" b="1" kern="1200" baseline="0" dirty="0"/>
            <a:t>Notes 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27AD3-E838-4FB5-8F3E-7047DF4BA6D8}">
      <dsp:nvSpPr>
        <dsp:cNvPr id="0" name=""/>
        <dsp:cNvSpPr/>
      </dsp:nvSpPr>
      <dsp:spPr>
        <a:xfrm>
          <a:off x="0" y="426657"/>
          <a:ext cx="8740142" cy="693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33248" rIns="678332" bIns="113792" numCol="1" spcCol="1270" anchor="t" anchorCtr="0">
          <a:noAutofit/>
        </a:bodyPr>
        <a:lstStyle/>
        <a:p>
          <a:pPr marL="171450" lvl="1" indent="-171450" algn="l" defTabSz="711200">
            <a:lnSpc>
              <a:spcPct val="90000"/>
            </a:lnSpc>
            <a:spcBef>
              <a:spcPct val="0"/>
            </a:spcBef>
            <a:spcAft>
              <a:spcPct val="15000"/>
            </a:spcAft>
            <a:buNone/>
          </a:pPr>
          <a:r>
            <a:rPr lang="en-US" sz="1600" kern="1200" dirty="0"/>
            <a:t>You can use Visual Studio 2013 or later to develop SharePoint Add-Ins</a:t>
          </a:r>
        </a:p>
      </dsp:txBody>
      <dsp:txXfrm>
        <a:off x="0" y="426657"/>
        <a:ext cx="8740142" cy="693000"/>
      </dsp:txXfrm>
    </dsp:sp>
    <dsp:sp modelId="{070D0D9A-1B80-4477-A407-B2F7C2E1C5E7}">
      <dsp:nvSpPr>
        <dsp:cNvPr id="0" name=""/>
        <dsp:cNvSpPr/>
      </dsp:nvSpPr>
      <dsp:spPr>
        <a:xfrm>
          <a:off x="440485" y="117617"/>
          <a:ext cx="6118099" cy="472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488950">
            <a:lnSpc>
              <a:spcPct val="90000"/>
            </a:lnSpc>
            <a:spcBef>
              <a:spcPct val="0"/>
            </a:spcBef>
            <a:spcAft>
              <a:spcPct val="35000"/>
            </a:spcAft>
            <a:buNone/>
          </a:pPr>
          <a:r>
            <a:rPr lang="en-US" sz="1100" kern="1200" baseline="0" dirty="0"/>
            <a:t>What are the tools you can use to develop SharePoint Add-Ins?</a:t>
          </a:r>
          <a:endParaRPr lang="en-US" sz="1100" kern="1200" dirty="0"/>
        </a:p>
      </dsp:txBody>
      <dsp:txXfrm>
        <a:off x="463542" y="140674"/>
        <a:ext cx="6071985" cy="426206"/>
      </dsp:txXfrm>
    </dsp:sp>
    <dsp:sp modelId="{B52DFF74-FCEB-4983-91BE-CB781A5BF5FF}">
      <dsp:nvSpPr>
        <dsp:cNvPr id="0" name=""/>
        <dsp:cNvSpPr/>
      </dsp:nvSpPr>
      <dsp:spPr>
        <a:xfrm>
          <a:off x="0" y="1522064"/>
          <a:ext cx="8740142" cy="982799"/>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33248" rIns="678332" bIns="113792" numCol="1" spcCol="1270" anchor="t" anchorCtr="0">
          <a:noAutofit/>
        </a:bodyPr>
        <a:lstStyle/>
        <a:p>
          <a:pPr marL="171450" lvl="1" indent="-171450" algn="l" defTabSz="711200">
            <a:lnSpc>
              <a:spcPct val="90000"/>
            </a:lnSpc>
            <a:spcBef>
              <a:spcPct val="0"/>
            </a:spcBef>
            <a:spcAft>
              <a:spcPct val="15000"/>
            </a:spcAft>
            <a:buChar char="•"/>
          </a:pPr>
          <a:r>
            <a:rPr lang="nl-NL" sz="1600" kern="1200" baseline="0" dirty="0"/>
            <a:t>SharePoint-hosted</a:t>
          </a:r>
          <a:endParaRPr lang="en-US" sz="1600" kern="1200" dirty="0"/>
        </a:p>
        <a:p>
          <a:pPr marL="171450" lvl="1" indent="-171450" algn="l" defTabSz="711200">
            <a:lnSpc>
              <a:spcPct val="90000"/>
            </a:lnSpc>
            <a:spcBef>
              <a:spcPct val="0"/>
            </a:spcBef>
            <a:spcAft>
              <a:spcPct val="15000"/>
            </a:spcAft>
            <a:buChar char="•"/>
          </a:pPr>
          <a:r>
            <a:rPr lang="nl-NL" sz="1600" kern="1200" baseline="0" dirty="0"/>
            <a:t>Provider-hosted</a:t>
          </a:r>
          <a:endParaRPr lang="en-US" sz="1600" kern="1200" dirty="0"/>
        </a:p>
      </dsp:txBody>
      <dsp:txXfrm>
        <a:off x="0" y="1522064"/>
        <a:ext cx="8740142" cy="982799"/>
      </dsp:txXfrm>
    </dsp:sp>
    <dsp:sp modelId="{3266E0C8-4381-4049-82DD-72FC1C54A11C}">
      <dsp:nvSpPr>
        <dsp:cNvPr id="0" name=""/>
        <dsp:cNvSpPr/>
      </dsp:nvSpPr>
      <dsp:spPr>
        <a:xfrm>
          <a:off x="442224" y="1274949"/>
          <a:ext cx="6118099" cy="472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488950">
            <a:lnSpc>
              <a:spcPct val="90000"/>
            </a:lnSpc>
            <a:spcBef>
              <a:spcPct val="0"/>
            </a:spcBef>
            <a:spcAft>
              <a:spcPct val="35000"/>
            </a:spcAft>
            <a:buNone/>
          </a:pPr>
          <a:r>
            <a:rPr lang="en-GB" sz="1100" kern="1200" baseline="0" dirty="0"/>
            <a:t>What are the two hosting types of SharePoint Add-Ins?</a:t>
          </a:r>
          <a:endParaRPr lang="en-US" sz="1100" kern="1200" dirty="0"/>
        </a:p>
      </dsp:txBody>
      <dsp:txXfrm>
        <a:off x="465281" y="1298006"/>
        <a:ext cx="6071985" cy="426206"/>
      </dsp:txXfrm>
    </dsp:sp>
    <dsp:sp modelId="{3D873CEC-6375-4444-A072-6079D9653FAA}">
      <dsp:nvSpPr>
        <dsp:cNvPr id="0" name=""/>
        <dsp:cNvSpPr/>
      </dsp:nvSpPr>
      <dsp:spPr>
        <a:xfrm>
          <a:off x="0" y="2581987"/>
          <a:ext cx="8740142" cy="982799"/>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33248" rIns="67833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SharePoint-hosted Add-Ins</a:t>
          </a:r>
          <a:endParaRPr lang="en-US" sz="1600" kern="1200" dirty="0"/>
        </a:p>
        <a:p>
          <a:pPr marL="171450" lvl="1" indent="-171450" algn="l" defTabSz="711200">
            <a:lnSpc>
              <a:spcPct val="90000"/>
            </a:lnSpc>
            <a:spcBef>
              <a:spcPct val="0"/>
            </a:spcBef>
            <a:spcAft>
              <a:spcPct val="15000"/>
            </a:spcAft>
            <a:buChar char="•"/>
          </a:pPr>
          <a:r>
            <a:rPr lang="en-US" sz="1600" kern="1200" baseline="0" dirty="0"/>
            <a:t>Its artefacts reside in the App Web in SharePoint</a:t>
          </a:r>
          <a:endParaRPr lang="en-US" sz="1600" kern="1200" dirty="0"/>
        </a:p>
      </dsp:txBody>
      <dsp:txXfrm>
        <a:off x="0" y="2581987"/>
        <a:ext cx="8740142" cy="982799"/>
      </dsp:txXfrm>
    </dsp:sp>
    <dsp:sp modelId="{F61D6AF4-963A-4292-9DE1-7C9BC645A999}">
      <dsp:nvSpPr>
        <dsp:cNvPr id="0" name=""/>
        <dsp:cNvSpPr/>
      </dsp:nvSpPr>
      <dsp:spPr>
        <a:xfrm>
          <a:off x="425749" y="2547384"/>
          <a:ext cx="6118099" cy="37379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488950">
            <a:lnSpc>
              <a:spcPct val="90000"/>
            </a:lnSpc>
            <a:spcBef>
              <a:spcPct val="0"/>
            </a:spcBef>
            <a:spcAft>
              <a:spcPct val="35000"/>
            </a:spcAft>
            <a:buNone/>
          </a:pPr>
          <a:r>
            <a:rPr lang="en-GB" sz="1100" kern="1200" baseline="0" dirty="0"/>
            <a:t>Which hosting model only allows execution of client logic within the client browser?  Where do its artefacts reside?</a:t>
          </a:r>
          <a:endParaRPr lang="en-US" sz="1100" kern="1200" dirty="0"/>
        </a:p>
      </dsp:txBody>
      <dsp:txXfrm>
        <a:off x="443996" y="2565631"/>
        <a:ext cx="6081605" cy="337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563372"/>
          <a:ext cx="8740142" cy="3071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812292" rIns="678332" bIns="277368" numCol="1" spcCol="1270" anchor="t" anchorCtr="0">
          <a:noAutofit/>
        </a:bodyPr>
        <a:lstStyle/>
        <a:p>
          <a:pPr marL="285750" lvl="1" indent="-285750" algn="l" defTabSz="1733550">
            <a:lnSpc>
              <a:spcPct val="90000"/>
            </a:lnSpc>
            <a:spcBef>
              <a:spcPct val="0"/>
            </a:spcBef>
            <a:spcAft>
              <a:spcPct val="15000"/>
            </a:spcAft>
            <a:buChar char="•"/>
          </a:pPr>
          <a:r>
            <a:rPr lang="en-US" sz="3900" kern="1200" dirty="0"/>
            <a:t>Add-In Model Fundamentals</a:t>
          </a:r>
        </a:p>
        <a:p>
          <a:pPr marL="285750" lvl="1" indent="-285750" algn="l" defTabSz="1733550">
            <a:lnSpc>
              <a:spcPct val="90000"/>
            </a:lnSpc>
            <a:spcBef>
              <a:spcPct val="0"/>
            </a:spcBef>
            <a:spcAft>
              <a:spcPct val="15000"/>
            </a:spcAft>
            <a:buChar char="•"/>
          </a:pPr>
          <a:r>
            <a:rPr lang="en-US" sz="3900" kern="1200" dirty="0"/>
            <a:t>Choosing an Add-In Model</a:t>
          </a:r>
        </a:p>
        <a:p>
          <a:pPr marL="285750" lvl="1" indent="-285750" algn="l" defTabSz="1733550">
            <a:lnSpc>
              <a:spcPct val="90000"/>
            </a:lnSpc>
            <a:spcBef>
              <a:spcPct val="0"/>
            </a:spcBef>
            <a:spcAft>
              <a:spcPct val="15000"/>
            </a:spcAft>
            <a:buChar char="•"/>
          </a:pPr>
          <a:r>
            <a:rPr lang="en-US" sz="3900" kern="1200" dirty="0"/>
            <a:t>Considerations</a:t>
          </a:r>
        </a:p>
      </dsp:txBody>
      <dsp:txXfrm>
        <a:off x="0" y="563372"/>
        <a:ext cx="8740142" cy="3071250"/>
      </dsp:txXfrm>
    </dsp:sp>
    <dsp:sp modelId="{7DF7441D-73C7-406D-A440-D4FE488636CC}">
      <dsp:nvSpPr>
        <dsp:cNvPr id="0" name=""/>
        <dsp:cNvSpPr/>
      </dsp:nvSpPr>
      <dsp:spPr>
        <a:xfrm>
          <a:off x="437007" y="20681"/>
          <a:ext cx="6118099" cy="1151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1733550">
            <a:lnSpc>
              <a:spcPct val="90000"/>
            </a:lnSpc>
            <a:spcBef>
              <a:spcPct val="0"/>
            </a:spcBef>
            <a:spcAft>
              <a:spcPct val="35000"/>
            </a:spcAft>
            <a:buNone/>
          </a:pPr>
          <a:r>
            <a:rPr lang="en-GB" sz="3900" kern="1200" dirty="0"/>
            <a:t>In this Lesson</a:t>
          </a:r>
          <a:endParaRPr lang="en-US" sz="3900" kern="1200" dirty="0"/>
        </a:p>
      </dsp:txBody>
      <dsp:txXfrm>
        <a:off x="493208" y="76882"/>
        <a:ext cx="6005697" cy="1038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7A915-213A-4440-98C4-7DDECF01A536}">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8BDBE-2B4E-4835-BE11-15DA33419524}">
      <dsp:nvSpPr>
        <dsp:cNvPr id="0" name=""/>
        <dsp:cNvSpPr/>
      </dsp:nvSpPr>
      <dsp:spPr>
        <a:xfrm>
          <a:off x="1001736" y="972035"/>
          <a:ext cx="3224771"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Understand the SharePoint Add-In Architecture/Concept</a:t>
          </a:r>
        </a:p>
      </dsp:txBody>
      <dsp:txXfrm>
        <a:off x="1065004" y="1035303"/>
        <a:ext cx="3098235" cy="1169511"/>
      </dsp:txXfrm>
    </dsp:sp>
    <dsp:sp modelId="{496AB340-9CE5-447B-AC64-4F4C8ABFD7C6}">
      <dsp:nvSpPr>
        <dsp:cNvPr id="0" name=""/>
        <dsp:cNvSpPr/>
      </dsp:nvSpPr>
      <dsp:spPr>
        <a:xfrm>
          <a:off x="4498356" y="972035"/>
          <a:ext cx="3240049"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Learn how to decide between different Add-In Models</a:t>
          </a:r>
          <a:endParaRPr lang="en-US" sz="2100" kern="1200" dirty="0"/>
        </a:p>
      </dsp:txBody>
      <dsp:txXfrm>
        <a:off x="4561624" y="1035303"/>
        <a:ext cx="3113513" cy="1169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2B9EE-120C-4543-9312-EAB468782E3A}">
      <dsp:nvSpPr>
        <dsp:cNvPr id="0" name=""/>
        <dsp:cNvSpPr/>
      </dsp:nvSpPr>
      <dsp:spPr>
        <a:xfrm>
          <a:off x="2420823" y="1594"/>
          <a:ext cx="1732664" cy="86633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baseline="0"/>
            <a:t>Do Add-Ins share a Url</a:t>
          </a:r>
          <a:endParaRPr lang="en-US" sz="1600" kern="1200"/>
        </a:p>
      </dsp:txBody>
      <dsp:txXfrm>
        <a:off x="2446197" y="26968"/>
        <a:ext cx="1681916" cy="815584"/>
      </dsp:txXfrm>
    </dsp:sp>
    <dsp:sp modelId="{BB39BF15-C51E-4E46-A92B-7060DF87DC3E}">
      <dsp:nvSpPr>
        <dsp:cNvPr id="0" name=""/>
        <dsp:cNvSpPr/>
      </dsp:nvSpPr>
      <dsp:spPr>
        <a:xfrm>
          <a:off x="2594089" y="867926"/>
          <a:ext cx="173266" cy="649749"/>
        </a:xfrm>
        <a:custGeom>
          <a:avLst/>
          <a:gdLst/>
          <a:ahLst/>
          <a:cxnLst/>
          <a:rect l="0" t="0" r="0" b="0"/>
          <a:pathLst>
            <a:path>
              <a:moveTo>
                <a:pt x="0" y="0"/>
              </a:moveTo>
              <a:lnTo>
                <a:pt x="0" y="649749"/>
              </a:lnTo>
              <a:lnTo>
                <a:pt x="173266" y="64974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638D8-AA09-4A66-B55C-42D7D12A5E0E}">
      <dsp:nvSpPr>
        <dsp:cNvPr id="0" name=""/>
        <dsp:cNvSpPr/>
      </dsp:nvSpPr>
      <dsp:spPr>
        <a:xfrm>
          <a:off x="2767355" y="1084510"/>
          <a:ext cx="1386131" cy="86633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baseline="0"/>
            <a:t>Yes</a:t>
          </a:r>
          <a:endParaRPr lang="en-US" sz="2000" kern="1200"/>
        </a:p>
      </dsp:txBody>
      <dsp:txXfrm>
        <a:off x="2792729" y="1109884"/>
        <a:ext cx="1335383" cy="815584"/>
      </dsp:txXfrm>
    </dsp:sp>
    <dsp:sp modelId="{C13E16E7-3C63-4D0A-8B6A-BE242659D328}">
      <dsp:nvSpPr>
        <dsp:cNvPr id="0" name=""/>
        <dsp:cNvSpPr/>
      </dsp:nvSpPr>
      <dsp:spPr>
        <a:xfrm>
          <a:off x="2594089" y="867926"/>
          <a:ext cx="173266" cy="1732664"/>
        </a:xfrm>
        <a:custGeom>
          <a:avLst/>
          <a:gdLst/>
          <a:ahLst/>
          <a:cxnLst/>
          <a:rect l="0" t="0" r="0" b="0"/>
          <a:pathLst>
            <a:path>
              <a:moveTo>
                <a:pt x="0" y="0"/>
              </a:moveTo>
              <a:lnTo>
                <a:pt x="0" y="1732664"/>
              </a:lnTo>
              <a:lnTo>
                <a:pt x="173266" y="17326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24E081-413A-485D-942F-32D7A2956449}">
      <dsp:nvSpPr>
        <dsp:cNvPr id="0" name=""/>
        <dsp:cNvSpPr/>
      </dsp:nvSpPr>
      <dsp:spPr>
        <a:xfrm>
          <a:off x="2767355" y="2167425"/>
          <a:ext cx="1386131" cy="86633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baseline="0"/>
            <a:t>No</a:t>
          </a:r>
          <a:endParaRPr lang="en-US" sz="2000" kern="1200"/>
        </a:p>
      </dsp:txBody>
      <dsp:txXfrm>
        <a:off x="2792729" y="2192799"/>
        <a:ext cx="1335383" cy="815584"/>
      </dsp:txXfrm>
    </dsp:sp>
    <dsp:sp modelId="{887B0F76-903A-4C73-A6A3-3CF23EB41060}">
      <dsp:nvSpPr>
        <dsp:cNvPr id="0" name=""/>
        <dsp:cNvSpPr/>
      </dsp:nvSpPr>
      <dsp:spPr>
        <a:xfrm>
          <a:off x="4586654" y="1594"/>
          <a:ext cx="1732664" cy="86633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baseline="0"/>
            <a:t>What are the Add-In hosting options</a:t>
          </a:r>
          <a:endParaRPr lang="en-US" sz="1600" kern="1200"/>
        </a:p>
      </dsp:txBody>
      <dsp:txXfrm>
        <a:off x="4612028" y="26968"/>
        <a:ext cx="1681916" cy="815584"/>
      </dsp:txXfrm>
    </dsp:sp>
    <dsp:sp modelId="{CEB8B776-80D4-4957-A21A-7945D2D43B42}">
      <dsp:nvSpPr>
        <dsp:cNvPr id="0" name=""/>
        <dsp:cNvSpPr/>
      </dsp:nvSpPr>
      <dsp:spPr>
        <a:xfrm>
          <a:off x="4759920" y="867926"/>
          <a:ext cx="173266" cy="649749"/>
        </a:xfrm>
        <a:custGeom>
          <a:avLst/>
          <a:gdLst/>
          <a:ahLst/>
          <a:cxnLst/>
          <a:rect l="0" t="0" r="0" b="0"/>
          <a:pathLst>
            <a:path>
              <a:moveTo>
                <a:pt x="0" y="0"/>
              </a:moveTo>
              <a:lnTo>
                <a:pt x="0" y="649749"/>
              </a:lnTo>
              <a:lnTo>
                <a:pt x="173266" y="64974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DD4B5-A599-48D1-85CE-20F94EE8959F}">
      <dsp:nvSpPr>
        <dsp:cNvPr id="0" name=""/>
        <dsp:cNvSpPr/>
      </dsp:nvSpPr>
      <dsp:spPr>
        <a:xfrm>
          <a:off x="4933187" y="1084510"/>
          <a:ext cx="1386131" cy="86633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a:t>Auto hosted </a:t>
          </a:r>
          <a:endParaRPr lang="en-US" sz="2000" kern="1200"/>
        </a:p>
      </dsp:txBody>
      <dsp:txXfrm>
        <a:off x="4958561" y="1109884"/>
        <a:ext cx="1335383" cy="815584"/>
      </dsp:txXfrm>
    </dsp:sp>
    <dsp:sp modelId="{E4C08423-1D36-412E-BCDA-F6BA6BA2CC69}">
      <dsp:nvSpPr>
        <dsp:cNvPr id="0" name=""/>
        <dsp:cNvSpPr/>
      </dsp:nvSpPr>
      <dsp:spPr>
        <a:xfrm>
          <a:off x="4759920" y="867926"/>
          <a:ext cx="173266" cy="1732664"/>
        </a:xfrm>
        <a:custGeom>
          <a:avLst/>
          <a:gdLst/>
          <a:ahLst/>
          <a:cxnLst/>
          <a:rect l="0" t="0" r="0" b="0"/>
          <a:pathLst>
            <a:path>
              <a:moveTo>
                <a:pt x="0" y="0"/>
              </a:moveTo>
              <a:lnTo>
                <a:pt x="0" y="1732664"/>
              </a:lnTo>
              <a:lnTo>
                <a:pt x="173266" y="17326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010842-6178-4FA2-BBB6-6CFC5C70C733}">
      <dsp:nvSpPr>
        <dsp:cNvPr id="0" name=""/>
        <dsp:cNvSpPr/>
      </dsp:nvSpPr>
      <dsp:spPr>
        <a:xfrm>
          <a:off x="4933187" y="2167425"/>
          <a:ext cx="1386131" cy="86633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baseline="0"/>
            <a:t>Provider Hosted</a:t>
          </a:r>
          <a:endParaRPr lang="en-US" sz="2000" kern="1200"/>
        </a:p>
      </dsp:txBody>
      <dsp:txXfrm>
        <a:off x="4958561" y="2192799"/>
        <a:ext cx="1335383" cy="815584"/>
      </dsp:txXfrm>
    </dsp:sp>
    <dsp:sp modelId="{9B83B649-8F32-4FF4-9090-B0B44B023883}">
      <dsp:nvSpPr>
        <dsp:cNvPr id="0" name=""/>
        <dsp:cNvSpPr/>
      </dsp:nvSpPr>
      <dsp:spPr>
        <a:xfrm>
          <a:off x="4759920" y="867926"/>
          <a:ext cx="173266" cy="2815580"/>
        </a:xfrm>
        <a:custGeom>
          <a:avLst/>
          <a:gdLst/>
          <a:ahLst/>
          <a:cxnLst/>
          <a:rect l="0" t="0" r="0" b="0"/>
          <a:pathLst>
            <a:path>
              <a:moveTo>
                <a:pt x="0" y="0"/>
              </a:moveTo>
              <a:lnTo>
                <a:pt x="0" y="2815580"/>
              </a:lnTo>
              <a:lnTo>
                <a:pt x="173266" y="281558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0BB0B0-EB71-4755-8AB8-C20220B9CCFE}">
      <dsp:nvSpPr>
        <dsp:cNvPr id="0" name=""/>
        <dsp:cNvSpPr/>
      </dsp:nvSpPr>
      <dsp:spPr>
        <a:xfrm>
          <a:off x="4933187" y="3250341"/>
          <a:ext cx="1386131" cy="86633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baseline="0"/>
            <a:t>SharePoint Hosted</a:t>
          </a:r>
          <a:endParaRPr lang="en-US" sz="2000" kern="1200"/>
        </a:p>
      </dsp:txBody>
      <dsp:txXfrm>
        <a:off x="4958561" y="3275715"/>
        <a:ext cx="1335383" cy="8155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2B9EE-120C-4543-9312-EAB468782E3A}">
      <dsp:nvSpPr>
        <dsp:cNvPr id="0" name=""/>
        <dsp:cNvSpPr/>
      </dsp:nvSpPr>
      <dsp:spPr>
        <a:xfrm>
          <a:off x="2420823" y="1594"/>
          <a:ext cx="1732664" cy="86633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baseline="0"/>
            <a:t>Do Add-Ins share a Url</a:t>
          </a:r>
          <a:endParaRPr lang="en-US" sz="1600" kern="1200"/>
        </a:p>
      </dsp:txBody>
      <dsp:txXfrm>
        <a:off x="2446197" y="26968"/>
        <a:ext cx="1681916" cy="815584"/>
      </dsp:txXfrm>
    </dsp:sp>
    <dsp:sp modelId="{BB39BF15-C51E-4E46-A92B-7060DF87DC3E}">
      <dsp:nvSpPr>
        <dsp:cNvPr id="0" name=""/>
        <dsp:cNvSpPr/>
      </dsp:nvSpPr>
      <dsp:spPr>
        <a:xfrm>
          <a:off x="2594089" y="867926"/>
          <a:ext cx="173266" cy="649749"/>
        </a:xfrm>
        <a:custGeom>
          <a:avLst/>
          <a:gdLst/>
          <a:ahLst/>
          <a:cxnLst/>
          <a:rect l="0" t="0" r="0" b="0"/>
          <a:pathLst>
            <a:path>
              <a:moveTo>
                <a:pt x="0" y="0"/>
              </a:moveTo>
              <a:lnTo>
                <a:pt x="0" y="649749"/>
              </a:lnTo>
              <a:lnTo>
                <a:pt x="173266" y="64974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638D8-AA09-4A66-B55C-42D7D12A5E0E}">
      <dsp:nvSpPr>
        <dsp:cNvPr id="0" name=""/>
        <dsp:cNvSpPr/>
      </dsp:nvSpPr>
      <dsp:spPr>
        <a:xfrm>
          <a:off x="2767355" y="1084510"/>
          <a:ext cx="1386131" cy="86633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baseline="0"/>
            <a:t>Yes</a:t>
          </a:r>
          <a:endParaRPr lang="en-US" sz="2000" kern="1200"/>
        </a:p>
      </dsp:txBody>
      <dsp:txXfrm>
        <a:off x="2792729" y="1109884"/>
        <a:ext cx="1335383" cy="815584"/>
      </dsp:txXfrm>
    </dsp:sp>
    <dsp:sp modelId="{C13E16E7-3C63-4D0A-8B6A-BE242659D328}">
      <dsp:nvSpPr>
        <dsp:cNvPr id="0" name=""/>
        <dsp:cNvSpPr/>
      </dsp:nvSpPr>
      <dsp:spPr>
        <a:xfrm>
          <a:off x="2594089" y="867926"/>
          <a:ext cx="173266" cy="1732664"/>
        </a:xfrm>
        <a:custGeom>
          <a:avLst/>
          <a:gdLst/>
          <a:ahLst/>
          <a:cxnLst/>
          <a:rect l="0" t="0" r="0" b="0"/>
          <a:pathLst>
            <a:path>
              <a:moveTo>
                <a:pt x="0" y="0"/>
              </a:moveTo>
              <a:lnTo>
                <a:pt x="0" y="1732664"/>
              </a:lnTo>
              <a:lnTo>
                <a:pt x="173266" y="17326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24E081-413A-485D-942F-32D7A2956449}">
      <dsp:nvSpPr>
        <dsp:cNvPr id="0" name=""/>
        <dsp:cNvSpPr/>
      </dsp:nvSpPr>
      <dsp:spPr>
        <a:xfrm>
          <a:off x="2767355" y="2167425"/>
          <a:ext cx="1386131" cy="866332"/>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baseline="0"/>
            <a:t>No</a:t>
          </a:r>
          <a:endParaRPr lang="en-US" sz="2000" kern="1200"/>
        </a:p>
      </dsp:txBody>
      <dsp:txXfrm>
        <a:off x="2792729" y="2192799"/>
        <a:ext cx="1335383" cy="815584"/>
      </dsp:txXfrm>
    </dsp:sp>
    <dsp:sp modelId="{887B0F76-903A-4C73-A6A3-3CF23EB41060}">
      <dsp:nvSpPr>
        <dsp:cNvPr id="0" name=""/>
        <dsp:cNvSpPr/>
      </dsp:nvSpPr>
      <dsp:spPr>
        <a:xfrm>
          <a:off x="4586654" y="1594"/>
          <a:ext cx="1732664" cy="86633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GB" sz="1600" kern="1200" baseline="0"/>
            <a:t>What are the Add-In hosting options</a:t>
          </a:r>
          <a:endParaRPr lang="en-US" sz="1600" kern="1200"/>
        </a:p>
      </dsp:txBody>
      <dsp:txXfrm>
        <a:off x="4612028" y="26968"/>
        <a:ext cx="1681916" cy="815584"/>
      </dsp:txXfrm>
    </dsp:sp>
    <dsp:sp modelId="{CEB8B776-80D4-4957-A21A-7945D2D43B42}">
      <dsp:nvSpPr>
        <dsp:cNvPr id="0" name=""/>
        <dsp:cNvSpPr/>
      </dsp:nvSpPr>
      <dsp:spPr>
        <a:xfrm>
          <a:off x="4759920" y="867926"/>
          <a:ext cx="173266" cy="649749"/>
        </a:xfrm>
        <a:custGeom>
          <a:avLst/>
          <a:gdLst/>
          <a:ahLst/>
          <a:cxnLst/>
          <a:rect l="0" t="0" r="0" b="0"/>
          <a:pathLst>
            <a:path>
              <a:moveTo>
                <a:pt x="0" y="0"/>
              </a:moveTo>
              <a:lnTo>
                <a:pt x="0" y="649749"/>
              </a:lnTo>
              <a:lnTo>
                <a:pt x="173266" y="64974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DD4B5-A599-48D1-85CE-20F94EE8959F}">
      <dsp:nvSpPr>
        <dsp:cNvPr id="0" name=""/>
        <dsp:cNvSpPr/>
      </dsp:nvSpPr>
      <dsp:spPr>
        <a:xfrm>
          <a:off x="4933187" y="1084510"/>
          <a:ext cx="1386131" cy="86633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Auto hosted </a:t>
          </a:r>
          <a:endParaRPr lang="en-US" sz="2000" kern="1200" dirty="0"/>
        </a:p>
      </dsp:txBody>
      <dsp:txXfrm>
        <a:off x="4958561" y="1109884"/>
        <a:ext cx="1335383" cy="815584"/>
      </dsp:txXfrm>
    </dsp:sp>
    <dsp:sp modelId="{E4C08423-1D36-412E-BCDA-F6BA6BA2CC69}">
      <dsp:nvSpPr>
        <dsp:cNvPr id="0" name=""/>
        <dsp:cNvSpPr/>
      </dsp:nvSpPr>
      <dsp:spPr>
        <a:xfrm>
          <a:off x="4759920" y="867926"/>
          <a:ext cx="173266" cy="1732664"/>
        </a:xfrm>
        <a:custGeom>
          <a:avLst/>
          <a:gdLst/>
          <a:ahLst/>
          <a:cxnLst/>
          <a:rect l="0" t="0" r="0" b="0"/>
          <a:pathLst>
            <a:path>
              <a:moveTo>
                <a:pt x="0" y="0"/>
              </a:moveTo>
              <a:lnTo>
                <a:pt x="0" y="1732664"/>
              </a:lnTo>
              <a:lnTo>
                <a:pt x="173266" y="17326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010842-6178-4FA2-BBB6-6CFC5C70C733}">
      <dsp:nvSpPr>
        <dsp:cNvPr id="0" name=""/>
        <dsp:cNvSpPr/>
      </dsp:nvSpPr>
      <dsp:spPr>
        <a:xfrm>
          <a:off x="4933187" y="2167425"/>
          <a:ext cx="1386131" cy="866332"/>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baseline="0"/>
            <a:t>Provider Hosted</a:t>
          </a:r>
          <a:endParaRPr lang="en-US" sz="2000" kern="1200"/>
        </a:p>
      </dsp:txBody>
      <dsp:txXfrm>
        <a:off x="4958561" y="2192799"/>
        <a:ext cx="1335383" cy="815584"/>
      </dsp:txXfrm>
    </dsp:sp>
    <dsp:sp modelId="{9B83B649-8F32-4FF4-9090-B0B44B023883}">
      <dsp:nvSpPr>
        <dsp:cNvPr id="0" name=""/>
        <dsp:cNvSpPr/>
      </dsp:nvSpPr>
      <dsp:spPr>
        <a:xfrm>
          <a:off x="4759920" y="867926"/>
          <a:ext cx="173266" cy="2815580"/>
        </a:xfrm>
        <a:custGeom>
          <a:avLst/>
          <a:gdLst/>
          <a:ahLst/>
          <a:cxnLst/>
          <a:rect l="0" t="0" r="0" b="0"/>
          <a:pathLst>
            <a:path>
              <a:moveTo>
                <a:pt x="0" y="0"/>
              </a:moveTo>
              <a:lnTo>
                <a:pt x="0" y="2815580"/>
              </a:lnTo>
              <a:lnTo>
                <a:pt x="173266" y="281558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0BB0B0-EB71-4755-8AB8-C20220B9CCFE}">
      <dsp:nvSpPr>
        <dsp:cNvPr id="0" name=""/>
        <dsp:cNvSpPr/>
      </dsp:nvSpPr>
      <dsp:spPr>
        <a:xfrm>
          <a:off x="4933187" y="3250341"/>
          <a:ext cx="1386131" cy="866332"/>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baseline="0"/>
            <a:t>SharePoint Hosted</a:t>
          </a:r>
          <a:endParaRPr lang="en-US" sz="2000" kern="1200"/>
        </a:p>
      </dsp:txBody>
      <dsp:txXfrm>
        <a:off x="4958561" y="3275715"/>
        <a:ext cx="1335383" cy="8155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CB393-C7B2-4B20-A97D-867F106D1946}">
      <dsp:nvSpPr>
        <dsp:cNvPr id="0" name=""/>
        <dsp:cNvSpPr/>
      </dsp:nvSpPr>
      <dsp:spPr>
        <a:xfrm>
          <a:off x="1777126" y="1695450"/>
          <a:ext cx="422641" cy="1208008"/>
        </a:xfrm>
        <a:custGeom>
          <a:avLst/>
          <a:gdLst/>
          <a:ahLst/>
          <a:cxnLst/>
          <a:rect l="0" t="0" r="0" b="0"/>
          <a:pathLst>
            <a:path>
              <a:moveTo>
                <a:pt x="0" y="0"/>
              </a:moveTo>
              <a:lnTo>
                <a:pt x="211320" y="0"/>
              </a:lnTo>
              <a:lnTo>
                <a:pt x="211320" y="1208008"/>
              </a:lnTo>
              <a:lnTo>
                <a:pt x="422641" y="1208008"/>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6452" y="2267458"/>
        <a:ext cx="63990" cy="63990"/>
      </dsp:txXfrm>
    </dsp:sp>
    <dsp:sp modelId="{9EDF5FA3-BDAD-462D-9AE2-B862757D28D3}">
      <dsp:nvSpPr>
        <dsp:cNvPr id="0" name=""/>
        <dsp:cNvSpPr/>
      </dsp:nvSpPr>
      <dsp:spPr>
        <a:xfrm>
          <a:off x="1777126" y="1695450"/>
          <a:ext cx="422641" cy="402669"/>
        </a:xfrm>
        <a:custGeom>
          <a:avLst/>
          <a:gdLst/>
          <a:ahLst/>
          <a:cxnLst/>
          <a:rect l="0" t="0" r="0" b="0"/>
          <a:pathLst>
            <a:path>
              <a:moveTo>
                <a:pt x="0" y="0"/>
              </a:moveTo>
              <a:lnTo>
                <a:pt x="211320" y="0"/>
              </a:lnTo>
              <a:lnTo>
                <a:pt x="211320" y="402669"/>
              </a:lnTo>
              <a:lnTo>
                <a:pt x="422641" y="402669"/>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3854" y="1882190"/>
        <a:ext cx="29187" cy="29187"/>
      </dsp:txXfrm>
    </dsp:sp>
    <dsp:sp modelId="{4C75B14B-B5DD-48AD-B661-16D5DC54A428}">
      <dsp:nvSpPr>
        <dsp:cNvPr id="0" name=""/>
        <dsp:cNvSpPr/>
      </dsp:nvSpPr>
      <dsp:spPr>
        <a:xfrm>
          <a:off x="1777126" y="1292780"/>
          <a:ext cx="422641" cy="402669"/>
        </a:xfrm>
        <a:custGeom>
          <a:avLst/>
          <a:gdLst/>
          <a:ahLst/>
          <a:cxnLst/>
          <a:rect l="0" t="0" r="0" b="0"/>
          <a:pathLst>
            <a:path>
              <a:moveTo>
                <a:pt x="0" y="402669"/>
              </a:moveTo>
              <a:lnTo>
                <a:pt x="211320" y="402669"/>
              </a:lnTo>
              <a:lnTo>
                <a:pt x="211320" y="0"/>
              </a:lnTo>
              <a:lnTo>
                <a:pt x="422641" y="0"/>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3854" y="1479521"/>
        <a:ext cx="29187" cy="29187"/>
      </dsp:txXfrm>
    </dsp:sp>
    <dsp:sp modelId="{1D31E16B-8179-4F1E-A5C2-72BF770930BC}">
      <dsp:nvSpPr>
        <dsp:cNvPr id="0" name=""/>
        <dsp:cNvSpPr/>
      </dsp:nvSpPr>
      <dsp:spPr>
        <a:xfrm>
          <a:off x="1777126" y="487441"/>
          <a:ext cx="422641" cy="1208008"/>
        </a:xfrm>
        <a:custGeom>
          <a:avLst/>
          <a:gdLst/>
          <a:ahLst/>
          <a:cxnLst/>
          <a:rect l="0" t="0" r="0" b="0"/>
          <a:pathLst>
            <a:path>
              <a:moveTo>
                <a:pt x="0" y="1208008"/>
              </a:moveTo>
              <a:lnTo>
                <a:pt x="211320" y="1208008"/>
              </a:lnTo>
              <a:lnTo>
                <a:pt x="211320" y="0"/>
              </a:lnTo>
              <a:lnTo>
                <a:pt x="422641" y="0"/>
              </a:lnTo>
            </a:path>
          </a:pathLst>
        </a:custGeom>
        <a:noFill/>
        <a:ln w="1079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6452" y="1059450"/>
        <a:ext cx="63990" cy="63990"/>
      </dsp:txXfrm>
    </dsp:sp>
    <dsp:sp modelId="{51F357A1-E6DA-4AC8-9468-4B4ED8AF1CC1}">
      <dsp:nvSpPr>
        <dsp:cNvPr id="0" name=""/>
        <dsp:cNvSpPr/>
      </dsp:nvSpPr>
      <dsp:spPr>
        <a:xfrm rot="16200000">
          <a:off x="-49957" y="1373314"/>
          <a:ext cx="3009898" cy="644271"/>
        </a:xfrm>
        <a:prstGeom prst="rect">
          <a:avLst/>
        </a:prstGeom>
        <a:solidFill>
          <a:schemeClr val="bg2">
            <a:lumMod val="60000"/>
            <a:lumOff val="40000"/>
          </a:schemeClr>
        </a:solidFill>
        <a:ln w="10795" cap="flat" cmpd="sng" algn="ctr">
          <a:no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Add-In Design Choices</a:t>
          </a:r>
        </a:p>
      </dsp:txBody>
      <dsp:txXfrm>
        <a:off x="-49957" y="1373314"/>
        <a:ext cx="3009898" cy="644271"/>
      </dsp:txXfrm>
    </dsp:sp>
    <dsp:sp modelId="{6381DDD0-5728-460C-AB07-E1991DFDC29D}">
      <dsp:nvSpPr>
        <dsp:cNvPr id="0" name=""/>
        <dsp:cNvSpPr/>
      </dsp:nvSpPr>
      <dsp:spPr>
        <a:xfrm>
          <a:off x="2199768" y="165306"/>
          <a:ext cx="2590688" cy="644271"/>
        </a:xfrm>
        <a:prstGeom prst="rect">
          <a:avLst/>
        </a:prstGeom>
        <a:solidFill>
          <a:schemeClr val="bg2">
            <a:lumMod val="60000"/>
            <a:lumOff val="40000"/>
          </a:schemeClr>
        </a:solidFill>
        <a:ln w="10795" cap="flat" cmpd="sng" algn="ctr">
          <a:no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Hosting</a:t>
          </a:r>
        </a:p>
      </dsp:txBody>
      <dsp:txXfrm>
        <a:off x="2199768" y="165306"/>
        <a:ext cx="2590688" cy="644271"/>
      </dsp:txXfrm>
    </dsp:sp>
    <dsp:sp modelId="{1D5C6AAB-7F51-44A2-ABDC-8410A96F355F}">
      <dsp:nvSpPr>
        <dsp:cNvPr id="0" name=""/>
        <dsp:cNvSpPr/>
      </dsp:nvSpPr>
      <dsp:spPr>
        <a:xfrm>
          <a:off x="2199768" y="970645"/>
          <a:ext cx="2590688" cy="644271"/>
        </a:xfrm>
        <a:prstGeom prst="rect">
          <a:avLst/>
        </a:prstGeom>
        <a:solidFill>
          <a:schemeClr val="bg2">
            <a:lumMod val="60000"/>
            <a:lumOff val="40000"/>
          </a:schemeClr>
        </a:solidFill>
        <a:ln w="10795" cap="flat" cmpd="sng" algn="ctr">
          <a:no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Entry Points / Experience</a:t>
          </a:r>
        </a:p>
      </dsp:txBody>
      <dsp:txXfrm>
        <a:off x="2199768" y="970645"/>
        <a:ext cx="2590688" cy="644271"/>
      </dsp:txXfrm>
    </dsp:sp>
    <dsp:sp modelId="{069F965E-93FB-48DC-B27C-BB56DACA7043}">
      <dsp:nvSpPr>
        <dsp:cNvPr id="0" name=""/>
        <dsp:cNvSpPr/>
      </dsp:nvSpPr>
      <dsp:spPr>
        <a:xfrm>
          <a:off x="2199768" y="1775983"/>
          <a:ext cx="2590688" cy="644271"/>
        </a:xfrm>
        <a:prstGeom prst="rect">
          <a:avLst/>
        </a:prstGeom>
        <a:solidFill>
          <a:schemeClr val="bg2">
            <a:lumMod val="60000"/>
            <a:lumOff val="40000"/>
          </a:schemeClr>
        </a:solidFill>
        <a:ln w="10795" cap="flat" cmpd="sng" algn="ctr">
          <a:no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Scoping</a:t>
          </a:r>
        </a:p>
      </dsp:txBody>
      <dsp:txXfrm>
        <a:off x="2199768" y="1775983"/>
        <a:ext cx="2590688" cy="644271"/>
      </dsp:txXfrm>
    </dsp:sp>
    <dsp:sp modelId="{995BBE7D-2FAA-44B5-B4FC-479CC301D7F0}">
      <dsp:nvSpPr>
        <dsp:cNvPr id="0" name=""/>
        <dsp:cNvSpPr/>
      </dsp:nvSpPr>
      <dsp:spPr>
        <a:xfrm>
          <a:off x="2199768" y="2581322"/>
          <a:ext cx="2610975" cy="644271"/>
        </a:xfrm>
        <a:prstGeom prst="rect">
          <a:avLst/>
        </a:prstGeom>
        <a:solidFill>
          <a:schemeClr val="bg2">
            <a:lumMod val="60000"/>
            <a:lumOff val="40000"/>
          </a:schemeClr>
        </a:solidFill>
        <a:ln w="10795" cap="flat" cmpd="sng" algn="ctr">
          <a:no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Usage</a:t>
          </a:r>
        </a:p>
      </dsp:txBody>
      <dsp:txXfrm>
        <a:off x="2199768" y="2581322"/>
        <a:ext cx="2610975" cy="6442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CFE10-B6D5-4166-B074-BE151EF98656}">
      <dsp:nvSpPr>
        <dsp:cNvPr id="0" name=""/>
        <dsp:cNvSpPr/>
      </dsp:nvSpPr>
      <dsp:spPr>
        <a:xfrm>
          <a:off x="0" y="42012"/>
          <a:ext cx="8740142" cy="669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Why it is preferred</a:t>
          </a:r>
          <a:endParaRPr lang="en-US" sz="2600" kern="1200"/>
        </a:p>
      </dsp:txBody>
      <dsp:txXfrm>
        <a:off x="32670" y="74682"/>
        <a:ext cx="8674802" cy="603900"/>
      </dsp:txXfrm>
    </dsp:sp>
    <dsp:sp modelId="{EFECC946-1331-48D5-9BC1-CF0E77C88388}">
      <dsp:nvSpPr>
        <dsp:cNvPr id="0" name=""/>
        <dsp:cNvSpPr/>
      </dsp:nvSpPr>
      <dsp:spPr>
        <a:xfrm>
          <a:off x="0" y="711252"/>
          <a:ext cx="8740142" cy="301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Easier to update</a:t>
          </a:r>
          <a:endParaRPr lang="en-US" sz="2000" kern="1200" dirty="0"/>
        </a:p>
        <a:p>
          <a:pPr marL="228600" lvl="1" indent="-228600" algn="l" defTabSz="889000">
            <a:lnSpc>
              <a:spcPct val="90000"/>
            </a:lnSpc>
            <a:spcBef>
              <a:spcPct val="0"/>
            </a:spcBef>
            <a:spcAft>
              <a:spcPct val="20000"/>
            </a:spcAft>
            <a:buChar char="•"/>
          </a:pPr>
          <a:r>
            <a:rPr lang="en-US" sz="2000" kern="1200" baseline="0" dirty="0"/>
            <a:t>Better scalability</a:t>
          </a:r>
          <a:endParaRPr lang="en-US" sz="2000" kern="1200" dirty="0"/>
        </a:p>
        <a:p>
          <a:pPr marL="228600" lvl="1" indent="-228600" algn="l" defTabSz="889000">
            <a:lnSpc>
              <a:spcPct val="90000"/>
            </a:lnSpc>
            <a:spcBef>
              <a:spcPct val="0"/>
            </a:spcBef>
            <a:spcAft>
              <a:spcPct val="20000"/>
            </a:spcAft>
            <a:buChar char="•"/>
          </a:pPr>
          <a:r>
            <a:rPr lang="en-US" sz="2000" kern="1200" baseline="0"/>
            <a:t>More flexible</a:t>
          </a:r>
          <a:endParaRPr lang="en-US" sz="2000" kern="1200"/>
        </a:p>
        <a:p>
          <a:pPr marL="228600" lvl="1" indent="-228600" algn="l" defTabSz="889000">
            <a:lnSpc>
              <a:spcPct val="90000"/>
            </a:lnSpc>
            <a:spcBef>
              <a:spcPct val="0"/>
            </a:spcBef>
            <a:spcAft>
              <a:spcPct val="20000"/>
            </a:spcAft>
            <a:buChar char="•"/>
          </a:pPr>
          <a:r>
            <a:rPr lang="en-US" sz="2000" kern="1200" baseline="0"/>
            <a:t>Better for multi tenancy</a:t>
          </a:r>
          <a:endParaRPr lang="en-US" sz="2000" kern="1200"/>
        </a:p>
        <a:p>
          <a:pPr marL="228600" lvl="1" indent="-228600" algn="l" defTabSz="889000">
            <a:lnSpc>
              <a:spcPct val="90000"/>
            </a:lnSpc>
            <a:spcBef>
              <a:spcPct val="0"/>
            </a:spcBef>
            <a:spcAft>
              <a:spcPct val="20000"/>
            </a:spcAft>
            <a:buChar char="•"/>
          </a:pPr>
          <a:r>
            <a:rPr lang="en-US" sz="2000" kern="1200" baseline="0" dirty="0"/>
            <a:t>Allows any external data source to be used</a:t>
          </a:r>
          <a:endParaRPr lang="en-US" sz="2000" kern="1200" dirty="0"/>
        </a:p>
        <a:p>
          <a:pPr marL="228600" lvl="1" indent="-228600" algn="l" defTabSz="889000">
            <a:lnSpc>
              <a:spcPct val="90000"/>
            </a:lnSpc>
            <a:spcBef>
              <a:spcPct val="0"/>
            </a:spcBef>
            <a:spcAft>
              <a:spcPct val="20000"/>
            </a:spcAft>
            <a:buChar char="•"/>
          </a:pPr>
          <a:r>
            <a:rPr lang="en-US" sz="2000" kern="1200" baseline="0" dirty="0"/>
            <a:t>Business functionality can be hidden from the end user</a:t>
          </a:r>
          <a:endParaRPr lang="en-US" sz="2000" kern="1200" dirty="0"/>
        </a:p>
        <a:p>
          <a:pPr marL="228600" lvl="1" indent="-228600" algn="l" defTabSz="889000">
            <a:lnSpc>
              <a:spcPct val="90000"/>
            </a:lnSpc>
            <a:spcBef>
              <a:spcPct val="0"/>
            </a:spcBef>
            <a:spcAft>
              <a:spcPct val="20000"/>
            </a:spcAft>
            <a:buChar char="•"/>
          </a:pPr>
          <a:r>
            <a:rPr lang="en-US" sz="2000" kern="1200" baseline="0" dirty="0"/>
            <a:t>App Only permissions are possible (discussed later on)</a:t>
          </a:r>
          <a:endParaRPr lang="en-US" sz="2000" kern="1200" dirty="0"/>
        </a:p>
        <a:p>
          <a:pPr marL="228600" lvl="1" indent="-228600" algn="l" defTabSz="889000">
            <a:lnSpc>
              <a:spcPct val="90000"/>
            </a:lnSpc>
            <a:spcBef>
              <a:spcPct val="0"/>
            </a:spcBef>
            <a:spcAft>
              <a:spcPct val="20000"/>
            </a:spcAft>
            <a:buChar char="•"/>
          </a:pPr>
          <a:r>
            <a:rPr lang="en-US" sz="2000" kern="1200" baseline="0" dirty="0"/>
            <a:t>Add-In installation/update/remove events are possible</a:t>
          </a:r>
          <a:endParaRPr lang="en-US" sz="2000" kern="1200" dirty="0"/>
        </a:p>
      </dsp:txBody>
      <dsp:txXfrm>
        <a:off x="0" y="711252"/>
        <a:ext cx="8740142" cy="3013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908D9-78CE-4CAF-A704-7E6E0F18DFF4}">
      <dsp:nvSpPr>
        <dsp:cNvPr id="0" name=""/>
        <dsp:cNvSpPr/>
      </dsp:nvSpPr>
      <dsp:spPr>
        <a:xfrm>
          <a:off x="0" y="115814"/>
          <a:ext cx="4499676" cy="4890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a:t>SharePoint Hosted Add-In</a:t>
          </a:r>
          <a:endParaRPr lang="en-US" sz="1900" kern="1200"/>
        </a:p>
      </dsp:txBody>
      <dsp:txXfrm>
        <a:off x="23874" y="139688"/>
        <a:ext cx="4451928" cy="441312"/>
      </dsp:txXfrm>
    </dsp:sp>
    <dsp:sp modelId="{01549F5E-1AEB-4662-A681-467C159EF7F1}">
      <dsp:nvSpPr>
        <dsp:cNvPr id="0" name=""/>
        <dsp:cNvSpPr/>
      </dsp:nvSpPr>
      <dsp:spPr>
        <a:xfrm>
          <a:off x="0" y="604874"/>
          <a:ext cx="4499676" cy="251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86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baseline="0"/>
            <a:t>Add-in Web Feature</a:t>
          </a:r>
          <a:endParaRPr lang="en-US" sz="1500" kern="1200"/>
        </a:p>
        <a:p>
          <a:pPr marL="228600" lvl="2" indent="-114300" algn="l" defTabSz="666750">
            <a:lnSpc>
              <a:spcPct val="90000"/>
            </a:lnSpc>
            <a:spcBef>
              <a:spcPct val="0"/>
            </a:spcBef>
            <a:spcAft>
              <a:spcPct val="20000"/>
            </a:spcAft>
            <a:buChar char="•"/>
          </a:pPr>
          <a:r>
            <a:rPr lang="en-US" sz="1500" kern="1200" baseline="0"/>
            <a:t>Used to add items to Add-in Web</a:t>
          </a:r>
          <a:endParaRPr lang="en-US" sz="1500" kern="1200"/>
        </a:p>
        <a:p>
          <a:pPr marL="114300" lvl="1" indent="-114300" algn="l" defTabSz="666750">
            <a:lnSpc>
              <a:spcPct val="90000"/>
            </a:lnSpc>
            <a:spcBef>
              <a:spcPct val="0"/>
            </a:spcBef>
            <a:spcAft>
              <a:spcPct val="20000"/>
            </a:spcAft>
            <a:buChar char="•"/>
          </a:pPr>
          <a:r>
            <a:rPr lang="en-US" sz="1500" kern="1200" baseline="0"/>
            <a:t>Modules</a:t>
          </a:r>
          <a:endParaRPr lang="en-US" sz="1500" kern="1200"/>
        </a:p>
        <a:p>
          <a:pPr marL="228600" lvl="2" indent="-114300" algn="l" defTabSz="666750">
            <a:lnSpc>
              <a:spcPct val="90000"/>
            </a:lnSpc>
            <a:spcBef>
              <a:spcPct val="0"/>
            </a:spcBef>
            <a:spcAft>
              <a:spcPct val="20000"/>
            </a:spcAft>
            <a:buChar char="•"/>
          </a:pPr>
          <a:r>
            <a:rPr lang="en-US" sz="1500" kern="1200" baseline="0"/>
            <a:t>Content</a:t>
          </a:r>
          <a:r>
            <a:rPr lang="en-US" sz="1500" b="1" kern="1200" baseline="0"/>
            <a:t> </a:t>
          </a:r>
          <a:r>
            <a:rPr lang="en-US" sz="1500" kern="1200" baseline="0"/>
            <a:t>module</a:t>
          </a:r>
          <a:endParaRPr lang="en-US" sz="1500" kern="1200"/>
        </a:p>
        <a:p>
          <a:pPr marL="228600" lvl="2" indent="-114300" algn="l" defTabSz="666750">
            <a:lnSpc>
              <a:spcPct val="90000"/>
            </a:lnSpc>
            <a:spcBef>
              <a:spcPct val="0"/>
            </a:spcBef>
            <a:spcAft>
              <a:spcPct val="20000"/>
            </a:spcAft>
            <a:buChar char="•"/>
          </a:pPr>
          <a:r>
            <a:rPr lang="en-US" sz="1500" kern="1200" baseline="0"/>
            <a:t>Images module</a:t>
          </a:r>
          <a:endParaRPr lang="en-US" sz="1500" kern="1200"/>
        </a:p>
        <a:p>
          <a:pPr marL="228600" lvl="2" indent="-114300" algn="l" defTabSz="666750">
            <a:lnSpc>
              <a:spcPct val="90000"/>
            </a:lnSpc>
            <a:spcBef>
              <a:spcPct val="0"/>
            </a:spcBef>
            <a:spcAft>
              <a:spcPct val="20000"/>
            </a:spcAft>
            <a:buChar char="•"/>
          </a:pPr>
          <a:r>
            <a:rPr lang="en-US" sz="1500" kern="1200" baseline="0"/>
            <a:t>Pages module</a:t>
          </a:r>
          <a:endParaRPr lang="en-US" sz="1500" kern="1200"/>
        </a:p>
        <a:p>
          <a:pPr marL="228600" lvl="2" indent="-114300" algn="l" defTabSz="666750">
            <a:lnSpc>
              <a:spcPct val="90000"/>
            </a:lnSpc>
            <a:spcBef>
              <a:spcPct val="0"/>
            </a:spcBef>
            <a:spcAft>
              <a:spcPct val="20000"/>
            </a:spcAft>
            <a:buChar char="•"/>
          </a:pPr>
          <a:r>
            <a:rPr lang="en-US" sz="1500" kern="1200" baseline="0"/>
            <a:t>Scripts module</a:t>
          </a:r>
          <a:endParaRPr lang="en-US" sz="1500" kern="1200"/>
        </a:p>
        <a:p>
          <a:pPr marL="114300" lvl="1" indent="-114300" algn="l" defTabSz="666750">
            <a:lnSpc>
              <a:spcPct val="90000"/>
            </a:lnSpc>
            <a:spcBef>
              <a:spcPct val="0"/>
            </a:spcBef>
            <a:spcAft>
              <a:spcPct val="20000"/>
            </a:spcAft>
            <a:buChar char="•"/>
          </a:pPr>
          <a:r>
            <a:rPr lang="en-US" sz="1500" kern="1200" baseline="0"/>
            <a:t>AppManifest.xml</a:t>
          </a:r>
          <a:endParaRPr lang="en-US" sz="1500" kern="1200"/>
        </a:p>
        <a:p>
          <a:pPr marL="228600" lvl="2" indent="-114300" algn="l" defTabSz="666750">
            <a:lnSpc>
              <a:spcPct val="90000"/>
            </a:lnSpc>
            <a:spcBef>
              <a:spcPct val="0"/>
            </a:spcBef>
            <a:spcAft>
              <a:spcPct val="20000"/>
            </a:spcAft>
            <a:buChar char="•"/>
          </a:pPr>
          <a:r>
            <a:rPr lang="en-US" sz="1500" kern="1200" baseline="0"/>
            <a:t>Contains metadata for Add-In deployment</a:t>
          </a:r>
          <a:endParaRPr lang="en-US" sz="1500" kern="1200"/>
        </a:p>
      </dsp:txBody>
      <dsp:txXfrm>
        <a:off x="0" y="604874"/>
        <a:ext cx="4499676" cy="2517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B7446-F24C-4F04-A930-FDA0C3D2EA78}">
      <dsp:nvSpPr>
        <dsp:cNvPr id="0" name=""/>
        <dsp:cNvSpPr/>
      </dsp:nvSpPr>
      <dsp:spPr>
        <a:xfrm>
          <a:off x="0" y="295353"/>
          <a:ext cx="8534400" cy="1890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2364" tIns="416560" rIns="66236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Write logging data to SharePoint using CSOM</a:t>
          </a:r>
          <a:endParaRPr lang="en-US" sz="2000" kern="1200" dirty="0"/>
        </a:p>
        <a:p>
          <a:pPr marL="228600" lvl="1" indent="-228600" algn="l" defTabSz="889000">
            <a:lnSpc>
              <a:spcPct val="90000"/>
            </a:lnSpc>
            <a:spcBef>
              <a:spcPct val="0"/>
            </a:spcBef>
            <a:spcAft>
              <a:spcPct val="15000"/>
            </a:spcAft>
            <a:buChar char="•"/>
          </a:pPr>
          <a:r>
            <a:rPr lang="en-US" sz="2000" kern="1200" baseline="0" dirty="0"/>
            <a:t>Helps in monitoring the Add-In in a central location</a:t>
          </a:r>
          <a:endParaRPr lang="en-US" sz="2000" kern="1200" dirty="0"/>
        </a:p>
        <a:p>
          <a:pPr marL="228600" lvl="1" indent="-228600" algn="l" defTabSz="889000">
            <a:lnSpc>
              <a:spcPct val="90000"/>
            </a:lnSpc>
            <a:spcBef>
              <a:spcPct val="0"/>
            </a:spcBef>
            <a:spcAft>
              <a:spcPct val="15000"/>
            </a:spcAft>
            <a:buChar char="•"/>
          </a:pPr>
          <a:r>
            <a:rPr lang="en-US" sz="2000" kern="1200" baseline="0" dirty="0"/>
            <a:t>Added logs may take several minutes to show up in the Add-In</a:t>
          </a:r>
          <a:endParaRPr lang="en-US" sz="2000" kern="1200" dirty="0"/>
        </a:p>
      </dsp:txBody>
      <dsp:txXfrm>
        <a:off x="0" y="295353"/>
        <a:ext cx="8534400" cy="1890000"/>
      </dsp:txXfrm>
    </dsp:sp>
    <dsp:sp modelId="{E11B5827-F9FD-4CD5-AF45-F63851A1E416}">
      <dsp:nvSpPr>
        <dsp:cNvPr id="0" name=""/>
        <dsp:cNvSpPr/>
      </dsp:nvSpPr>
      <dsp:spPr>
        <a:xfrm>
          <a:off x="426720" y="153"/>
          <a:ext cx="5974080" cy="590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06" tIns="0" rIns="225806" bIns="0" numCol="1" spcCol="1270" anchor="ctr" anchorCtr="0">
          <a:noAutofit/>
        </a:bodyPr>
        <a:lstStyle/>
        <a:p>
          <a:pPr marL="0" lvl="0" indent="0" algn="l" defTabSz="889000">
            <a:lnSpc>
              <a:spcPct val="90000"/>
            </a:lnSpc>
            <a:spcBef>
              <a:spcPct val="0"/>
            </a:spcBef>
            <a:spcAft>
              <a:spcPct val="35000"/>
            </a:spcAft>
            <a:buNone/>
          </a:pPr>
          <a:r>
            <a:rPr lang="en-US" sz="2000" kern="1200" baseline="0"/>
            <a:t>What we can use it for</a:t>
          </a:r>
          <a:endParaRPr lang="en-US" sz="2000" kern="1200"/>
        </a:p>
      </dsp:txBody>
      <dsp:txXfrm>
        <a:off x="455541" y="28974"/>
        <a:ext cx="591643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9/2/2020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SharePoint/administration/monitor-apps-for-sharepoint"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docs.microsoft.com/en-us/previous-versions/office/sharepoint-server/jj835471(v=office.15)"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2043709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For the hosting of Apps you can choose</a:t>
            </a:r>
            <a:r>
              <a:rPr lang="en-US" baseline="0"/>
              <a:t> from two models: Provider Hosted and SharePoint Hosted. When choosing provider hosted, it means that your Add-In will be hosted somewhere outside of SharePoint. This can for example be on Azure Websites, an IIS Farm within your enterprise, on some Apache server or anywhere else using any technology you would like. This method is the recommended approach since it offers full flexibility of technology to be used including the use of server side code.</a:t>
            </a:r>
          </a:p>
          <a:p>
            <a:endParaRPr lang="en-US" baseline="0"/>
          </a:p>
          <a:p>
            <a:r>
              <a:rPr lang="en-US" baseline="0"/>
              <a:t>The other option, SharePoint Hosted, offers you the ability to host your Add-In inside of SharePoint. Since we stated before that no custom code is allowed anymore within SharePoint, this means that when choosing this option, you can only use JavaScript to execute functionality within the user’s browser. No server side logic or code can be executed in this model. The big advantage that this hosting model has is that it is easy to configure and doesn’t require you to set up and maintain a separate web farm.</a:t>
            </a:r>
          </a:p>
          <a:p>
            <a:endParaRPr lang="en-US" baseline="0"/>
          </a:p>
          <a:p>
            <a:r>
              <a:rPr lang="en-US" baseline="0"/>
              <a:t>During the remain of the training it should become more clear when to use which of these hosting options.</a:t>
            </a:r>
            <a:endParaRPr lang="nl-NL"/>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383829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A</a:t>
            </a:r>
            <a:r>
              <a:rPr lang="en-US" baseline="0"/>
              <a:t> single SharePoint Add-In can consist out of several components. The Host Web is the site in SharePoint where you choose to install an Add-In. The </a:t>
            </a:r>
            <a:r>
              <a:rPr lang="en-US" baseline="0" err="1"/>
              <a:t>AppWeb</a:t>
            </a:r>
            <a:r>
              <a:rPr lang="en-US" baseline="0"/>
              <a:t> is created for a single instance of your Add-In. If you install the same Add-In twice, each on different sites, it will create two different </a:t>
            </a:r>
            <a:r>
              <a:rPr lang="en-US" baseline="0" err="1"/>
              <a:t>AppWebs</a:t>
            </a:r>
            <a:r>
              <a:rPr lang="en-US" baseline="0"/>
              <a:t>. Not always will there be an </a:t>
            </a:r>
            <a:r>
              <a:rPr lang="en-US" baseline="0" err="1"/>
              <a:t>AppWeb</a:t>
            </a:r>
            <a:r>
              <a:rPr lang="en-US" baseline="0"/>
              <a:t>. If you create a Provider Hosted Add-In and add no elements to the Add-In project in Visual Studio, SharePoint will not create an </a:t>
            </a:r>
            <a:r>
              <a:rPr lang="en-US" baseline="0" err="1"/>
              <a:t>AppWeb</a:t>
            </a:r>
            <a:r>
              <a:rPr lang="en-US" baseline="0"/>
              <a:t> for the Add-In. This doesn’t have to be a problem, but be aware that this is the case.</a:t>
            </a:r>
          </a:p>
          <a:p>
            <a:endParaRPr lang="en-US" baseline="0"/>
          </a:p>
          <a:p>
            <a:r>
              <a:rPr lang="en-US" baseline="0"/>
              <a:t>The last component is the Add-In itself. Depending on the hosting option chosen (SharePoint Hosted or Provider Hosted), this lives in its own </a:t>
            </a:r>
            <a:r>
              <a:rPr lang="en-US" baseline="0" err="1"/>
              <a:t>subsite</a:t>
            </a:r>
            <a:r>
              <a:rPr lang="en-US" baseline="0"/>
              <a:t> within SharePoint or lives completely outside of SharePoint.</a:t>
            </a:r>
            <a:endParaRPr lang="nl-NL"/>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400654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When an Add-In is installed, SharePoint</a:t>
            </a:r>
            <a:r>
              <a:rPr lang="en-US" baseline="0"/>
              <a:t> creates a special SharePoint site (</a:t>
            </a:r>
            <a:r>
              <a:rPr lang="en-US" baseline="0" err="1"/>
              <a:t>SPWeb</a:t>
            </a:r>
            <a:r>
              <a:rPr lang="en-US" baseline="0"/>
              <a:t>) for the Add-In. This site, called an </a:t>
            </a:r>
            <a:r>
              <a:rPr lang="en-US" baseline="0" err="1"/>
              <a:t>AppWeb</a:t>
            </a:r>
            <a:r>
              <a:rPr lang="en-US" baseline="0"/>
              <a:t>, is given it’s own top-level URL that is different from the hosting site. This unique URL enforces two things:</a:t>
            </a:r>
          </a:p>
          <a:p>
            <a:endParaRPr lang="en-US" baseline="0"/>
          </a:p>
          <a:p>
            <a:r>
              <a:rPr lang="en-US" baseline="0"/>
              <a:t>Blocking cross site scripting (XSS) – because the hosting site &amp; the </a:t>
            </a:r>
            <a:r>
              <a:rPr lang="en-US" baseline="0" err="1"/>
              <a:t>AppWeb</a:t>
            </a:r>
            <a:r>
              <a:rPr lang="en-US" baseline="0"/>
              <a:t> are in different domains, browsers will block any script that tries to access resources in different domains.</a:t>
            </a:r>
          </a:p>
          <a:p>
            <a:endParaRPr lang="en-US" baseline="0"/>
          </a:p>
          <a:p>
            <a:r>
              <a:rPr lang="en-US" baseline="0"/>
              <a:t>Enforcing Add-In Permissions – Add-Ins will only be allowed to access SharePoint sites if they have been granted access to do so and when they do, they can access it using the CSOM or OData APIs.</a:t>
            </a:r>
            <a:endParaRPr lang="en-US"/>
          </a:p>
          <a:p>
            <a:endParaRPr lang="en-US"/>
          </a:p>
          <a:p>
            <a:r>
              <a:rPr lang="en-US"/>
              <a:t>Using PowerShell you can see “behind the scenes” where</a:t>
            </a:r>
            <a:r>
              <a:rPr lang="en-US" baseline="0"/>
              <a:t> an </a:t>
            </a:r>
            <a:r>
              <a:rPr lang="en-US" baseline="0" err="1"/>
              <a:t>AppWeb</a:t>
            </a:r>
            <a:r>
              <a:rPr lang="en-US" baseline="0"/>
              <a:t> lives: as a subsite of the site on which the Add-In was installed.</a:t>
            </a:r>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2147402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To get a better understanding of the way</a:t>
            </a:r>
            <a:r>
              <a:rPr lang="en-US" baseline="0"/>
              <a:t> the </a:t>
            </a:r>
            <a:r>
              <a:rPr lang="en-US" baseline="0" err="1"/>
              <a:t>AppWeb</a:t>
            </a:r>
            <a:r>
              <a:rPr lang="en-US" baseline="0"/>
              <a:t> URL is being built up, this slide shows an example </a:t>
            </a:r>
            <a:r>
              <a:rPr lang="en-US" baseline="0" err="1"/>
              <a:t>AppWeb</a:t>
            </a:r>
            <a:r>
              <a:rPr lang="en-US" baseline="0"/>
              <a:t> URL and explains each of the fragments in the URL where they originate from.</a:t>
            </a:r>
          </a:p>
          <a:p>
            <a:endParaRPr lang="en-US" baseline="0"/>
          </a:p>
          <a:p>
            <a:pPr marL="0" marR="0" indent="0" algn="l" defTabSz="457200" rtl="0" eaLnBrk="1" fontAlgn="auto" latinLnBrk="0" hangingPunct="1">
              <a:lnSpc>
                <a:spcPct val="100000"/>
              </a:lnSpc>
              <a:spcBef>
                <a:spcPts val="300"/>
              </a:spcBef>
              <a:spcAft>
                <a:spcPts val="600"/>
              </a:spcAft>
              <a:buClrTx/>
              <a:buSzTx/>
              <a:buFontTx/>
              <a:buNone/>
              <a:tabLst/>
              <a:defRPr/>
            </a:pPr>
            <a:r>
              <a:rPr lang="en-US" baseline="0"/>
              <a:t>The tenant name is something that can be configured via PowerShell or via Central Administration under the Add-Ins section / Configure Add-In </a:t>
            </a:r>
            <a:r>
              <a:rPr lang="en-US" baseline="0" err="1"/>
              <a:t>Urls</a:t>
            </a:r>
            <a:r>
              <a:rPr lang="en-US" baseline="0"/>
              <a:t> and is a SharePoint Farm wide setting. </a:t>
            </a:r>
            <a:r>
              <a:rPr lang="en-US" b="0" baseline="0"/>
              <a:t>In the case of SharePoint Online, the customer name (also known as tenant name) is determined when they create their account with Office 365 and it is not changed after that. The root domain (</a:t>
            </a:r>
            <a:r>
              <a:rPr lang="en-US" b="0" i="1" baseline="0"/>
              <a:t>domain.com in the above scenario</a:t>
            </a:r>
            <a:r>
              <a:rPr lang="en-US" b="0" baseline="0"/>
              <a:t>) is always SharePoint.com.</a:t>
            </a:r>
          </a:p>
          <a:p>
            <a:pPr marL="0" marR="0" indent="0" algn="l" defTabSz="457200" rtl="0" eaLnBrk="1" fontAlgn="auto" latinLnBrk="0" hangingPunct="1">
              <a:lnSpc>
                <a:spcPct val="100000"/>
              </a:lnSpc>
              <a:spcBef>
                <a:spcPts val="300"/>
              </a:spcBef>
              <a:spcAft>
                <a:spcPts val="600"/>
              </a:spcAft>
              <a:buClrTx/>
              <a:buSzTx/>
              <a:buFontTx/>
              <a:buNone/>
              <a:tabLst/>
              <a:defRPr/>
            </a:pPr>
            <a:endParaRPr lang="en-US" b="0" baseline="0"/>
          </a:p>
          <a:p>
            <a:pPr marL="0" marR="0" indent="0" algn="l" defTabSz="457200" rtl="0" eaLnBrk="1" fontAlgn="auto" latinLnBrk="0" hangingPunct="1">
              <a:lnSpc>
                <a:spcPct val="100000"/>
              </a:lnSpc>
              <a:spcBef>
                <a:spcPts val="300"/>
              </a:spcBef>
              <a:spcAft>
                <a:spcPts val="600"/>
              </a:spcAft>
              <a:buClrTx/>
              <a:buSzTx/>
              <a:buFontTx/>
              <a:buNone/>
              <a:tabLst/>
              <a:defRPr/>
            </a:pPr>
            <a:r>
              <a:rPr lang="en-US" b="0" baseline="0" err="1"/>
              <a:t>AppUID</a:t>
            </a:r>
            <a:r>
              <a:rPr lang="en-US" b="0" baseline="0"/>
              <a:t> is an unique identifier for the Add-In Instance. This is a 14 character hexadecimal value which uniquely identifies the Add-In Instance and is generated by SharePoint when the Add-In is installed.</a:t>
            </a:r>
          </a:p>
          <a:p>
            <a:pPr marL="0" marR="0" indent="0" algn="l" defTabSz="457200" rtl="0" eaLnBrk="1" fontAlgn="auto" latinLnBrk="0" hangingPunct="1">
              <a:lnSpc>
                <a:spcPct val="100000"/>
              </a:lnSpc>
              <a:spcBef>
                <a:spcPts val="300"/>
              </a:spcBef>
              <a:spcAft>
                <a:spcPts val="600"/>
              </a:spcAft>
              <a:buClrTx/>
              <a:buSzTx/>
              <a:buFontTx/>
              <a:buNone/>
              <a:tabLst/>
              <a:defRPr/>
            </a:pPr>
            <a:endParaRPr lang="en-US" b="0" baseline="0"/>
          </a:p>
          <a:p>
            <a:pPr marL="0" marR="0" indent="0" algn="l" defTabSz="457200" rtl="0" eaLnBrk="1" fontAlgn="auto" latinLnBrk="0" hangingPunct="1">
              <a:lnSpc>
                <a:spcPct val="100000"/>
              </a:lnSpc>
              <a:spcBef>
                <a:spcPts val="300"/>
              </a:spcBef>
              <a:spcAft>
                <a:spcPts val="600"/>
              </a:spcAft>
              <a:buClrTx/>
              <a:buSzTx/>
              <a:buFontTx/>
              <a:buNone/>
              <a:tabLst/>
              <a:defRPr/>
            </a:pPr>
            <a:r>
              <a:rPr lang="en-US" b="0" baseline="0"/>
              <a:t>The location defines where the Add-In is installed. It is a subsite underneath the site where the Add-In is installed on.</a:t>
            </a:r>
          </a:p>
          <a:p>
            <a:pPr marL="0" marR="0" indent="0" algn="l" defTabSz="457200" rtl="0" eaLnBrk="1" fontAlgn="auto" latinLnBrk="0" hangingPunct="1">
              <a:lnSpc>
                <a:spcPct val="100000"/>
              </a:lnSpc>
              <a:spcBef>
                <a:spcPts val="300"/>
              </a:spcBef>
              <a:spcAft>
                <a:spcPts val="600"/>
              </a:spcAft>
              <a:buClrTx/>
              <a:buSzTx/>
              <a:buFontTx/>
              <a:buNone/>
              <a:tabLst/>
              <a:defRPr/>
            </a:pPr>
            <a:endParaRPr lang="en-US" b="0" baseline="0"/>
          </a:p>
          <a:p>
            <a:pPr marL="0" marR="0" indent="0" algn="l" defTabSz="457200" rtl="0" eaLnBrk="1" fontAlgn="auto" latinLnBrk="0" hangingPunct="1">
              <a:lnSpc>
                <a:spcPct val="100000"/>
              </a:lnSpc>
              <a:spcBef>
                <a:spcPts val="300"/>
              </a:spcBef>
              <a:spcAft>
                <a:spcPts val="600"/>
              </a:spcAft>
              <a:buClrTx/>
              <a:buSzTx/>
              <a:buFontTx/>
              <a:buNone/>
              <a:tabLst/>
              <a:defRPr/>
            </a:pPr>
            <a:r>
              <a:rPr lang="en-US" b="0" baseline="0"/>
              <a:t>The </a:t>
            </a:r>
            <a:r>
              <a:rPr lang="en-US" b="0" baseline="0" err="1"/>
              <a:t>AppName</a:t>
            </a:r>
            <a:r>
              <a:rPr lang="en-US" b="0" baseline="0"/>
              <a:t> is the internal name of the Add-In as specified in the AppManifest.xml of the Add-In. This is NOT the same as the friendly Add-In title which you can also specify in the AppManifest.xml.</a:t>
            </a:r>
            <a:endParaRPr lang="nl-NL"/>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1778729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1674667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499693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This overview</a:t>
            </a:r>
            <a:r>
              <a:rPr lang="en-US" baseline="0" dirty="0"/>
              <a:t> shows some of the differences between the four options available today to create customizations for SharePoint. Note that Sandboxed Solutions only have partial access to the server side SharePoint API. This is by design.</a:t>
            </a:r>
          </a:p>
          <a:p>
            <a:endParaRPr lang="en-US" baseline="0" dirty="0"/>
          </a:p>
          <a:p>
            <a:r>
              <a:rPr lang="en-US" baseline="0" dirty="0"/>
              <a:t>On SharePoint Online, only sandboxed solutions without code (thus the partial) and Add-Ins are allowed.</a:t>
            </a:r>
          </a:p>
          <a:p>
            <a:endParaRPr lang="en-US" baseline="0" dirty="0"/>
          </a:p>
          <a:p>
            <a:r>
              <a:rPr lang="en-US" baseline="0" dirty="0"/>
              <a:t>Although this overview makes Add-Ins look the best option, honesty needs to say that the Client Side Object Model does not offer all of the functionality yet that the Server Side Object Model does, so that one Yes in that row for FTC still might cause you to switch to FTC instead of using Add-Ins. Constant work is going on to expand the capabilities of the Client Side Object Model though and almost with every Cumulative Update we see new functionality being added to it. Also sometimes a bit of creativity of doing it slightly different may oppose an option for you where you still would be able to use Add-Ins.</a:t>
            </a:r>
          </a:p>
          <a:p>
            <a:endParaRPr lang="en-US" baseline="0" dirty="0"/>
          </a:p>
          <a:p>
            <a:r>
              <a:rPr lang="en-US" baseline="0" dirty="0"/>
              <a:t>Codebase sandbox solutions are no longer supported, and only declarative sandbox solutions are supported. </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2182198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This overview</a:t>
            </a:r>
            <a:r>
              <a:rPr lang="en-US" baseline="0" dirty="0"/>
              <a:t> shows some of the differences between the four options available today to create customizations for SharePoint. Note that Sandboxed Solutions only have partial access to the server side SharePoint API. This is by design.</a:t>
            </a:r>
          </a:p>
          <a:p>
            <a:endParaRPr lang="en-US" baseline="0" dirty="0"/>
          </a:p>
          <a:p>
            <a:r>
              <a:rPr lang="en-US" baseline="0" dirty="0"/>
              <a:t>On SharePoint Online, only sandboxed solutions without code (thus the partial) and Add-Ins are allowed.</a:t>
            </a:r>
          </a:p>
          <a:p>
            <a:endParaRPr lang="en-US" baseline="0" dirty="0"/>
          </a:p>
          <a:p>
            <a:r>
              <a:rPr lang="en-US" baseline="0" dirty="0"/>
              <a:t>Although this overview makes Add-Ins look the best option, honesty needs to say that the Client Side Object Model does not offer all of the functionality yet that the Server Side Object Model does, so that one Yes in that row for FTC still might cause you to switch to FTC instead of using Add-Ins. Constant work is going on to expand the capabilities of the Client Side Object Model though and almost with every Cumulative Update we see new functionality being added to it. Also sometimes a bit of creativity of doing it slightly different may oppose an option for you where you still would be able to use Add-Ins.</a:t>
            </a:r>
          </a:p>
          <a:p>
            <a:endParaRPr lang="en-US" baseline="0" dirty="0"/>
          </a:p>
          <a:p>
            <a:r>
              <a:rPr lang="en-US" baseline="0" dirty="0"/>
              <a:t>Codebase sandbox solutions are no longer supported and only declarative sandbox solutions are supported. </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3469230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When designing &amp; building Add-Ins</a:t>
            </a:r>
            <a:r>
              <a:rPr lang="en-US" baseline="0"/>
              <a:t> </a:t>
            </a:r>
            <a:r>
              <a:rPr lang="en-US"/>
              <a:t>you have four things to consider:</a:t>
            </a:r>
          </a:p>
          <a:p>
            <a:pPr marL="171450" indent="-171450">
              <a:buFont typeface="Arial" pitchFamily="34" charset="0"/>
              <a:buChar char="•"/>
            </a:pPr>
            <a:r>
              <a:rPr lang="en-US" b="1"/>
              <a:t>Hosting:</a:t>
            </a:r>
            <a:r>
              <a:rPr lang="en-US"/>
              <a:t> Where will your Add-In live?</a:t>
            </a:r>
          </a:p>
          <a:p>
            <a:pPr marL="171450" indent="-171450">
              <a:buFont typeface="Arial" pitchFamily="34" charset="0"/>
              <a:buChar char="•"/>
            </a:pPr>
            <a:r>
              <a:rPr lang="en-US" b="1"/>
              <a:t>Entry Points /</a:t>
            </a:r>
            <a:r>
              <a:rPr lang="en-US" b="1" baseline="0"/>
              <a:t> Experience: </a:t>
            </a:r>
            <a:r>
              <a:rPr lang="en-US" baseline="0"/>
              <a:t>How will your Add-In be manifested in SharePoint to the user?</a:t>
            </a:r>
          </a:p>
          <a:p>
            <a:pPr marL="171450" indent="-171450">
              <a:buFont typeface="Arial" pitchFamily="34" charset="0"/>
              <a:buChar char="•"/>
            </a:pPr>
            <a:r>
              <a:rPr lang="en-US" b="1" baseline="0"/>
              <a:t>Scoping:</a:t>
            </a:r>
            <a:r>
              <a:rPr lang="en-US" baseline="0"/>
              <a:t> Architecture &amp; design of the Application</a:t>
            </a:r>
          </a:p>
          <a:p>
            <a:pPr marL="171450" indent="-171450">
              <a:buFont typeface="Arial" pitchFamily="34" charset="0"/>
              <a:buChar char="•"/>
            </a:pPr>
            <a:r>
              <a:rPr lang="en-US" b="1" baseline="0"/>
              <a:t>Usage:</a:t>
            </a:r>
            <a:r>
              <a:rPr lang="en-US" baseline="0"/>
              <a:t> Internally in the organization or commercially (published in the SharePoint Store)</a:t>
            </a:r>
            <a:endParaRPr lang="nl-NL"/>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2227732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203891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164900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342900" rtl="0" fontAlgn="ctr">
              <a:spcBef>
                <a:spcPts val="600"/>
              </a:spcBef>
              <a:spcAft>
                <a:spcPts val="600"/>
              </a:spcAft>
              <a:buFont typeface="Arial" panose="020B0604020202020204" pitchFamily="34" charset="0"/>
              <a:buNone/>
            </a:pPr>
            <a:r>
              <a:rPr lang="en-US" sz="1050" b="1" dirty="0">
                <a:solidFill>
                  <a:srgbClr val="000000"/>
                </a:solidFill>
                <a:effectLst/>
                <a:latin typeface="Arial" panose="020B0604020202020204" pitchFamily="34" charset="0"/>
              </a:rPr>
              <a:t>Easier to update</a:t>
            </a:r>
            <a:r>
              <a:rPr lang="en-US" sz="1050" dirty="0">
                <a:solidFill>
                  <a:srgbClr val="000000"/>
                </a:solidFill>
                <a:effectLst/>
                <a:latin typeface="Arial" panose="020B0604020202020204" pitchFamily="34" charset="0"/>
              </a:rPr>
              <a:t>. It allows the content of the Add-In to be updated without having to touch SharePoint. Whenever you just update the content of the Add-In and the URL on which the Add-In is accessed remains the same, no changes are required to the Add-In package or Add-In instances on your SharePoint environment. With SharePoint Hosted Add-Ins, each change requires a new Add-In package to be created and deployed and does not update all the existing Add-In instances to be upgraded to the new version until manual intervention from the site collection owner.</a:t>
            </a:r>
            <a:endParaRPr lang="en-US" sz="1200" dirty="0">
              <a:solidFill>
                <a:srgbClr val="000000"/>
              </a:solidFill>
              <a:effectLst/>
              <a:latin typeface="Calibri" panose="020F0502020204030204" pitchFamily="34" charset="0"/>
            </a:endParaRPr>
          </a:p>
          <a:p>
            <a:pPr marL="342900" rtl="0" fontAlgn="ctr">
              <a:spcBef>
                <a:spcPts val="600"/>
              </a:spcBef>
              <a:spcAft>
                <a:spcPts val="600"/>
              </a:spcAft>
              <a:buFont typeface="Arial" panose="020B0604020202020204" pitchFamily="34" charset="0"/>
              <a:buChar char="•"/>
            </a:pPr>
            <a:r>
              <a:rPr lang="en-US" sz="1050" b="1" dirty="0">
                <a:solidFill>
                  <a:srgbClr val="000000"/>
                </a:solidFill>
                <a:effectLst/>
                <a:latin typeface="Arial" panose="020B0604020202020204" pitchFamily="34" charset="0"/>
              </a:rPr>
              <a:t>Better scalability. </a:t>
            </a:r>
            <a:r>
              <a:rPr lang="en-US" sz="1050" dirty="0">
                <a:solidFill>
                  <a:srgbClr val="000000"/>
                </a:solidFill>
                <a:effectLst/>
                <a:latin typeface="Arial" panose="020B0604020202020204" pitchFamily="34" charset="0"/>
              </a:rPr>
              <a:t>With SharePoint Hosted Add-Ins, your Add-Ins still run on SharePoint. Meaning that if they cause a larger load on the environment, this may affect the performance of the rest of SharePoint. If you want to add capacity to cope for this, you would have to add an extra SharePoint server to the farm which is relatively more complex and more expensive than it normally would be to add extra capacity to a </a:t>
            </a:r>
            <a:r>
              <a:rPr lang="en-US" sz="1050" dirty="0" err="1">
                <a:solidFill>
                  <a:srgbClr val="000000"/>
                </a:solidFill>
                <a:effectLst/>
                <a:latin typeface="Arial" panose="020B0604020202020204" pitchFamily="34" charset="0"/>
              </a:rPr>
              <a:t>webfarm</a:t>
            </a:r>
            <a:r>
              <a:rPr lang="en-US" sz="1050" dirty="0">
                <a:solidFill>
                  <a:srgbClr val="000000"/>
                </a:solidFill>
                <a:effectLst/>
                <a:latin typeface="Arial" panose="020B0604020202020204" pitchFamily="34" charset="0"/>
              </a:rPr>
              <a:t> or to raise the amount of instances on Azure hosting your Add-In. Azure now even allows for automatic up- and downscaling based on the usage of your Add-In.</a:t>
            </a:r>
            <a:endParaRPr lang="en-US" sz="1200" dirty="0">
              <a:solidFill>
                <a:srgbClr val="000000"/>
              </a:solidFill>
              <a:effectLst/>
              <a:latin typeface="Calibri" panose="020F0502020204030204" pitchFamily="34" charset="0"/>
            </a:endParaRPr>
          </a:p>
          <a:p>
            <a:pPr marL="342900" rtl="0" fontAlgn="ctr">
              <a:spcBef>
                <a:spcPts val="600"/>
              </a:spcBef>
              <a:spcAft>
                <a:spcPts val="600"/>
              </a:spcAft>
              <a:buFont typeface="Arial" panose="020B0604020202020204" pitchFamily="34" charset="0"/>
              <a:buChar char="•"/>
            </a:pPr>
            <a:r>
              <a:rPr lang="en-US" sz="1050" b="1" dirty="0">
                <a:solidFill>
                  <a:srgbClr val="000000"/>
                </a:solidFill>
                <a:effectLst/>
                <a:latin typeface="Arial" panose="020B0604020202020204" pitchFamily="34" charset="0"/>
              </a:rPr>
              <a:t>More flexibility</a:t>
            </a:r>
            <a:r>
              <a:rPr lang="en-US" sz="1050" dirty="0">
                <a:solidFill>
                  <a:srgbClr val="000000"/>
                </a:solidFill>
                <a:effectLst/>
                <a:latin typeface="Arial" panose="020B0604020202020204" pitchFamily="34" charset="0"/>
              </a:rPr>
              <a:t>. With cloud hosted Add-Ins, the technology you use behind your Add-Ins is completely up to you. It may range from some basic HTML to some advanced dynamic backend based on for example, but not limited to, Microsoft .NET or PHP. The possibilities for this are dependent on the infrastructure on which you host your Add-In. The SharePoint Hosted Add-In model only allows HTML and JavaScript to be used, nothing else.</a:t>
            </a:r>
            <a:endParaRPr lang="en-US" sz="1200" dirty="0">
              <a:solidFill>
                <a:srgbClr val="000000"/>
              </a:solidFill>
              <a:effectLst/>
              <a:latin typeface="Calibri" panose="020F0502020204030204" pitchFamily="34" charset="0"/>
            </a:endParaRPr>
          </a:p>
          <a:p>
            <a:pPr marL="342900" rtl="0" fontAlgn="ctr">
              <a:spcBef>
                <a:spcPts val="600"/>
              </a:spcBef>
              <a:spcAft>
                <a:spcPts val="600"/>
              </a:spcAft>
              <a:buFont typeface="Arial" panose="020B0604020202020204" pitchFamily="34" charset="0"/>
              <a:buChar char="•"/>
            </a:pPr>
            <a:r>
              <a:rPr lang="en-US" sz="1050" b="1" dirty="0">
                <a:solidFill>
                  <a:srgbClr val="000000"/>
                </a:solidFill>
                <a:effectLst/>
                <a:latin typeface="Arial" panose="020B0604020202020204" pitchFamily="34" charset="0"/>
              </a:rPr>
              <a:t>Better for multi tenancy</a:t>
            </a:r>
            <a:r>
              <a:rPr lang="en-US" sz="1050" dirty="0">
                <a:solidFill>
                  <a:srgbClr val="000000"/>
                </a:solidFill>
                <a:effectLst/>
                <a:latin typeface="Arial" panose="020B0604020202020204" pitchFamily="34" charset="0"/>
              </a:rPr>
              <a:t>. You are in control what to do with multi tenancy. For example do you want to share one set of data with all Add-In instances or do you want to keep it separate? This would be much more difficult to realize in a SharePoint Hosted Add-In scenario than it would be in a Cloud Hosted Add-In scenario. This is because with Provider Hosted Add-Ins you can use server side functionality to have security in place to allow for this. Since with SharePoint Hosted Add-Ins you are limited to JavaScript only, the end user would always be able to see the logic behind your Add-In and potentially change it.</a:t>
            </a:r>
            <a:endParaRPr lang="en-US" sz="1200" dirty="0">
              <a:solidFill>
                <a:srgbClr val="000000"/>
              </a:solidFill>
              <a:effectLst/>
              <a:latin typeface="Calibri" panose="020F0502020204030204" pitchFamily="34" charset="0"/>
            </a:endParaRPr>
          </a:p>
          <a:p>
            <a:pPr marL="342900" rtl="0" fontAlgn="ctr">
              <a:spcBef>
                <a:spcPts val="600"/>
              </a:spcBef>
              <a:spcAft>
                <a:spcPts val="600"/>
              </a:spcAft>
              <a:buFont typeface="Arial" panose="020B0604020202020204" pitchFamily="34" charset="0"/>
              <a:buChar char="•"/>
            </a:pPr>
            <a:r>
              <a:rPr lang="en-US" sz="1050" b="1" dirty="0">
                <a:solidFill>
                  <a:srgbClr val="000000"/>
                </a:solidFill>
                <a:effectLst/>
                <a:latin typeface="Arial" panose="020B0604020202020204" pitchFamily="34" charset="0"/>
              </a:rPr>
              <a:t>Allows any external data source to be used</a:t>
            </a:r>
            <a:r>
              <a:rPr lang="en-US" sz="1050" dirty="0">
                <a:solidFill>
                  <a:srgbClr val="000000"/>
                </a:solidFill>
                <a:effectLst/>
                <a:latin typeface="Arial" panose="020B0604020202020204" pitchFamily="34" charset="0"/>
              </a:rPr>
              <a:t>. Again because of the restriction of SharePoint Hosted Add-Ins to JavaScript, you would have to expose your data sources through some end point that can be used in conjunction with JavaScript, i.e. REST. This would be hosted on a different domain so the proxy functionality within SharePoint needs to be utilized to perform the request and bypass the cross side scripting limitations that are built into modern day Internet browsers. Also applying some type of security to the REST interface of your data source would be tricky as the end user can see all the logic and influence it.</a:t>
            </a:r>
            <a:endParaRPr lang="en-US" sz="1200" dirty="0">
              <a:solidFill>
                <a:srgbClr val="000000"/>
              </a:solidFill>
              <a:effectLst/>
              <a:latin typeface="Calibri" panose="020F0502020204030204" pitchFamily="34" charset="0"/>
            </a:endParaRPr>
          </a:p>
          <a:p>
            <a:pPr marL="342900" rtl="0" fontAlgn="ctr">
              <a:spcBef>
                <a:spcPts val="600"/>
              </a:spcBef>
              <a:spcAft>
                <a:spcPts val="600"/>
              </a:spcAft>
              <a:buFont typeface="Arial" panose="020B0604020202020204" pitchFamily="34" charset="0"/>
              <a:buChar char="•"/>
            </a:pPr>
            <a:r>
              <a:rPr lang="en-US" sz="1050" b="1" dirty="0">
                <a:solidFill>
                  <a:srgbClr val="000000"/>
                </a:solidFill>
                <a:effectLst/>
                <a:latin typeface="Arial" panose="020B0604020202020204" pitchFamily="34" charset="0"/>
              </a:rPr>
              <a:t>Business functionality can be hidden from the end user by having server side code</a:t>
            </a:r>
            <a:r>
              <a:rPr lang="en-US" sz="1050" dirty="0">
                <a:solidFill>
                  <a:srgbClr val="000000"/>
                </a:solidFill>
                <a:effectLst/>
                <a:latin typeface="Arial" panose="020B0604020202020204" pitchFamily="34" charset="0"/>
              </a:rPr>
              <a:t>. As mentioned a few times before, JavaScript can be seen and influenced by the end user. If you don't want to expose your business logic, you would either have to become creative with storing it in a workflow which then can be triggered through JavaScript from your Add-In or much more easily store it in server side logic and use the Cloud Hosted Add-In model.</a:t>
            </a:r>
            <a:endParaRPr lang="en-US" sz="1200" dirty="0">
              <a:solidFill>
                <a:srgbClr val="000000"/>
              </a:solidFill>
              <a:effectLst/>
              <a:latin typeface="Calibri" panose="020F0502020204030204" pitchFamily="34" charset="0"/>
            </a:endParaRPr>
          </a:p>
          <a:p>
            <a:pPr marL="342900" rtl="0" fontAlgn="ctr">
              <a:spcBef>
                <a:spcPts val="600"/>
              </a:spcBef>
              <a:spcAft>
                <a:spcPts val="600"/>
              </a:spcAft>
              <a:buFont typeface="Arial" panose="020B0604020202020204" pitchFamily="34" charset="0"/>
              <a:buChar char="•"/>
            </a:pPr>
            <a:r>
              <a:rPr lang="en-US" sz="1050" b="1" dirty="0">
                <a:solidFill>
                  <a:srgbClr val="000000"/>
                </a:solidFill>
                <a:effectLst/>
                <a:latin typeface="Arial" panose="020B0604020202020204" pitchFamily="34" charset="0"/>
              </a:rPr>
              <a:t>App Only Tokens are limited to Cloud Hosted Add-Ins</a:t>
            </a:r>
            <a:r>
              <a:rPr lang="en-US" sz="1050" dirty="0">
                <a:solidFill>
                  <a:srgbClr val="000000"/>
                </a:solidFill>
                <a:effectLst/>
                <a:latin typeface="Arial" panose="020B0604020202020204" pitchFamily="34" charset="0"/>
              </a:rPr>
              <a:t>. Only Add-Ins with web applications running outside of SharePoint can create and pass app-only tokens. This allows an Add-In to elevate above the rights of the typical end user which comes in handy in many Add-In scenarios.</a:t>
            </a:r>
            <a:endParaRPr lang="en-US" sz="1200" dirty="0">
              <a:solidFill>
                <a:srgbClr val="000000"/>
              </a:solidFill>
              <a:effectLst/>
              <a:latin typeface="Calibri" panose="020F0502020204030204" pitchFamily="34" charset="0"/>
            </a:endParaRPr>
          </a:p>
          <a:p>
            <a:pPr marL="342900" rtl="0" fontAlgn="ctr">
              <a:spcBef>
                <a:spcPts val="600"/>
              </a:spcBef>
              <a:spcAft>
                <a:spcPts val="600"/>
              </a:spcAft>
              <a:buFont typeface="Arial" panose="020B0604020202020204" pitchFamily="34" charset="0"/>
              <a:buChar char="•"/>
            </a:pPr>
            <a:r>
              <a:rPr lang="en-US" sz="1050" b="1" dirty="0">
                <a:solidFill>
                  <a:srgbClr val="000000"/>
                </a:solidFill>
                <a:effectLst/>
                <a:latin typeface="Arial" panose="020B0604020202020204" pitchFamily="34" charset="0"/>
              </a:rPr>
              <a:t>Add-In installation/update/remove events</a:t>
            </a:r>
            <a:r>
              <a:rPr lang="en-US" sz="1050" dirty="0">
                <a:solidFill>
                  <a:srgbClr val="000000"/>
                </a:solidFill>
                <a:effectLst/>
                <a:latin typeface="Arial" panose="020B0604020202020204" pitchFamily="34" charset="0"/>
              </a:rPr>
              <a:t> require a web service to be called which can't be hosted in a SharePoint hosted scenario</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25927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300"/>
              </a:spcBef>
              <a:spcAft>
                <a:spcPts val="600"/>
              </a:spcAft>
              <a:buClrTx/>
              <a:buSzTx/>
              <a:buFontTx/>
              <a:buNone/>
              <a:tabLst/>
              <a:defRPr/>
            </a:pPr>
            <a:r>
              <a:rPr lang="en-US" dirty="0"/>
              <a:t>Choosing</a:t>
            </a:r>
            <a:r>
              <a:rPr lang="en-US" baseline="0" dirty="0"/>
              <a:t> to host your Provider Hosted Add-Ins on Azure Websites has many benefits of which a few are shown on this slide. If hosting your customizations in a cloud solution is an option to your enterprise, surely consider using Azure Websites.</a:t>
            </a:r>
            <a:endParaRPr lang="en-US" dirty="0"/>
          </a:p>
          <a:p>
            <a:pPr marL="0" marR="0" indent="0" algn="l" defTabSz="457200" rtl="0" eaLnBrk="1" fontAlgn="auto" latinLnBrk="0" hangingPunct="1">
              <a:lnSpc>
                <a:spcPct val="100000"/>
              </a:lnSpc>
              <a:spcBef>
                <a:spcPts val="300"/>
              </a:spcBef>
              <a:spcAft>
                <a:spcPts val="600"/>
              </a:spcAft>
              <a:buClrTx/>
              <a:buSzTx/>
              <a:buFontTx/>
              <a:buNone/>
              <a:tabLst/>
              <a:defRPr/>
            </a:pPr>
            <a:endParaRPr lang="nl-NL" dirty="0"/>
          </a:p>
          <a:p>
            <a:pPr marL="0" marR="0" indent="0" algn="l" defTabSz="457200" rtl="0" eaLnBrk="1" fontAlgn="auto" latinLnBrk="0" hangingPunct="1">
              <a:lnSpc>
                <a:spcPct val="100000"/>
              </a:lnSpc>
              <a:spcBef>
                <a:spcPts val="300"/>
              </a:spcBef>
              <a:spcAft>
                <a:spcPts val="600"/>
              </a:spcAft>
              <a:buClrTx/>
              <a:buSzTx/>
              <a:buFontTx/>
              <a:buNone/>
              <a:tabLst/>
              <a:defRPr/>
            </a:pPr>
            <a:r>
              <a:rPr lang="nl-NL" dirty="0"/>
              <a:t>For more information, see: http://blogs.msdn.com/b/kaevans/archive/2014/02/24/creating-a-sharepoint-2013-app-with-azure-web-sites.aspx</a:t>
            </a:r>
          </a:p>
          <a:p>
            <a:pPr marL="0" marR="0" indent="0" algn="l" defTabSz="457200" rtl="0" eaLnBrk="1" fontAlgn="auto" latinLnBrk="0" hangingPunct="1">
              <a:lnSpc>
                <a:spcPct val="100000"/>
              </a:lnSpc>
              <a:spcBef>
                <a:spcPts val="300"/>
              </a:spcBef>
              <a:spcAft>
                <a:spcPts val="600"/>
              </a:spcAft>
              <a:buClrTx/>
              <a:buSzTx/>
              <a:buFontTx/>
              <a:buNone/>
              <a:tabLst/>
              <a:defRPr/>
            </a:pPr>
            <a:r>
              <a:rPr lang="en-US" dirty="0"/>
              <a:t>For actual pricing on Azure: https://azure.microsoft.com/en-us/pricing/details/app-service/windows</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2241900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dirty="0"/>
              <a:t>Start Visual Studio, create a new project, choose SharePoint Add-In, SharePoint Hosted, once created hit F5 to show how it deploys to SharePoint and runs.</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a:p>
        </p:txBody>
      </p:sp>
    </p:spTree>
    <p:extLst>
      <p:ext uri="{BB962C8B-B14F-4D97-AF65-F5344CB8AC3E}">
        <p14:creationId xmlns:p14="http://schemas.microsoft.com/office/powerpoint/2010/main" val="1035774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Each SharePoint Add-In</a:t>
            </a:r>
            <a:r>
              <a:rPr lang="en-US" baseline="0"/>
              <a:t> project created as a SharePoint-hosted Add-In contains a single </a:t>
            </a:r>
            <a:r>
              <a:rPr lang="en-US"/>
              <a:t>feature</a:t>
            </a:r>
            <a:r>
              <a:rPr lang="en-US" baseline="0"/>
              <a:t> which is u</a:t>
            </a:r>
            <a:r>
              <a:rPr lang="en-US"/>
              <a:t>sed to add elements to Add-In web such as lists, pages</a:t>
            </a:r>
            <a:r>
              <a:rPr lang="en-US" baseline="0"/>
              <a:t> and JavaScript files. Note that each SharePoint Add-In project should contain exactly one feature and the scope of this feature should be equal to </a:t>
            </a:r>
            <a:r>
              <a:rPr lang="en-US" i="1" baseline="0"/>
              <a:t>web</a:t>
            </a:r>
            <a:r>
              <a:rPr lang="en-US" baseline="0"/>
              <a:t> which means the features activates at the site within the Add-In web.</a:t>
            </a:r>
          </a:p>
          <a:p>
            <a:endParaRPr lang="en-US"/>
          </a:p>
          <a:p>
            <a:r>
              <a:rPr lang="en-US"/>
              <a:t>A new SharePoint Add-In project is created with the following modules:</a:t>
            </a:r>
          </a:p>
          <a:p>
            <a:pPr marL="171450" indent="-171450">
              <a:buFont typeface="Arial" pitchFamily="34" charset="0"/>
              <a:buChar char="•"/>
            </a:pPr>
            <a:r>
              <a:rPr lang="en-US"/>
              <a:t>Content module: Used to add CSS files and images to </a:t>
            </a:r>
            <a:r>
              <a:rPr lang="en-US" spc="-70"/>
              <a:t>Add-in</a:t>
            </a:r>
            <a:r>
              <a:rPr lang="en-US"/>
              <a:t> web</a:t>
            </a:r>
          </a:p>
          <a:p>
            <a:pPr marL="171450" indent="-171450">
              <a:buFont typeface="Arial" pitchFamily="34" charset="0"/>
              <a:buChar char="•"/>
            </a:pPr>
            <a:r>
              <a:rPr lang="en-US"/>
              <a:t>Images module: Used to add</a:t>
            </a:r>
            <a:r>
              <a:rPr lang="en-US" baseline="0"/>
              <a:t> image for Add-In icon</a:t>
            </a:r>
            <a:endParaRPr lang="en-US"/>
          </a:p>
          <a:p>
            <a:pPr marL="171450" indent="-171450">
              <a:buFont typeface="Arial" pitchFamily="34" charset="0"/>
              <a:buChar char="•"/>
            </a:pPr>
            <a:r>
              <a:rPr lang="en-US"/>
              <a:t>Pages module: used to add</a:t>
            </a:r>
            <a:r>
              <a:rPr lang="en-US" baseline="0"/>
              <a:t> pages (.</a:t>
            </a:r>
            <a:r>
              <a:rPr lang="en-US" baseline="0" err="1"/>
              <a:t>aspx</a:t>
            </a:r>
            <a:r>
              <a:rPr lang="en-US" baseline="0"/>
              <a:t> and .</a:t>
            </a:r>
            <a:r>
              <a:rPr lang="en-US" baseline="0" err="1"/>
              <a:t>htm</a:t>
            </a:r>
            <a:r>
              <a:rPr lang="en-US" baseline="0"/>
              <a:t>) to </a:t>
            </a:r>
            <a:r>
              <a:rPr lang="en-US" spc="-70"/>
              <a:t>Add-in</a:t>
            </a:r>
            <a:r>
              <a:rPr lang="en-US" baseline="0"/>
              <a:t> web</a:t>
            </a:r>
            <a:endParaRPr lang="en-US"/>
          </a:p>
          <a:p>
            <a:pPr marL="171450" indent="-171450">
              <a:buFont typeface="Arial" pitchFamily="34" charset="0"/>
              <a:buChar char="•"/>
            </a:pPr>
            <a:r>
              <a:rPr lang="en-US"/>
              <a:t>Scripts module: used to add JavaScript source files to </a:t>
            </a:r>
            <a:r>
              <a:rPr lang="en-US" spc="-70"/>
              <a:t>Add-in</a:t>
            </a:r>
            <a:r>
              <a:rPr lang="en-US"/>
              <a:t> web</a:t>
            </a:r>
          </a:p>
          <a:p>
            <a:pPr marL="0" indent="0">
              <a:buFont typeface="Arial" pitchFamily="34" charset="0"/>
              <a:buNone/>
            </a:pPr>
            <a:endParaRPr lang="en-US"/>
          </a:p>
          <a:p>
            <a:r>
              <a:rPr lang="en-US"/>
              <a:t>Everything SharePoint Add-In required a manifest files which is named AppManifest.xml. The Visual Studio project template for SharePoint Application automatically adds this file and provides default values</a:t>
            </a:r>
            <a:r>
              <a:rPr lang="en-US" baseline="0"/>
              <a:t> for all the required settings.</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23</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943709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When Visual Studio creates a new Visual Studio project for a SharePoint Add-In, it</a:t>
            </a:r>
            <a:r>
              <a:rPr lang="en-US" baseline="0"/>
              <a:t> automatically adds a start page named Default.aspx. Inside Default.aspx it adds two Content controls for the placeholders </a:t>
            </a:r>
            <a:r>
              <a:rPr lang="en-US" b="1" baseline="0" err="1"/>
              <a:t>PlaceHolderAdditionalPageHead</a:t>
            </a:r>
            <a:r>
              <a:rPr lang="en-US" baseline="0"/>
              <a:t> and </a:t>
            </a:r>
            <a:r>
              <a:rPr lang="en-US" b="1" baseline="0" err="1"/>
              <a:t>PlaceHolderMain</a:t>
            </a:r>
            <a:r>
              <a:rPr lang="en-US" baseline="0"/>
              <a:t>.</a:t>
            </a:r>
          </a:p>
          <a:p>
            <a:endParaRPr lang="en-US" baseline="0"/>
          </a:p>
          <a:p>
            <a:r>
              <a:rPr lang="en-US" baseline="0"/>
              <a:t>Inside </a:t>
            </a:r>
            <a:r>
              <a:rPr lang="en-US" b="1" baseline="0"/>
              <a:t>PlaceHolderAdditionalPageHead</a:t>
            </a:r>
            <a:r>
              <a:rPr lang="en-US" baseline="0"/>
              <a:t> , Visual studio automatically adds links to App.css and App.js. </a:t>
            </a:r>
            <a:r>
              <a:rPr lang="en-US" b="1" baseline="0" err="1"/>
              <a:t>PlaceHolderMain</a:t>
            </a:r>
            <a:r>
              <a:rPr lang="en-US" baseline="0"/>
              <a:t> contains some sample markup for your Add-In. There is where you add the HTML to create the user interface for your start page.</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24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810591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While Visual Studio create the App.css file for you, this file is initially empty. This is where you add the CSS to style the HTML elements to your pages in your project</a:t>
            </a:r>
            <a:r>
              <a:rPr lang="en-US" baseline="0" dirty="0"/>
              <a:t>.</a:t>
            </a:r>
          </a:p>
          <a:p>
            <a:endParaRPr lang="en-US" baseline="0" dirty="0"/>
          </a:p>
          <a:p>
            <a:r>
              <a:rPr lang="en-US" baseline="0" dirty="0"/>
              <a:t>Note that Visual Studio 2012 used to have a visual CSS designer available by right clicking and choosing Build Style. This has been removed since Visual Studio 2013 and is no longer available. See: https://connect.microsoft.com/VisualStudio/feedback/details/805848/css-editor-context-menu-missing-build-style-option</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517942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App.js contains a basic working example by default where</a:t>
            </a:r>
            <a:r>
              <a:rPr lang="en-US" baseline="0" dirty="0"/>
              <a:t> it communicates back to the </a:t>
            </a:r>
            <a:r>
              <a:rPr lang="en-US" spc="-70" dirty="0"/>
              <a:t>Add-in </a:t>
            </a:r>
            <a:r>
              <a:rPr lang="en-US" baseline="0" dirty="0"/>
              <a:t>Web in SharePoint using JSOM to fetch the current users’ full name and displays it. It can nicely be used to modify and extend with your own desired functionality.</a:t>
            </a:r>
          </a:p>
          <a:p>
            <a:endParaRPr lang="en-US" baseline="0" dirty="0"/>
          </a:p>
          <a:p>
            <a:r>
              <a:rPr lang="en-US" baseline="0" dirty="0"/>
              <a:t>Notice the ‘use strict’; statement here. It tells the JavaScript compiler to handle a more strict code check when compiling the JavaScript. For example it doesn’t allow a </a:t>
            </a:r>
            <a:r>
              <a:rPr lang="en-US" baseline="0" dirty="0" err="1"/>
              <a:t>var</a:t>
            </a:r>
            <a:r>
              <a:rPr lang="en-US" baseline="0" dirty="0"/>
              <a:t> test to be set to a string at first and later to be assigned a number. This ensures potential issues with code due to the flexibility of JavaScript will be detected during compilation already.</a:t>
            </a:r>
          </a:p>
          <a:p>
            <a:endParaRPr lang="en-US" baseline="0" dirty="0"/>
          </a:p>
          <a:p>
            <a:r>
              <a:rPr lang="en-US" baseline="0" dirty="0"/>
              <a:t>The reason why it’s defined as ‘use strict’;, so basically a string, is so that older JavaScript compilers not supporting the strict mode will simply read it as a normal string and basically will ignore it. Newer JavaScript compilers will recognize this keyword and will apply the strict compilation.</a:t>
            </a:r>
          </a:p>
          <a:p>
            <a:endParaRPr lang="en-US" baseline="0" dirty="0"/>
          </a:p>
          <a:p>
            <a:r>
              <a:rPr lang="en-US" baseline="0" dirty="0"/>
              <a:t>When placing the ‘use strict’; at the top of a JS file, as shown here, it applied to all JavaScript in this file. You can also apply it inside a function so to only have it apply to code inside that function. This can particularly be useful when having to deal with a large formerly written JavaScript library that doesn’t meet the strict requirements, but you do want newly added code to be compiled with the strict rules.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4176646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The Application manifest file</a:t>
            </a:r>
            <a:r>
              <a:rPr lang="en-US" baseline="0"/>
              <a:t> named </a:t>
            </a:r>
            <a:r>
              <a:rPr lang="en-US" b="1"/>
              <a:t>AppManifest.xml</a:t>
            </a:r>
            <a:r>
              <a:rPr lang="en-US" baseline="0"/>
              <a:t> is very important because it contains the Application’s high-level metadata that is read by SharePoint during Add-In installation. The version of AppManifest.xml shown in this example is very simples and represents the initial settings of the Add-In after you create a new project.</a:t>
            </a:r>
          </a:p>
          <a:p>
            <a:endParaRPr lang="en-US" baseline="0"/>
          </a:p>
          <a:p>
            <a:pPr marL="284163" lvl="0" indent="-284163" defTabSz="914363">
              <a:lnSpc>
                <a:spcPct val="90000"/>
              </a:lnSpc>
              <a:spcBef>
                <a:spcPct val="20000"/>
              </a:spcBef>
              <a:buSzPct val="80000"/>
              <a:buFont typeface="Wingdings" pitchFamily="2" charset="2"/>
              <a:buChar char=""/>
            </a:pPr>
            <a:r>
              <a:rPr lang="en-US" sz="1400"/>
              <a:t>AppManifest.xml defines high-level Add-In attributes</a:t>
            </a:r>
          </a:p>
          <a:p>
            <a:pPr marL="517525" lvl="1" indent="-233363" defTabSz="914363">
              <a:lnSpc>
                <a:spcPct val="90000"/>
              </a:lnSpc>
              <a:spcBef>
                <a:spcPct val="20000"/>
              </a:spcBef>
              <a:buSzPct val="90000"/>
              <a:buFont typeface="Wingdings" pitchFamily="2" charset="2"/>
              <a:buChar char=""/>
            </a:pPr>
            <a:r>
              <a:rPr lang="en-US" sz="1200">
                <a:solidFill>
                  <a:schemeClr val="tx1">
                    <a:alpha val="87000"/>
                  </a:schemeClr>
                </a:solidFill>
                <a:cs typeface="Segoe UI Light"/>
              </a:rPr>
              <a:t>Visual Studio 2013 and 2015 provide visual designer</a:t>
            </a:r>
          </a:p>
          <a:p>
            <a:pPr marL="517525" lvl="1" indent="-233363" defTabSz="914363">
              <a:lnSpc>
                <a:spcPct val="90000"/>
              </a:lnSpc>
              <a:spcBef>
                <a:spcPct val="20000"/>
              </a:spcBef>
              <a:buSzPct val="90000"/>
              <a:buFont typeface="Wingdings" pitchFamily="2" charset="2"/>
              <a:buChar char=""/>
            </a:pPr>
            <a:r>
              <a:rPr lang="en-US" sz="1200">
                <a:solidFill>
                  <a:schemeClr val="tx1">
                    <a:alpha val="87000"/>
                  </a:schemeClr>
                </a:solidFill>
                <a:cs typeface="Segoe UI Light"/>
              </a:rPr>
              <a:t>You can open AppManifest.xml in code view to see/edit XML directly</a:t>
            </a:r>
            <a:endParaRPr lang="en-US" baseline="0"/>
          </a:p>
          <a:p>
            <a:endParaRPr lang="en-US" baseline="0"/>
          </a:p>
          <a:p>
            <a:r>
              <a:rPr lang="en-US" baseline="0"/>
              <a:t>Note that a SharePoint Application has a </a:t>
            </a:r>
            <a:r>
              <a:rPr lang="en-US" b="1" baseline="0"/>
              <a:t>Name</a:t>
            </a:r>
            <a:r>
              <a:rPr lang="en-US" baseline="0"/>
              <a:t> property which is used to construct the </a:t>
            </a:r>
            <a:r>
              <a:rPr lang="en-US" baseline="0" err="1"/>
              <a:t>Url</a:t>
            </a:r>
            <a:r>
              <a:rPr lang="en-US" baseline="0"/>
              <a:t> to the Add-In’s start page. It also has an identifying GUID which served as the </a:t>
            </a:r>
            <a:r>
              <a:rPr lang="en-US" b="1" baseline="0" err="1"/>
              <a:t>ProductID</a:t>
            </a:r>
            <a:r>
              <a:rPr lang="en-US" baseline="0"/>
              <a:t>. There is also a </a:t>
            </a:r>
            <a:r>
              <a:rPr lang="en-US" b="1" baseline="0"/>
              <a:t>Version</a:t>
            </a:r>
            <a:r>
              <a:rPr lang="en-US" baseline="0"/>
              <a:t> number and an </a:t>
            </a:r>
            <a:r>
              <a:rPr lang="en-US" b="1" baseline="0" err="1"/>
              <a:t>SharePointMinVersion</a:t>
            </a:r>
            <a:r>
              <a:rPr lang="en-US" baseline="0"/>
              <a:t> attribute with a value of </a:t>
            </a:r>
            <a:r>
              <a:rPr lang="en-US" i="1" baseline="0"/>
              <a:t>16.0.0.0</a:t>
            </a:r>
            <a:r>
              <a:rPr lang="en-US" baseline="0"/>
              <a:t> that indicates the SharePoint Application required SharePoint 2016 or later.</a:t>
            </a:r>
          </a:p>
          <a:p>
            <a:endParaRPr lang="en-US" baseline="0"/>
          </a:p>
          <a:p>
            <a:r>
              <a:rPr lang="en-US" baseline="0"/>
              <a:t>The AppManifest must specify an Application principal using an </a:t>
            </a:r>
            <a:r>
              <a:rPr lang="en-US" b="1" baseline="0" err="1"/>
              <a:t>AppPrincipal</a:t>
            </a:r>
            <a:r>
              <a:rPr lang="en-US" baseline="0"/>
              <a:t> element. The </a:t>
            </a:r>
            <a:r>
              <a:rPr lang="en-US" b="1" baseline="0"/>
              <a:t>Internal</a:t>
            </a:r>
            <a:r>
              <a:rPr lang="en-US" baseline="0"/>
              <a:t> setting is supplied by Visual Studio by default and can be used for SharePoint-hosted Add-Ins.</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27</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667572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This slide is a reference slide of the kind of tokens you may use in the Add-in Manifest </a:t>
            </a:r>
            <a:r>
              <a:rPr lang="en-US" baseline="0"/>
              <a:t>for the deployment URL</a:t>
            </a:r>
            <a:r>
              <a:rPr lang="en-US"/>
              <a:t> to have Visual Studio replace them with actual values on deployment time. You don’t need to discuss all of these one by one.</a:t>
            </a:r>
            <a:r>
              <a:rPr lang="en-US" baseline="0"/>
              <a:t> Just point out that it can be made more dynamic than a bunch of static settings.</a:t>
            </a:r>
            <a:endParaRPr lang="en-US"/>
          </a:p>
          <a:p>
            <a:endParaRPr lang="en-US"/>
          </a:p>
          <a:p>
            <a:r>
              <a:rPr lang="en-US"/>
              <a:t>For more information, see: http://msdn.microsoft.com/en-us/library/office/jj163816.aspx</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28</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163707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This slide is a reference slide of the kind of tokens you may use in the AppManifest to have Visual Studio replace them with actual values on deployment time. You don’t need to discuss all of these one by one.</a:t>
            </a:r>
            <a:r>
              <a:rPr lang="en-US" baseline="0"/>
              <a:t> Just point out that it can be made more dynamic than a bunch of static settings.</a:t>
            </a:r>
            <a:endParaRPr lang="en-US"/>
          </a:p>
          <a:p>
            <a:endParaRPr lang="en-US"/>
          </a:p>
          <a:p>
            <a:r>
              <a:rPr lang="en-US"/>
              <a:t>For more information, see: http://msdn.microsoft.com/en-us/library/office/jj163816.aspx</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29</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873925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343884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This slide is a reference slide of the kind of tokens you may use in the AppManifest to have Visual Studio replace them with actual values on deployment time. You don’t need to discuss all of these one by one.</a:t>
            </a:r>
            <a:r>
              <a:rPr lang="en-US" baseline="0"/>
              <a:t> Just point out that it can be made more dynamic than a bunch of static settings.</a:t>
            </a:r>
            <a:endParaRPr lang="en-US"/>
          </a:p>
          <a:p>
            <a:endParaRPr lang="en-US"/>
          </a:p>
          <a:p>
            <a:r>
              <a:rPr lang="en-US"/>
              <a:t>For more information, see: http://msdn.microsoft.com/en-us/library/office/jj163816.aspx</a:t>
            </a:r>
          </a:p>
        </p:txBody>
      </p:sp>
      <p:sp>
        <p:nvSpPr>
          <p:cNvPr id="4" name="Slide Number Placeholder 3"/>
          <p:cNvSpPr>
            <a:spLocks noGrp="1"/>
          </p:cNvSpPr>
          <p:nvPr>
            <p:ph type="sldNum" sz="quarter" idx="10"/>
          </p:nvPr>
        </p:nvSpPr>
        <p:spPr/>
        <p:txBody>
          <a:bodyPr/>
          <a:lstStyle/>
          <a:p>
            <a:fld id="{675416BA-65F7-274A-AD61-D0FA78F3AA6E}" type="slidenum">
              <a:rPr lang="en-US" smtClean="0"/>
              <a:pPr/>
              <a:t>30</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187838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The Application manifest file</a:t>
            </a:r>
            <a:r>
              <a:rPr lang="en-US" baseline="0"/>
              <a:t> named </a:t>
            </a:r>
            <a:r>
              <a:rPr lang="en-US" b="1"/>
              <a:t>AppManifest.xml</a:t>
            </a:r>
            <a:r>
              <a:rPr lang="en-US" baseline="0"/>
              <a:t> is very important because it contains the Application’s high-level metadata that is read by SharePoint during Add-In installation. The version of AppManifest.xml shown in this example is very simple and represents the initial settings of the Add-In after you create a new project.</a:t>
            </a:r>
          </a:p>
          <a:p>
            <a:endParaRPr lang="en-US" baseline="0"/>
          </a:p>
          <a:p>
            <a:pPr marL="284163" lvl="0" indent="-284163" defTabSz="914363">
              <a:lnSpc>
                <a:spcPct val="90000"/>
              </a:lnSpc>
              <a:spcBef>
                <a:spcPct val="20000"/>
              </a:spcBef>
              <a:buSzPct val="80000"/>
              <a:buFont typeface="Wingdings" pitchFamily="2" charset="2"/>
              <a:buChar char=""/>
            </a:pPr>
            <a:r>
              <a:rPr lang="en-US" sz="1400"/>
              <a:t>AppManifest.xml defines high-level Add-In attributes</a:t>
            </a:r>
          </a:p>
          <a:p>
            <a:pPr marL="517525" lvl="1" indent="-233363" defTabSz="914363">
              <a:lnSpc>
                <a:spcPct val="90000"/>
              </a:lnSpc>
              <a:spcBef>
                <a:spcPct val="20000"/>
              </a:spcBef>
              <a:buSzPct val="90000"/>
              <a:buFont typeface="Wingdings" pitchFamily="2" charset="2"/>
              <a:buChar char=""/>
            </a:pPr>
            <a:r>
              <a:rPr lang="en-US" sz="1200">
                <a:solidFill>
                  <a:schemeClr val="tx1">
                    <a:alpha val="87000"/>
                  </a:schemeClr>
                </a:solidFill>
                <a:cs typeface="Segoe UI Light"/>
              </a:rPr>
              <a:t>Visual Studio 2013/2015 provide visual designer</a:t>
            </a:r>
          </a:p>
          <a:p>
            <a:pPr marL="517525" lvl="1" indent="-233363" defTabSz="914363">
              <a:lnSpc>
                <a:spcPct val="90000"/>
              </a:lnSpc>
              <a:spcBef>
                <a:spcPct val="20000"/>
              </a:spcBef>
              <a:buSzPct val="90000"/>
              <a:buFont typeface="Wingdings" pitchFamily="2" charset="2"/>
              <a:buChar char=""/>
            </a:pPr>
            <a:r>
              <a:rPr lang="en-US" sz="1200">
                <a:solidFill>
                  <a:schemeClr val="tx1">
                    <a:alpha val="87000"/>
                  </a:schemeClr>
                </a:solidFill>
                <a:cs typeface="Segoe UI Light"/>
              </a:rPr>
              <a:t>You can open AppManifest.xml in code view to see/edit XML directly</a:t>
            </a:r>
            <a:endParaRPr lang="en-US" baseline="0"/>
          </a:p>
          <a:p>
            <a:endParaRPr lang="en-US" baseline="0"/>
          </a:p>
          <a:p>
            <a:r>
              <a:rPr lang="en-US" baseline="0"/>
              <a:t>Note that a SharePoint Application has a </a:t>
            </a:r>
            <a:r>
              <a:rPr lang="en-US" b="1" baseline="0"/>
              <a:t>Name</a:t>
            </a:r>
            <a:r>
              <a:rPr lang="en-US" baseline="0"/>
              <a:t> property which is used to construct the Url to the Add-In’s start page. It also has an identifying GUID which served as the </a:t>
            </a:r>
            <a:r>
              <a:rPr lang="en-US" b="1" baseline="0"/>
              <a:t>ProductID</a:t>
            </a:r>
            <a:r>
              <a:rPr lang="en-US" baseline="0"/>
              <a:t>. There is also a </a:t>
            </a:r>
            <a:r>
              <a:rPr lang="en-US" b="1" baseline="0"/>
              <a:t>Version</a:t>
            </a:r>
            <a:r>
              <a:rPr lang="en-US" baseline="0"/>
              <a:t> number and an </a:t>
            </a:r>
            <a:r>
              <a:rPr lang="en-US" b="1" baseline="0"/>
              <a:t>SharePointMinVersion</a:t>
            </a:r>
            <a:r>
              <a:rPr lang="en-US" baseline="0"/>
              <a:t> attribute with a value of </a:t>
            </a:r>
            <a:r>
              <a:rPr lang="en-US" i="1" baseline="0"/>
              <a:t>16.0.0.0</a:t>
            </a:r>
            <a:r>
              <a:rPr lang="en-US" baseline="0"/>
              <a:t> that indicates the SharePoint Application required SharePoint 2016 or later.</a:t>
            </a:r>
          </a:p>
          <a:p>
            <a:endParaRPr lang="en-US" baseline="0"/>
          </a:p>
          <a:p>
            <a:r>
              <a:rPr lang="en-US" baseline="0"/>
              <a:t>The AppManifest must specify an Application principal using an </a:t>
            </a:r>
            <a:r>
              <a:rPr lang="en-US" b="1" baseline="0"/>
              <a:t>AppPrincipal</a:t>
            </a:r>
            <a:r>
              <a:rPr lang="en-US" baseline="0"/>
              <a:t> element. The </a:t>
            </a:r>
            <a:r>
              <a:rPr lang="en-US" b="1" baseline="0"/>
              <a:t>Internal</a:t>
            </a:r>
            <a:r>
              <a:rPr lang="en-US" baseline="0"/>
              <a:t> setting is supplied by Visual Studio by default and can be used for SharePoint-hosted Add-Ins.</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31</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92903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02265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33</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108566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302379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7374620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So how do you test and debug</a:t>
            </a:r>
            <a:r>
              <a:rPr lang="en-US" baseline="0"/>
              <a:t> a SharePoint Add-In project? It’s just like every other type of project in Visual Studio. You press the </a:t>
            </a:r>
            <a:r>
              <a:rPr lang="en-US" b="1" baseline="0"/>
              <a:t>{F5}</a:t>
            </a:r>
            <a:r>
              <a:rPr lang="en-US" baseline="0"/>
              <a:t> key to begin the process of packaging and deploying the Add-In for testing.</a:t>
            </a:r>
          </a:p>
          <a:p>
            <a:endParaRPr lang="en-US" baseline="0"/>
          </a:p>
          <a:p>
            <a:r>
              <a:rPr lang="en-US" baseline="0"/>
              <a:t>Note that is might take a long time such as 20 or 30 seconds to deploy your Add-In the first time you press the {F5} key. However, it is much faster after that. When you press the {F5} for the second or third time, it often deploys in about 5-10 seconds.</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4252771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55000" lnSpcReduction="20000"/>
          </a:bodyPr>
          <a:lstStyle/>
          <a:p>
            <a:pPr marL="228600" indent="-228600">
              <a:buAutoNum type="arabicPeriod"/>
            </a:pPr>
            <a:r>
              <a:rPr lang="en-US" sz="1050" u="sng" kern="1200" dirty="0">
                <a:solidFill>
                  <a:schemeClr val="tx1"/>
                </a:solidFill>
                <a:effectLst/>
                <a:latin typeface="Segoe" pitchFamily="34" charset="0"/>
                <a:ea typeface="Segoe UI" pitchFamily="34" charset="0"/>
                <a:cs typeface="Segoe UI" pitchFamily="34" charset="0"/>
              </a:rPr>
              <a:t>Use a Developer Site for deploying and testing your Add-Ins from client machine  or enable the </a:t>
            </a:r>
            <a:r>
              <a:rPr lang="en-US" sz="1050" b="1" u="sng" kern="1200" dirty="0">
                <a:solidFill>
                  <a:schemeClr val="tx1"/>
                </a:solidFill>
                <a:effectLst/>
                <a:latin typeface="Segoe" pitchFamily="34" charset="0"/>
                <a:ea typeface="Segoe UI" pitchFamily="34" charset="0"/>
                <a:cs typeface="Segoe UI" pitchFamily="34" charset="0"/>
              </a:rPr>
              <a:t>Developer</a:t>
            </a:r>
            <a:r>
              <a:rPr lang="en-US" sz="1050" u="sng" kern="1200" dirty="0">
                <a:solidFill>
                  <a:schemeClr val="tx1"/>
                </a:solidFill>
                <a:effectLst/>
                <a:latin typeface="Segoe" pitchFamily="34" charset="0"/>
                <a:ea typeface="Segoe UI" pitchFamily="34" charset="0"/>
                <a:cs typeface="Segoe UI" pitchFamily="34" charset="0"/>
              </a:rPr>
              <a:t> feature</a:t>
            </a:r>
          </a:p>
          <a:p>
            <a:pPr marL="0" indent="0">
              <a:buNone/>
            </a:pPr>
            <a:endParaRPr lang="en-US" dirty="0">
              <a:effectLst/>
            </a:endParaRPr>
          </a:p>
          <a:p>
            <a:r>
              <a:rPr lang="en-US" sz="1050" kern="1200" dirty="0">
                <a:solidFill>
                  <a:schemeClr val="tx1"/>
                </a:solidFill>
                <a:effectLst/>
                <a:latin typeface="Segoe" pitchFamily="34" charset="0"/>
                <a:ea typeface="Segoe UI" pitchFamily="34" charset="0"/>
                <a:cs typeface="Segoe UI" pitchFamily="34" charset="0"/>
              </a:rPr>
              <a:t>	Visual studio 2013 will complain about a missing feature </a:t>
            </a:r>
            <a:r>
              <a:rPr lang="en-US" sz="1050" b="1" kern="1200" dirty="0">
                <a:solidFill>
                  <a:schemeClr val="tx1"/>
                </a:solidFill>
                <a:effectLst/>
                <a:latin typeface="Segoe" pitchFamily="34" charset="0"/>
                <a:ea typeface="Segoe UI" pitchFamily="34" charset="0"/>
                <a:cs typeface="Segoe UI" pitchFamily="34" charset="0"/>
              </a:rPr>
              <a:t>Developer</a:t>
            </a:r>
            <a:r>
              <a:rPr lang="en-US" sz="1050" kern="1200" dirty="0">
                <a:solidFill>
                  <a:schemeClr val="tx1"/>
                </a:solidFill>
                <a:effectLst/>
                <a:latin typeface="Segoe" pitchFamily="34" charset="0"/>
                <a:ea typeface="Segoe UI" pitchFamily="34" charset="0"/>
                <a:cs typeface="Segoe UI" pitchFamily="34" charset="0"/>
              </a:rPr>
              <a:t> if you attempt to deploy an Application within </a:t>
            </a:r>
            <a:r>
              <a:rPr lang="en-US" sz="1050" kern="1200" dirty="0" err="1">
                <a:solidFill>
                  <a:schemeClr val="tx1"/>
                </a:solidFill>
                <a:effectLst/>
                <a:latin typeface="Segoe" pitchFamily="34" charset="0"/>
                <a:ea typeface="Segoe UI" pitchFamily="34" charset="0"/>
                <a:cs typeface="Segoe UI" pitchFamily="34" charset="0"/>
              </a:rPr>
              <a:t>clientcontext</a:t>
            </a:r>
            <a:r>
              <a:rPr lang="en-US" sz="1050" kern="1200" dirty="0">
                <a:solidFill>
                  <a:schemeClr val="tx1"/>
                </a:solidFill>
                <a:effectLst/>
                <a:latin typeface="Segoe" pitchFamily="34" charset="0"/>
                <a:ea typeface="Segoe UI" pitchFamily="34" charset="0"/>
                <a:cs typeface="Segoe UI" pitchFamily="34" charset="0"/>
              </a:rPr>
              <a:t> (not server)to a SharePoint site that is not created with the “Developer Site” template since it will be missing required lists and content types. So if you for example try to deploy your Add-In (Using Visual Studio F5) to a team site or a publishing portal you will get the following error in Visual studio’s Error List:</a:t>
            </a:r>
          </a:p>
          <a:p>
            <a:endParaRPr lang="en-US" dirty="0">
              <a:effectLst/>
            </a:endParaRPr>
          </a:p>
          <a:p>
            <a:r>
              <a:rPr lang="en-US" sz="1050" kern="1200" dirty="0">
                <a:solidFill>
                  <a:schemeClr val="tx1"/>
                </a:solidFill>
                <a:effectLst/>
                <a:latin typeface="Segoe" pitchFamily="34" charset="0"/>
                <a:ea typeface="Segoe UI" pitchFamily="34" charset="0"/>
                <a:cs typeface="Segoe UI" pitchFamily="34" charset="0"/>
              </a:rPr>
              <a:t>	Error occurred in deployment step ‘Install App for SharePoint’: </a:t>
            </a:r>
            <a:r>
              <a:rPr lang="en-US" sz="1050" kern="1200" dirty="0" err="1">
                <a:solidFill>
                  <a:schemeClr val="tx1"/>
                </a:solidFill>
                <a:effectLst/>
                <a:latin typeface="Segoe" pitchFamily="34" charset="0"/>
                <a:ea typeface="Segoe UI" pitchFamily="34" charset="0"/>
                <a:cs typeface="Segoe UI" pitchFamily="34" charset="0"/>
              </a:rPr>
              <a:t>Sideloading</a:t>
            </a:r>
            <a:r>
              <a:rPr lang="en-US" sz="1050" kern="1200" dirty="0">
                <a:solidFill>
                  <a:schemeClr val="tx1"/>
                </a:solidFill>
                <a:effectLst/>
                <a:latin typeface="Segoe" pitchFamily="34" charset="0"/>
                <a:ea typeface="Segoe UI" pitchFamily="34" charset="0"/>
                <a:cs typeface="Segoe UI" pitchFamily="34" charset="0"/>
              </a:rPr>
              <a:t> of Apps is not enabled on this site.</a:t>
            </a:r>
            <a:endParaRPr lang="en-US" dirty="0">
              <a:effectLst/>
            </a:endParaRPr>
          </a:p>
          <a:p>
            <a:r>
              <a:rPr lang="en-US" sz="1050" kern="1200" dirty="0">
                <a:solidFill>
                  <a:schemeClr val="tx1"/>
                </a:solidFill>
                <a:effectLst/>
                <a:latin typeface="Segoe" pitchFamily="34" charset="0"/>
                <a:ea typeface="Segoe UI" pitchFamily="34" charset="0"/>
                <a:cs typeface="Segoe UI" pitchFamily="34" charset="0"/>
              </a:rPr>
              <a:t>	</a:t>
            </a:r>
          </a:p>
          <a:p>
            <a:r>
              <a:rPr lang="en-US" sz="1050" kern="1200" dirty="0">
                <a:solidFill>
                  <a:schemeClr val="tx1"/>
                </a:solidFill>
                <a:effectLst/>
                <a:latin typeface="Segoe" pitchFamily="34" charset="0"/>
                <a:ea typeface="Segoe UI" pitchFamily="34" charset="0"/>
                <a:cs typeface="Segoe UI" pitchFamily="34" charset="0"/>
              </a:rPr>
              <a:t>In order to </a:t>
            </a:r>
            <a:r>
              <a:rPr lang="en-US" sz="1050" b="1" kern="1200" dirty="0">
                <a:solidFill>
                  <a:schemeClr val="tx1"/>
                </a:solidFill>
                <a:effectLst/>
                <a:latin typeface="Segoe" pitchFamily="34" charset="0"/>
                <a:ea typeface="Segoe UI" pitchFamily="34" charset="0"/>
                <a:cs typeface="Segoe UI" pitchFamily="34" charset="0"/>
              </a:rPr>
              <a:t>overcome</a:t>
            </a:r>
            <a:r>
              <a:rPr lang="en-US" sz="1050" kern="1200" dirty="0">
                <a:solidFill>
                  <a:schemeClr val="tx1"/>
                </a:solidFill>
                <a:effectLst/>
                <a:latin typeface="Segoe" pitchFamily="34" charset="0"/>
                <a:ea typeface="Segoe UI" pitchFamily="34" charset="0"/>
                <a:cs typeface="Segoe UI" pitchFamily="34" charset="0"/>
              </a:rPr>
              <a:t> this issue you need to enable the </a:t>
            </a:r>
            <a:r>
              <a:rPr lang="en-US" sz="1050" b="1" kern="1200" dirty="0">
                <a:solidFill>
                  <a:schemeClr val="tx1"/>
                </a:solidFill>
                <a:effectLst/>
                <a:latin typeface="Segoe" pitchFamily="34" charset="0"/>
                <a:ea typeface="Segoe UI" pitchFamily="34" charset="0"/>
                <a:cs typeface="Segoe UI" pitchFamily="34" charset="0"/>
              </a:rPr>
              <a:t>Developer</a:t>
            </a:r>
            <a:r>
              <a:rPr lang="en-US" sz="1050" kern="1200" dirty="0">
                <a:solidFill>
                  <a:schemeClr val="tx1"/>
                </a:solidFill>
                <a:effectLst/>
                <a:latin typeface="Segoe" pitchFamily="34" charset="0"/>
                <a:ea typeface="Segoe UI" pitchFamily="34" charset="0"/>
                <a:cs typeface="Segoe UI" pitchFamily="34" charset="0"/>
              </a:rPr>
              <a:t> feature on your Site collection where you want to deploy and test your Add-Ins using Visual Studio. Since this feature is hidden you </a:t>
            </a:r>
            <a:r>
              <a:rPr lang="en-US" sz="1050" b="1" kern="1200" dirty="0">
                <a:solidFill>
                  <a:schemeClr val="tx1"/>
                </a:solidFill>
                <a:effectLst/>
                <a:latin typeface="Segoe" pitchFamily="34" charset="0"/>
                <a:ea typeface="Segoe UI" pitchFamily="34" charset="0"/>
                <a:cs typeface="Segoe UI" pitchFamily="34" charset="0"/>
              </a:rPr>
              <a:t>will not see</a:t>
            </a:r>
            <a:r>
              <a:rPr lang="en-US" sz="1050" kern="1200" dirty="0">
                <a:solidFill>
                  <a:schemeClr val="tx1"/>
                </a:solidFill>
                <a:effectLst/>
                <a:latin typeface="Segoe" pitchFamily="34" charset="0"/>
                <a:ea typeface="Segoe UI" pitchFamily="34" charset="0"/>
                <a:cs typeface="Segoe UI" pitchFamily="34" charset="0"/>
              </a:rPr>
              <a:t> it in the list of the </a:t>
            </a:r>
            <a:r>
              <a:rPr lang="en-US" sz="1050" b="1" kern="1200" dirty="0">
                <a:solidFill>
                  <a:schemeClr val="tx1"/>
                </a:solidFill>
                <a:effectLst/>
                <a:latin typeface="Segoe" pitchFamily="34" charset="0"/>
                <a:ea typeface="Segoe UI" pitchFamily="34" charset="0"/>
                <a:cs typeface="Segoe UI" pitchFamily="34" charset="0"/>
              </a:rPr>
              <a:t>site collection feature</a:t>
            </a:r>
            <a:r>
              <a:rPr lang="en-US" sz="1050" kern="1200" dirty="0">
                <a:solidFill>
                  <a:schemeClr val="tx1"/>
                </a:solidFill>
                <a:effectLst/>
                <a:latin typeface="Segoe" pitchFamily="34" charset="0"/>
                <a:ea typeface="Segoe UI" pitchFamily="34" charset="0"/>
                <a:cs typeface="Segoe UI" pitchFamily="34" charset="0"/>
              </a:rPr>
              <a:t>, so you will need to enable it using PowerShell:</a:t>
            </a:r>
            <a:endParaRPr lang="en-US" dirty="0">
              <a:effectLst/>
            </a:endParaRPr>
          </a:p>
          <a:p>
            <a:r>
              <a:rPr lang="en-US" sz="1050" kern="1200" dirty="0">
                <a:solidFill>
                  <a:schemeClr val="tx1"/>
                </a:solidFill>
                <a:effectLst/>
                <a:latin typeface="Segoe" pitchFamily="34" charset="0"/>
                <a:ea typeface="Segoe UI" pitchFamily="34" charset="0"/>
                <a:cs typeface="Segoe UI" pitchFamily="34" charset="0"/>
              </a:rPr>
              <a:t>	</a:t>
            </a:r>
          </a:p>
          <a:p>
            <a:r>
              <a:rPr lang="en-US" sz="1050" kern="1200" dirty="0">
                <a:solidFill>
                  <a:schemeClr val="tx1"/>
                </a:solidFill>
                <a:effectLst/>
                <a:latin typeface="Segoe" pitchFamily="34" charset="0"/>
                <a:ea typeface="Segoe UI" pitchFamily="34" charset="0"/>
                <a:cs typeface="Segoe UI" pitchFamily="34" charset="0"/>
              </a:rPr>
              <a:t>	Enable-</a:t>
            </a:r>
            <a:r>
              <a:rPr lang="en-US" sz="1050" kern="1200" dirty="0" err="1">
                <a:solidFill>
                  <a:schemeClr val="tx1"/>
                </a:solidFill>
                <a:effectLst/>
                <a:latin typeface="Segoe" pitchFamily="34" charset="0"/>
                <a:ea typeface="Segoe UI" pitchFamily="34" charset="0"/>
                <a:cs typeface="Segoe UI" pitchFamily="34" charset="0"/>
              </a:rPr>
              <a:t>SPFeature</a:t>
            </a:r>
            <a:r>
              <a:rPr lang="en-US" dirty="0">
                <a:effectLst/>
              </a:rPr>
              <a:t> </a:t>
            </a:r>
            <a:r>
              <a:rPr lang="en-US" sz="1050" kern="1200" dirty="0">
                <a:solidFill>
                  <a:schemeClr val="tx1"/>
                </a:solidFill>
                <a:effectLst/>
                <a:latin typeface="Segoe" pitchFamily="34" charset="0"/>
                <a:ea typeface="Segoe UI" pitchFamily="34" charset="0"/>
                <a:cs typeface="Segoe UI" pitchFamily="34" charset="0"/>
              </a:rPr>
              <a:t>e374875e-06b6-11e0-b0fa-57f5dfd72085 -</a:t>
            </a:r>
            <a:r>
              <a:rPr lang="en-US" sz="1050" kern="1200" dirty="0" err="1">
                <a:solidFill>
                  <a:schemeClr val="tx1"/>
                </a:solidFill>
                <a:effectLst/>
                <a:latin typeface="Segoe" pitchFamily="34" charset="0"/>
                <a:ea typeface="Segoe UI" pitchFamily="34" charset="0"/>
                <a:cs typeface="Segoe UI" pitchFamily="34" charset="0"/>
              </a:rPr>
              <a:t>url</a:t>
            </a:r>
            <a:r>
              <a:rPr lang="en-US" dirty="0">
                <a:effectLst/>
              </a:rPr>
              <a:t> </a:t>
            </a:r>
            <a:r>
              <a:rPr lang="en-US" sz="1050" kern="1200" dirty="0">
                <a:solidFill>
                  <a:schemeClr val="tx1"/>
                </a:solidFill>
                <a:effectLst/>
                <a:latin typeface="Segoe" pitchFamily="34" charset="0"/>
                <a:ea typeface="Segoe UI" pitchFamily="34" charset="0"/>
                <a:cs typeface="Segoe UI" pitchFamily="34" charset="0"/>
              </a:rPr>
              <a:t>&lt;SITE COLLECTION</a:t>
            </a:r>
            <a:r>
              <a:rPr lang="en-US" sz="1050" kern="1200" baseline="0" dirty="0">
                <a:solidFill>
                  <a:schemeClr val="tx1"/>
                </a:solidFill>
                <a:effectLst/>
                <a:latin typeface="Segoe" pitchFamily="34" charset="0"/>
                <a:ea typeface="Segoe UI" pitchFamily="34" charset="0"/>
                <a:cs typeface="Segoe UI" pitchFamily="34" charset="0"/>
              </a:rPr>
              <a:t> URL&gt;</a:t>
            </a:r>
          </a:p>
          <a:p>
            <a:endParaRPr lang="en-US" sz="1050" u="sng" kern="1200" dirty="0">
              <a:solidFill>
                <a:schemeClr val="tx1"/>
              </a:solidFill>
              <a:effectLst/>
              <a:latin typeface="Segoe" pitchFamily="34" charset="0"/>
              <a:ea typeface="+mn-ea"/>
              <a:cs typeface="+mn-cs"/>
            </a:endParaRPr>
          </a:p>
          <a:p>
            <a:r>
              <a:rPr lang="en-US" sz="1050" u="sng" kern="1200" dirty="0">
                <a:solidFill>
                  <a:schemeClr val="tx1"/>
                </a:solidFill>
                <a:effectLst/>
                <a:latin typeface="Segoe" pitchFamily="34" charset="0"/>
                <a:ea typeface="+mn-ea"/>
                <a:cs typeface="+mn-cs"/>
              </a:rPr>
              <a:t>Don’t use Farm admin (System Account) to deploy and test Add-Ins</a:t>
            </a:r>
          </a:p>
          <a:p>
            <a:endParaRPr lang="en-US" dirty="0">
              <a:effectLst/>
            </a:endParaRPr>
          </a:p>
          <a:p>
            <a:pPr lvl="1"/>
            <a:r>
              <a:rPr lang="en-US" sz="1050" kern="1200" dirty="0">
                <a:solidFill>
                  <a:schemeClr val="tx1"/>
                </a:solidFill>
                <a:effectLst/>
                <a:latin typeface="Segoe" pitchFamily="34" charset="0"/>
                <a:ea typeface="+mn-ea"/>
                <a:cs typeface="+mn-cs"/>
              </a:rPr>
              <a:t>SharePoint will not allow you to install or uninstall Add-Ins using the farm account (System Account). If you try to deploy your Add-In using </a:t>
            </a:r>
            <a:r>
              <a:rPr lang="en-US" sz="1050" b="1" kern="1200" dirty="0">
                <a:solidFill>
                  <a:schemeClr val="tx1"/>
                </a:solidFill>
                <a:effectLst/>
                <a:latin typeface="Segoe" pitchFamily="34" charset="0"/>
                <a:ea typeface="+mn-ea"/>
                <a:cs typeface="+mn-cs"/>
              </a:rPr>
              <a:t>Visual Studio F5 </a:t>
            </a:r>
            <a:r>
              <a:rPr lang="en-US" sz="1050" kern="1200" dirty="0">
                <a:solidFill>
                  <a:schemeClr val="tx1"/>
                </a:solidFill>
                <a:effectLst/>
                <a:latin typeface="Segoe" pitchFamily="34" charset="0"/>
                <a:ea typeface="+mn-ea"/>
                <a:cs typeface="+mn-cs"/>
              </a:rPr>
              <a:t>you will get one of the following errors if you do it using System Account:</a:t>
            </a:r>
          </a:p>
          <a:p>
            <a:pPr lvl="1"/>
            <a:endParaRPr lang="en-US" dirty="0">
              <a:effectLst/>
            </a:endParaRPr>
          </a:p>
          <a:p>
            <a:pPr marL="685800" lvl="1" indent="-228600">
              <a:buAutoNum type="arabicPeriod"/>
            </a:pPr>
            <a:r>
              <a:rPr lang="en-US" sz="1050" kern="1200" dirty="0">
                <a:solidFill>
                  <a:schemeClr val="tx1"/>
                </a:solidFill>
                <a:effectLst/>
                <a:latin typeface="Segoe" pitchFamily="34" charset="0"/>
                <a:ea typeface="+mn-ea"/>
                <a:cs typeface="+mn-cs"/>
              </a:rPr>
              <a:t>Error occurred in deployment step ‘Install App for SharePoint’: The System Account cannot perform this action.</a:t>
            </a:r>
          </a:p>
          <a:p>
            <a:pPr marL="685800" lvl="1" indent="-228600">
              <a:buAutoNum type="arabicPeriod"/>
            </a:pPr>
            <a:r>
              <a:rPr lang="en-US" sz="1050" kern="1200" dirty="0">
                <a:solidFill>
                  <a:schemeClr val="tx1"/>
                </a:solidFill>
                <a:effectLst/>
                <a:latin typeface="Segoe" pitchFamily="34" charset="0"/>
                <a:ea typeface="+mn-ea"/>
                <a:cs typeface="+mn-cs"/>
              </a:rPr>
              <a:t>Cannot perform this action</a:t>
            </a:r>
          </a:p>
          <a:p>
            <a:pPr marL="6858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sz="1050" kern="1200" dirty="0">
                <a:solidFill>
                  <a:schemeClr val="tx1"/>
                </a:solidFill>
                <a:effectLst/>
                <a:latin typeface="Segoe" pitchFamily="34" charset="0"/>
                <a:ea typeface="+mn-ea"/>
                <a:cs typeface="+mn-cs"/>
              </a:rPr>
              <a:t>Sorry, something went wrong Please refresh the page and try again.</a:t>
            </a:r>
          </a:p>
          <a:p>
            <a:pPr marL="457200" lvl="1" indent="0">
              <a:buNone/>
            </a:pPr>
            <a:endParaRPr lang="en-US" sz="1050" kern="1200" dirty="0">
              <a:solidFill>
                <a:schemeClr val="tx1"/>
              </a:solidFill>
              <a:effectLst/>
              <a:latin typeface="Segoe" pitchFamily="34" charset="0"/>
              <a:ea typeface="+mn-ea"/>
              <a:cs typeface="+mn-cs"/>
            </a:endParaRPr>
          </a:p>
          <a:p>
            <a:r>
              <a:rPr lang="en-US" sz="1050" kern="1200" dirty="0">
                <a:solidFill>
                  <a:schemeClr val="tx1"/>
                </a:solidFill>
                <a:effectLst/>
                <a:latin typeface="Segoe" pitchFamily="34" charset="0"/>
                <a:ea typeface="+mn-ea"/>
                <a:cs typeface="+mn-cs"/>
              </a:rPr>
              <a:t>To avoid this issue you need to log in to SharePoint with a different account (not the farm admin) and\or running Visual studio with a different account other than the farm admin. Since in SharePoint 2016 we have removed the </a:t>
            </a:r>
            <a:r>
              <a:rPr lang="en-US" sz="1050" b="1" kern="1200" dirty="0">
                <a:solidFill>
                  <a:schemeClr val="tx1"/>
                </a:solidFill>
                <a:effectLst/>
                <a:latin typeface="Segoe" pitchFamily="34" charset="0"/>
                <a:ea typeface="+mn-ea"/>
                <a:cs typeface="+mn-cs"/>
              </a:rPr>
              <a:t>Sign in a different user</a:t>
            </a:r>
            <a:r>
              <a:rPr lang="en-US" sz="1050" kern="1200" dirty="0">
                <a:solidFill>
                  <a:schemeClr val="tx1"/>
                </a:solidFill>
                <a:effectLst/>
                <a:latin typeface="Segoe" pitchFamily="34" charset="0"/>
                <a:ea typeface="+mn-ea"/>
                <a:cs typeface="+mn-cs"/>
              </a:rPr>
              <a:t> menu option, you can get to it through the following URL:</a:t>
            </a:r>
            <a:endParaRPr lang="en-US" dirty="0">
              <a:effectLst/>
            </a:endParaRPr>
          </a:p>
          <a:p>
            <a:r>
              <a:rPr lang="en-US" dirty="0">
                <a:effectLst/>
              </a:rPr>
              <a:t>	</a:t>
            </a:r>
          </a:p>
          <a:p>
            <a:r>
              <a:rPr lang="en-US" dirty="0">
                <a:effectLst/>
              </a:rPr>
              <a:t>	/_layouts/</a:t>
            </a:r>
            <a:r>
              <a:rPr lang="en-US" dirty="0" err="1">
                <a:effectLst/>
              </a:rPr>
              <a:t>closeConnection.aspx?loginasanotheruser</a:t>
            </a:r>
            <a:r>
              <a:rPr lang="en-US" dirty="0">
                <a:effectLst/>
              </a:rPr>
              <a:t>=true</a:t>
            </a:r>
          </a:p>
          <a:p>
            <a:endParaRPr lang="en-US" dirty="0">
              <a:effectLst/>
            </a:endParaRPr>
          </a:p>
          <a:p>
            <a:r>
              <a:rPr lang="en-US" dirty="0">
                <a:effectLst/>
              </a:rPr>
              <a:t>For</a:t>
            </a:r>
            <a:r>
              <a:rPr lang="en-US" baseline="0" dirty="0">
                <a:effectLst/>
              </a:rPr>
              <a:t> more info check this out: http://blogs.msdn.com/b/how24/archive/2013/06/14/prepare-your-sharepoint-2013-farm-for-App-development-and-debugging.aspx</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a:p>
        </p:txBody>
      </p:sp>
    </p:spTree>
    <p:extLst>
      <p:ext uri="{BB962C8B-B14F-4D97-AF65-F5344CB8AC3E}">
        <p14:creationId xmlns:p14="http://schemas.microsoft.com/office/powerpoint/2010/main" val="36442257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The only difference between start an Add-In with the CTRL + {F5}</a:t>
            </a:r>
            <a:r>
              <a:rPr lang="en-US" baseline="0"/>
              <a:t> keyboard and combination and starting an Add-In by pressing the </a:t>
            </a:r>
            <a:r>
              <a:rPr lang="en-US"/>
              <a:t>{F5} key has to do with whether or not you want Visual Studio to attach its JavaScript debugger to the Internet Explorer during your test/debug</a:t>
            </a:r>
            <a:r>
              <a:rPr lang="en-US" baseline="0"/>
              <a:t> session. When you press the {F5} key without the CTRL key, Visual Studio attaches its JavaScript debugger which allows you to single step through your JavaScript code inside Visual Studio.</a:t>
            </a:r>
          </a:p>
          <a:p>
            <a:endParaRPr lang="en-US" baseline="0"/>
          </a:p>
          <a:p>
            <a:r>
              <a:rPr lang="en-US" baseline="0"/>
              <a:t>Note that you can only attach one JavaScript debugger at a time. Therefore, if you would like to single-step through your JavaScript code using the Internet Explorer Developer Tools, you should start the project using CTRL {F5} instead of {F5}.</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38</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0348384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aseline="0" dirty="0"/>
              <a:t>Monitor Apps for SharePoint Server 2013:</a:t>
            </a:r>
          </a:p>
          <a:p>
            <a:r>
              <a:rPr lang="en-US" dirty="0">
                <a:hlinkClick r:id="rId3"/>
              </a:rPr>
              <a:t>https://docs.microsoft.com/en-us/SharePoint/administration/monitor-apps-for-sharepoint</a:t>
            </a:r>
            <a:endParaRPr lang="en-US" dirty="0"/>
          </a:p>
          <a:p>
            <a:endParaRPr lang="en-US" baseline="0" dirty="0"/>
          </a:p>
          <a:p>
            <a:r>
              <a:rPr lang="en-US" baseline="0" dirty="0" err="1"/>
              <a:t>SPUtility.LogCustomRemoteAppError</a:t>
            </a:r>
            <a:r>
              <a:rPr lang="en-US" baseline="0" dirty="0"/>
              <a:t>():</a:t>
            </a:r>
          </a:p>
          <a:p>
            <a:r>
              <a:rPr lang="en-US" dirty="0">
                <a:hlinkClick r:id="rId4"/>
              </a:rPr>
              <a:t>https://docs.microsoft.com/en-us/previous-versions/office/sharepoint-server/jj835471(v=office.15)</a:t>
            </a:r>
            <a:endParaRPr lang="en-US" dirty="0"/>
          </a:p>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39</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97262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30179197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Follow the steps shown on the slide to view the logs of a specific Add-In. Keep in mind that SharePoint does not log anything itself to this log. All the logging that will be shown here has to be done by the developer by using a specific API, which will be discussed in the next slides.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40</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54280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If you want to centrally monitor the Add-Ins, Central Administration allows you to do so. Again, note that Runtime Errors is only populated if the Add-In developer has implemented the proper API to log these types of errors. If the developer has not and this shows 0, it by no means is an indication that the Add-In is running smoothly.</a:t>
            </a:r>
          </a:p>
        </p:txBody>
      </p:sp>
      <p:sp>
        <p:nvSpPr>
          <p:cNvPr id="4" name="Slide Number Placeholder 3"/>
          <p:cNvSpPr>
            <a:spLocks noGrp="1"/>
          </p:cNvSpPr>
          <p:nvPr>
            <p:ph type="sldNum" sz="quarter" idx="10"/>
          </p:nvPr>
        </p:nvSpPr>
        <p:spPr/>
        <p:txBody>
          <a:bodyPr/>
          <a:lstStyle/>
          <a:p>
            <a:fld id="{675416BA-65F7-274A-AD61-D0FA78F3AA6E}" type="slidenum">
              <a:rPr lang="en-US" smtClean="0"/>
              <a:pPr/>
              <a:t>41</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1560609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If you want to make use of the logging, in CSOM, you can call the Utility method shown on this slide. The GUID you pass in must match the </a:t>
            </a:r>
            <a:r>
              <a:rPr lang="en-US" dirty="0" err="1"/>
              <a:t>ProductID</a:t>
            </a:r>
            <a:r>
              <a:rPr lang="en-US" dirty="0"/>
              <a:t> GUID in your </a:t>
            </a:r>
            <a:r>
              <a:rPr lang="en-US" dirty="0" err="1"/>
              <a:t>app.manifest</a:t>
            </a:r>
            <a:r>
              <a:rPr lang="en-US" dirty="0"/>
              <a:t> so SharePoint knows to which Add-In to add the log entry. The Product ID is an unique identifier for your Add-In, regardless where or how often it is installed, so it will always remain the same.</a:t>
            </a:r>
          </a:p>
          <a:p>
            <a:endParaRPr lang="en-US" dirty="0"/>
          </a:p>
          <a:p>
            <a:r>
              <a:rPr lang="en-US" dirty="0"/>
              <a:t>As you can see it’s easy to utilize the extra logging capability in SharePoint. It is therefore recommended to make use of </a:t>
            </a:r>
            <a:r>
              <a:rPr lang="en-US"/>
              <a:t>it in your Add-In code.</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42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3595740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43</a:t>
            </a:fld>
            <a:endParaRPr lang="en-US"/>
          </a:p>
        </p:txBody>
      </p:sp>
    </p:spTree>
    <p:extLst>
      <p:ext uri="{BB962C8B-B14F-4D97-AF65-F5344CB8AC3E}">
        <p14:creationId xmlns:p14="http://schemas.microsoft.com/office/powerpoint/2010/main" val="13986949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44</a:t>
            </a:fld>
            <a:endParaRPr lang="en-US"/>
          </a:p>
        </p:txBody>
      </p:sp>
    </p:spTree>
    <p:extLst>
      <p:ext uri="{BB962C8B-B14F-4D97-AF65-F5344CB8AC3E}">
        <p14:creationId xmlns:p14="http://schemas.microsoft.com/office/powerpoint/2010/main" val="36311378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45</a:t>
            </a:fld>
            <a:endParaRPr lang="en-US"/>
          </a:p>
        </p:txBody>
      </p:sp>
    </p:spTree>
    <p:extLst>
      <p:ext uri="{BB962C8B-B14F-4D97-AF65-F5344CB8AC3E}">
        <p14:creationId xmlns:p14="http://schemas.microsoft.com/office/powerpoint/2010/main" val="2626471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Lab content can be found under “Lab - SharePoint Hosted </a:t>
            </a:r>
            <a:r>
              <a:rPr lang="en-US" dirty="0" err="1"/>
              <a:t>Addins</a:t>
            </a:r>
            <a:r>
              <a:rPr lang="en-US" dirty="0"/>
              <a:t>”</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46</a:t>
            </a:fld>
            <a:endParaRPr lang="en-US"/>
          </a:p>
        </p:txBody>
      </p:sp>
    </p:spTree>
    <p:extLst>
      <p:ext uri="{BB962C8B-B14F-4D97-AF65-F5344CB8AC3E}">
        <p14:creationId xmlns:p14="http://schemas.microsoft.com/office/powerpoint/2010/main" val="29505000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47</a:t>
            </a:fld>
            <a:endParaRPr lang="en-US"/>
          </a:p>
        </p:txBody>
      </p:sp>
    </p:spTree>
    <p:extLst>
      <p:ext uri="{BB962C8B-B14F-4D97-AF65-F5344CB8AC3E}">
        <p14:creationId xmlns:p14="http://schemas.microsoft.com/office/powerpoint/2010/main" val="139980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66265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In previous</a:t>
            </a:r>
            <a:r>
              <a:rPr lang="en-US" baseline="0"/>
              <a:t> versions there were many terminologies in use to define i.e. document libraries, picture libraries, etc. For the average end user, these words didn’t mean much. And that should be fine. They just want to get their stuff done. In SharePoint 2016 many components are now grouped under the generic name Add-Ins. So whether you want to add a new document library, photo album or want to add another instance of your custom functionality, you’ll be adding an Add-In.</a:t>
            </a:r>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310847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a:t>Historical</a:t>
            </a:r>
            <a:r>
              <a:rPr lang="en-US" baseline="0" noProof="0"/>
              <a:t> data from Microsoft Support has shown that most outages and issues on SharePoint farms were caused by custom code being deployed to the platform. Introducing Sandboxed Solutions in SharePoint 2010 was an attempt to set boundaries for developers to make customizations more secure and avoid noticeable impact on core SharePoint functionality by customizations.</a:t>
            </a:r>
          </a:p>
          <a:p>
            <a:endParaRPr lang="en-US" baseline="0" noProof="0"/>
          </a:p>
          <a:p>
            <a:r>
              <a:rPr lang="en-US" baseline="0" noProof="0"/>
              <a:t>Customizations for SharePoint tended to use to always be one step behind on modern day technology. I.e. the .NET Framework used was always one step behind on the latest and greatest out there. By moving to Add-Ins, it opens up the doors to use the latest technology right when it becomes available, without having constraints with the SharePoint platform.</a:t>
            </a:r>
          </a:p>
          <a:p>
            <a:endParaRPr lang="en-US" baseline="0" noProof="0"/>
          </a:p>
          <a:p>
            <a:r>
              <a:rPr lang="en-US" baseline="0" noProof="0"/>
              <a:t>Ease the scalability of your customizations. No longer do you need to add a whole SharePoint frontend to add extra capacity to your SharePoint farm just to handle your customizations. You can add extra capacity where you need it most.</a:t>
            </a:r>
          </a:p>
          <a:p>
            <a:endParaRPr lang="en-US" baseline="0" noProof="0"/>
          </a:p>
          <a:p>
            <a:r>
              <a:rPr lang="en-US" baseline="0" noProof="0"/>
              <a:t>Allow for cloud use. Both in the sense of running SharePoint as well as running your customizations.</a:t>
            </a:r>
          </a:p>
          <a:p>
            <a:endParaRPr lang="en-US" baseline="0" noProof="0"/>
          </a:p>
          <a:p>
            <a:r>
              <a:rPr lang="en-US" baseline="0" noProof="0"/>
              <a:t>Remove limitations set up by the platform. You’re not tied to using C#, you’re not even tied to using Microsoft technology for creating your customizations.</a:t>
            </a:r>
          </a:p>
          <a:p>
            <a:endParaRPr lang="en-US" baseline="0" noProof="0"/>
          </a:p>
          <a:p>
            <a:r>
              <a:rPr lang="en-US" baseline="0" noProof="0"/>
              <a:t>Like using ASP.NET MVC? Add bootstrap to it? Use </a:t>
            </a:r>
            <a:r>
              <a:rPr lang="en-US" baseline="0" noProof="0" err="1"/>
              <a:t>Modernizr</a:t>
            </a:r>
            <a:r>
              <a:rPr lang="en-US" baseline="0" noProof="0"/>
              <a:t> to get rid of worries about older browsers? No problem, go ahead because now you can.</a:t>
            </a:r>
            <a:endParaRPr lang="en-US" noProof="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341186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The new SharePoint Add-In model is designed to not</a:t>
            </a:r>
            <a:r>
              <a:rPr lang="en-US" baseline="0"/>
              <a:t> only address issues around the solution package </a:t>
            </a:r>
            <a:r>
              <a:rPr lang="en-US"/>
              <a:t>a</a:t>
            </a:r>
            <a:r>
              <a:rPr lang="en-US" baseline="0"/>
              <a:t>pproach to SharePoint customization, but also to introduce new capabilities. SharePoint Add-Ins do not live in SharePoint, rather they execute in the browser client or on a non-SharePoint server such as an IIS server or in the cloud. Add-Ins are granted permission into SharePoint sites via OAuth and communicate over the new investments in the REST and CSOM APIs.</a:t>
            </a:r>
          </a:p>
          <a:p>
            <a:endParaRPr lang="en-US" baseline="0"/>
          </a:p>
          <a:p>
            <a:r>
              <a:rPr lang="en-US" baseline="0"/>
              <a:t>Developers will be able to publish their Add-Ins to a public marketplace for download &amp; purchases. In addition organizations will be able to create a private corporate marketplace (App Catalog) where the Add-Ins would be available to the organization.</a:t>
            </a:r>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3004887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Think small when it comes to Add-Ins. Create an Add-In for a confined</a:t>
            </a:r>
            <a:r>
              <a:rPr lang="en-US" baseline="0" noProof="0" dirty="0"/>
              <a:t> piece of functionality only. Rather create multiple Add-Ins to separate functionality as the sample on this slide shows. This eases the development and maintenance and improves security. Make the time off request Add-In available to all of your users, but limit the availability of the time off request Add-In to managers only. Add the team time off overview Add-In by default to all team sites created in your organization. It all becomes possible if you think small.</a:t>
            </a:r>
          </a:p>
          <a:p>
            <a:endParaRPr lang="en-US" baseline="0" noProof="0" dirty="0"/>
          </a:p>
          <a:p>
            <a:r>
              <a:rPr lang="en-US" baseline="0" noProof="0" dirty="0"/>
              <a:t>No longer will customizations pollute the SharePoint content database leaving stuff behind. When an Add-In installs, it is its responsibility to add everything it needs. When it gets removed, SharePoint will automatically clean up after itself by removing the components belonging to the Add-In instance.</a:t>
            </a:r>
          </a:p>
          <a:p>
            <a:endParaRPr lang="en-US" baseline="0" noProof="0" dirty="0"/>
          </a:p>
          <a:p>
            <a:r>
              <a:rPr lang="en-US" baseline="0" noProof="0" dirty="0"/>
              <a:t>Site Owners are now in control. No need to get SharePoint farm administrators involved anymore each time you want to deploy a Full Trust Code solution. Leave it up to your end users to decide whether or not certain functionality will be of use to them while keeping the ability to centrally provide updates and fixes for customizations made available in your organization.</a:t>
            </a:r>
          </a:p>
          <a:p>
            <a:endParaRPr lang="en-US" baseline="0" noProof="0" dirty="0"/>
          </a:p>
          <a:p>
            <a:r>
              <a:rPr lang="en-US" noProof="0" dirty="0"/>
              <a:t>The benefits of going with SharePoint Add-Ins</a:t>
            </a:r>
            <a:r>
              <a:rPr lang="en-US" baseline="0" noProof="0" dirty="0"/>
              <a:t> are numerous. This slide mentions some of them. One huge advantage is removing the challenging upgrades to future SharePoint versions. Cloud is the future. Whether it is suitable for your environment now already or potentially in the future, you will be ready for it when the time comes.</a:t>
            </a:r>
          </a:p>
          <a:p>
            <a:endParaRPr lang="en-US" baseline="0" noProof="0" dirty="0"/>
          </a:p>
          <a:p>
            <a:r>
              <a:rPr lang="en-US" baseline="0" noProof="0" dirty="0"/>
              <a:t>Good SharePoint Developers can be hard to find. Using Add-Ins you extend your reach to pretty much any developer making it easier to find the people you need to get your customizations built.</a:t>
            </a:r>
          </a:p>
          <a:p>
            <a:endParaRPr lang="en-US" baseline="0" noProof="0" dirty="0"/>
          </a:p>
          <a:p>
            <a:r>
              <a:rPr lang="en-US" baseline="0" noProof="0" dirty="0"/>
              <a:t>All of this, while still keeping all options for hosting open. Whether it will remain on premises, in the cloud or a combination of the two (hybrid), it’s up to you.</a:t>
            </a:r>
            <a:endParaRPr lang="en-US" noProof="0" dirty="0"/>
          </a:p>
          <a:p>
            <a:endParaRPr lang="en-US" noProof="0"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881333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97073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45697727"/>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7963551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667792184"/>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512754"/>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4114532757"/>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43611582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7205365"/>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226924"/>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5769477"/>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518957"/>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4250759"/>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6780771"/>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470986"/>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62308068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3.xml"/><Relationship Id="rId1" Type="http://schemas.openxmlformats.org/officeDocument/2006/relationships/slideLayout" Target="../slideLayouts/slideLayout1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4A1BE0-C7C4-4E2C-A4CF-505458A0342D}"/>
              </a:ext>
            </a:extLst>
          </p:cNvPr>
          <p:cNvSpPr>
            <a:spLocks noGrp="1"/>
          </p:cNvSpPr>
          <p:nvPr>
            <p:ph type="body" sz="quarter" idx="14"/>
          </p:nvPr>
        </p:nvSpPr>
        <p:spPr/>
        <p:txBody>
          <a:bodyPr/>
          <a:lstStyle/>
          <a:p>
            <a:endParaRPr lang="en-US" dirty="0"/>
          </a:p>
        </p:txBody>
      </p:sp>
      <p:sp>
        <p:nvSpPr>
          <p:cNvPr id="8" name="Text Placeholder 7">
            <a:extLst>
              <a:ext uri="{FF2B5EF4-FFF2-40B4-BE49-F238E27FC236}">
                <a16:creationId xmlns:a16="http://schemas.microsoft.com/office/drawing/2014/main" id="{BC1CBF75-D32E-4D9D-B7B2-657D1D449F5C}"/>
              </a:ext>
            </a:extLst>
          </p:cNvPr>
          <p:cNvSpPr>
            <a:spLocks noGrp="1"/>
          </p:cNvSpPr>
          <p:nvPr>
            <p:ph type="body" sz="quarter" idx="15"/>
          </p:nvPr>
        </p:nvSpPr>
        <p:spPr/>
        <p:txBody>
          <a:bodyPr/>
          <a:lstStyle/>
          <a:p>
            <a:r>
              <a:rPr lang="en-US" dirty="0"/>
              <a:t>Introduction</a:t>
            </a:r>
          </a:p>
        </p:txBody>
      </p:sp>
      <p:sp>
        <p:nvSpPr>
          <p:cNvPr id="9" name="Text Placeholder 8">
            <a:extLst>
              <a:ext uri="{FF2B5EF4-FFF2-40B4-BE49-F238E27FC236}">
                <a16:creationId xmlns:a16="http://schemas.microsoft.com/office/drawing/2014/main" id="{BEA23F36-339A-4E47-B12B-46650CB21356}"/>
              </a:ext>
            </a:extLst>
          </p:cNvPr>
          <p:cNvSpPr>
            <a:spLocks noGrp="1"/>
          </p:cNvSpPr>
          <p:nvPr>
            <p:ph type="body" sz="quarter" idx="16"/>
          </p:nvPr>
        </p:nvSpPr>
        <p:spPr/>
        <p:txBody>
          <a:bodyPr/>
          <a:lstStyle/>
          <a:p>
            <a:r>
              <a:rPr lang="en-US" dirty="0"/>
              <a:t>SharePoint Add-Ins</a:t>
            </a:r>
          </a:p>
        </p:txBody>
      </p:sp>
    </p:spTree>
    <p:extLst>
      <p:ext uri="{BB962C8B-B14F-4D97-AF65-F5344CB8AC3E}">
        <p14:creationId xmlns:p14="http://schemas.microsoft.com/office/powerpoint/2010/main" val="181641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791372" y="2824028"/>
            <a:ext cx="1000678" cy="644928"/>
          </a:xfrm>
          <a:prstGeom prst="roundRect">
            <a:avLst>
              <a:gd name="adj" fmla="val 4979"/>
            </a:avLst>
          </a:prstGeom>
          <a:solidFill>
            <a:srgbClr val="FFC000"/>
          </a:solidFill>
          <a:ln>
            <a:solidFill>
              <a:srgbClr val="CC9B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sz="1200" b="1">
                <a:latin typeface="Segoe UI" pitchFamily="34" charset="0"/>
                <a:ea typeface="Segoe UI" pitchFamily="34" charset="0"/>
                <a:cs typeface="Segoe UI" pitchFamily="34" charset="0"/>
              </a:rPr>
              <a:t>SharePoint</a:t>
            </a:r>
          </a:p>
        </p:txBody>
      </p:sp>
      <p:sp>
        <p:nvSpPr>
          <p:cNvPr id="8" name="Rounded Rectangle 7"/>
          <p:cNvSpPr/>
          <p:nvPr/>
        </p:nvSpPr>
        <p:spPr>
          <a:xfrm>
            <a:off x="5709192" y="3389169"/>
            <a:ext cx="1148808" cy="630381"/>
          </a:xfrm>
          <a:prstGeom prst="roundRect">
            <a:avLst>
              <a:gd name="adj" fmla="val 3861"/>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a:latin typeface="Segoe UI" pitchFamily="34" charset="0"/>
                <a:ea typeface="Segoe UI" pitchFamily="34" charset="0"/>
                <a:cs typeface="Segoe UI" pitchFamily="34" charset="0"/>
              </a:rPr>
              <a:t>Add-In Hosted in SharePoint</a:t>
            </a:r>
          </a:p>
        </p:txBody>
      </p:sp>
      <p:sp>
        <p:nvSpPr>
          <p:cNvPr id="2" name="Title 1"/>
          <p:cNvSpPr>
            <a:spLocks noGrp="1"/>
          </p:cNvSpPr>
          <p:nvPr>
            <p:ph type="title"/>
          </p:nvPr>
        </p:nvSpPr>
        <p:spPr>
          <a:xfrm>
            <a:off x="201930" y="217133"/>
            <a:ext cx="8741880" cy="674749"/>
          </a:xfrm>
        </p:spPr>
        <p:txBody>
          <a:bodyPr/>
          <a:lstStyle/>
          <a:p>
            <a:r>
              <a:rPr lang="en-US"/>
              <a:t>Add-In Hosting Options</a:t>
            </a:r>
            <a:endParaRPr lang="nl-NL"/>
          </a:p>
        </p:txBody>
      </p:sp>
      <p:sp>
        <p:nvSpPr>
          <p:cNvPr id="5" name="Rectangle 4"/>
          <p:cNvSpPr/>
          <p:nvPr/>
        </p:nvSpPr>
        <p:spPr>
          <a:xfrm>
            <a:off x="1421504" y="2727109"/>
            <a:ext cx="3150496" cy="2123658"/>
          </a:xfrm>
          <a:prstGeom prst="rect">
            <a:avLst/>
          </a:prstGeom>
        </p:spPr>
        <p:txBody>
          <a:bodyPr wrap="square">
            <a:spAutoFit/>
          </a:bodyPr>
          <a:lstStyle/>
          <a:p>
            <a:r>
              <a:rPr lang="en-US" sz="2000" b="1" kern="800" dirty="0">
                <a:cs typeface="Segoe UI Light"/>
              </a:rPr>
              <a:t>SharePoint Hosted</a:t>
            </a:r>
            <a:br>
              <a:rPr lang="en-US" sz="1050" b="1" dirty="0">
                <a:latin typeface="Segoe UI" pitchFamily="34" charset="0"/>
                <a:ea typeface="Segoe UI" pitchFamily="34" charset="0"/>
                <a:cs typeface="Segoe UI" pitchFamily="34" charset="0"/>
              </a:rPr>
            </a:br>
            <a:r>
              <a:rPr lang="en-US" sz="1600" kern="800" dirty="0">
                <a:cs typeface="Segoe UI Light"/>
              </a:rPr>
              <a:t>Provision an isolated subsite (</a:t>
            </a:r>
            <a:r>
              <a:rPr lang="en-US" sz="1600" kern="800" dirty="0" err="1">
                <a:cs typeface="Segoe UI Light"/>
              </a:rPr>
              <a:t>SPWeb</a:t>
            </a:r>
            <a:r>
              <a:rPr lang="en-US" sz="1600" kern="800" dirty="0">
                <a:cs typeface="Segoe UI Light"/>
              </a:rPr>
              <a:t>) under the host web</a:t>
            </a:r>
          </a:p>
          <a:p>
            <a:pPr marL="274320" lvl="1" indent="-137160">
              <a:buFont typeface="Arial" pitchFamily="34" charset="0"/>
              <a:buChar char="•"/>
            </a:pPr>
            <a:r>
              <a:rPr lang="en-US" sz="1600" kern="800" dirty="0">
                <a:cs typeface="Segoe UI Light"/>
              </a:rPr>
              <a:t>Reuse web elements </a:t>
            </a:r>
            <a:br>
              <a:rPr lang="en-US" sz="1600" kern="800" dirty="0">
                <a:cs typeface="Segoe UI Light"/>
              </a:rPr>
            </a:br>
            <a:r>
              <a:rPr lang="en-US" sz="1600" kern="800" dirty="0">
                <a:cs typeface="Segoe UI Light"/>
              </a:rPr>
              <a:t>(lists, files, out-of-box web parts)</a:t>
            </a:r>
          </a:p>
          <a:p>
            <a:pPr marL="274320" lvl="1" indent="-137160">
              <a:buFont typeface="Arial" pitchFamily="34" charset="0"/>
              <a:buChar char="•"/>
            </a:pPr>
            <a:r>
              <a:rPr lang="en-US" sz="1600" kern="800" dirty="0">
                <a:cs typeface="Segoe UI Light"/>
              </a:rPr>
              <a:t>No server code allowed; use client JavaScript for logic</a:t>
            </a:r>
          </a:p>
        </p:txBody>
      </p:sp>
      <p:cxnSp>
        <p:nvCxnSpPr>
          <p:cNvPr id="6" name="Straight Connector 5"/>
          <p:cNvCxnSpPr/>
          <p:nvPr/>
        </p:nvCxnSpPr>
        <p:spPr>
          <a:xfrm>
            <a:off x="1319008" y="2498509"/>
            <a:ext cx="6096000" cy="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421504" y="1090465"/>
            <a:ext cx="2943530" cy="1384995"/>
          </a:xfrm>
          <a:prstGeom prst="rect">
            <a:avLst/>
          </a:prstGeom>
        </p:spPr>
        <p:txBody>
          <a:bodyPr wrap="square">
            <a:spAutoFit/>
          </a:bodyPr>
          <a:lstStyle/>
          <a:p>
            <a:r>
              <a:rPr lang="en-US" sz="2000" b="1" kern="800" dirty="0">
                <a:cs typeface="Segoe UI Light"/>
              </a:rPr>
              <a:t>Provider Hosted</a:t>
            </a:r>
          </a:p>
          <a:p>
            <a:pPr marL="171450" indent="-171450">
              <a:buFont typeface="Arial" panose="020B0604020202020204" pitchFamily="34" charset="0"/>
              <a:buChar char="•"/>
            </a:pPr>
            <a:r>
              <a:rPr lang="en-US" sz="1600" kern="800" dirty="0">
                <a:cs typeface="Segoe UI Light"/>
              </a:rPr>
              <a:t>Hosted using any technology on any platform (incl. Azure)</a:t>
            </a:r>
          </a:p>
          <a:p>
            <a:pPr marL="171450" indent="-171450">
              <a:buFont typeface="Arial" panose="020B0604020202020204" pitchFamily="34" charset="0"/>
              <a:buChar char="•"/>
            </a:pPr>
            <a:r>
              <a:rPr lang="en-US" sz="1600" kern="800" dirty="0">
                <a:cs typeface="Segoe UI Light"/>
              </a:rPr>
              <a:t>Recommended</a:t>
            </a:r>
            <a:r>
              <a:rPr lang="nl-NL" sz="1600" kern="800" dirty="0">
                <a:cs typeface="Segoe UI Light"/>
              </a:rPr>
              <a:t> approach</a:t>
            </a:r>
            <a:endParaRPr lang="en-US" sz="1600" kern="800" dirty="0">
              <a:cs typeface="Segoe UI Light"/>
            </a:endParaRPr>
          </a:p>
        </p:txBody>
      </p:sp>
      <p:cxnSp>
        <p:nvCxnSpPr>
          <p:cNvPr id="10" name="Straight Connector 9"/>
          <p:cNvCxnSpPr/>
          <p:nvPr/>
        </p:nvCxnSpPr>
        <p:spPr>
          <a:xfrm flipH="1" flipV="1">
            <a:off x="5632992" y="3348071"/>
            <a:ext cx="166629" cy="120885"/>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791372" y="1439157"/>
            <a:ext cx="1008249" cy="725805"/>
          </a:xfrm>
          <a:prstGeom prst="roundRect">
            <a:avLst>
              <a:gd name="adj" fmla="val 4979"/>
            </a:avLst>
          </a:prstGeom>
          <a:solidFill>
            <a:srgbClr val="FFC000"/>
          </a:solidFill>
          <a:ln>
            <a:solidFill>
              <a:srgbClr val="CC9B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sz="1200" b="1">
                <a:latin typeface="Segoe UI" pitchFamily="34" charset="0"/>
                <a:ea typeface="Segoe UI" pitchFamily="34" charset="0"/>
                <a:cs typeface="Segoe UI" pitchFamily="34" charset="0"/>
              </a:rPr>
              <a:t>SharePoint</a:t>
            </a:r>
          </a:p>
        </p:txBody>
      </p:sp>
      <p:cxnSp>
        <p:nvCxnSpPr>
          <p:cNvPr id="12" name="Straight Connector 11"/>
          <p:cNvCxnSpPr/>
          <p:nvPr/>
        </p:nvCxnSpPr>
        <p:spPr>
          <a:xfrm flipH="1">
            <a:off x="5938490" y="1782963"/>
            <a:ext cx="181270"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225959" y="1420285"/>
            <a:ext cx="1189049" cy="725805"/>
          </a:xfrm>
          <a:prstGeom prst="roundRect">
            <a:avLst>
              <a:gd name="adj" fmla="val 3861"/>
            </a:avLst>
          </a:prstGeom>
          <a:solidFill>
            <a:srgbClr val="7030A0"/>
          </a:solidFill>
          <a:ln>
            <a:solidFill>
              <a:srgbClr val="561B8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a:latin typeface="Segoe UI" pitchFamily="34" charset="0"/>
                <a:ea typeface="Segoe UI" pitchFamily="34" charset="0"/>
                <a:cs typeface="Segoe UI" pitchFamily="34" charset="0"/>
              </a:rPr>
              <a:t>Add-In Hosted Outside of SharePoint</a:t>
            </a:r>
          </a:p>
        </p:txBody>
      </p:sp>
    </p:spTree>
    <p:extLst>
      <p:ext uri="{BB962C8B-B14F-4D97-AF65-F5344CB8AC3E}">
        <p14:creationId xmlns:p14="http://schemas.microsoft.com/office/powerpoint/2010/main" val="27806965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Hosting Options</a:t>
            </a:r>
            <a:endParaRPr lang="nl-NL" dirty="0"/>
          </a:p>
        </p:txBody>
      </p:sp>
      <p:sp>
        <p:nvSpPr>
          <p:cNvPr id="4" name="Rectangle 3"/>
          <p:cNvSpPr/>
          <p:nvPr/>
        </p:nvSpPr>
        <p:spPr>
          <a:xfrm>
            <a:off x="467342" y="2503084"/>
            <a:ext cx="2436274" cy="1384995"/>
          </a:xfrm>
          <a:prstGeom prst="rect">
            <a:avLst/>
          </a:prstGeom>
        </p:spPr>
        <p:txBody>
          <a:bodyPr wrap="square">
            <a:spAutoFit/>
          </a:bodyPr>
          <a:lstStyle/>
          <a:p>
            <a:r>
              <a:rPr lang="en-US" sz="2000" b="1" kern="800" dirty="0">
                <a:cs typeface="Segoe UI Light"/>
              </a:rPr>
              <a:t>Host Web</a:t>
            </a:r>
          </a:p>
          <a:p>
            <a:pPr marL="171450" indent="-171450">
              <a:buFont typeface="Arial" panose="020B0604020202020204" pitchFamily="34" charset="0"/>
              <a:buChar char="•"/>
            </a:pPr>
            <a:r>
              <a:rPr lang="en-US" sz="1600" dirty="0"/>
              <a:t>Subsite (</a:t>
            </a:r>
            <a:r>
              <a:rPr lang="en-US" sz="1600" dirty="0" err="1"/>
              <a:t>SPWeb</a:t>
            </a:r>
            <a:r>
              <a:rPr lang="en-US" sz="1600" dirty="0"/>
              <a:t>) on which the Add-In is installed in SharePoint 2016</a:t>
            </a:r>
          </a:p>
        </p:txBody>
      </p:sp>
      <p:sp>
        <p:nvSpPr>
          <p:cNvPr id="5" name="Rounded Rectangle 4"/>
          <p:cNvSpPr/>
          <p:nvPr/>
        </p:nvSpPr>
        <p:spPr>
          <a:xfrm>
            <a:off x="3988469" y="1275094"/>
            <a:ext cx="1008249" cy="723594"/>
          </a:xfrm>
          <a:prstGeom prst="roundRect">
            <a:avLst>
              <a:gd name="adj" fmla="val 4979"/>
            </a:avLst>
          </a:prstGeom>
          <a:solidFill>
            <a:srgbClr val="92D050"/>
          </a:solidFill>
          <a:ln>
            <a:solidFill>
              <a:srgbClr val="0C6126"/>
            </a:solidFill>
          </a:ln>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sz="1200" b="1" dirty="0">
                <a:latin typeface="Segoe UI" pitchFamily="34" charset="0"/>
                <a:ea typeface="Segoe UI" pitchFamily="34" charset="0"/>
                <a:cs typeface="Segoe UI" pitchFamily="34" charset="0"/>
              </a:rPr>
              <a:t>App</a:t>
            </a:r>
          </a:p>
          <a:p>
            <a:pPr algn="ctr"/>
            <a:r>
              <a:rPr lang="en-US" sz="1200" b="1" dirty="0">
                <a:latin typeface="Segoe UI" pitchFamily="34" charset="0"/>
                <a:ea typeface="Segoe UI" pitchFamily="34" charset="0"/>
                <a:cs typeface="Segoe UI" pitchFamily="34" charset="0"/>
              </a:rPr>
              <a:t>Web</a:t>
            </a:r>
          </a:p>
        </p:txBody>
      </p:sp>
      <p:sp>
        <p:nvSpPr>
          <p:cNvPr id="6" name="Rounded Rectangle 5"/>
          <p:cNvSpPr/>
          <p:nvPr/>
        </p:nvSpPr>
        <p:spPr>
          <a:xfrm>
            <a:off x="2399492" y="1269689"/>
            <a:ext cx="1008249" cy="725805"/>
          </a:xfrm>
          <a:prstGeom prst="roundRect">
            <a:avLst>
              <a:gd name="adj" fmla="val 4979"/>
            </a:avLst>
          </a:prstGeom>
          <a:solidFill>
            <a:srgbClr val="FFC000"/>
          </a:solidFill>
          <a:ln>
            <a:solidFill>
              <a:srgbClr val="CC9B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nchorCtr="0"/>
          <a:lstStyle/>
          <a:p>
            <a:pPr algn="ctr"/>
            <a:r>
              <a:rPr lang="en-US" sz="1200" b="1">
                <a:latin typeface="Segoe UI" pitchFamily="34" charset="0"/>
                <a:ea typeface="Segoe UI" pitchFamily="34" charset="0"/>
                <a:cs typeface="Segoe UI" pitchFamily="34" charset="0"/>
              </a:rPr>
              <a:t>Host</a:t>
            </a:r>
            <a:br>
              <a:rPr lang="en-US" sz="1200" b="1">
                <a:latin typeface="Segoe UI" pitchFamily="34" charset="0"/>
                <a:ea typeface="Segoe UI" pitchFamily="34" charset="0"/>
                <a:cs typeface="Segoe UI" pitchFamily="34" charset="0"/>
              </a:rPr>
            </a:br>
            <a:r>
              <a:rPr lang="en-US" sz="1200" b="1">
                <a:latin typeface="Segoe UI" pitchFamily="34" charset="0"/>
                <a:ea typeface="Segoe UI" pitchFamily="34" charset="0"/>
                <a:cs typeface="Segoe UI" pitchFamily="34" charset="0"/>
              </a:rPr>
              <a:t>Web</a:t>
            </a:r>
          </a:p>
        </p:txBody>
      </p:sp>
      <p:cxnSp>
        <p:nvCxnSpPr>
          <p:cNvPr id="7" name="Straight Connector 6"/>
          <p:cNvCxnSpPr/>
          <p:nvPr/>
        </p:nvCxnSpPr>
        <p:spPr>
          <a:xfrm flipH="1">
            <a:off x="3542492" y="1631044"/>
            <a:ext cx="304800" cy="1548"/>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668075" y="1268142"/>
            <a:ext cx="922417" cy="725805"/>
          </a:xfrm>
          <a:prstGeom prst="roundRect">
            <a:avLst>
              <a:gd name="adj" fmla="val 3861"/>
            </a:avLst>
          </a:prstGeom>
          <a:solidFill>
            <a:srgbClr val="7030A0"/>
          </a:solidFill>
          <a:ln>
            <a:solidFill>
              <a:srgbClr val="46227C"/>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a:latin typeface="Segoe UI" pitchFamily="34" charset="0"/>
                <a:ea typeface="Segoe UI" pitchFamily="34" charset="0"/>
                <a:cs typeface="Segoe UI" pitchFamily="34" charset="0"/>
              </a:rPr>
              <a:t>Add-In</a:t>
            </a:r>
          </a:p>
        </p:txBody>
      </p:sp>
      <p:cxnSp>
        <p:nvCxnSpPr>
          <p:cNvPr id="9" name="Straight Connector 8"/>
          <p:cNvCxnSpPr/>
          <p:nvPr/>
        </p:nvCxnSpPr>
        <p:spPr>
          <a:xfrm flipH="1">
            <a:off x="5166430" y="1629496"/>
            <a:ext cx="304800" cy="1548"/>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75843" y="2503084"/>
            <a:ext cx="3198535" cy="2369880"/>
          </a:xfrm>
          <a:prstGeom prst="rect">
            <a:avLst/>
          </a:prstGeom>
        </p:spPr>
        <p:txBody>
          <a:bodyPr wrap="square">
            <a:spAutoFit/>
          </a:bodyPr>
          <a:lstStyle/>
          <a:p>
            <a:r>
              <a:rPr lang="en-US" sz="2000" b="1" kern="800" dirty="0">
                <a:cs typeface="Segoe UI Light"/>
              </a:rPr>
              <a:t>App Web</a:t>
            </a:r>
          </a:p>
          <a:p>
            <a:pPr marL="171450" indent="-171450">
              <a:buFont typeface="Arial" panose="020B0604020202020204" pitchFamily="34" charset="0"/>
              <a:buChar char="•"/>
            </a:pPr>
            <a:r>
              <a:rPr lang="en-US" sz="1600" dirty="0"/>
              <a:t>Hidden subsite (</a:t>
            </a:r>
            <a:r>
              <a:rPr lang="en-US" sz="1600" dirty="0" err="1"/>
              <a:t>SPWeb</a:t>
            </a:r>
            <a:r>
              <a:rPr lang="en-US" sz="1600" dirty="0"/>
              <a:t>) created for one Add-In instance</a:t>
            </a:r>
          </a:p>
          <a:p>
            <a:pPr marL="171450" indent="-171450">
              <a:buFont typeface="Arial" panose="020B0604020202020204" pitchFamily="34" charset="0"/>
              <a:buChar char="•"/>
            </a:pPr>
            <a:r>
              <a:rPr lang="en-US" sz="1600" dirty="0"/>
              <a:t>Uses a technique similar to host named site collections</a:t>
            </a:r>
          </a:p>
          <a:p>
            <a:pPr marL="171450" indent="-171450">
              <a:buFont typeface="Arial" panose="020B0604020202020204" pitchFamily="34" charset="0"/>
              <a:buChar char="•"/>
            </a:pPr>
            <a:r>
              <a:rPr lang="en-US" sz="1600" dirty="0"/>
              <a:t>Visible via PowerShell</a:t>
            </a:r>
          </a:p>
          <a:p>
            <a:pPr marL="171450" indent="-171450">
              <a:buFont typeface="Arial" panose="020B0604020202020204" pitchFamily="34" charset="0"/>
              <a:buChar char="•"/>
            </a:pPr>
            <a:r>
              <a:rPr lang="nl-NL" sz="1600" dirty="0"/>
              <a:t>Only created when at least one artifact exists in the Add-In project</a:t>
            </a:r>
            <a:endParaRPr lang="en-US" sz="1600" dirty="0"/>
          </a:p>
        </p:txBody>
      </p:sp>
      <p:sp>
        <p:nvSpPr>
          <p:cNvPr id="11" name="Rectangle 10"/>
          <p:cNvSpPr/>
          <p:nvPr/>
        </p:nvSpPr>
        <p:spPr>
          <a:xfrm>
            <a:off x="6129283" y="2485637"/>
            <a:ext cx="2743200" cy="1631216"/>
          </a:xfrm>
          <a:prstGeom prst="rect">
            <a:avLst/>
          </a:prstGeom>
        </p:spPr>
        <p:txBody>
          <a:bodyPr wrap="square">
            <a:spAutoFit/>
          </a:bodyPr>
          <a:lstStyle/>
          <a:p>
            <a:r>
              <a:rPr lang="en-US" sz="2000" b="1" kern="800" dirty="0">
                <a:cs typeface="Segoe UI Light"/>
              </a:rPr>
              <a:t>Add-In</a:t>
            </a:r>
          </a:p>
          <a:p>
            <a:pPr marL="171450" indent="-171450">
              <a:buFont typeface="Arial" panose="020B0604020202020204" pitchFamily="34" charset="0"/>
              <a:buChar char="•"/>
            </a:pPr>
            <a:r>
              <a:rPr lang="en-US" sz="1600" dirty="0"/>
              <a:t>The actual logic which the Add-In offers</a:t>
            </a:r>
          </a:p>
          <a:p>
            <a:pPr marL="171450" indent="-171450">
              <a:buFont typeface="Arial" panose="020B0604020202020204" pitchFamily="34" charset="0"/>
              <a:buChar char="•"/>
            </a:pPr>
            <a:r>
              <a:rPr lang="en-US" sz="1600" dirty="0"/>
              <a:t>Hosting and location depends on hosting option</a:t>
            </a:r>
          </a:p>
        </p:txBody>
      </p:sp>
    </p:spTree>
    <p:extLst>
      <p:ext uri="{BB962C8B-B14F-4D97-AF65-F5344CB8AC3E}">
        <p14:creationId xmlns:p14="http://schemas.microsoft.com/office/powerpoint/2010/main" val="38350390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3783152"/>
          </a:xfrm>
        </p:spPr>
        <p:txBody>
          <a:bodyPr/>
          <a:lstStyle/>
          <a:p>
            <a:r>
              <a:rPr lang="en-US" dirty="0"/>
              <a:t>When Add-Ins are provisioned, a new </a:t>
            </a:r>
            <a:r>
              <a:rPr lang="en-US" dirty="0" err="1"/>
              <a:t>SPWeb</a:t>
            </a:r>
            <a:r>
              <a:rPr lang="en-US" dirty="0"/>
              <a:t> (</a:t>
            </a:r>
            <a:r>
              <a:rPr lang="en-US" dirty="0" err="1"/>
              <a:t>AppWeb</a:t>
            </a:r>
            <a:r>
              <a:rPr lang="en-US" dirty="0"/>
              <a:t>) is created within hosting </a:t>
            </a:r>
            <a:r>
              <a:rPr lang="en-US" dirty="0" err="1"/>
              <a:t>SPWeb</a:t>
            </a:r>
            <a:endParaRPr lang="en-US" dirty="0"/>
          </a:p>
          <a:p>
            <a:pPr lvl="1"/>
            <a:r>
              <a:rPr lang="en-US" dirty="0"/>
              <a:t>Each Add-In instance resides within its own </a:t>
            </a:r>
            <a:r>
              <a:rPr lang="en-US" dirty="0" err="1"/>
              <a:t>SPWeb</a:t>
            </a:r>
            <a:r>
              <a:rPr lang="en-US" dirty="0"/>
              <a:t> for isolation</a:t>
            </a:r>
          </a:p>
          <a:p>
            <a:pPr lvl="1"/>
            <a:r>
              <a:rPr lang="en-US" dirty="0"/>
              <a:t>Special DNS address configured by administrators in which Add-Ins live</a:t>
            </a:r>
          </a:p>
          <a:p>
            <a:r>
              <a:rPr lang="en-US" dirty="0"/>
              <a:t>Each Add-In hosted on its own unique URL</a:t>
            </a:r>
          </a:p>
          <a:p>
            <a:pPr lvl="1"/>
            <a:r>
              <a:rPr lang="en-US" dirty="0"/>
              <a:t>Blocks XSS: isolation to special </a:t>
            </a:r>
            <a:r>
              <a:rPr lang="en-US" dirty="0" err="1"/>
              <a:t>SPWeb</a:t>
            </a:r>
            <a:r>
              <a:rPr lang="en-US" dirty="0"/>
              <a:t> under special domain blocks cross site scripting</a:t>
            </a:r>
          </a:p>
          <a:p>
            <a:pPr lvl="1"/>
            <a:r>
              <a:rPr lang="en-US" dirty="0"/>
              <a:t>Enforces Add-In Permissions:</a:t>
            </a:r>
            <a:br>
              <a:rPr lang="en-US" dirty="0"/>
            </a:br>
            <a:r>
              <a:rPr lang="en-US" dirty="0"/>
              <a:t>Add-Ins communicate with </a:t>
            </a:r>
            <a:br>
              <a:rPr lang="en-US" dirty="0"/>
            </a:br>
            <a:r>
              <a:rPr lang="en-US" dirty="0"/>
              <a:t>sites via CSOM / API and </a:t>
            </a:r>
            <a:br>
              <a:rPr lang="en-US" dirty="0"/>
            </a:br>
            <a:r>
              <a:rPr lang="en-US" dirty="0"/>
              <a:t>must be granted access to </a:t>
            </a:r>
            <a:br>
              <a:rPr lang="en-US" dirty="0"/>
            </a:br>
            <a:r>
              <a:rPr lang="en-US" dirty="0"/>
              <a:t>do so</a:t>
            </a:r>
          </a:p>
        </p:txBody>
      </p:sp>
      <p:sp>
        <p:nvSpPr>
          <p:cNvPr id="2" name="Title 1"/>
          <p:cNvSpPr>
            <a:spLocks noGrp="1"/>
          </p:cNvSpPr>
          <p:nvPr>
            <p:ph type="title"/>
          </p:nvPr>
        </p:nvSpPr>
        <p:spPr>
          <a:xfrm>
            <a:off x="201930" y="217133"/>
            <a:ext cx="8741880" cy="674749"/>
          </a:xfrm>
        </p:spPr>
        <p:txBody>
          <a:bodyPr/>
          <a:lstStyle/>
          <a:p>
            <a:r>
              <a:rPr lang="en-US" dirty="0"/>
              <a:t>Add-In Hosting Options</a:t>
            </a:r>
            <a:endParaRPr lang="nl-NL" dirty="0"/>
          </a:p>
        </p:txBody>
      </p:sp>
      <p:pic>
        <p:nvPicPr>
          <p:cNvPr id="6" name="Picture 5"/>
          <p:cNvPicPr>
            <a:picLocks noChangeAspect="1"/>
          </p:cNvPicPr>
          <p:nvPr/>
        </p:nvPicPr>
        <p:blipFill>
          <a:blip r:embed="rId3"/>
          <a:stretch>
            <a:fillRect/>
          </a:stretch>
        </p:blipFill>
        <p:spPr>
          <a:xfrm>
            <a:off x="3783119" y="3319849"/>
            <a:ext cx="5237827" cy="1523056"/>
          </a:xfrm>
          <a:prstGeom prst="rect">
            <a:avLst/>
          </a:prstGeom>
        </p:spPr>
      </p:pic>
    </p:spTree>
    <p:extLst>
      <p:ext uri="{BB962C8B-B14F-4D97-AF65-F5344CB8AC3E}">
        <p14:creationId xmlns:p14="http://schemas.microsoft.com/office/powerpoint/2010/main" val="21820675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dirty="0"/>
              <a:t>Add-In Hosting Options</a:t>
            </a:r>
            <a:endParaRPr lang="nl-NL" dirty="0"/>
          </a:p>
        </p:txBody>
      </p:sp>
      <p:sp>
        <p:nvSpPr>
          <p:cNvPr id="4" name="Content Placeholder 2"/>
          <p:cNvSpPr txBox="1">
            <a:spLocks/>
          </p:cNvSpPr>
          <p:nvPr/>
        </p:nvSpPr>
        <p:spPr>
          <a:xfrm>
            <a:off x="152400" y="914400"/>
            <a:ext cx="8763000" cy="3657600"/>
          </a:xfrm>
          <a:prstGeom prst="rect">
            <a:avLst/>
          </a:prstGeom>
        </p:spPr>
        <p:txBody>
          <a:bodyP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144658" lvl="1" indent="0">
              <a:buNone/>
            </a:pPr>
            <a:r>
              <a:rPr lang="en-US" sz="1500" dirty="0">
                <a:solidFill>
                  <a:schemeClr val="accent1">
                    <a:lumMod val="75000"/>
                    <a:lumOff val="25000"/>
                  </a:schemeClr>
                </a:solidFill>
              </a:rPr>
              <a:t>Understanding the </a:t>
            </a:r>
            <a:r>
              <a:rPr lang="en-US" sz="1500" dirty="0" err="1">
                <a:solidFill>
                  <a:schemeClr val="accent1">
                    <a:lumMod val="75000"/>
                    <a:lumOff val="25000"/>
                  </a:schemeClr>
                </a:solidFill>
              </a:rPr>
              <a:t>AppWeb</a:t>
            </a:r>
            <a:r>
              <a:rPr lang="en-US" sz="1500" dirty="0">
                <a:solidFill>
                  <a:schemeClr val="accent1">
                    <a:lumMod val="75000"/>
                    <a:lumOff val="25000"/>
                  </a:schemeClr>
                </a:solidFill>
              </a:rPr>
              <a:t> URL</a:t>
            </a:r>
          </a:p>
          <a:p>
            <a:pPr marL="144658" lvl="1" indent="0">
              <a:buNone/>
            </a:pPr>
            <a:r>
              <a:rPr lang="en-US" sz="1500" dirty="0"/>
              <a:t>Scenario: Add-In installed in https://intranet.contoso.local/sites/team/subsite</a:t>
            </a:r>
          </a:p>
          <a:p>
            <a:pPr marL="144658" lvl="1" indent="0">
              <a:buNone/>
            </a:pPr>
            <a:r>
              <a:rPr lang="en-US" sz="1500" b="1" dirty="0"/>
              <a:t>App Web URL would look like</a:t>
            </a:r>
          </a:p>
          <a:p>
            <a:pPr lvl="1"/>
            <a:endParaRPr lang="en-US" sz="1800" dirty="0"/>
          </a:p>
          <a:p>
            <a:pPr marL="342900" lvl="1"/>
            <a:endParaRPr lang="en-US" sz="1800" dirty="0"/>
          </a:p>
          <a:p>
            <a:pPr marL="144658" lvl="1" indent="0">
              <a:buNone/>
            </a:pPr>
            <a:r>
              <a:rPr lang="en-US" sz="1500" b="1" dirty="0"/>
              <a:t>Dissecting the App Web URL</a:t>
            </a:r>
          </a:p>
          <a:p>
            <a:pPr marL="162740" lvl="1" indent="0">
              <a:buNone/>
            </a:pPr>
            <a:r>
              <a:rPr lang="en-US" sz="1500" dirty="0"/>
              <a:t>https://</a:t>
            </a:r>
            <a:r>
              <a:rPr lang="en-US" sz="1500" b="1" dirty="0">
                <a:solidFill>
                  <a:srgbClr val="92D050"/>
                </a:solidFill>
              </a:rPr>
              <a:t>tenant</a:t>
            </a:r>
            <a:r>
              <a:rPr lang="en-US" sz="1500" dirty="0"/>
              <a:t>-</a:t>
            </a:r>
            <a:r>
              <a:rPr lang="en-US" sz="1500" b="1" dirty="0">
                <a:solidFill>
                  <a:srgbClr val="FF0000"/>
                </a:solidFill>
              </a:rPr>
              <a:t>appuid</a:t>
            </a:r>
            <a:r>
              <a:rPr lang="en-US" sz="1500" dirty="0"/>
              <a:t>.appdomain.com/</a:t>
            </a:r>
            <a:r>
              <a:rPr lang="en-US" sz="1500" b="1" dirty="0">
                <a:solidFill>
                  <a:schemeClr val="bg2">
                    <a:lumMod val="50000"/>
                    <a:lumOff val="50000"/>
                  </a:schemeClr>
                </a:solidFill>
              </a:rPr>
              <a:t>sites/team/subsite/</a:t>
            </a:r>
            <a:r>
              <a:rPr lang="en-US" sz="1500" b="1" dirty="0">
                <a:solidFill>
                  <a:srgbClr val="FFC000"/>
                </a:solidFill>
              </a:rPr>
              <a:t>appname</a:t>
            </a:r>
          </a:p>
        </p:txBody>
      </p:sp>
      <p:sp>
        <p:nvSpPr>
          <p:cNvPr id="5" name="Rounded Rectangle 4"/>
          <p:cNvSpPr/>
          <p:nvPr/>
        </p:nvSpPr>
        <p:spPr>
          <a:xfrm>
            <a:off x="826889" y="1771650"/>
            <a:ext cx="7162800" cy="342900"/>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7906" tIns="43953" rIns="87906" bIns="43953" rtlCol="0" anchor="ctr"/>
          <a:lstStyle/>
          <a:p>
            <a:r>
              <a:rPr lang="en-US" sz="1275" b="1">
                <a:latin typeface="Courier New" pitchFamily="49" charset="0"/>
                <a:cs typeface="Courier New" pitchFamily="49" charset="0"/>
              </a:rPr>
              <a:t>https://app-bf473b52250f.contosoapps.local/sites/team/subsite/AppName</a:t>
            </a:r>
          </a:p>
        </p:txBody>
      </p:sp>
      <p:sp>
        <p:nvSpPr>
          <p:cNvPr id="6" name="Content Placeholder 2"/>
          <p:cNvSpPr txBox="1">
            <a:spLocks/>
          </p:cNvSpPr>
          <p:nvPr/>
        </p:nvSpPr>
        <p:spPr>
          <a:xfrm>
            <a:off x="3158489" y="3010448"/>
            <a:ext cx="2984319" cy="1787467"/>
          </a:xfrm>
          <a:prstGeom prst="rect">
            <a:avLst/>
          </a:prstGeom>
        </p:spPr>
        <p:txBody>
          <a:bodyPr vert="horz" lIns="68580" tIns="34290" rIns="68580" bIns="34290" rtlCol="0">
            <a:normAutofit fontScale="92500" lnSpcReduction="10000"/>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863" indent="0">
              <a:buNone/>
            </a:pPr>
            <a:r>
              <a:rPr lang="es-CL" sz="1800" b="1" dirty="0" err="1">
                <a:solidFill>
                  <a:srgbClr val="FF0000"/>
                </a:solidFill>
              </a:rPr>
              <a:t>AppUid</a:t>
            </a:r>
            <a:endParaRPr lang="es-CL" sz="2100" b="1" dirty="0">
              <a:solidFill>
                <a:srgbClr val="FF0000"/>
              </a:solidFill>
            </a:endParaRPr>
          </a:p>
          <a:p>
            <a:pPr>
              <a:buFont typeface="Arial" panose="020B0604020202020204" pitchFamily="34" charset="0"/>
              <a:buChar char="•"/>
            </a:pPr>
            <a:r>
              <a:rPr lang="es-CL" sz="1600" dirty="0" err="1">
                <a:solidFill>
                  <a:schemeClr val="tx1"/>
                </a:solidFill>
              </a:rPr>
              <a:t>Unique</a:t>
            </a:r>
            <a:r>
              <a:rPr lang="es-CL" sz="1600" dirty="0">
                <a:solidFill>
                  <a:schemeClr val="tx1"/>
                </a:solidFill>
              </a:rPr>
              <a:t> ID </a:t>
            </a:r>
            <a:r>
              <a:rPr lang="es-CL" sz="1600" dirty="0" err="1">
                <a:solidFill>
                  <a:schemeClr val="tx1"/>
                </a:solidFill>
              </a:rPr>
              <a:t>given</a:t>
            </a:r>
            <a:r>
              <a:rPr lang="es-CL" sz="1600" dirty="0">
                <a:solidFill>
                  <a:schemeClr val="tx1"/>
                </a:solidFill>
              </a:rPr>
              <a:t> to </a:t>
            </a:r>
            <a:r>
              <a:rPr lang="es-CL" sz="1600" dirty="0" err="1">
                <a:solidFill>
                  <a:schemeClr val="tx1"/>
                </a:solidFill>
              </a:rPr>
              <a:t>each</a:t>
            </a:r>
            <a:r>
              <a:rPr lang="es-CL" sz="1600" dirty="0">
                <a:solidFill>
                  <a:schemeClr val="tx1"/>
                </a:solidFill>
              </a:rPr>
              <a:t> </a:t>
            </a:r>
            <a:r>
              <a:rPr lang="es-CL" sz="1600" dirty="0" err="1">
                <a:solidFill>
                  <a:schemeClr val="tx1"/>
                </a:solidFill>
              </a:rPr>
              <a:t>Add</a:t>
            </a:r>
            <a:r>
              <a:rPr lang="es-CL" sz="1600" dirty="0">
                <a:solidFill>
                  <a:schemeClr val="tx1"/>
                </a:solidFill>
              </a:rPr>
              <a:t>-In </a:t>
            </a:r>
            <a:r>
              <a:rPr lang="es-CL" sz="1600" dirty="0" err="1">
                <a:solidFill>
                  <a:schemeClr val="tx1"/>
                </a:solidFill>
              </a:rPr>
              <a:t>installation</a:t>
            </a:r>
            <a:r>
              <a:rPr lang="es-CL" sz="1600" dirty="0">
                <a:solidFill>
                  <a:schemeClr val="tx1"/>
                </a:solidFill>
              </a:rPr>
              <a:t> in </a:t>
            </a:r>
            <a:r>
              <a:rPr lang="es-CL" sz="1600" dirty="0" err="1">
                <a:solidFill>
                  <a:schemeClr val="tx1"/>
                </a:solidFill>
              </a:rPr>
              <a:t>tenancy</a:t>
            </a:r>
            <a:endParaRPr lang="es-CL" sz="1600" dirty="0">
              <a:solidFill>
                <a:schemeClr val="tx1"/>
              </a:solidFill>
            </a:endParaRPr>
          </a:p>
          <a:p>
            <a:pPr>
              <a:buFont typeface="Arial" panose="020B0604020202020204" pitchFamily="34" charset="0"/>
              <a:buChar char="•"/>
            </a:pPr>
            <a:r>
              <a:rPr lang="es-CL" sz="1600" dirty="0" err="1">
                <a:solidFill>
                  <a:schemeClr val="tx1"/>
                </a:solidFill>
              </a:rPr>
              <a:t>Makes</a:t>
            </a:r>
            <a:r>
              <a:rPr lang="es-CL" sz="1600" dirty="0">
                <a:solidFill>
                  <a:schemeClr val="tx1"/>
                </a:solidFill>
              </a:rPr>
              <a:t> </a:t>
            </a:r>
            <a:r>
              <a:rPr lang="es-CL" sz="1600" dirty="0" err="1">
                <a:solidFill>
                  <a:schemeClr val="tx1"/>
                </a:solidFill>
              </a:rPr>
              <a:t>each</a:t>
            </a:r>
            <a:r>
              <a:rPr lang="es-CL" sz="1600" dirty="0">
                <a:solidFill>
                  <a:schemeClr val="tx1"/>
                </a:solidFill>
              </a:rPr>
              <a:t> </a:t>
            </a:r>
            <a:r>
              <a:rPr lang="es-CL" sz="1600" dirty="0" err="1">
                <a:solidFill>
                  <a:schemeClr val="tx1"/>
                </a:solidFill>
              </a:rPr>
              <a:t>Add</a:t>
            </a:r>
            <a:r>
              <a:rPr lang="es-CL" sz="1600" dirty="0">
                <a:solidFill>
                  <a:schemeClr val="tx1"/>
                </a:solidFill>
              </a:rPr>
              <a:t>-In </a:t>
            </a:r>
            <a:r>
              <a:rPr lang="es-CL" sz="1600" dirty="0" err="1">
                <a:solidFill>
                  <a:schemeClr val="tx1"/>
                </a:solidFill>
              </a:rPr>
              <a:t>domain</a:t>
            </a:r>
            <a:r>
              <a:rPr lang="es-CL" sz="1600" dirty="0">
                <a:solidFill>
                  <a:schemeClr val="tx1"/>
                </a:solidFill>
              </a:rPr>
              <a:t> </a:t>
            </a:r>
            <a:r>
              <a:rPr lang="es-CL" sz="1600" dirty="0" err="1">
                <a:solidFill>
                  <a:schemeClr val="tx1"/>
                </a:solidFill>
              </a:rPr>
              <a:t>unique</a:t>
            </a:r>
            <a:endParaRPr lang="es-CL" sz="1600" dirty="0">
              <a:solidFill>
                <a:schemeClr val="tx1"/>
              </a:solidFill>
            </a:endParaRPr>
          </a:p>
          <a:p>
            <a:pPr>
              <a:buFont typeface="Arial" panose="020B0604020202020204" pitchFamily="34" charset="0"/>
              <a:buChar char="•"/>
            </a:pPr>
            <a:r>
              <a:rPr lang="es-CL" sz="1600" dirty="0" err="1">
                <a:solidFill>
                  <a:schemeClr val="tx1"/>
                </a:solidFill>
              </a:rPr>
              <a:t>Consists</a:t>
            </a:r>
            <a:r>
              <a:rPr lang="es-CL" sz="1600" dirty="0">
                <a:solidFill>
                  <a:schemeClr val="tx1"/>
                </a:solidFill>
              </a:rPr>
              <a:t> of </a:t>
            </a:r>
            <a:r>
              <a:rPr lang="es-CL" sz="1600" dirty="0" err="1">
                <a:solidFill>
                  <a:schemeClr val="tx1"/>
                </a:solidFill>
              </a:rPr>
              <a:t>random</a:t>
            </a:r>
            <a:r>
              <a:rPr lang="es-CL" sz="1600" dirty="0">
                <a:solidFill>
                  <a:schemeClr val="tx1"/>
                </a:solidFill>
              </a:rPr>
              <a:t> </a:t>
            </a:r>
            <a:r>
              <a:rPr lang="es-CL" sz="1600" dirty="0" err="1">
                <a:solidFill>
                  <a:schemeClr val="tx1"/>
                </a:solidFill>
              </a:rPr>
              <a:t>characters</a:t>
            </a:r>
            <a:r>
              <a:rPr lang="es-CL" sz="1600" dirty="0">
                <a:solidFill>
                  <a:schemeClr val="tx1"/>
                </a:solidFill>
              </a:rPr>
              <a:t>, </a:t>
            </a:r>
            <a:r>
              <a:rPr lang="es-CL" sz="1600" dirty="0" err="1">
                <a:solidFill>
                  <a:schemeClr val="tx1"/>
                </a:solidFill>
              </a:rPr>
              <a:t>not</a:t>
            </a:r>
            <a:r>
              <a:rPr lang="es-CL" sz="1600" dirty="0">
                <a:solidFill>
                  <a:schemeClr val="tx1"/>
                </a:solidFill>
              </a:rPr>
              <a:t> </a:t>
            </a:r>
            <a:r>
              <a:rPr lang="es-CL" sz="1600" dirty="0" err="1">
                <a:solidFill>
                  <a:schemeClr val="tx1"/>
                </a:solidFill>
              </a:rPr>
              <a:t>predictable</a:t>
            </a:r>
            <a:endParaRPr lang="es-CL" sz="1600" dirty="0">
              <a:solidFill>
                <a:schemeClr val="tx1"/>
              </a:solidFill>
            </a:endParaRPr>
          </a:p>
        </p:txBody>
      </p:sp>
      <p:sp>
        <p:nvSpPr>
          <p:cNvPr id="7" name="Content Placeholder 2"/>
          <p:cNvSpPr txBox="1">
            <a:spLocks/>
          </p:cNvSpPr>
          <p:nvPr/>
        </p:nvSpPr>
        <p:spPr>
          <a:xfrm>
            <a:off x="306977" y="3010449"/>
            <a:ext cx="2937510" cy="1787467"/>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863" indent="0">
              <a:buNone/>
            </a:pPr>
            <a:r>
              <a:rPr lang="es-CL" sz="1800" b="1" dirty="0" err="1">
                <a:solidFill>
                  <a:srgbClr val="92D050"/>
                </a:solidFill>
              </a:rPr>
              <a:t>Tenant</a:t>
            </a:r>
            <a:endParaRPr lang="es-CL" sz="2100" b="1" dirty="0">
              <a:solidFill>
                <a:srgbClr val="92D050"/>
              </a:solidFill>
            </a:endParaRPr>
          </a:p>
          <a:p>
            <a:pPr>
              <a:buFont typeface="Arial" panose="020B0604020202020204" pitchFamily="34" charset="0"/>
              <a:buChar char="•"/>
            </a:pPr>
            <a:r>
              <a:rPr lang="es-CL" sz="1500" dirty="0">
                <a:solidFill>
                  <a:schemeClr val="tx1"/>
                </a:solidFill>
              </a:rPr>
              <a:t>Configurable </a:t>
            </a:r>
            <a:r>
              <a:rPr lang="es-CL" sz="1500" dirty="0" err="1">
                <a:solidFill>
                  <a:schemeClr val="tx1"/>
                </a:solidFill>
              </a:rPr>
              <a:t>for</a:t>
            </a:r>
            <a:r>
              <a:rPr lang="es-CL" sz="1500" dirty="0">
                <a:solidFill>
                  <a:schemeClr val="tx1"/>
                </a:solidFill>
              </a:rPr>
              <a:t> </a:t>
            </a:r>
            <a:r>
              <a:rPr lang="es-CL" sz="1500" dirty="0" err="1">
                <a:solidFill>
                  <a:schemeClr val="tx1"/>
                </a:solidFill>
              </a:rPr>
              <a:t>an</a:t>
            </a:r>
            <a:r>
              <a:rPr lang="es-CL" sz="1500" dirty="0">
                <a:solidFill>
                  <a:schemeClr val="tx1"/>
                </a:solidFill>
              </a:rPr>
              <a:t> on-</a:t>
            </a:r>
            <a:r>
              <a:rPr lang="es-CL" sz="1500" dirty="0" err="1">
                <a:solidFill>
                  <a:schemeClr val="tx1"/>
                </a:solidFill>
              </a:rPr>
              <a:t>premises</a:t>
            </a:r>
            <a:r>
              <a:rPr lang="es-CL" sz="1500" dirty="0">
                <a:solidFill>
                  <a:schemeClr val="tx1"/>
                </a:solidFill>
              </a:rPr>
              <a:t> </a:t>
            </a:r>
            <a:r>
              <a:rPr lang="es-CL" sz="1500" dirty="0" err="1">
                <a:solidFill>
                  <a:schemeClr val="tx1"/>
                </a:solidFill>
              </a:rPr>
              <a:t>installation</a:t>
            </a:r>
            <a:r>
              <a:rPr lang="es-CL" sz="1500" dirty="0">
                <a:solidFill>
                  <a:schemeClr val="tx1"/>
                </a:solidFill>
              </a:rPr>
              <a:t> (</a:t>
            </a:r>
            <a:r>
              <a:rPr lang="es-CL" sz="1500" dirty="0" err="1">
                <a:solidFill>
                  <a:schemeClr val="tx1"/>
                </a:solidFill>
              </a:rPr>
              <a:t>one</a:t>
            </a:r>
            <a:r>
              <a:rPr lang="es-CL" sz="1500" dirty="0">
                <a:solidFill>
                  <a:schemeClr val="tx1"/>
                </a:solidFill>
              </a:rPr>
              <a:t> </a:t>
            </a:r>
            <a:r>
              <a:rPr lang="es-CL" sz="1500" dirty="0" err="1">
                <a:solidFill>
                  <a:schemeClr val="tx1"/>
                </a:solidFill>
              </a:rPr>
              <a:t>name</a:t>
            </a:r>
            <a:r>
              <a:rPr lang="es-CL" sz="1500" dirty="0">
                <a:solidFill>
                  <a:schemeClr val="tx1"/>
                </a:solidFill>
              </a:rPr>
              <a:t> </a:t>
            </a:r>
            <a:r>
              <a:rPr lang="es-CL" sz="1500" dirty="0" err="1">
                <a:solidFill>
                  <a:schemeClr val="tx1"/>
                </a:solidFill>
              </a:rPr>
              <a:t>for</a:t>
            </a:r>
            <a:r>
              <a:rPr lang="es-CL" sz="1500" dirty="0">
                <a:solidFill>
                  <a:schemeClr val="tx1"/>
                </a:solidFill>
              </a:rPr>
              <a:t> </a:t>
            </a:r>
            <a:r>
              <a:rPr lang="es-CL" sz="1500" dirty="0" err="1">
                <a:solidFill>
                  <a:schemeClr val="tx1"/>
                </a:solidFill>
              </a:rPr>
              <a:t>your</a:t>
            </a:r>
            <a:r>
              <a:rPr lang="es-CL" sz="1500" dirty="0">
                <a:solidFill>
                  <a:schemeClr val="tx1"/>
                </a:solidFill>
              </a:rPr>
              <a:t> </a:t>
            </a:r>
            <a:r>
              <a:rPr lang="es-CL" sz="1500" dirty="0" err="1">
                <a:solidFill>
                  <a:schemeClr val="tx1"/>
                </a:solidFill>
              </a:rPr>
              <a:t>whole</a:t>
            </a:r>
            <a:r>
              <a:rPr lang="es-CL" sz="1500" dirty="0">
                <a:solidFill>
                  <a:schemeClr val="tx1"/>
                </a:solidFill>
              </a:rPr>
              <a:t> </a:t>
            </a:r>
            <a:r>
              <a:rPr lang="es-CL" sz="1500" dirty="0" err="1">
                <a:solidFill>
                  <a:schemeClr val="tx1"/>
                </a:solidFill>
              </a:rPr>
              <a:t>farm</a:t>
            </a:r>
            <a:r>
              <a:rPr lang="es-CL" sz="1500" dirty="0">
                <a:solidFill>
                  <a:schemeClr val="tx1"/>
                </a:solidFill>
              </a:rPr>
              <a:t>)</a:t>
            </a:r>
          </a:p>
          <a:p>
            <a:pPr>
              <a:buFont typeface="Arial" panose="020B0604020202020204" pitchFamily="34" charset="0"/>
              <a:buChar char="•"/>
            </a:pPr>
            <a:r>
              <a:rPr lang="es-CL" sz="1500" dirty="0" err="1">
                <a:solidFill>
                  <a:schemeClr val="tx1"/>
                </a:solidFill>
              </a:rPr>
              <a:t>Based</a:t>
            </a:r>
            <a:r>
              <a:rPr lang="es-CL" sz="1500" dirty="0">
                <a:solidFill>
                  <a:schemeClr val="tx1"/>
                </a:solidFill>
              </a:rPr>
              <a:t> on </a:t>
            </a:r>
            <a:r>
              <a:rPr lang="es-CL" sz="1500" dirty="0" err="1">
                <a:solidFill>
                  <a:schemeClr val="tx1"/>
                </a:solidFill>
              </a:rPr>
              <a:t>your</a:t>
            </a:r>
            <a:r>
              <a:rPr lang="es-CL" sz="1500" dirty="0">
                <a:solidFill>
                  <a:schemeClr val="tx1"/>
                </a:solidFill>
              </a:rPr>
              <a:t> </a:t>
            </a:r>
            <a:r>
              <a:rPr lang="es-CL" sz="1500" dirty="0" err="1">
                <a:solidFill>
                  <a:schemeClr val="tx1"/>
                </a:solidFill>
              </a:rPr>
              <a:t>tenant</a:t>
            </a:r>
            <a:r>
              <a:rPr lang="es-CL" sz="1500" dirty="0">
                <a:solidFill>
                  <a:schemeClr val="tx1"/>
                </a:solidFill>
              </a:rPr>
              <a:t> </a:t>
            </a:r>
            <a:r>
              <a:rPr lang="es-CL" sz="1500" dirty="0" err="1">
                <a:solidFill>
                  <a:schemeClr val="tx1"/>
                </a:solidFill>
              </a:rPr>
              <a:t>name</a:t>
            </a:r>
            <a:r>
              <a:rPr lang="es-CL" sz="1500" dirty="0">
                <a:solidFill>
                  <a:schemeClr val="tx1"/>
                </a:solidFill>
              </a:rPr>
              <a:t> on SharePoint Online</a:t>
            </a:r>
          </a:p>
        </p:txBody>
      </p:sp>
      <p:sp>
        <p:nvSpPr>
          <p:cNvPr id="8" name="Content Placeholder 2"/>
          <p:cNvSpPr txBox="1">
            <a:spLocks/>
          </p:cNvSpPr>
          <p:nvPr/>
        </p:nvSpPr>
        <p:spPr>
          <a:xfrm>
            <a:off x="6142809" y="3737744"/>
            <a:ext cx="2937510" cy="947214"/>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863" indent="0">
              <a:buNone/>
            </a:pPr>
            <a:r>
              <a:rPr lang="es-CL" sz="1800" b="1" dirty="0" err="1">
                <a:solidFill>
                  <a:srgbClr val="FFC000"/>
                </a:solidFill>
              </a:rPr>
              <a:t>AppName</a:t>
            </a:r>
            <a:endParaRPr lang="es-CL" sz="2100" b="1" dirty="0">
              <a:solidFill>
                <a:srgbClr val="FFC000"/>
              </a:solidFill>
            </a:endParaRPr>
          </a:p>
          <a:p>
            <a:pPr>
              <a:buFont typeface="Arial" panose="020B0604020202020204" pitchFamily="34" charset="0"/>
              <a:buChar char="•"/>
            </a:pPr>
            <a:r>
              <a:rPr lang="es-CL" sz="1500" dirty="0" err="1">
                <a:solidFill>
                  <a:schemeClr val="tx1"/>
                </a:solidFill>
              </a:rPr>
              <a:t>Name</a:t>
            </a:r>
            <a:r>
              <a:rPr lang="es-CL" sz="1500" dirty="0">
                <a:solidFill>
                  <a:schemeClr val="tx1"/>
                </a:solidFill>
              </a:rPr>
              <a:t> of </a:t>
            </a:r>
            <a:r>
              <a:rPr lang="es-CL" sz="1500" dirty="0" err="1">
                <a:solidFill>
                  <a:schemeClr val="tx1"/>
                </a:solidFill>
              </a:rPr>
              <a:t>the</a:t>
            </a:r>
            <a:r>
              <a:rPr lang="es-CL" sz="1500" dirty="0">
                <a:solidFill>
                  <a:schemeClr val="tx1"/>
                </a:solidFill>
              </a:rPr>
              <a:t> </a:t>
            </a:r>
            <a:r>
              <a:rPr lang="es-CL" sz="1500" dirty="0" err="1">
                <a:solidFill>
                  <a:schemeClr val="tx1"/>
                </a:solidFill>
              </a:rPr>
              <a:t>Add</a:t>
            </a:r>
            <a:r>
              <a:rPr lang="es-CL" sz="1500" dirty="0">
                <a:solidFill>
                  <a:schemeClr val="tx1"/>
                </a:solidFill>
              </a:rPr>
              <a:t>-In (!= </a:t>
            </a:r>
            <a:r>
              <a:rPr lang="es-CL" sz="1500" dirty="0" err="1">
                <a:solidFill>
                  <a:schemeClr val="tx1"/>
                </a:solidFill>
              </a:rPr>
              <a:t>Title</a:t>
            </a:r>
            <a:r>
              <a:rPr lang="es-CL" sz="1500" dirty="0">
                <a:solidFill>
                  <a:schemeClr val="tx1"/>
                </a:solidFill>
              </a:rPr>
              <a:t>)</a:t>
            </a:r>
          </a:p>
          <a:p>
            <a:pPr>
              <a:buFont typeface="Arial" panose="020B0604020202020204" pitchFamily="34" charset="0"/>
              <a:buChar char="•"/>
            </a:pPr>
            <a:r>
              <a:rPr lang="es-CL" sz="1500" dirty="0" err="1">
                <a:solidFill>
                  <a:schemeClr val="tx1"/>
                </a:solidFill>
              </a:rPr>
              <a:t>Specified</a:t>
            </a:r>
            <a:r>
              <a:rPr lang="es-CL" sz="1500" dirty="0">
                <a:solidFill>
                  <a:schemeClr val="tx1"/>
                </a:solidFill>
              </a:rPr>
              <a:t> in </a:t>
            </a:r>
            <a:r>
              <a:rPr lang="es-CL" sz="1500" dirty="0" err="1">
                <a:solidFill>
                  <a:schemeClr val="tx1"/>
                </a:solidFill>
              </a:rPr>
              <a:t>AppManifest</a:t>
            </a:r>
            <a:endParaRPr lang="es-CL" sz="1500" dirty="0">
              <a:solidFill>
                <a:schemeClr val="tx1"/>
              </a:solidFill>
            </a:endParaRPr>
          </a:p>
        </p:txBody>
      </p:sp>
      <p:sp>
        <p:nvSpPr>
          <p:cNvPr id="9" name="Content Placeholder 2"/>
          <p:cNvSpPr txBox="1">
            <a:spLocks/>
          </p:cNvSpPr>
          <p:nvPr/>
        </p:nvSpPr>
        <p:spPr>
          <a:xfrm>
            <a:off x="6126480" y="3010449"/>
            <a:ext cx="2937510" cy="793177"/>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SzPct val="100000"/>
              <a:buFontTx/>
              <a:buBlip>
                <a:blip r:embed="rId3"/>
              </a:buBlip>
              <a:defRPr sz="2400" kern="1200">
                <a:solidFill>
                  <a:schemeClr val="tx1"/>
                </a:solidFill>
                <a:latin typeface="+mn-lt"/>
                <a:ea typeface="+mn-ea"/>
                <a:cs typeface="+mn-cs"/>
              </a:defRPr>
            </a:lvl1pPr>
            <a:lvl2pPr marL="742950" indent="-285750" algn="l" defTabSz="914400" rtl="0" eaLnBrk="1" latinLnBrk="0" hangingPunct="1">
              <a:spcBef>
                <a:spcPct val="20000"/>
              </a:spcBef>
              <a:buSzPct val="110000"/>
              <a:buFontTx/>
              <a:buBlip>
                <a:blip r:embed="rId3"/>
              </a:buBlip>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SzPct val="110000"/>
              <a:buFontTx/>
              <a:buBlip>
                <a:blip r:embed="rId3"/>
              </a:buBlip>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SzPct val="110000"/>
              <a:buFontTx/>
              <a:buBlip>
                <a:blip r:embed="rId3"/>
              </a:buBlip>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863" indent="0">
              <a:buNone/>
            </a:pPr>
            <a:r>
              <a:rPr lang="es-CL" sz="1800" b="1" dirty="0" err="1">
                <a:solidFill>
                  <a:schemeClr val="bg2">
                    <a:lumMod val="50000"/>
                    <a:lumOff val="50000"/>
                  </a:schemeClr>
                </a:solidFill>
              </a:rPr>
              <a:t>Location</a:t>
            </a:r>
            <a:endParaRPr lang="es-CL" sz="2100" b="1" dirty="0">
              <a:solidFill>
                <a:schemeClr val="bg2">
                  <a:lumMod val="50000"/>
                  <a:lumOff val="50000"/>
                </a:schemeClr>
              </a:solidFill>
            </a:endParaRPr>
          </a:p>
          <a:p>
            <a:pPr>
              <a:buFont typeface="Arial" panose="020B0604020202020204" pitchFamily="34" charset="0"/>
              <a:buChar char="•"/>
            </a:pPr>
            <a:r>
              <a:rPr lang="es-CL" sz="1500" dirty="0" err="1">
                <a:solidFill>
                  <a:schemeClr val="tx1"/>
                </a:solidFill>
              </a:rPr>
              <a:t>Site</a:t>
            </a:r>
            <a:r>
              <a:rPr lang="es-CL" sz="1500" dirty="0">
                <a:solidFill>
                  <a:schemeClr val="tx1"/>
                </a:solidFill>
              </a:rPr>
              <a:t> </a:t>
            </a:r>
            <a:r>
              <a:rPr lang="es-CL" sz="1500" dirty="0" err="1">
                <a:solidFill>
                  <a:schemeClr val="tx1"/>
                </a:solidFill>
              </a:rPr>
              <a:t>where</a:t>
            </a:r>
            <a:r>
              <a:rPr lang="es-CL" sz="1500" dirty="0">
                <a:solidFill>
                  <a:schemeClr val="tx1"/>
                </a:solidFill>
              </a:rPr>
              <a:t> </a:t>
            </a:r>
            <a:r>
              <a:rPr lang="es-CL" sz="1500" dirty="0" err="1">
                <a:solidFill>
                  <a:schemeClr val="tx1"/>
                </a:solidFill>
              </a:rPr>
              <a:t>Add</a:t>
            </a:r>
            <a:r>
              <a:rPr lang="es-CL" sz="1500" dirty="0">
                <a:solidFill>
                  <a:schemeClr val="tx1"/>
                </a:solidFill>
              </a:rPr>
              <a:t>-In </a:t>
            </a:r>
            <a:r>
              <a:rPr lang="es-CL" sz="1500" dirty="0" err="1">
                <a:solidFill>
                  <a:schemeClr val="tx1"/>
                </a:solidFill>
              </a:rPr>
              <a:t>is</a:t>
            </a:r>
            <a:r>
              <a:rPr lang="es-CL" sz="1500" dirty="0">
                <a:solidFill>
                  <a:schemeClr val="tx1"/>
                </a:solidFill>
              </a:rPr>
              <a:t> </a:t>
            </a:r>
            <a:r>
              <a:rPr lang="es-CL" sz="1500" dirty="0" err="1">
                <a:solidFill>
                  <a:schemeClr val="tx1"/>
                </a:solidFill>
              </a:rPr>
              <a:t>installed</a:t>
            </a:r>
            <a:endParaRPr lang="es-CL" sz="1500" dirty="0">
              <a:solidFill>
                <a:schemeClr val="tx1"/>
              </a:solidFill>
            </a:endParaRPr>
          </a:p>
        </p:txBody>
      </p:sp>
    </p:spTree>
    <p:extLst>
      <p:ext uri="{BB962C8B-B14F-4D97-AF65-F5344CB8AC3E}">
        <p14:creationId xmlns:p14="http://schemas.microsoft.com/office/powerpoint/2010/main" val="1435784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animEffect transition="in" filter="fade">
                                      <p:cBhvr>
                                        <p:cTn id="18" dur="500"/>
                                        <p:tgtEl>
                                          <p:spTgt spid="4">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12849951"/>
              </p:ext>
            </p:extLst>
          </p:nvPr>
        </p:nvGraphicFramePr>
        <p:xfrm>
          <a:off x="201929" y="891882"/>
          <a:ext cx="8740142" cy="4118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3412432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40507814"/>
              </p:ext>
            </p:extLst>
          </p:nvPr>
        </p:nvGraphicFramePr>
        <p:xfrm>
          <a:off x="201929" y="891882"/>
          <a:ext cx="8740142" cy="4118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01930" y="217133"/>
            <a:ext cx="8741880" cy="674749"/>
          </a:xfrm>
        </p:spPr>
        <p:txBody>
          <a:bodyPr/>
          <a:lstStyle/>
          <a:p>
            <a:r>
              <a:rPr lang="en-GB"/>
              <a:t>Knowledge Check</a:t>
            </a:r>
            <a:endParaRPr lang="en-US"/>
          </a:p>
        </p:txBody>
      </p:sp>
    </p:spTree>
    <p:extLst>
      <p:ext uri="{BB962C8B-B14F-4D97-AF65-F5344CB8AC3E}">
        <p14:creationId xmlns:p14="http://schemas.microsoft.com/office/powerpoint/2010/main" val="38893150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dirty="0"/>
              <a:t>Add-In Considerations</a:t>
            </a: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1756543774"/>
              </p:ext>
            </p:extLst>
          </p:nvPr>
        </p:nvGraphicFramePr>
        <p:xfrm>
          <a:off x="386594" y="1145920"/>
          <a:ext cx="8321178" cy="3020225"/>
        </p:xfrm>
        <a:graphic>
          <a:graphicData uri="http://schemas.openxmlformats.org/drawingml/2006/table">
            <a:tbl>
              <a:tblPr firstRow="1" firstCol="1" bandRow="1">
                <a:tableStyleId>{F2DE63D5-997A-4646-A377-4702673A728D}</a:tableStyleId>
              </a:tblPr>
              <a:tblGrid>
                <a:gridCol w="2969988">
                  <a:extLst>
                    <a:ext uri="{9D8B030D-6E8A-4147-A177-3AD203B41FA5}">
                      <a16:colId xmlns:a16="http://schemas.microsoft.com/office/drawing/2014/main" val="1974338067"/>
                    </a:ext>
                  </a:extLst>
                </a:gridCol>
                <a:gridCol w="1272852">
                  <a:extLst>
                    <a:ext uri="{9D8B030D-6E8A-4147-A177-3AD203B41FA5}">
                      <a16:colId xmlns:a16="http://schemas.microsoft.com/office/drawing/2014/main" val="1227064254"/>
                    </a:ext>
                  </a:extLst>
                </a:gridCol>
                <a:gridCol w="1442566">
                  <a:extLst>
                    <a:ext uri="{9D8B030D-6E8A-4147-A177-3AD203B41FA5}">
                      <a16:colId xmlns:a16="http://schemas.microsoft.com/office/drawing/2014/main" val="1864626214"/>
                    </a:ext>
                  </a:extLst>
                </a:gridCol>
                <a:gridCol w="1317886">
                  <a:extLst>
                    <a:ext uri="{9D8B030D-6E8A-4147-A177-3AD203B41FA5}">
                      <a16:colId xmlns:a16="http://schemas.microsoft.com/office/drawing/2014/main" val="2011864368"/>
                    </a:ext>
                  </a:extLst>
                </a:gridCol>
                <a:gridCol w="1317886">
                  <a:extLst>
                    <a:ext uri="{9D8B030D-6E8A-4147-A177-3AD203B41FA5}">
                      <a16:colId xmlns:a16="http://schemas.microsoft.com/office/drawing/2014/main" val="3070943707"/>
                    </a:ext>
                  </a:extLst>
                </a:gridCol>
              </a:tblGrid>
              <a:tr h="787393">
                <a:tc>
                  <a:txBody>
                    <a:bodyPr/>
                    <a:lstStyle/>
                    <a:p>
                      <a:pPr algn="ctr"/>
                      <a:endParaRPr lang="en-US" sz="1400" dirty="0"/>
                    </a:p>
                  </a:txBody>
                  <a:tcPr marL="91416" marR="91416" marT="41148" marB="4114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Full-Trust </a:t>
                      </a:r>
                      <a:br>
                        <a:rPr lang="en-US" sz="1400" dirty="0"/>
                      </a:br>
                      <a:r>
                        <a:rPr lang="en-US" sz="1400" dirty="0"/>
                        <a:t>Solutions</a:t>
                      </a:r>
                    </a:p>
                  </a:txBody>
                  <a:tcPr marL="91416" marR="91416" marT="41148" marB="41148" anchor="ctr"/>
                </a:tc>
                <a:tc>
                  <a:txBody>
                    <a:bodyPr/>
                    <a:lstStyle/>
                    <a:p>
                      <a:pPr algn="ctr"/>
                      <a:r>
                        <a:rPr lang="en-US" sz="1400" dirty="0"/>
                        <a:t>Sandboxed </a:t>
                      </a:r>
                    </a:p>
                    <a:p>
                      <a:pPr algn="ctr"/>
                      <a:r>
                        <a:rPr lang="en-US" sz="1400" dirty="0"/>
                        <a:t>Solutions</a:t>
                      </a:r>
                    </a:p>
                  </a:txBody>
                  <a:tcPr marL="91416" marR="91416" marT="41148" marB="41148" anchor="ctr"/>
                </a:tc>
                <a:tc>
                  <a:txBody>
                    <a:bodyPr/>
                    <a:lstStyle/>
                    <a:p>
                      <a:pPr algn="ctr"/>
                      <a:r>
                        <a:rPr lang="en-US" sz="1400" dirty="0"/>
                        <a:t>Add-Ins</a:t>
                      </a:r>
                    </a:p>
                  </a:txBody>
                  <a:tcPr marL="91416" marR="91416" marT="41148" marB="41148" anchor="ctr"/>
                </a:tc>
                <a:tc>
                  <a:txBody>
                    <a:bodyPr/>
                    <a:lstStyle/>
                    <a:p>
                      <a:pPr algn="ctr"/>
                      <a:r>
                        <a:rPr lang="en-US" sz="1400" dirty="0" err="1"/>
                        <a:t>SPFx</a:t>
                      </a:r>
                      <a:endParaRPr lang="en-US" sz="1400" dirty="0"/>
                    </a:p>
                  </a:txBody>
                  <a:tcPr marL="91416" marR="91416" marT="41148" marB="41148" anchor="ctr"/>
                </a:tc>
                <a:extLst>
                  <a:ext uri="{0D108BD9-81ED-4DB2-BD59-A6C34878D82A}">
                    <a16:rowId xmlns:a16="http://schemas.microsoft.com/office/drawing/2014/main" val="1679205162"/>
                  </a:ext>
                </a:extLst>
              </a:tr>
              <a:tr h="456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Use</a:t>
                      </a:r>
                      <a:r>
                        <a:rPr lang="en-US" sz="1200" baseline="0" dirty="0"/>
                        <a:t> </a:t>
                      </a:r>
                      <a:r>
                        <a:rPr lang="en-US" sz="1200" dirty="0"/>
                        <a:t>Client-Side</a:t>
                      </a:r>
                      <a:r>
                        <a:rPr lang="en-US" sz="1200" baseline="0" dirty="0"/>
                        <a:t> SharePoint API</a:t>
                      </a:r>
                      <a:endParaRPr lang="en-US" sz="1200" dirty="0">
                        <a:solidFill>
                          <a:schemeClr val="tx1"/>
                        </a:solidFill>
                      </a:endParaRP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extLst>
                  <a:ext uri="{0D108BD9-81ED-4DB2-BD59-A6C34878D82A}">
                    <a16:rowId xmlns:a16="http://schemas.microsoft.com/office/drawing/2014/main" val="1064131501"/>
                  </a:ext>
                </a:extLst>
              </a:tr>
              <a:tr h="456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Use Server-Side SharePoint API</a:t>
                      </a:r>
                      <a:endParaRPr lang="en-US" sz="1200" dirty="0">
                        <a:solidFill>
                          <a:schemeClr val="tx1"/>
                        </a:solidFill>
                      </a:endParaRP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Partial</a:t>
                      </a: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No</a:t>
                      </a:r>
                    </a:p>
                  </a:txBody>
                  <a:tcPr marL="91416" marR="91416" marT="41148" marB="41148" anchor="ctr"/>
                </a:tc>
                <a:extLst>
                  <a:ext uri="{0D108BD9-81ED-4DB2-BD59-A6C34878D82A}">
                    <a16:rowId xmlns:a16="http://schemas.microsoft.com/office/drawing/2014/main" val="3941514388"/>
                  </a:ext>
                </a:extLst>
              </a:tr>
              <a:tr h="4386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Add-In-based Permissions (OAuth2)</a:t>
                      </a:r>
                      <a:endParaRPr lang="en-US" sz="1200" dirty="0">
                        <a:solidFill>
                          <a:schemeClr val="tx1"/>
                        </a:solidFill>
                      </a:endParaRP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No</a:t>
                      </a:r>
                    </a:p>
                  </a:txBody>
                  <a:tcPr marL="91416" marR="91416" marT="41148" marB="41148" anchor="ctr"/>
                </a:tc>
                <a:extLst>
                  <a:ext uri="{0D108BD9-81ED-4DB2-BD59-A6C34878D82A}">
                    <a16:rowId xmlns:a16="http://schemas.microsoft.com/office/drawing/2014/main" val="1995970724"/>
                  </a:ext>
                </a:extLst>
              </a:tr>
              <a:tr h="4255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On-Premises Deployment Friendly</a:t>
                      </a:r>
                      <a:endParaRPr lang="en-US" sz="1200" dirty="0">
                        <a:solidFill>
                          <a:schemeClr val="tx1"/>
                        </a:solidFill>
                      </a:endParaRP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extLst>
                  <a:ext uri="{0D108BD9-81ED-4DB2-BD59-A6C34878D82A}">
                    <a16:rowId xmlns:a16="http://schemas.microsoft.com/office/drawing/2014/main" val="3268062165"/>
                  </a:ext>
                </a:extLst>
              </a:tr>
              <a:tr h="4561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SharePoint Online Deployment Friendly</a:t>
                      </a:r>
                      <a:endParaRPr lang="en-US" sz="1200" dirty="0">
                        <a:solidFill>
                          <a:schemeClr val="tx1"/>
                        </a:solidFill>
                      </a:endParaRP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extLst>
                  <a:ext uri="{0D108BD9-81ED-4DB2-BD59-A6C34878D82A}">
                    <a16:rowId xmlns:a16="http://schemas.microsoft.com/office/drawing/2014/main" val="3872072777"/>
                  </a:ext>
                </a:extLst>
              </a:tr>
            </a:tbl>
          </a:graphicData>
        </a:graphic>
      </p:graphicFrame>
    </p:spTree>
    <p:extLst>
      <p:ext uri="{BB962C8B-B14F-4D97-AF65-F5344CB8AC3E}">
        <p14:creationId xmlns:p14="http://schemas.microsoft.com/office/powerpoint/2010/main" val="28508726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dirty="0"/>
              <a:t>Add-In Considerations</a:t>
            </a: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3809411672"/>
              </p:ext>
            </p:extLst>
          </p:nvPr>
        </p:nvGraphicFramePr>
        <p:xfrm>
          <a:off x="386594" y="1145919"/>
          <a:ext cx="8321178" cy="3535137"/>
        </p:xfrm>
        <a:graphic>
          <a:graphicData uri="http://schemas.openxmlformats.org/drawingml/2006/table">
            <a:tbl>
              <a:tblPr firstRow="1" firstCol="1" bandRow="1">
                <a:tableStyleId>{F2DE63D5-997A-4646-A377-4702673A728D}</a:tableStyleId>
              </a:tblPr>
              <a:tblGrid>
                <a:gridCol w="2969988">
                  <a:extLst>
                    <a:ext uri="{9D8B030D-6E8A-4147-A177-3AD203B41FA5}">
                      <a16:colId xmlns:a16="http://schemas.microsoft.com/office/drawing/2014/main" val="1974338067"/>
                    </a:ext>
                  </a:extLst>
                </a:gridCol>
                <a:gridCol w="1272852">
                  <a:extLst>
                    <a:ext uri="{9D8B030D-6E8A-4147-A177-3AD203B41FA5}">
                      <a16:colId xmlns:a16="http://schemas.microsoft.com/office/drawing/2014/main" val="1227064254"/>
                    </a:ext>
                  </a:extLst>
                </a:gridCol>
                <a:gridCol w="1442566">
                  <a:extLst>
                    <a:ext uri="{9D8B030D-6E8A-4147-A177-3AD203B41FA5}">
                      <a16:colId xmlns:a16="http://schemas.microsoft.com/office/drawing/2014/main" val="1864626214"/>
                    </a:ext>
                  </a:extLst>
                </a:gridCol>
                <a:gridCol w="1317886">
                  <a:extLst>
                    <a:ext uri="{9D8B030D-6E8A-4147-A177-3AD203B41FA5}">
                      <a16:colId xmlns:a16="http://schemas.microsoft.com/office/drawing/2014/main" val="2011864368"/>
                    </a:ext>
                  </a:extLst>
                </a:gridCol>
                <a:gridCol w="1317886">
                  <a:extLst>
                    <a:ext uri="{9D8B030D-6E8A-4147-A177-3AD203B41FA5}">
                      <a16:colId xmlns:a16="http://schemas.microsoft.com/office/drawing/2014/main" val="3070943707"/>
                    </a:ext>
                  </a:extLst>
                </a:gridCol>
              </a:tblGrid>
              <a:tr h="819199">
                <a:tc>
                  <a:txBody>
                    <a:bodyPr/>
                    <a:lstStyle/>
                    <a:p>
                      <a:pPr algn="ctr"/>
                      <a:endParaRPr lang="en-US" sz="1400" dirty="0"/>
                    </a:p>
                  </a:txBody>
                  <a:tcPr marL="91416" marR="91416" marT="41148" marB="41148"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Full-Trust </a:t>
                      </a:r>
                      <a:br>
                        <a:rPr lang="en-US" sz="1400" dirty="0"/>
                      </a:br>
                      <a:r>
                        <a:rPr lang="en-US" sz="1400" dirty="0"/>
                        <a:t>Solutions</a:t>
                      </a:r>
                    </a:p>
                  </a:txBody>
                  <a:tcPr marL="91416" marR="91416" marT="41148" marB="41148" anchor="ctr"/>
                </a:tc>
                <a:tc>
                  <a:txBody>
                    <a:bodyPr/>
                    <a:lstStyle/>
                    <a:p>
                      <a:pPr algn="ctr"/>
                      <a:r>
                        <a:rPr lang="en-US" sz="1400" dirty="0"/>
                        <a:t>Sandboxed </a:t>
                      </a:r>
                    </a:p>
                    <a:p>
                      <a:pPr algn="ctr"/>
                      <a:r>
                        <a:rPr lang="en-US" sz="1400" dirty="0"/>
                        <a:t>Solutions</a:t>
                      </a:r>
                    </a:p>
                  </a:txBody>
                  <a:tcPr marL="91416" marR="91416" marT="41148" marB="41148" anchor="ctr"/>
                </a:tc>
                <a:tc>
                  <a:txBody>
                    <a:bodyPr/>
                    <a:lstStyle/>
                    <a:p>
                      <a:pPr algn="ctr"/>
                      <a:r>
                        <a:rPr lang="en-US" sz="1400" dirty="0"/>
                        <a:t>Add-Ins</a:t>
                      </a:r>
                    </a:p>
                  </a:txBody>
                  <a:tcPr marL="91416" marR="91416" marT="41148" marB="41148" anchor="ctr"/>
                </a:tc>
                <a:tc>
                  <a:txBody>
                    <a:bodyPr/>
                    <a:lstStyle/>
                    <a:p>
                      <a:pPr algn="ctr"/>
                      <a:r>
                        <a:rPr lang="en-US" sz="1400" dirty="0" err="1"/>
                        <a:t>SPFx</a:t>
                      </a:r>
                      <a:endParaRPr lang="en-US" sz="1400" dirty="0"/>
                    </a:p>
                  </a:txBody>
                  <a:tcPr marL="91416" marR="91416" marT="41148" marB="41148" anchor="ctr"/>
                </a:tc>
                <a:extLst>
                  <a:ext uri="{0D108BD9-81ED-4DB2-BD59-A6C34878D82A}">
                    <a16:rowId xmlns:a16="http://schemas.microsoft.com/office/drawing/2014/main" val="1679205162"/>
                  </a:ext>
                </a:extLst>
              </a:tr>
              <a:tr h="4746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dirty="0"/>
                        <a:t>Installable by end users</a:t>
                      </a:r>
                      <a:endParaRPr lang="en-US" sz="1200" b="1" dirty="0">
                        <a:solidFill>
                          <a:schemeClr val="dk1"/>
                        </a:solidFill>
                        <a:latin typeface="+mn-lt"/>
                        <a:ea typeface="+mn-ea"/>
                        <a:cs typeface="+mn-cs"/>
                      </a:endParaRPr>
                    </a:p>
                  </a:txBody>
                  <a:tcPr marL="91416" marR="91416" marT="41148" marB="41148" anchor="ctr"/>
                </a:tc>
                <a:tc>
                  <a:txBody>
                    <a:bodyPr/>
                    <a:lstStyle/>
                    <a:p>
                      <a:r>
                        <a:rPr lang="nl-NL" sz="1400" dirty="0"/>
                        <a:t>No</a:t>
                      </a:r>
                      <a:endParaRPr lang="en-US" sz="1400" dirty="0"/>
                    </a:p>
                  </a:txBody>
                  <a:tcPr marL="91416" marR="91416" marT="41148" marB="41148" anchor="ctr"/>
                </a:tc>
                <a:tc>
                  <a:txBody>
                    <a:bodyPr/>
                    <a:lstStyle/>
                    <a:p>
                      <a:r>
                        <a:rPr lang="nl-NL" sz="1400" dirty="0"/>
                        <a:t>Yes</a:t>
                      </a:r>
                      <a:endParaRPr lang="en-US" sz="1400" dirty="0"/>
                    </a:p>
                  </a:txBody>
                  <a:tcPr marL="91416" marR="91416" marT="41148" marB="41148" anchor="ctr"/>
                </a:tc>
                <a:tc>
                  <a:txBody>
                    <a:bodyPr/>
                    <a:lstStyle/>
                    <a:p>
                      <a:r>
                        <a:rPr lang="nl-NL" sz="1400" dirty="0"/>
                        <a:t>Yes</a:t>
                      </a:r>
                      <a:endParaRPr lang="en-US" sz="1400" dirty="0"/>
                    </a:p>
                  </a:txBody>
                  <a:tcPr marL="91416" marR="91416" marT="41148" marB="41148" anchor="ctr"/>
                </a:tc>
                <a:tc>
                  <a:txBody>
                    <a:bodyPr/>
                    <a:lstStyle/>
                    <a:p>
                      <a:r>
                        <a:rPr lang="en-US" sz="1400" dirty="0"/>
                        <a:t>Yes</a:t>
                      </a:r>
                    </a:p>
                  </a:txBody>
                  <a:tcPr marL="91416" marR="91416" marT="41148" marB="41148" anchor="ctr"/>
                </a:tc>
                <a:extLst>
                  <a:ext uri="{0D108BD9-81ED-4DB2-BD59-A6C34878D82A}">
                    <a16:rowId xmlns:a16="http://schemas.microsoft.com/office/drawing/2014/main" val="3553418686"/>
                  </a:ext>
                </a:extLst>
              </a:tr>
              <a:tr h="4427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dirty="0"/>
                        <a:t>Distribution via corporate App Catalog</a:t>
                      </a:r>
                      <a:endParaRPr lang="en-US" sz="1200" b="1" dirty="0">
                        <a:solidFill>
                          <a:schemeClr val="dk1"/>
                        </a:solidFill>
                        <a:latin typeface="+mn-lt"/>
                        <a:ea typeface="+mn-ea"/>
                        <a:cs typeface="+mn-cs"/>
                      </a:endParaRPr>
                    </a:p>
                  </a:txBody>
                  <a:tcPr marL="91416" marR="91416" marT="41148" marB="41148" anchor="ctr"/>
                </a:tc>
                <a:tc>
                  <a:txBody>
                    <a:bodyPr/>
                    <a:lstStyle/>
                    <a:p>
                      <a:r>
                        <a:rPr lang="nl-NL" sz="1400" dirty="0"/>
                        <a:t>No</a:t>
                      </a:r>
                      <a:endParaRPr lang="en-US" sz="1400" dirty="0"/>
                    </a:p>
                  </a:txBody>
                  <a:tcPr marL="91416" marR="91416" marT="41148" marB="41148" anchor="ctr"/>
                </a:tc>
                <a:tc>
                  <a:txBody>
                    <a:bodyPr/>
                    <a:lstStyle/>
                    <a:p>
                      <a:r>
                        <a:rPr lang="nl-NL" sz="1400" dirty="0"/>
                        <a:t>No</a:t>
                      </a:r>
                      <a:endParaRPr lang="en-US" sz="1400" dirty="0"/>
                    </a:p>
                  </a:txBody>
                  <a:tcPr marL="91416" marR="91416" marT="41148" marB="41148" anchor="ctr"/>
                </a:tc>
                <a:tc>
                  <a:txBody>
                    <a:bodyPr/>
                    <a:lstStyle/>
                    <a:p>
                      <a:r>
                        <a:rPr lang="nl-NL" sz="1400" dirty="0"/>
                        <a:t>Yes</a:t>
                      </a:r>
                      <a:endParaRPr lang="en-US" sz="1400" dirty="0"/>
                    </a:p>
                  </a:txBody>
                  <a:tcPr marL="91416" marR="91416" marT="41148" marB="41148" anchor="ctr"/>
                </a:tc>
                <a:tc>
                  <a:txBody>
                    <a:bodyPr/>
                    <a:lstStyle/>
                    <a:p>
                      <a:r>
                        <a:rPr lang="en-US" sz="1400" dirty="0"/>
                        <a:t>Yes</a:t>
                      </a:r>
                    </a:p>
                  </a:txBody>
                  <a:tcPr marL="91416" marR="91416" marT="41148" marB="41148" anchor="ctr"/>
                </a:tc>
                <a:extLst>
                  <a:ext uri="{0D108BD9-81ED-4DB2-BD59-A6C34878D82A}">
                    <a16:rowId xmlns:a16="http://schemas.microsoft.com/office/drawing/2014/main" val="1115593375"/>
                  </a:ext>
                </a:extLst>
              </a:tr>
              <a:tr h="671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Distribution </a:t>
                      </a:r>
                      <a:r>
                        <a:rPr lang="en-US" sz="1200" baseline="0" dirty="0"/>
                        <a:t>via public </a:t>
                      </a:r>
                      <a:r>
                        <a:rPr lang="en-US" sz="1200" dirty="0"/>
                        <a:t>SharePoint</a:t>
                      </a:r>
                      <a:r>
                        <a:rPr lang="en-US" sz="1200" baseline="0" dirty="0"/>
                        <a:t> Store</a:t>
                      </a:r>
                      <a:endParaRPr lang="en-US" sz="1200" dirty="0">
                        <a:solidFill>
                          <a:schemeClr val="tx1"/>
                        </a:solidFill>
                      </a:endParaRP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Not yet</a:t>
                      </a:r>
                    </a:p>
                  </a:txBody>
                  <a:tcPr marL="91416" marR="91416" marT="41148" marB="41148" anchor="ctr"/>
                </a:tc>
                <a:extLst>
                  <a:ext uri="{0D108BD9-81ED-4DB2-BD59-A6C34878D82A}">
                    <a16:rowId xmlns:a16="http://schemas.microsoft.com/office/drawing/2014/main" val="3656870536"/>
                  </a:ext>
                </a:extLst>
              </a:tr>
              <a:tr h="6710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SharePoint Provided</a:t>
                      </a:r>
                      <a:r>
                        <a:rPr lang="en-US" sz="1200" baseline="0" dirty="0"/>
                        <a:t> Schematics for Install / Upgrade / Uninstall</a:t>
                      </a:r>
                      <a:endParaRPr lang="en-US" sz="1200" dirty="0">
                        <a:solidFill>
                          <a:schemeClr val="tx1"/>
                        </a:solidFill>
                      </a:endParaRP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extLst>
                  <a:ext uri="{0D108BD9-81ED-4DB2-BD59-A6C34878D82A}">
                    <a16:rowId xmlns:a16="http://schemas.microsoft.com/office/drawing/2014/main" val="1178082179"/>
                  </a:ext>
                </a:extLst>
              </a:tr>
              <a:tr h="4564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Works on</a:t>
                      </a:r>
                      <a:r>
                        <a:rPr lang="en-US" sz="1200" baseline="0" dirty="0"/>
                        <a:t> SharePoint Online</a:t>
                      </a:r>
                      <a:endParaRPr lang="en-US" sz="1200" dirty="0">
                        <a:solidFill>
                          <a:schemeClr val="tx1"/>
                        </a:solidFill>
                      </a:endParaRPr>
                    </a:p>
                  </a:txBody>
                  <a:tcPr marL="91416" marR="91416" marT="41148" marB="41148" anchor="ctr"/>
                </a:tc>
                <a:tc>
                  <a:txBody>
                    <a:bodyPr/>
                    <a:lstStyle/>
                    <a:p>
                      <a:r>
                        <a:rPr lang="en-US" sz="1400" dirty="0"/>
                        <a:t>No</a:t>
                      </a:r>
                    </a:p>
                  </a:txBody>
                  <a:tcPr marL="91416" marR="91416" marT="41148" marB="41148" anchor="ctr"/>
                </a:tc>
                <a:tc>
                  <a:txBody>
                    <a:bodyPr/>
                    <a:lstStyle/>
                    <a:p>
                      <a:r>
                        <a:rPr lang="en-US" sz="1400" dirty="0"/>
                        <a:t>Partial</a:t>
                      </a:r>
                    </a:p>
                  </a:txBody>
                  <a:tcPr marL="91416" marR="91416" marT="41148" marB="41148" anchor="ctr"/>
                </a:tc>
                <a:tc>
                  <a:txBody>
                    <a:bodyPr/>
                    <a:lstStyle/>
                    <a:p>
                      <a:r>
                        <a:rPr lang="en-US" sz="1400" dirty="0"/>
                        <a:t>Yes</a:t>
                      </a:r>
                    </a:p>
                  </a:txBody>
                  <a:tcPr marL="91416" marR="91416" marT="41148" marB="41148" anchor="ctr"/>
                </a:tc>
                <a:tc>
                  <a:txBody>
                    <a:bodyPr/>
                    <a:lstStyle/>
                    <a:p>
                      <a:r>
                        <a:rPr lang="en-US" sz="1400" dirty="0"/>
                        <a:t>Yes</a:t>
                      </a:r>
                    </a:p>
                  </a:txBody>
                  <a:tcPr marL="91416" marR="91416" marT="41148" marB="41148" anchor="ctr"/>
                </a:tc>
                <a:extLst>
                  <a:ext uri="{0D108BD9-81ED-4DB2-BD59-A6C34878D82A}">
                    <a16:rowId xmlns:a16="http://schemas.microsoft.com/office/drawing/2014/main" val="947240722"/>
                  </a:ext>
                </a:extLst>
              </a:tr>
            </a:tbl>
          </a:graphicData>
        </a:graphic>
      </p:graphicFrame>
    </p:spTree>
    <p:extLst>
      <p:ext uri="{BB962C8B-B14F-4D97-AF65-F5344CB8AC3E}">
        <p14:creationId xmlns:p14="http://schemas.microsoft.com/office/powerpoint/2010/main" val="5510723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buNone/>
            </a:pPr>
            <a:r>
              <a:rPr lang="en-US" sz="2000">
                <a:solidFill>
                  <a:schemeClr val="accent1">
                    <a:lumMod val="75000"/>
                    <a:lumOff val="25000"/>
                  </a:schemeClr>
                </a:solidFill>
              </a:rPr>
              <a:t>What to consider</a:t>
            </a:r>
            <a:endParaRPr lang="nl-NL" sz="2000">
              <a:solidFill>
                <a:schemeClr val="accent1">
                  <a:lumMod val="75000"/>
                  <a:lumOff val="25000"/>
                </a:schemeClr>
              </a:solidFill>
            </a:endParaRPr>
          </a:p>
        </p:txBody>
      </p:sp>
      <p:sp>
        <p:nvSpPr>
          <p:cNvPr id="2" name="Title 1"/>
          <p:cNvSpPr>
            <a:spLocks noGrp="1"/>
          </p:cNvSpPr>
          <p:nvPr>
            <p:ph type="title"/>
          </p:nvPr>
        </p:nvSpPr>
        <p:spPr/>
        <p:txBody>
          <a:bodyPr/>
          <a:lstStyle/>
          <a:p>
            <a:r>
              <a:rPr lang="en-US" dirty="0"/>
              <a:t>Add-In Considerations</a:t>
            </a:r>
            <a:endParaRPr lang="nl-NL" dirty="0"/>
          </a:p>
        </p:txBody>
      </p:sp>
      <p:graphicFrame>
        <p:nvGraphicFramePr>
          <p:cNvPr id="7" name="Content Placeholder 5"/>
          <p:cNvGraphicFramePr>
            <a:graphicFrameLocks/>
          </p:cNvGraphicFramePr>
          <p:nvPr>
            <p:extLst>
              <p:ext uri="{D42A27DB-BD31-4B8C-83A1-F6EECF244321}">
                <p14:modId xmlns:p14="http://schemas.microsoft.com/office/powerpoint/2010/main" val="2453067403"/>
              </p:ext>
            </p:extLst>
          </p:nvPr>
        </p:nvGraphicFramePr>
        <p:xfrm>
          <a:off x="1981200" y="1085850"/>
          <a:ext cx="5943600" cy="3390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4266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 Considerations</a:t>
            </a:r>
            <a:endParaRPr lang="nl-NL" dirty="0"/>
          </a:p>
        </p:txBody>
      </p:sp>
      <p:graphicFrame>
        <p:nvGraphicFramePr>
          <p:cNvPr id="4" name="Picture Placeholder 4"/>
          <p:cNvGraphicFramePr>
            <a:graphicFrameLocks/>
          </p:cNvGraphicFramePr>
          <p:nvPr>
            <p:extLst>
              <p:ext uri="{D42A27DB-BD31-4B8C-83A1-F6EECF244321}">
                <p14:modId xmlns:p14="http://schemas.microsoft.com/office/powerpoint/2010/main" val="1318210490"/>
              </p:ext>
            </p:extLst>
          </p:nvPr>
        </p:nvGraphicFramePr>
        <p:xfrm>
          <a:off x="1600200" y="1352550"/>
          <a:ext cx="6172200" cy="3276599"/>
        </p:xfrm>
        <a:graphic>
          <a:graphicData uri="http://schemas.openxmlformats.org/drawingml/2006/table">
            <a:tbl>
              <a:tblPr firstRow="1" bandRow="1">
                <a:tableStyleId>{F5AB1C69-6EDB-4FF4-983F-18BD219EF322}</a:tableStyleId>
              </a:tblPr>
              <a:tblGrid>
                <a:gridCol w="3086100">
                  <a:extLst>
                    <a:ext uri="{9D8B030D-6E8A-4147-A177-3AD203B41FA5}">
                      <a16:colId xmlns:a16="http://schemas.microsoft.com/office/drawing/2014/main" val="3276306987"/>
                    </a:ext>
                  </a:extLst>
                </a:gridCol>
                <a:gridCol w="3086100">
                  <a:extLst>
                    <a:ext uri="{9D8B030D-6E8A-4147-A177-3AD203B41FA5}">
                      <a16:colId xmlns:a16="http://schemas.microsoft.com/office/drawing/2014/main" val="4006142000"/>
                    </a:ext>
                  </a:extLst>
                </a:gridCol>
              </a:tblGrid>
              <a:tr h="611961">
                <a:tc>
                  <a:txBody>
                    <a:bodyPr/>
                    <a:lstStyle/>
                    <a:p>
                      <a:r>
                        <a:rPr lang="en-US" sz="1600" dirty="0"/>
                        <a:t>Provider</a:t>
                      </a:r>
                      <a:r>
                        <a:rPr lang="en-US" sz="1600" baseline="0" dirty="0"/>
                        <a:t> </a:t>
                      </a:r>
                      <a:r>
                        <a:rPr lang="en-US" sz="1600" dirty="0"/>
                        <a:t>Hosted</a:t>
                      </a:r>
                      <a:r>
                        <a:rPr lang="en-US" sz="1600" baseline="0" dirty="0"/>
                        <a:t> Add-Ins</a:t>
                      </a:r>
                      <a:endParaRPr lang="en-US" sz="1600" b="1" dirty="0"/>
                    </a:p>
                  </a:txBody>
                  <a:tcPr marL="115295" marR="115295" marT="54864" marB="54864" anchor="ctr"/>
                </a:tc>
                <a:tc>
                  <a:txBody>
                    <a:bodyPr/>
                    <a:lstStyle/>
                    <a:p>
                      <a:r>
                        <a:rPr lang="en-US" sz="1600" dirty="0"/>
                        <a:t>SharePoint Hosted Add-Ins</a:t>
                      </a:r>
                      <a:endParaRPr lang="en-US" sz="1600" b="1" dirty="0"/>
                    </a:p>
                  </a:txBody>
                  <a:tcPr marL="115295" marR="115295" marT="54864" marB="54864" anchor="ctr"/>
                </a:tc>
                <a:extLst>
                  <a:ext uri="{0D108BD9-81ED-4DB2-BD59-A6C34878D82A}">
                    <a16:rowId xmlns:a16="http://schemas.microsoft.com/office/drawing/2014/main" val="3571197009"/>
                  </a:ext>
                </a:extLst>
              </a:tr>
              <a:tr h="575634">
                <a:tc>
                  <a:txBody>
                    <a:bodyPr/>
                    <a:lstStyle/>
                    <a:p>
                      <a:r>
                        <a:rPr lang="en-US" sz="1400" dirty="0"/>
                        <a:t>Preferred hosting model for almost all types of Add-Ins</a:t>
                      </a:r>
                      <a:endParaRPr lang="en-US" sz="1400" i="0" dirty="0"/>
                    </a:p>
                  </a:txBody>
                  <a:tcPr marL="115295" marR="115295" marT="54864" marB="54864"/>
                </a:tc>
                <a:tc>
                  <a:txBody>
                    <a:bodyPr/>
                    <a:lstStyle/>
                    <a:p>
                      <a:r>
                        <a:rPr lang="en-US" sz="1400" dirty="0"/>
                        <a:t>Good for smaller Add-Ins &amp; resource storage</a:t>
                      </a:r>
                      <a:endParaRPr lang="en-US" sz="1400" i="0" dirty="0"/>
                    </a:p>
                  </a:txBody>
                  <a:tcPr marL="115295" marR="115295" marT="54864" marB="54864"/>
                </a:tc>
                <a:extLst>
                  <a:ext uri="{0D108BD9-81ED-4DB2-BD59-A6C34878D82A}">
                    <a16:rowId xmlns:a16="http://schemas.microsoft.com/office/drawing/2014/main" val="1352361396"/>
                  </a:ext>
                </a:extLst>
              </a:tr>
              <a:tr h="708790">
                <a:tc>
                  <a:txBody>
                    <a:bodyPr/>
                    <a:lstStyle/>
                    <a:p>
                      <a:r>
                        <a:rPr lang="en-US" sz="1400" dirty="0"/>
                        <a:t>Full power of web – choose your infrastructure &amp; technology</a:t>
                      </a:r>
                    </a:p>
                  </a:txBody>
                  <a:tcPr marL="115295" marR="115295" marT="54864" marB="54864"/>
                </a:tc>
                <a:tc>
                  <a:txBody>
                    <a:bodyPr/>
                    <a:lstStyle/>
                    <a:p>
                      <a:r>
                        <a:rPr lang="en-US" sz="1400" dirty="0"/>
                        <a:t>SharePoint-based; no server-side code</a:t>
                      </a:r>
                    </a:p>
                  </a:txBody>
                  <a:tcPr marL="115295" marR="115295" marT="54864" marB="54864"/>
                </a:tc>
                <a:extLst>
                  <a:ext uri="{0D108BD9-81ED-4DB2-BD59-A6C34878D82A}">
                    <a16:rowId xmlns:a16="http://schemas.microsoft.com/office/drawing/2014/main" val="4234488021"/>
                  </a:ext>
                </a:extLst>
              </a:tr>
              <a:tr h="575634">
                <a:tc>
                  <a:txBody>
                    <a:bodyPr/>
                    <a:lstStyle/>
                    <a:p>
                      <a:r>
                        <a:rPr lang="en-US" sz="1400" dirty="0"/>
                        <a:t>Requires setting up</a:t>
                      </a:r>
                      <a:r>
                        <a:rPr lang="en-US" sz="1400" baseline="0" dirty="0"/>
                        <a:t> your own hosting</a:t>
                      </a:r>
                      <a:endParaRPr lang="en-US" sz="1400" dirty="0"/>
                    </a:p>
                  </a:txBody>
                  <a:tcPr marL="115295" marR="115295" marT="54864" marB="54864"/>
                </a:tc>
                <a:tc>
                  <a:txBody>
                    <a:bodyPr/>
                    <a:lstStyle/>
                    <a:p>
                      <a:r>
                        <a:rPr lang="en-US" sz="1400" dirty="0"/>
                        <a:t>Automatically hosted in SharePoint</a:t>
                      </a:r>
                    </a:p>
                  </a:txBody>
                  <a:tcPr marL="115295" marR="115295" marT="54864" marB="54864"/>
                </a:tc>
                <a:extLst>
                  <a:ext uri="{0D108BD9-81ED-4DB2-BD59-A6C34878D82A}">
                    <a16:rowId xmlns:a16="http://schemas.microsoft.com/office/drawing/2014/main" val="14182007"/>
                  </a:ext>
                </a:extLst>
              </a:tr>
              <a:tr h="804580">
                <a:tc>
                  <a:txBody>
                    <a:bodyPr/>
                    <a:lstStyle/>
                    <a:p>
                      <a:r>
                        <a:rPr lang="en-US" sz="1400" dirty="0"/>
                        <a:t>May require you own handling</a:t>
                      </a:r>
                      <a:r>
                        <a:rPr lang="en-US" sz="1400" baseline="0" dirty="0"/>
                        <a:t> of multitenancy &amp; permission management</a:t>
                      </a:r>
                      <a:endParaRPr lang="en-US" sz="1400" dirty="0"/>
                    </a:p>
                  </a:txBody>
                  <a:tcPr marL="115295" marR="115295" marT="54864" marB="54864"/>
                </a:tc>
                <a:tc>
                  <a:txBody>
                    <a:bodyPr/>
                    <a:lstStyle/>
                    <a:p>
                      <a:r>
                        <a:rPr lang="en-US" sz="1400" dirty="0"/>
                        <a:t>Inherent multitenancy &amp; isolation</a:t>
                      </a:r>
                    </a:p>
                  </a:txBody>
                  <a:tcPr marL="115295" marR="115295" marT="54864" marB="54864"/>
                </a:tc>
                <a:extLst>
                  <a:ext uri="{0D108BD9-81ED-4DB2-BD59-A6C34878D82A}">
                    <a16:rowId xmlns:a16="http://schemas.microsoft.com/office/drawing/2014/main" val="2094944563"/>
                  </a:ext>
                </a:extLst>
              </a:tr>
            </a:tbl>
          </a:graphicData>
        </a:graphic>
      </p:graphicFrame>
    </p:spTree>
    <p:extLst>
      <p:ext uri="{BB962C8B-B14F-4D97-AF65-F5344CB8AC3E}">
        <p14:creationId xmlns:p14="http://schemas.microsoft.com/office/powerpoint/2010/main" val="31899331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8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01929" y="891882"/>
          <a:ext cx="8740142" cy="3767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201930" y="217133"/>
            <a:ext cx="8741880" cy="674749"/>
          </a:xfrm>
        </p:spPr>
        <p:txBody>
          <a:bodyPr/>
          <a:lstStyle/>
          <a:p>
            <a:r>
              <a:rPr lang="en-US" dirty="0"/>
              <a:t>Provider-hosted Add-Ins</a:t>
            </a:r>
            <a:endParaRPr lang="nl-NL" dirty="0"/>
          </a:p>
        </p:txBody>
      </p:sp>
    </p:spTree>
    <p:extLst>
      <p:ext uri="{BB962C8B-B14F-4D97-AF65-F5344CB8AC3E}">
        <p14:creationId xmlns:p14="http://schemas.microsoft.com/office/powerpoint/2010/main" val="237028925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8413906"/>
          </a:xfrm>
        </p:spPr>
        <p:txBody>
          <a:bodyPr/>
          <a:lstStyle/>
          <a:p>
            <a:r>
              <a:rPr lang="en-US" dirty="0"/>
              <a:t>You get 10 Azure single instance websites for free with 1 GB storage for development purposes</a:t>
            </a:r>
          </a:p>
          <a:p>
            <a:r>
              <a:rPr lang="en-US" dirty="0"/>
              <a:t>You don’t have to worry about the hosting part for your Add-Ins</a:t>
            </a:r>
          </a:p>
          <a:p>
            <a:r>
              <a:rPr lang="en-US" dirty="0"/>
              <a:t>You can utilize all the great features Azure offers like automatic up- and down-scaling</a:t>
            </a:r>
          </a:p>
          <a:p>
            <a:r>
              <a:rPr lang="en-US" dirty="0"/>
              <a:t>Can be set up and configured all from within Visual Studio with a few simple clicks</a:t>
            </a:r>
          </a:p>
          <a:p>
            <a:r>
              <a:rPr lang="en-US" dirty="0"/>
              <a:t>Not just .NET Applications; Azure supports PHP, Node.js &amp; Java</a:t>
            </a:r>
          </a:p>
          <a:p>
            <a:endParaRPr lang="en-US" dirty="0"/>
          </a:p>
          <a:p>
            <a:r>
              <a:rPr lang="en-US" dirty="0"/>
              <a:t>Long running processes via Worker Roles</a:t>
            </a:r>
          </a:p>
          <a:p>
            <a:r>
              <a:rPr lang="en-US" dirty="0"/>
              <a:t>Access to SQL Azure, Blobs, Tables, AppFabric &amp; Service Bus</a:t>
            </a:r>
          </a:p>
          <a:p>
            <a:endParaRPr lang="en-US" dirty="0"/>
          </a:p>
          <a:p>
            <a:r>
              <a:rPr lang="en-US" dirty="0"/>
              <a:t>Doing this is outside the scope of this training. A step by step guidance can be found here:</a:t>
            </a:r>
          </a:p>
          <a:p>
            <a:r>
              <a:rPr lang="nl-NL" dirty="0"/>
              <a:t>http://blogs.msdn.com/b/kaevans/archive/2014/02/24/creating-a-sharepoint-2013-app-with-azure-web-sites.aspx</a:t>
            </a:r>
            <a:endParaRPr lang="en-US" dirty="0"/>
          </a:p>
          <a:p>
            <a:endParaRPr lang="nl-NL" dirty="0"/>
          </a:p>
        </p:txBody>
      </p:sp>
      <p:sp>
        <p:nvSpPr>
          <p:cNvPr id="2" name="Title 1"/>
          <p:cNvSpPr>
            <a:spLocks noGrp="1"/>
          </p:cNvSpPr>
          <p:nvPr>
            <p:ph type="title"/>
          </p:nvPr>
        </p:nvSpPr>
        <p:spPr>
          <a:xfrm>
            <a:off x="201930" y="217133"/>
            <a:ext cx="8741880" cy="674749"/>
          </a:xfrm>
        </p:spPr>
        <p:txBody>
          <a:bodyPr/>
          <a:lstStyle/>
          <a:p>
            <a:r>
              <a:rPr lang="en-US" dirty="0"/>
              <a:t>Provider-hosted Add-Ins on Azure Websites</a:t>
            </a:r>
            <a:endParaRPr lang="nl-NL" dirty="0"/>
          </a:p>
        </p:txBody>
      </p:sp>
    </p:spTree>
    <p:extLst>
      <p:ext uri="{BB962C8B-B14F-4D97-AF65-F5344CB8AC3E}">
        <p14:creationId xmlns:p14="http://schemas.microsoft.com/office/powerpoint/2010/main" val="292412463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 Create Add-In</a:t>
            </a:r>
            <a:endParaRPr lang="en-US"/>
          </a:p>
        </p:txBody>
      </p:sp>
      <p:sp>
        <p:nvSpPr>
          <p:cNvPr id="3" name="Text Placeholder 2">
            <a:extLst>
              <a:ext uri="{FF2B5EF4-FFF2-40B4-BE49-F238E27FC236}">
                <a16:creationId xmlns:a16="http://schemas.microsoft.com/office/drawing/2014/main" id="{457E0B4F-4EB5-4B47-908B-B458BCE52E6E}"/>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20498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1930" y="891882"/>
          <a:ext cx="4499676" cy="3237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p:cNvSpPr>
            <a:spLocks noGrp="1"/>
          </p:cNvSpPr>
          <p:nvPr>
            <p:ph type="title"/>
          </p:nvPr>
        </p:nvSpPr>
        <p:spPr/>
        <p:txBody>
          <a:bodyPr/>
          <a:lstStyle/>
          <a:p>
            <a:r>
              <a:rPr lang="en-US" dirty="0"/>
              <a:t>Visual Studio: SharePoint Add-In</a:t>
            </a:r>
          </a:p>
        </p:txBody>
      </p:sp>
      <p:pic>
        <p:nvPicPr>
          <p:cNvPr id="2" name="Picture 1"/>
          <p:cNvPicPr>
            <a:picLocks noChangeAspect="1"/>
          </p:cNvPicPr>
          <p:nvPr/>
        </p:nvPicPr>
        <p:blipFill>
          <a:blip r:embed="rId8"/>
          <a:stretch>
            <a:fillRect/>
          </a:stretch>
        </p:blipFill>
        <p:spPr>
          <a:xfrm>
            <a:off x="4800600" y="891882"/>
            <a:ext cx="4044215" cy="3825919"/>
          </a:xfrm>
          <a:prstGeom prst="rect">
            <a:avLst/>
          </a:prstGeom>
        </p:spPr>
      </p:pic>
    </p:spTree>
    <p:extLst>
      <p:ext uri="{BB962C8B-B14F-4D97-AF65-F5344CB8AC3E}">
        <p14:creationId xmlns:p14="http://schemas.microsoft.com/office/powerpoint/2010/main" val="13222516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1613" y="892175"/>
            <a:ext cx="8740775" cy="917944"/>
          </a:xfrm>
        </p:spPr>
        <p:txBody>
          <a:bodyPr/>
          <a:lstStyle/>
          <a:p>
            <a:pPr marL="0" indent="0">
              <a:buNone/>
            </a:pPr>
            <a:r>
              <a:rPr lang="en-US" dirty="0"/>
              <a:t>Modifying</a:t>
            </a:r>
            <a:br>
              <a:rPr lang="en-US" dirty="0"/>
            </a:br>
            <a:r>
              <a:rPr lang="en-US" dirty="0"/>
              <a:t>Default.aspx</a:t>
            </a:r>
            <a:endParaRPr lang="nl-NL" dirty="0"/>
          </a:p>
        </p:txBody>
      </p:sp>
      <p:sp>
        <p:nvSpPr>
          <p:cNvPr id="27" name="Title 26"/>
          <p:cNvSpPr>
            <a:spLocks noGrp="1"/>
          </p:cNvSpPr>
          <p:nvPr>
            <p:ph type="title"/>
          </p:nvPr>
        </p:nvSpPr>
        <p:spPr>
          <a:xfrm>
            <a:off x="201930" y="217133"/>
            <a:ext cx="8741880" cy="674749"/>
          </a:xfrm>
        </p:spPr>
        <p:txBody>
          <a:bodyPr/>
          <a:lstStyle/>
          <a:p>
            <a:r>
              <a:rPr lang="en-US" dirty="0"/>
              <a:t>Visual Studio: SharePoint Hosted</a:t>
            </a:r>
          </a:p>
        </p:txBody>
      </p:sp>
      <p:grpSp>
        <p:nvGrpSpPr>
          <p:cNvPr id="3" name="Group 2"/>
          <p:cNvGrpSpPr/>
          <p:nvPr/>
        </p:nvGrpSpPr>
        <p:grpSpPr>
          <a:xfrm>
            <a:off x="2666999" y="971550"/>
            <a:ext cx="6275071" cy="3962400"/>
            <a:chOff x="1981200" y="301342"/>
            <a:chExt cx="6970776" cy="4289708"/>
          </a:xfrm>
        </p:grpSpPr>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01342"/>
              <a:ext cx="6970776" cy="4289708"/>
            </a:xfrm>
            <a:prstGeom prst="rect">
              <a:avLst/>
            </a:prstGeom>
            <a:ln>
              <a:solidFill>
                <a:schemeClr val="bg1">
                  <a:lumMod val="65000"/>
                </a:schemeClr>
              </a:solidFill>
            </a:ln>
          </p:spPr>
        </p:pic>
        <p:sp>
          <p:nvSpPr>
            <p:cNvPr id="12" name="Rectangle 11"/>
            <p:cNvSpPr/>
            <p:nvPr/>
          </p:nvSpPr>
          <p:spPr>
            <a:xfrm>
              <a:off x="2209800" y="2141396"/>
              <a:ext cx="3962400" cy="887554"/>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dk1"/>
                </a:solidFill>
              </a:endParaRPr>
            </a:p>
          </p:txBody>
        </p:sp>
      </p:grpSp>
    </p:spTree>
    <p:extLst>
      <p:ext uri="{BB962C8B-B14F-4D97-AF65-F5344CB8AC3E}">
        <p14:creationId xmlns:p14="http://schemas.microsoft.com/office/powerpoint/2010/main" val="276895437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01613" y="892175"/>
            <a:ext cx="8740775" cy="917944"/>
          </a:xfrm>
        </p:spPr>
        <p:txBody>
          <a:bodyPr/>
          <a:lstStyle/>
          <a:p>
            <a:pPr marL="0" indent="0">
              <a:buNone/>
            </a:pPr>
            <a:r>
              <a:rPr lang="en-US" dirty="0"/>
              <a:t>Modifying</a:t>
            </a:r>
            <a:br>
              <a:rPr lang="en-US" dirty="0"/>
            </a:br>
            <a:r>
              <a:rPr lang="en-US" dirty="0"/>
              <a:t>App.css</a:t>
            </a:r>
            <a:endParaRPr lang="nl-NL" dirty="0"/>
          </a:p>
        </p:txBody>
      </p:sp>
      <p:sp>
        <p:nvSpPr>
          <p:cNvPr id="2" name="Title 1"/>
          <p:cNvSpPr>
            <a:spLocks noGrp="1"/>
          </p:cNvSpPr>
          <p:nvPr>
            <p:ph type="title"/>
          </p:nvPr>
        </p:nvSpPr>
        <p:spPr>
          <a:xfrm>
            <a:off x="201930" y="217133"/>
            <a:ext cx="8741880" cy="674749"/>
          </a:xfrm>
        </p:spPr>
        <p:txBody>
          <a:bodyPr/>
          <a:lstStyle/>
          <a:p>
            <a:r>
              <a:rPr lang="en-US" dirty="0"/>
              <a:t>Visual Studio: SharePoint Hosted</a:t>
            </a:r>
          </a:p>
        </p:txBody>
      </p:sp>
      <p:pic>
        <p:nvPicPr>
          <p:cNvPr id="11" name="Picture 10"/>
          <p:cNvPicPr>
            <a:picLocks noChangeAspect="1"/>
          </p:cNvPicPr>
          <p:nvPr/>
        </p:nvPicPr>
        <p:blipFill>
          <a:blip r:embed="rId3"/>
          <a:stretch>
            <a:fillRect/>
          </a:stretch>
        </p:blipFill>
        <p:spPr>
          <a:xfrm>
            <a:off x="2590800" y="948841"/>
            <a:ext cx="5886450" cy="3409834"/>
          </a:xfrm>
          <a:prstGeom prst="rect">
            <a:avLst/>
          </a:prstGeom>
        </p:spPr>
      </p:pic>
    </p:spTree>
    <p:extLst>
      <p:ext uri="{BB962C8B-B14F-4D97-AF65-F5344CB8AC3E}">
        <p14:creationId xmlns:p14="http://schemas.microsoft.com/office/powerpoint/2010/main" val="5080166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917944"/>
          </a:xfrm>
        </p:spPr>
        <p:txBody>
          <a:bodyPr/>
          <a:lstStyle/>
          <a:p>
            <a:pPr marL="0" indent="0">
              <a:buNone/>
            </a:pPr>
            <a:r>
              <a:rPr lang="en-US" dirty="0"/>
              <a:t>Modifying </a:t>
            </a:r>
            <a:br>
              <a:rPr lang="en-US" dirty="0"/>
            </a:br>
            <a:r>
              <a:rPr lang="en-US" dirty="0"/>
              <a:t>App.js</a:t>
            </a:r>
            <a:endParaRPr lang="nl-NL" dirty="0"/>
          </a:p>
        </p:txBody>
      </p:sp>
      <p:sp>
        <p:nvSpPr>
          <p:cNvPr id="2" name="Title 1"/>
          <p:cNvSpPr>
            <a:spLocks noGrp="1"/>
          </p:cNvSpPr>
          <p:nvPr>
            <p:ph type="title"/>
          </p:nvPr>
        </p:nvSpPr>
        <p:spPr>
          <a:xfrm>
            <a:off x="201930" y="217133"/>
            <a:ext cx="8741880" cy="674749"/>
          </a:xfrm>
        </p:spPr>
        <p:txBody>
          <a:bodyPr/>
          <a:lstStyle/>
          <a:p>
            <a:r>
              <a:rPr lang="en-US" dirty="0"/>
              <a:t>Visual Studio: SharePoint Hosted</a:t>
            </a:r>
          </a:p>
        </p:txBody>
      </p:sp>
      <p:pic>
        <p:nvPicPr>
          <p:cNvPr id="4" name="Picture 3"/>
          <p:cNvPicPr>
            <a:picLocks noChangeAspect="1"/>
          </p:cNvPicPr>
          <p:nvPr/>
        </p:nvPicPr>
        <p:blipFill>
          <a:blip r:embed="rId3"/>
          <a:stretch>
            <a:fillRect/>
          </a:stretch>
        </p:blipFill>
        <p:spPr>
          <a:xfrm>
            <a:off x="2362200" y="971550"/>
            <a:ext cx="6482080" cy="3505200"/>
          </a:xfrm>
          <a:prstGeom prst="rect">
            <a:avLst/>
          </a:prstGeom>
          <a:ln>
            <a:solidFill>
              <a:schemeClr val="tx1"/>
            </a:solidFill>
          </a:ln>
        </p:spPr>
      </p:pic>
    </p:spTree>
    <p:extLst>
      <p:ext uri="{BB962C8B-B14F-4D97-AF65-F5344CB8AC3E}">
        <p14:creationId xmlns:p14="http://schemas.microsoft.com/office/powerpoint/2010/main" val="2340672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01613" y="892175"/>
            <a:ext cx="8740775" cy="551305"/>
          </a:xfrm>
        </p:spPr>
        <p:txBody>
          <a:bodyPr/>
          <a:lstStyle/>
          <a:p>
            <a:pPr marL="0" indent="0">
              <a:buNone/>
            </a:pPr>
            <a:r>
              <a:rPr lang="en-US" dirty="0" err="1"/>
              <a:t>AppManifest</a:t>
            </a:r>
            <a:endParaRPr lang="nl-NL" dirty="0"/>
          </a:p>
        </p:txBody>
      </p:sp>
      <p:sp>
        <p:nvSpPr>
          <p:cNvPr id="2" name="Title 1"/>
          <p:cNvSpPr>
            <a:spLocks noGrp="1"/>
          </p:cNvSpPr>
          <p:nvPr>
            <p:ph type="title"/>
          </p:nvPr>
        </p:nvSpPr>
        <p:spPr>
          <a:xfrm>
            <a:off x="201930" y="217133"/>
            <a:ext cx="8741880" cy="674749"/>
          </a:xfrm>
        </p:spPr>
        <p:txBody>
          <a:bodyPr>
            <a:normAutofit/>
          </a:bodyPr>
          <a:lstStyle/>
          <a:p>
            <a:r>
              <a:rPr lang="en-US" dirty="0"/>
              <a:t>Visual Studio: SharePoint Add-In</a:t>
            </a:r>
          </a:p>
        </p:txBody>
      </p:sp>
      <p:pic>
        <p:nvPicPr>
          <p:cNvPr id="4" name="Picture 3"/>
          <p:cNvPicPr>
            <a:picLocks noChangeAspect="1"/>
          </p:cNvPicPr>
          <p:nvPr/>
        </p:nvPicPr>
        <p:blipFill>
          <a:blip r:embed="rId3"/>
          <a:stretch>
            <a:fillRect/>
          </a:stretch>
        </p:blipFill>
        <p:spPr>
          <a:xfrm>
            <a:off x="2438400" y="872832"/>
            <a:ext cx="5970181" cy="3709865"/>
          </a:xfrm>
          <a:prstGeom prst="rect">
            <a:avLst/>
          </a:prstGeom>
          <a:ln>
            <a:solidFill>
              <a:schemeClr val="tx1"/>
            </a:solidFill>
          </a:ln>
        </p:spPr>
      </p:pic>
      <p:sp>
        <p:nvSpPr>
          <p:cNvPr id="6" name="Line Callout 1 5"/>
          <p:cNvSpPr/>
          <p:nvPr/>
        </p:nvSpPr>
        <p:spPr>
          <a:xfrm>
            <a:off x="4838126" y="1785490"/>
            <a:ext cx="3467671" cy="405288"/>
          </a:xfrm>
          <a:prstGeom prst="borderCallout1">
            <a:avLst>
              <a:gd name="adj1" fmla="val 21006"/>
              <a:gd name="adj2" fmla="val -693"/>
              <a:gd name="adj3" fmla="val 121911"/>
              <a:gd name="adj4" fmla="val -26907"/>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err="1"/>
              <a:t>Friendly</a:t>
            </a:r>
            <a:r>
              <a:rPr lang="nl-NL" sz="1400"/>
              <a:t> name of </a:t>
            </a:r>
            <a:r>
              <a:rPr lang="nl-NL" sz="1400" err="1"/>
              <a:t>the</a:t>
            </a:r>
            <a:r>
              <a:rPr lang="nl-NL" sz="1400"/>
              <a:t> </a:t>
            </a:r>
            <a:r>
              <a:rPr lang="nl-NL" sz="1400" err="1"/>
              <a:t>Add</a:t>
            </a:r>
            <a:r>
              <a:rPr lang="nl-NL" sz="1400"/>
              <a:t>-In </a:t>
            </a:r>
            <a:r>
              <a:rPr lang="nl-NL" sz="1400" err="1"/>
              <a:t>shown</a:t>
            </a:r>
            <a:r>
              <a:rPr lang="nl-NL" sz="1400"/>
              <a:t> in i.e. site contents, </a:t>
            </a:r>
            <a:r>
              <a:rPr lang="nl-NL" sz="1400" err="1"/>
              <a:t>app</a:t>
            </a:r>
            <a:r>
              <a:rPr lang="nl-NL" sz="1400"/>
              <a:t> </a:t>
            </a:r>
            <a:r>
              <a:rPr lang="nl-NL" sz="1400" err="1"/>
              <a:t>catalog</a:t>
            </a:r>
            <a:endParaRPr lang="en-US" sz="1400"/>
          </a:p>
        </p:txBody>
      </p:sp>
      <p:sp>
        <p:nvSpPr>
          <p:cNvPr id="10" name="Line Callout 1 9"/>
          <p:cNvSpPr/>
          <p:nvPr/>
        </p:nvSpPr>
        <p:spPr>
          <a:xfrm>
            <a:off x="4825938" y="2253723"/>
            <a:ext cx="3479860" cy="405288"/>
          </a:xfrm>
          <a:prstGeom prst="borderCallout1">
            <a:avLst>
              <a:gd name="adj1" fmla="val 21006"/>
              <a:gd name="adj2" fmla="val -693"/>
              <a:gd name="adj3" fmla="val 108377"/>
              <a:gd name="adj4" fmla="val -263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err="1"/>
              <a:t>Internal</a:t>
            </a:r>
            <a:r>
              <a:rPr lang="nl-NL" sz="1400"/>
              <a:t> name </a:t>
            </a:r>
            <a:r>
              <a:rPr lang="nl-NL" sz="1400" err="1"/>
              <a:t>used</a:t>
            </a:r>
            <a:r>
              <a:rPr lang="nl-NL" sz="1400"/>
              <a:t> </a:t>
            </a:r>
            <a:r>
              <a:rPr lang="nl-NL" sz="1400" err="1"/>
              <a:t>for</a:t>
            </a:r>
            <a:r>
              <a:rPr lang="nl-NL" sz="1400"/>
              <a:t> the </a:t>
            </a:r>
            <a:r>
              <a:rPr lang="nl-NL" sz="1400" err="1"/>
              <a:t>AppWeb</a:t>
            </a:r>
            <a:r>
              <a:rPr lang="nl-NL" sz="1400"/>
              <a:t> </a:t>
            </a:r>
            <a:r>
              <a:rPr lang="nl-NL" sz="1400" err="1"/>
              <a:t>subsite</a:t>
            </a:r>
            <a:r>
              <a:rPr lang="nl-NL" sz="1400"/>
              <a:t> </a:t>
            </a:r>
            <a:r>
              <a:rPr lang="nl-NL" sz="1400" err="1"/>
              <a:t>naming</a:t>
            </a:r>
            <a:endParaRPr lang="en-US" sz="1400"/>
          </a:p>
        </p:txBody>
      </p:sp>
      <p:sp>
        <p:nvSpPr>
          <p:cNvPr id="11" name="Line Callout 1 10"/>
          <p:cNvSpPr/>
          <p:nvPr/>
        </p:nvSpPr>
        <p:spPr>
          <a:xfrm>
            <a:off x="5533634" y="2727764"/>
            <a:ext cx="2772164" cy="405288"/>
          </a:xfrm>
          <a:prstGeom prst="borderCallout1">
            <a:avLst>
              <a:gd name="adj1" fmla="val 21006"/>
              <a:gd name="adj2" fmla="val -693"/>
              <a:gd name="adj3" fmla="val 65520"/>
              <a:gd name="adj4" fmla="val -23179"/>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a:t>Version of </a:t>
            </a:r>
            <a:r>
              <a:rPr lang="nl-NL" sz="1400" err="1"/>
              <a:t>the</a:t>
            </a:r>
            <a:r>
              <a:rPr lang="nl-NL" sz="1400"/>
              <a:t> </a:t>
            </a:r>
            <a:r>
              <a:rPr lang="nl-NL" sz="1400" err="1"/>
              <a:t>Add</a:t>
            </a:r>
            <a:r>
              <a:rPr lang="nl-NL" sz="1400"/>
              <a:t>-In. Increment </a:t>
            </a:r>
            <a:r>
              <a:rPr lang="nl-NL" sz="1400" err="1"/>
              <a:t>manually</a:t>
            </a:r>
            <a:r>
              <a:rPr lang="nl-NL" sz="1400"/>
              <a:t> </a:t>
            </a:r>
            <a:r>
              <a:rPr lang="nl-NL" sz="1400" err="1"/>
              <a:t>to</a:t>
            </a:r>
            <a:r>
              <a:rPr lang="nl-NL" sz="1400"/>
              <a:t> update </a:t>
            </a:r>
            <a:r>
              <a:rPr lang="nl-NL" sz="1400" err="1"/>
              <a:t>an</a:t>
            </a:r>
            <a:r>
              <a:rPr lang="nl-NL" sz="1400"/>
              <a:t> </a:t>
            </a:r>
            <a:r>
              <a:rPr lang="nl-NL" sz="1400" err="1"/>
              <a:t>Add</a:t>
            </a:r>
            <a:r>
              <a:rPr lang="nl-NL" sz="1400"/>
              <a:t>-In</a:t>
            </a:r>
            <a:endParaRPr lang="en-US" sz="1400"/>
          </a:p>
        </p:txBody>
      </p:sp>
      <p:sp>
        <p:nvSpPr>
          <p:cNvPr id="12" name="Line Callout 1 11"/>
          <p:cNvSpPr/>
          <p:nvPr/>
        </p:nvSpPr>
        <p:spPr>
          <a:xfrm>
            <a:off x="5503006" y="3186094"/>
            <a:ext cx="2802792" cy="405288"/>
          </a:xfrm>
          <a:prstGeom prst="borderCallout1">
            <a:avLst>
              <a:gd name="adj1" fmla="val 21006"/>
              <a:gd name="adj2" fmla="val -693"/>
              <a:gd name="adj3" fmla="val 31686"/>
              <a:gd name="adj4" fmla="val -17807"/>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a:t>Icon </a:t>
            </a:r>
            <a:r>
              <a:rPr lang="nl-NL" sz="1400" err="1"/>
              <a:t>shown</a:t>
            </a:r>
            <a:r>
              <a:rPr lang="nl-NL" sz="1400"/>
              <a:t> </a:t>
            </a:r>
            <a:r>
              <a:rPr lang="nl-NL" sz="1400" b="1" err="1"/>
              <a:t>after</a:t>
            </a:r>
            <a:r>
              <a:rPr lang="nl-NL" sz="1400"/>
              <a:t> </a:t>
            </a:r>
            <a:r>
              <a:rPr lang="nl-NL" sz="1400" err="1"/>
              <a:t>installing</a:t>
            </a:r>
            <a:r>
              <a:rPr lang="nl-NL" sz="1400"/>
              <a:t> the </a:t>
            </a:r>
            <a:r>
              <a:rPr lang="nl-NL" sz="1400" err="1"/>
              <a:t>App</a:t>
            </a:r>
            <a:endParaRPr lang="en-US" sz="1400"/>
          </a:p>
        </p:txBody>
      </p:sp>
      <p:sp>
        <p:nvSpPr>
          <p:cNvPr id="14" name="Line Callout 1 13"/>
          <p:cNvSpPr/>
          <p:nvPr/>
        </p:nvSpPr>
        <p:spPr>
          <a:xfrm>
            <a:off x="5503006" y="3650587"/>
            <a:ext cx="2802794" cy="405288"/>
          </a:xfrm>
          <a:prstGeom prst="borderCallout1">
            <a:avLst>
              <a:gd name="adj1" fmla="val 21006"/>
              <a:gd name="adj2" fmla="val -693"/>
              <a:gd name="adj3" fmla="val 13641"/>
              <a:gd name="adj4" fmla="val -206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a:t>Page </a:t>
            </a:r>
            <a:r>
              <a:rPr lang="nl-NL" sz="1400" err="1"/>
              <a:t>to</a:t>
            </a:r>
            <a:r>
              <a:rPr lang="nl-NL" sz="1400"/>
              <a:t> load </a:t>
            </a:r>
            <a:r>
              <a:rPr lang="nl-NL" sz="1400" err="1"/>
              <a:t>when</a:t>
            </a:r>
            <a:r>
              <a:rPr lang="nl-NL" sz="1400"/>
              <a:t> entering </a:t>
            </a:r>
            <a:r>
              <a:rPr lang="nl-NL" sz="1400" err="1"/>
              <a:t>the</a:t>
            </a:r>
            <a:r>
              <a:rPr lang="nl-NL" sz="1400"/>
              <a:t> </a:t>
            </a:r>
            <a:r>
              <a:rPr lang="nl-NL" sz="1400" err="1"/>
              <a:t>Add</a:t>
            </a:r>
            <a:r>
              <a:rPr lang="nl-NL" sz="1400"/>
              <a:t>-In</a:t>
            </a:r>
            <a:endParaRPr lang="en-US" sz="1400"/>
          </a:p>
        </p:txBody>
      </p:sp>
      <p:sp>
        <p:nvSpPr>
          <p:cNvPr id="15" name="Line Callout 1 14"/>
          <p:cNvSpPr/>
          <p:nvPr/>
        </p:nvSpPr>
        <p:spPr>
          <a:xfrm>
            <a:off x="5525861" y="4118319"/>
            <a:ext cx="2779939" cy="405288"/>
          </a:xfrm>
          <a:prstGeom prst="borderCallout1">
            <a:avLst>
              <a:gd name="adj1" fmla="val 21006"/>
              <a:gd name="adj2" fmla="val -693"/>
              <a:gd name="adj3" fmla="val -22449"/>
              <a:gd name="adj4" fmla="val -19955"/>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a:t>Tokens </a:t>
            </a:r>
            <a:r>
              <a:rPr lang="nl-NL" sz="1400" err="1"/>
              <a:t>to</a:t>
            </a:r>
            <a:r>
              <a:rPr lang="nl-NL" sz="1400"/>
              <a:t> </a:t>
            </a:r>
            <a:r>
              <a:rPr lang="nl-NL" sz="1400" err="1"/>
              <a:t>be</a:t>
            </a:r>
            <a:r>
              <a:rPr lang="nl-NL" sz="1400"/>
              <a:t> </a:t>
            </a:r>
            <a:r>
              <a:rPr lang="nl-NL" sz="1400" err="1"/>
              <a:t>added</a:t>
            </a:r>
            <a:r>
              <a:rPr lang="nl-NL" sz="1400"/>
              <a:t> </a:t>
            </a:r>
            <a:r>
              <a:rPr lang="nl-NL" sz="1400" err="1"/>
              <a:t>to</a:t>
            </a:r>
            <a:r>
              <a:rPr lang="nl-NL" sz="1400"/>
              <a:t> the query string of </a:t>
            </a:r>
            <a:r>
              <a:rPr lang="nl-NL" sz="1400" err="1"/>
              <a:t>the</a:t>
            </a:r>
            <a:r>
              <a:rPr lang="nl-NL" sz="1400"/>
              <a:t> </a:t>
            </a:r>
            <a:r>
              <a:rPr lang="nl-NL" sz="1400" err="1"/>
              <a:t>Add</a:t>
            </a:r>
            <a:r>
              <a:rPr lang="nl-NL" sz="1400"/>
              <a:t>-In start page</a:t>
            </a:r>
            <a:endParaRPr lang="en-US" sz="1400"/>
          </a:p>
        </p:txBody>
      </p:sp>
      <p:sp>
        <p:nvSpPr>
          <p:cNvPr id="16" name="Line Callout 1 15"/>
          <p:cNvSpPr/>
          <p:nvPr/>
        </p:nvSpPr>
        <p:spPr>
          <a:xfrm>
            <a:off x="5525860" y="4578054"/>
            <a:ext cx="2779939" cy="405288"/>
          </a:xfrm>
          <a:prstGeom prst="borderCallout1">
            <a:avLst>
              <a:gd name="adj1" fmla="val 21006"/>
              <a:gd name="adj2" fmla="val -693"/>
              <a:gd name="adj3" fmla="val -54028"/>
              <a:gd name="adj4" fmla="val -23177"/>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dirty="0"/>
              <a:t>Defines how the Add-In will be hosted</a:t>
            </a:r>
            <a:endParaRPr lang="en-US" sz="1400" dirty="0"/>
          </a:p>
        </p:txBody>
      </p:sp>
    </p:spTree>
    <p:extLst>
      <p:ext uri="{BB962C8B-B14F-4D97-AF65-F5344CB8AC3E}">
        <p14:creationId xmlns:p14="http://schemas.microsoft.com/office/powerpoint/2010/main" val="817016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917944"/>
          </a:xfrm>
        </p:spPr>
        <p:txBody>
          <a:bodyPr/>
          <a:lstStyle/>
          <a:p>
            <a:pPr marL="0" indent="0">
              <a:buNone/>
            </a:pPr>
            <a:r>
              <a:rPr lang="en-US" dirty="0"/>
              <a:t>Tokens</a:t>
            </a:r>
            <a:br>
              <a:rPr lang="en-US" dirty="0"/>
            </a:br>
            <a:r>
              <a:rPr lang="en-US" dirty="0"/>
              <a:t>(1/3)</a:t>
            </a:r>
            <a:endParaRPr lang="nl-NL" dirty="0"/>
          </a:p>
        </p:txBody>
      </p:sp>
      <p:sp>
        <p:nvSpPr>
          <p:cNvPr id="2" name="Title 1"/>
          <p:cNvSpPr>
            <a:spLocks noGrp="1"/>
          </p:cNvSpPr>
          <p:nvPr>
            <p:ph type="title"/>
          </p:nvPr>
        </p:nvSpPr>
        <p:spPr>
          <a:xfrm>
            <a:off x="201930" y="217133"/>
            <a:ext cx="8741880" cy="674749"/>
          </a:xfrm>
        </p:spPr>
        <p:txBody>
          <a:bodyPr>
            <a:normAutofit/>
          </a:bodyPr>
          <a:lstStyle/>
          <a:p>
            <a:r>
              <a:rPr lang="en-US" dirty="0"/>
              <a:t>SharePoint Add-In Manifest</a:t>
            </a:r>
          </a:p>
        </p:txBody>
      </p:sp>
      <p:graphicFrame>
        <p:nvGraphicFramePr>
          <p:cNvPr id="8" name="Table 7"/>
          <p:cNvGraphicFramePr>
            <a:graphicFrameLocks noGrp="1"/>
          </p:cNvGraphicFramePr>
          <p:nvPr/>
        </p:nvGraphicFramePr>
        <p:xfrm>
          <a:off x="1981200" y="742950"/>
          <a:ext cx="6858000" cy="4194298"/>
        </p:xfrm>
        <a:graphic>
          <a:graphicData uri="http://schemas.openxmlformats.org/drawingml/2006/table">
            <a:tbl>
              <a:tblPr>
                <a:tableStyleId>{5C22544A-7EE6-4342-B048-85BDC9FD1C3A}</a:tableStyleId>
              </a:tblPr>
              <a:tblGrid>
                <a:gridCol w="1036675">
                  <a:extLst>
                    <a:ext uri="{9D8B030D-6E8A-4147-A177-3AD203B41FA5}">
                      <a16:colId xmlns:a16="http://schemas.microsoft.com/office/drawing/2014/main" val="430396295"/>
                    </a:ext>
                  </a:extLst>
                </a:gridCol>
                <a:gridCol w="1249325">
                  <a:extLst>
                    <a:ext uri="{9D8B030D-6E8A-4147-A177-3AD203B41FA5}">
                      <a16:colId xmlns:a16="http://schemas.microsoft.com/office/drawing/2014/main" val="686585314"/>
                    </a:ext>
                  </a:extLst>
                </a:gridCol>
                <a:gridCol w="584790">
                  <a:extLst>
                    <a:ext uri="{9D8B030D-6E8A-4147-A177-3AD203B41FA5}">
                      <a16:colId xmlns:a16="http://schemas.microsoft.com/office/drawing/2014/main" val="982802898"/>
                    </a:ext>
                  </a:extLst>
                </a:gridCol>
                <a:gridCol w="956931">
                  <a:extLst>
                    <a:ext uri="{9D8B030D-6E8A-4147-A177-3AD203B41FA5}">
                      <a16:colId xmlns:a16="http://schemas.microsoft.com/office/drawing/2014/main" val="984194847"/>
                    </a:ext>
                  </a:extLst>
                </a:gridCol>
                <a:gridCol w="558209">
                  <a:extLst>
                    <a:ext uri="{9D8B030D-6E8A-4147-A177-3AD203B41FA5}">
                      <a16:colId xmlns:a16="http://schemas.microsoft.com/office/drawing/2014/main" val="2591569811"/>
                    </a:ext>
                  </a:extLst>
                </a:gridCol>
                <a:gridCol w="2472070">
                  <a:extLst>
                    <a:ext uri="{9D8B030D-6E8A-4147-A177-3AD203B41FA5}">
                      <a16:colId xmlns:a16="http://schemas.microsoft.com/office/drawing/2014/main" val="2327508243"/>
                    </a:ext>
                  </a:extLst>
                </a:gridCol>
              </a:tblGrid>
              <a:tr h="241754">
                <a:tc>
                  <a:txBody>
                    <a:bodyPr/>
                    <a:lstStyle/>
                    <a:p>
                      <a:r>
                        <a:rPr lang="en-US" sz="800" b="1" dirty="0"/>
                        <a:t>Token</a:t>
                      </a:r>
                    </a:p>
                  </a:txBody>
                  <a:tcPr marL="9371" marR="9371" marT="4686" marB="4686" anchor="ctr"/>
                </a:tc>
                <a:tc>
                  <a:txBody>
                    <a:bodyPr/>
                    <a:lstStyle/>
                    <a:p>
                      <a:r>
                        <a:rPr lang="en-US" sz="800" b="1"/>
                        <a:t>Resolves to</a:t>
                      </a:r>
                    </a:p>
                  </a:txBody>
                  <a:tcPr marL="9371" marR="9371" marT="4686" marB="4686" anchor="ctr"/>
                </a:tc>
                <a:tc>
                  <a:txBody>
                    <a:bodyPr/>
                    <a:lstStyle/>
                    <a:p>
                      <a:r>
                        <a:rPr lang="en-US" sz="800" b="1"/>
                        <a:t>StartPage</a:t>
                      </a:r>
                    </a:p>
                  </a:txBody>
                  <a:tcPr marL="9371" marR="9371" marT="4686" marB="4686" anchor="ctr"/>
                </a:tc>
                <a:tc>
                  <a:txBody>
                    <a:bodyPr/>
                    <a:lstStyle/>
                    <a:p>
                      <a:r>
                        <a:rPr lang="en-US" sz="800" b="1"/>
                        <a:t>Custom Action</a:t>
                      </a:r>
                    </a:p>
                  </a:txBody>
                  <a:tcPr marL="9371" marR="9371" marT="4686" marB="4686" anchor="ctr"/>
                </a:tc>
                <a:tc>
                  <a:txBody>
                    <a:bodyPr/>
                    <a:lstStyle/>
                    <a:p>
                      <a:r>
                        <a:rPr lang="en-US" sz="800" b="1" dirty="0"/>
                        <a:t>App Part</a:t>
                      </a:r>
                    </a:p>
                  </a:txBody>
                  <a:tcPr marL="9371" marR="9371" marT="4686" marB="4686" anchor="ctr"/>
                </a:tc>
                <a:tc>
                  <a:txBody>
                    <a:bodyPr/>
                    <a:lstStyle/>
                    <a:p>
                      <a:r>
                        <a:rPr lang="en-US" sz="800" b="1" dirty="0"/>
                        <a:t>Remarks</a:t>
                      </a:r>
                    </a:p>
                  </a:txBody>
                  <a:tcPr marL="9371" marR="9371" marT="4686" marB="4686" anchor="ctr"/>
                </a:tc>
                <a:extLst>
                  <a:ext uri="{0D108BD9-81ED-4DB2-BD59-A6C34878D82A}">
                    <a16:rowId xmlns:a16="http://schemas.microsoft.com/office/drawing/2014/main" val="3624721628"/>
                  </a:ext>
                </a:extLst>
              </a:tr>
              <a:tr h="407750">
                <a:tc>
                  <a:txBody>
                    <a:bodyPr/>
                    <a:lstStyle/>
                    <a:p>
                      <a:r>
                        <a:rPr lang="en-US" sz="800" dirty="0"/>
                        <a:t>~</a:t>
                      </a:r>
                      <a:r>
                        <a:rPr lang="en-US" sz="800" dirty="0" err="1"/>
                        <a:t>appWebUrl</a:t>
                      </a:r>
                      <a:endParaRPr lang="en-US" sz="800" dirty="0"/>
                    </a:p>
                  </a:txBody>
                  <a:tcPr marL="9371" marR="9371" marT="4686" marB="4686" anchor="ctr"/>
                </a:tc>
                <a:tc>
                  <a:txBody>
                    <a:bodyPr/>
                    <a:lstStyle/>
                    <a:p>
                      <a:r>
                        <a:rPr lang="en-US" sz="800" dirty="0"/>
                        <a:t>The URL of the add-in web of an app for SharePoint.</a:t>
                      </a:r>
                    </a:p>
                  </a:txBody>
                  <a:tcPr marL="9371" marR="9371" marT="4686" marB="4686" anchor="ctr"/>
                </a:tc>
                <a:tc>
                  <a:txBody>
                    <a:bodyPr/>
                    <a:lstStyle/>
                    <a:p>
                      <a:r>
                        <a:rPr lang="en-US" sz="800"/>
                        <a:t>Yes</a:t>
                      </a:r>
                    </a:p>
                  </a:txBody>
                  <a:tcPr marL="9371" marR="9371" marT="4686" marB="4686" anchor="ctr"/>
                </a:tc>
                <a:tc>
                  <a:txBody>
                    <a:bodyPr/>
                    <a:lstStyle/>
                    <a:p>
                      <a:r>
                        <a:rPr lang="en-US" sz="800" dirty="0"/>
                        <a:t>Yes</a:t>
                      </a:r>
                    </a:p>
                  </a:txBody>
                  <a:tcPr marL="9371" marR="9371" marT="4686" marB="4686" anchor="ctr"/>
                </a:tc>
                <a:tc>
                  <a:txBody>
                    <a:bodyPr/>
                    <a:lstStyle/>
                    <a:p>
                      <a:r>
                        <a:rPr lang="en-US" sz="800"/>
                        <a:t>Yes</a:t>
                      </a:r>
                    </a:p>
                  </a:txBody>
                  <a:tcPr marL="9371" marR="9371" marT="4686" marB="4686" anchor="ctr"/>
                </a:tc>
                <a:tc>
                  <a:txBody>
                    <a:bodyPr/>
                    <a:lstStyle/>
                    <a:p>
                      <a:r>
                        <a:rPr lang="en-US" sz="800" dirty="0"/>
                        <a:t>This token should be used only outside an add-in web. Within the app web itself, use ~site for the URL of the app web.</a:t>
                      </a:r>
                    </a:p>
                  </a:txBody>
                  <a:tcPr marL="9371" marR="9371" marT="4686" marB="4686" anchor="ctr"/>
                </a:tc>
                <a:extLst>
                  <a:ext uri="{0D108BD9-81ED-4DB2-BD59-A6C34878D82A}">
                    <a16:rowId xmlns:a16="http://schemas.microsoft.com/office/drawing/2014/main" val="834630551"/>
                  </a:ext>
                </a:extLst>
              </a:tr>
              <a:tr h="497052">
                <a:tc>
                  <a:txBody>
                    <a:bodyPr/>
                    <a:lstStyle/>
                    <a:p>
                      <a:r>
                        <a:rPr lang="en-US" sz="800" dirty="0"/>
                        <a:t>~</a:t>
                      </a:r>
                      <a:r>
                        <a:rPr lang="en-US" sz="800" dirty="0" err="1"/>
                        <a:t>controlTemplates</a:t>
                      </a:r>
                      <a:endParaRPr lang="en-US" sz="800" dirty="0"/>
                    </a:p>
                  </a:txBody>
                  <a:tcPr marL="9371" marR="9371" marT="4686" marB="4686" anchor="ctr"/>
                </a:tc>
                <a:tc>
                  <a:txBody>
                    <a:bodyPr/>
                    <a:lstStyle/>
                    <a:p>
                      <a:r>
                        <a:rPr lang="en-US" sz="800" dirty="0"/>
                        <a:t>The URL of the </a:t>
                      </a:r>
                      <a:r>
                        <a:rPr lang="en-US" sz="800" dirty="0" err="1"/>
                        <a:t>ControlTemplates</a:t>
                      </a:r>
                      <a:r>
                        <a:rPr lang="en-US" sz="800" dirty="0"/>
                        <a:t> virtual folder for the current website.</a:t>
                      </a:r>
                    </a:p>
                  </a:txBody>
                  <a:tcPr marL="9371" marR="9371" marT="4686" marB="4686" anchor="ctr"/>
                </a:tc>
                <a:tc>
                  <a:txBody>
                    <a:bodyPr/>
                    <a:lstStyle/>
                    <a:p>
                      <a:r>
                        <a:rPr lang="en-US" sz="800"/>
                        <a:t>No</a:t>
                      </a:r>
                    </a:p>
                  </a:txBody>
                  <a:tcPr marL="9371" marR="9371" marT="4686" marB="4686" anchor="ctr"/>
                </a:tc>
                <a:tc>
                  <a:txBody>
                    <a:bodyPr/>
                    <a:lstStyle/>
                    <a:p>
                      <a:r>
                        <a:rPr lang="en-US" sz="800"/>
                        <a:t>No</a:t>
                      </a:r>
                    </a:p>
                  </a:txBody>
                  <a:tcPr marL="9371" marR="9371" marT="4686" marB="4686" anchor="ctr"/>
                </a:tc>
                <a:tc>
                  <a:txBody>
                    <a:bodyPr/>
                    <a:lstStyle/>
                    <a:p>
                      <a:r>
                        <a:rPr lang="en-US" sz="800" dirty="0"/>
                        <a:t>No</a:t>
                      </a:r>
                    </a:p>
                  </a:txBody>
                  <a:tcPr marL="9371" marR="9371" marT="4686" marB="4686" anchor="ctr"/>
                </a:tc>
                <a:tc>
                  <a:txBody>
                    <a:bodyPr/>
                    <a:lstStyle/>
                    <a:p>
                      <a:endParaRPr lang="en-US" sz="800" dirty="0"/>
                    </a:p>
                  </a:txBody>
                  <a:tcPr marL="9371" marR="9371" marT="4686" marB="4686" anchor="ctr"/>
                </a:tc>
                <a:extLst>
                  <a:ext uri="{0D108BD9-81ED-4DB2-BD59-A6C34878D82A}">
                    <a16:rowId xmlns:a16="http://schemas.microsoft.com/office/drawing/2014/main" val="22928223"/>
                  </a:ext>
                </a:extLst>
              </a:tr>
              <a:tr h="241754">
                <a:tc>
                  <a:txBody>
                    <a:bodyPr/>
                    <a:lstStyle/>
                    <a:p>
                      <a:r>
                        <a:rPr lang="en-US" sz="800"/>
                        <a:t>~hostUrl</a:t>
                      </a:r>
                    </a:p>
                  </a:txBody>
                  <a:tcPr marL="9371" marR="9371" marT="4686" marB="4686" anchor="ctr"/>
                </a:tc>
                <a:tc>
                  <a:txBody>
                    <a:bodyPr/>
                    <a:lstStyle/>
                    <a:p>
                      <a:r>
                        <a:rPr lang="en-US" sz="800"/>
                        <a:t>The URL of the host web.</a:t>
                      </a:r>
                    </a:p>
                  </a:txBody>
                  <a:tcPr marL="9371" marR="9371" marT="4686" marB="4686" anchor="ctr"/>
                </a:tc>
                <a:tc>
                  <a:txBody>
                    <a:bodyPr/>
                    <a:lstStyle/>
                    <a:p>
                      <a:r>
                        <a:rPr lang="en-US" sz="800"/>
                        <a:t>No</a:t>
                      </a:r>
                    </a:p>
                  </a:txBody>
                  <a:tcPr marL="9371" marR="9371" marT="4686" marB="4686" anchor="ctr"/>
                </a:tc>
                <a:tc>
                  <a:txBody>
                    <a:bodyPr/>
                    <a:lstStyle/>
                    <a:p>
                      <a:r>
                        <a:rPr lang="en-US" sz="800"/>
                        <a:t>No</a:t>
                      </a:r>
                    </a:p>
                  </a:txBody>
                  <a:tcPr marL="9371" marR="9371" marT="4686" marB="4686" anchor="ctr"/>
                </a:tc>
                <a:tc>
                  <a:txBody>
                    <a:bodyPr/>
                    <a:lstStyle/>
                    <a:p>
                      <a:r>
                        <a:rPr lang="en-US" sz="800"/>
                        <a:t>Yes</a:t>
                      </a:r>
                    </a:p>
                  </a:txBody>
                  <a:tcPr marL="9371" marR="9371" marT="4686" marB="4686" anchor="ctr"/>
                </a:tc>
                <a:tc>
                  <a:txBody>
                    <a:bodyPr/>
                    <a:lstStyle/>
                    <a:p>
                      <a:endParaRPr lang="en-US" sz="800"/>
                    </a:p>
                  </a:txBody>
                  <a:tcPr marL="9371" marR="9371" marT="4686" marB="4686" anchor="ctr"/>
                </a:tc>
                <a:extLst>
                  <a:ext uri="{0D108BD9-81ED-4DB2-BD59-A6C34878D82A}">
                    <a16:rowId xmlns:a16="http://schemas.microsoft.com/office/drawing/2014/main" val="2734501893"/>
                  </a:ext>
                </a:extLst>
              </a:tr>
              <a:tr h="253212">
                <a:tc>
                  <a:txBody>
                    <a:bodyPr/>
                    <a:lstStyle/>
                    <a:p>
                      <a:r>
                        <a:rPr lang="en-US" sz="800"/>
                        <a:t>~hostLogoUrl</a:t>
                      </a:r>
                    </a:p>
                  </a:txBody>
                  <a:tcPr marL="9371" marR="9371" marT="4686" marB="4686" anchor="ctr"/>
                </a:tc>
                <a:tc>
                  <a:txBody>
                    <a:bodyPr/>
                    <a:lstStyle/>
                    <a:p>
                      <a:r>
                        <a:rPr lang="en-US" sz="800"/>
                        <a:t>The URL of the logo of the host web.</a:t>
                      </a:r>
                    </a:p>
                  </a:txBody>
                  <a:tcPr marL="9371" marR="9371" marT="4686" marB="4686" anchor="ctr"/>
                </a:tc>
                <a:tc>
                  <a:txBody>
                    <a:bodyPr/>
                    <a:lstStyle/>
                    <a:p>
                      <a:r>
                        <a:rPr lang="en-US" sz="800"/>
                        <a:t>No</a:t>
                      </a:r>
                    </a:p>
                  </a:txBody>
                  <a:tcPr marL="9371" marR="9371" marT="4686" marB="4686" anchor="ctr"/>
                </a:tc>
                <a:tc>
                  <a:txBody>
                    <a:bodyPr/>
                    <a:lstStyle/>
                    <a:p>
                      <a:r>
                        <a:rPr lang="en-US" sz="800"/>
                        <a:t>No</a:t>
                      </a:r>
                    </a:p>
                  </a:txBody>
                  <a:tcPr marL="9371" marR="9371" marT="4686" marB="4686" anchor="ctr"/>
                </a:tc>
                <a:tc>
                  <a:txBody>
                    <a:bodyPr/>
                    <a:lstStyle/>
                    <a:p>
                      <a:r>
                        <a:rPr lang="en-US" sz="800"/>
                        <a:t>No</a:t>
                      </a:r>
                    </a:p>
                  </a:txBody>
                  <a:tcPr marL="9371" marR="9371" marT="4686" marB="4686" anchor="ctr"/>
                </a:tc>
                <a:tc>
                  <a:txBody>
                    <a:bodyPr/>
                    <a:lstStyle/>
                    <a:p>
                      <a:endParaRPr lang="en-US" sz="800"/>
                    </a:p>
                  </a:txBody>
                  <a:tcPr marL="9371" marR="9371" marT="4686" marB="4686" anchor="ctr"/>
                </a:tc>
                <a:extLst>
                  <a:ext uri="{0D108BD9-81ED-4DB2-BD59-A6C34878D82A}">
                    <a16:rowId xmlns:a16="http://schemas.microsoft.com/office/drawing/2014/main" val="1842565892"/>
                  </a:ext>
                </a:extLst>
              </a:tr>
              <a:tr h="474536">
                <a:tc>
                  <a:txBody>
                    <a:bodyPr/>
                    <a:lstStyle/>
                    <a:p>
                      <a:r>
                        <a:rPr lang="en-US" sz="800" dirty="0"/>
                        <a:t>~layouts</a:t>
                      </a:r>
                    </a:p>
                  </a:txBody>
                  <a:tcPr marL="9371" marR="9371" marT="4686" marB="4686" anchor="ctr"/>
                </a:tc>
                <a:tc>
                  <a:txBody>
                    <a:bodyPr/>
                    <a:lstStyle/>
                    <a:p>
                      <a:r>
                        <a:rPr lang="en-US" sz="800" dirty="0"/>
                        <a:t>The URL of the Layouts virtual folder for the current website.</a:t>
                      </a:r>
                    </a:p>
                  </a:txBody>
                  <a:tcPr marL="9371" marR="9371" marT="4686" marB="4686" anchor="ctr"/>
                </a:tc>
                <a:tc>
                  <a:txBody>
                    <a:bodyPr/>
                    <a:lstStyle/>
                    <a:p>
                      <a:r>
                        <a:rPr lang="en-US" sz="800"/>
                        <a:t>No</a:t>
                      </a:r>
                    </a:p>
                  </a:txBody>
                  <a:tcPr marL="9371" marR="9371" marT="4686" marB="4686" anchor="ctr"/>
                </a:tc>
                <a:tc>
                  <a:txBody>
                    <a:bodyPr/>
                    <a:lstStyle/>
                    <a:p>
                      <a:r>
                        <a:rPr lang="en-US" sz="800"/>
                        <a:t>No</a:t>
                      </a:r>
                    </a:p>
                  </a:txBody>
                  <a:tcPr marL="9371" marR="9371" marT="4686" marB="4686" anchor="ctr"/>
                </a:tc>
                <a:tc>
                  <a:txBody>
                    <a:bodyPr/>
                    <a:lstStyle/>
                    <a:p>
                      <a:r>
                        <a:rPr lang="en-US" sz="800"/>
                        <a:t>No</a:t>
                      </a:r>
                    </a:p>
                  </a:txBody>
                  <a:tcPr marL="9371" marR="9371" marT="4686" marB="4686" anchor="ctr"/>
                </a:tc>
                <a:tc>
                  <a:txBody>
                    <a:bodyPr/>
                    <a:lstStyle/>
                    <a:p>
                      <a:endParaRPr lang="en-US" sz="800" dirty="0"/>
                    </a:p>
                  </a:txBody>
                  <a:tcPr marL="9371" marR="9371" marT="4686" marB="4686" anchor="ctr"/>
                </a:tc>
                <a:extLst>
                  <a:ext uri="{0D108BD9-81ED-4DB2-BD59-A6C34878D82A}">
                    <a16:rowId xmlns:a16="http://schemas.microsoft.com/office/drawing/2014/main" val="2609763752"/>
                  </a:ext>
                </a:extLst>
              </a:tr>
              <a:tr h="1350492">
                <a:tc>
                  <a:txBody>
                    <a:bodyPr/>
                    <a:lstStyle/>
                    <a:p>
                      <a:r>
                        <a:rPr lang="en-US" sz="800" dirty="0"/>
                        <a:t>~</a:t>
                      </a:r>
                      <a:r>
                        <a:rPr lang="en-US" sz="800" dirty="0" err="1"/>
                        <a:t>remoteAppUrl</a:t>
                      </a:r>
                      <a:endParaRPr lang="en-US" sz="800" dirty="0"/>
                    </a:p>
                  </a:txBody>
                  <a:tcPr marL="9371" marR="9371" marT="4686" marB="4686"/>
                </a:tc>
                <a:tc>
                  <a:txBody>
                    <a:bodyPr/>
                    <a:lstStyle/>
                    <a:p>
                      <a:r>
                        <a:rPr lang="en-US" sz="800" dirty="0"/>
                        <a:t>The URL of a remote web application in an add-in for SharePoint.</a:t>
                      </a:r>
                    </a:p>
                  </a:txBody>
                  <a:tcPr marL="9371" marR="9371" marT="4686" marB="4686"/>
                </a:tc>
                <a:tc>
                  <a:txBody>
                    <a:bodyPr/>
                    <a:lstStyle/>
                    <a:p>
                      <a:r>
                        <a:rPr lang="en-US" sz="800" dirty="0"/>
                        <a:t>Yes</a:t>
                      </a:r>
                    </a:p>
                  </a:txBody>
                  <a:tcPr marL="9371" marR="9371" marT="4686" marB="4686"/>
                </a:tc>
                <a:tc>
                  <a:txBody>
                    <a:bodyPr/>
                    <a:lstStyle/>
                    <a:p>
                      <a:r>
                        <a:rPr lang="en-US" sz="800" dirty="0"/>
                        <a:t>Yes, in the host web, but No in the add-in web.</a:t>
                      </a:r>
                    </a:p>
                  </a:txBody>
                  <a:tcPr marL="9371" marR="9371" marT="4686" marB="4686"/>
                </a:tc>
                <a:tc>
                  <a:txBody>
                    <a:bodyPr/>
                    <a:lstStyle/>
                    <a:p>
                      <a:r>
                        <a:rPr lang="en-US" sz="800" dirty="0"/>
                        <a:t>Yes</a:t>
                      </a:r>
                    </a:p>
                  </a:txBody>
                  <a:tcPr marL="9371" marR="9371" marT="4686" marB="4686"/>
                </a:tc>
                <a:tc>
                  <a:txBody>
                    <a:bodyPr/>
                    <a:lstStyle/>
                    <a:p>
                      <a:r>
                        <a:rPr lang="en-US" sz="800" dirty="0"/>
                        <a:t>If you are not using Visual Studio and Microsoft Office Developer Tools to develop your Add-in for SharePoint, you cannot use ~</a:t>
                      </a:r>
                      <a:r>
                        <a:rPr lang="en-US" sz="800" dirty="0" err="1"/>
                        <a:t>remoteAppUrl</a:t>
                      </a:r>
                      <a:r>
                        <a:rPr lang="en-US" sz="800" dirty="0"/>
                        <a:t> in the </a:t>
                      </a:r>
                      <a:r>
                        <a:rPr lang="en-US" sz="800" dirty="0" err="1"/>
                        <a:t>StartPage</a:t>
                      </a:r>
                      <a:r>
                        <a:rPr lang="en-US" sz="800" dirty="0"/>
                        <a:t> URL. However, when you are using Visual Studio and the tools, you can use this token for any provider-hosted add-in and it is resolved when Visual Studio packages the add-in. In this usage, it is really more of a Visual Studio token than a SharePoint token. It can be used outside the add-in manifest , even when you are not using Microsoft Office Developer Tools for Visual Studio.</a:t>
                      </a:r>
                    </a:p>
                  </a:txBody>
                  <a:tcPr marL="9371" marR="9371" marT="4686" marB="4686"/>
                </a:tc>
                <a:extLst>
                  <a:ext uri="{0D108BD9-81ED-4DB2-BD59-A6C34878D82A}">
                    <a16:rowId xmlns:a16="http://schemas.microsoft.com/office/drawing/2014/main" val="3487951403"/>
                  </a:ext>
                </a:extLst>
              </a:tr>
              <a:tr h="253212">
                <a:tc>
                  <a:txBody>
                    <a:bodyPr/>
                    <a:lstStyle/>
                    <a:p>
                      <a:r>
                        <a:rPr lang="en-US" sz="800"/>
                        <a:t>~site</a:t>
                      </a:r>
                    </a:p>
                  </a:txBody>
                  <a:tcPr marL="9371" marR="9371" marT="4686" marB="4686" anchor="ctr"/>
                </a:tc>
                <a:tc>
                  <a:txBody>
                    <a:bodyPr/>
                    <a:lstStyle/>
                    <a:p>
                      <a:r>
                        <a:rPr lang="en-US" sz="800"/>
                        <a:t>The URL of the current website.</a:t>
                      </a:r>
                    </a:p>
                  </a:txBody>
                  <a:tcPr marL="9371" marR="9371" marT="4686" marB="4686" anchor="ctr"/>
                </a:tc>
                <a:tc>
                  <a:txBody>
                    <a:bodyPr/>
                    <a:lstStyle/>
                    <a:p>
                      <a:r>
                        <a:rPr lang="en-US" sz="800"/>
                        <a:t>No</a:t>
                      </a:r>
                    </a:p>
                  </a:txBody>
                  <a:tcPr marL="9371" marR="9371" marT="4686" marB="4686" anchor="ctr"/>
                </a:tc>
                <a:tc>
                  <a:txBody>
                    <a:bodyPr/>
                    <a:lstStyle/>
                    <a:p>
                      <a:r>
                        <a:rPr lang="en-US" sz="800"/>
                        <a:t>No</a:t>
                      </a:r>
                    </a:p>
                  </a:txBody>
                  <a:tcPr marL="9371" marR="9371" marT="4686" marB="4686" anchor="ctr"/>
                </a:tc>
                <a:tc>
                  <a:txBody>
                    <a:bodyPr/>
                    <a:lstStyle/>
                    <a:p>
                      <a:r>
                        <a:rPr lang="en-US" sz="800"/>
                        <a:t>Yes</a:t>
                      </a:r>
                    </a:p>
                  </a:txBody>
                  <a:tcPr marL="9371" marR="9371" marT="4686" marB="4686" anchor="ctr"/>
                </a:tc>
                <a:tc>
                  <a:txBody>
                    <a:bodyPr/>
                    <a:lstStyle/>
                    <a:p>
                      <a:endParaRPr lang="en-US" sz="800" dirty="0"/>
                    </a:p>
                  </a:txBody>
                  <a:tcPr marL="9371" marR="9371" marT="4686" marB="4686" anchor="ctr"/>
                </a:tc>
                <a:extLst>
                  <a:ext uri="{0D108BD9-81ED-4DB2-BD59-A6C34878D82A}">
                    <a16:rowId xmlns:a16="http://schemas.microsoft.com/office/drawing/2014/main" val="1273477046"/>
                  </a:ext>
                </a:extLst>
              </a:tr>
              <a:tr h="474536">
                <a:tc>
                  <a:txBody>
                    <a:bodyPr/>
                    <a:lstStyle/>
                    <a:p>
                      <a:r>
                        <a:rPr lang="en-US" sz="800"/>
                        <a:t>~sitecollection</a:t>
                      </a:r>
                    </a:p>
                  </a:txBody>
                  <a:tcPr marL="9371" marR="9371" marT="4686" marB="4686" anchor="ctr"/>
                </a:tc>
                <a:tc>
                  <a:txBody>
                    <a:bodyPr/>
                    <a:lstStyle/>
                    <a:p>
                      <a:r>
                        <a:rPr lang="en-US" sz="800"/>
                        <a:t>The URL of the parent site collection of the current website.</a:t>
                      </a:r>
                    </a:p>
                  </a:txBody>
                  <a:tcPr marL="9371" marR="9371" marT="4686" marB="4686" anchor="ctr"/>
                </a:tc>
                <a:tc>
                  <a:txBody>
                    <a:bodyPr/>
                    <a:lstStyle/>
                    <a:p>
                      <a:r>
                        <a:rPr lang="en-US" sz="800"/>
                        <a:t>No</a:t>
                      </a:r>
                    </a:p>
                  </a:txBody>
                  <a:tcPr marL="9371" marR="9371" marT="4686" marB="4686" anchor="ctr"/>
                </a:tc>
                <a:tc>
                  <a:txBody>
                    <a:bodyPr/>
                    <a:lstStyle/>
                    <a:p>
                      <a:r>
                        <a:rPr lang="en-US" sz="800"/>
                        <a:t>No</a:t>
                      </a:r>
                    </a:p>
                  </a:txBody>
                  <a:tcPr marL="9371" marR="9371" marT="4686" marB="4686" anchor="ctr"/>
                </a:tc>
                <a:tc>
                  <a:txBody>
                    <a:bodyPr/>
                    <a:lstStyle/>
                    <a:p>
                      <a:r>
                        <a:rPr lang="en-US" sz="800"/>
                        <a:t>Yes</a:t>
                      </a:r>
                    </a:p>
                  </a:txBody>
                  <a:tcPr marL="9371" marR="9371" marT="4686" marB="4686" anchor="ctr"/>
                </a:tc>
                <a:tc>
                  <a:txBody>
                    <a:bodyPr/>
                    <a:lstStyle/>
                    <a:p>
                      <a:endParaRPr lang="en-US" sz="800" dirty="0"/>
                    </a:p>
                  </a:txBody>
                  <a:tcPr marL="9371" marR="9371" marT="4686" marB="4686"/>
                </a:tc>
                <a:extLst>
                  <a:ext uri="{0D108BD9-81ED-4DB2-BD59-A6C34878D82A}">
                    <a16:rowId xmlns:a16="http://schemas.microsoft.com/office/drawing/2014/main" val="1050239405"/>
                  </a:ext>
                </a:extLst>
              </a:tr>
            </a:tbl>
          </a:graphicData>
        </a:graphic>
      </p:graphicFrame>
    </p:spTree>
    <p:extLst>
      <p:ext uri="{BB962C8B-B14F-4D97-AF65-F5344CB8AC3E}">
        <p14:creationId xmlns:p14="http://schemas.microsoft.com/office/powerpoint/2010/main" val="37960101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917944"/>
          </a:xfrm>
        </p:spPr>
        <p:txBody>
          <a:bodyPr/>
          <a:lstStyle/>
          <a:p>
            <a:pPr marL="0" indent="0">
              <a:buNone/>
            </a:pPr>
            <a:r>
              <a:rPr lang="en-US" dirty="0"/>
              <a:t>Tokens</a:t>
            </a:r>
            <a:br>
              <a:rPr lang="en-US" dirty="0"/>
            </a:br>
            <a:r>
              <a:rPr lang="en-US" dirty="0"/>
              <a:t>(2/3)</a:t>
            </a:r>
            <a:endParaRPr lang="nl-NL" dirty="0"/>
          </a:p>
        </p:txBody>
      </p:sp>
      <p:sp>
        <p:nvSpPr>
          <p:cNvPr id="2" name="Title 1"/>
          <p:cNvSpPr>
            <a:spLocks noGrp="1"/>
          </p:cNvSpPr>
          <p:nvPr>
            <p:ph type="title"/>
          </p:nvPr>
        </p:nvSpPr>
        <p:spPr>
          <a:xfrm>
            <a:off x="201930" y="217133"/>
            <a:ext cx="8741880" cy="674749"/>
          </a:xfrm>
        </p:spPr>
        <p:txBody>
          <a:bodyPr>
            <a:normAutofit/>
          </a:bodyPr>
          <a:lstStyle/>
          <a:p>
            <a:r>
              <a:rPr lang="en-US" dirty="0"/>
              <a:t>SharePoint Add-In Manifest</a:t>
            </a:r>
          </a:p>
        </p:txBody>
      </p:sp>
      <p:graphicFrame>
        <p:nvGraphicFramePr>
          <p:cNvPr id="6" name="Table 5"/>
          <p:cNvGraphicFramePr>
            <a:graphicFrameLocks noGrp="1"/>
          </p:cNvGraphicFramePr>
          <p:nvPr/>
        </p:nvGraphicFramePr>
        <p:xfrm>
          <a:off x="1905000" y="891882"/>
          <a:ext cx="6705600" cy="3367638"/>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1433259692"/>
                    </a:ext>
                  </a:extLst>
                </a:gridCol>
                <a:gridCol w="1117600">
                  <a:extLst>
                    <a:ext uri="{9D8B030D-6E8A-4147-A177-3AD203B41FA5}">
                      <a16:colId xmlns:a16="http://schemas.microsoft.com/office/drawing/2014/main" val="343930874"/>
                    </a:ext>
                  </a:extLst>
                </a:gridCol>
                <a:gridCol w="584200">
                  <a:extLst>
                    <a:ext uri="{9D8B030D-6E8A-4147-A177-3AD203B41FA5}">
                      <a16:colId xmlns:a16="http://schemas.microsoft.com/office/drawing/2014/main" val="3360084584"/>
                    </a:ext>
                  </a:extLst>
                </a:gridCol>
                <a:gridCol w="838200">
                  <a:extLst>
                    <a:ext uri="{9D8B030D-6E8A-4147-A177-3AD203B41FA5}">
                      <a16:colId xmlns:a16="http://schemas.microsoft.com/office/drawing/2014/main" val="3744447837"/>
                    </a:ext>
                  </a:extLst>
                </a:gridCol>
                <a:gridCol w="533400">
                  <a:extLst>
                    <a:ext uri="{9D8B030D-6E8A-4147-A177-3AD203B41FA5}">
                      <a16:colId xmlns:a16="http://schemas.microsoft.com/office/drawing/2014/main" val="490722576"/>
                    </a:ext>
                  </a:extLst>
                </a:gridCol>
                <a:gridCol w="2514600">
                  <a:extLst>
                    <a:ext uri="{9D8B030D-6E8A-4147-A177-3AD203B41FA5}">
                      <a16:colId xmlns:a16="http://schemas.microsoft.com/office/drawing/2014/main" val="1818567156"/>
                    </a:ext>
                  </a:extLst>
                </a:gridCol>
              </a:tblGrid>
              <a:tr h="58954">
                <a:tc>
                  <a:txBody>
                    <a:bodyPr/>
                    <a:lstStyle/>
                    <a:p>
                      <a:r>
                        <a:rPr lang="en-US" sz="900" b="1" dirty="0"/>
                        <a:t>Token</a:t>
                      </a:r>
                    </a:p>
                  </a:txBody>
                  <a:tcPr marL="8422" marR="8422" marT="4211" marB="4211" anchor="ctr"/>
                </a:tc>
                <a:tc>
                  <a:txBody>
                    <a:bodyPr/>
                    <a:lstStyle/>
                    <a:p>
                      <a:r>
                        <a:rPr lang="en-US" sz="900" b="1"/>
                        <a:t>Resolves to</a:t>
                      </a:r>
                    </a:p>
                  </a:txBody>
                  <a:tcPr marL="8422" marR="8422" marT="4211" marB="4211" anchor="ctr"/>
                </a:tc>
                <a:tc>
                  <a:txBody>
                    <a:bodyPr/>
                    <a:lstStyle/>
                    <a:p>
                      <a:r>
                        <a:rPr lang="en-US" sz="900" b="1"/>
                        <a:t>StartPage</a:t>
                      </a:r>
                    </a:p>
                  </a:txBody>
                  <a:tcPr marL="8422" marR="8422" marT="4211" marB="4211" anchor="ctr"/>
                </a:tc>
                <a:tc>
                  <a:txBody>
                    <a:bodyPr/>
                    <a:lstStyle/>
                    <a:p>
                      <a:r>
                        <a:rPr lang="en-US" sz="900" b="1"/>
                        <a:t>Custom Action</a:t>
                      </a:r>
                    </a:p>
                  </a:txBody>
                  <a:tcPr marL="8422" marR="8422" marT="4211" marB="4211" anchor="ctr"/>
                </a:tc>
                <a:tc>
                  <a:txBody>
                    <a:bodyPr/>
                    <a:lstStyle/>
                    <a:p>
                      <a:r>
                        <a:rPr lang="en-US" sz="900" b="1" dirty="0"/>
                        <a:t>App Part</a:t>
                      </a:r>
                    </a:p>
                  </a:txBody>
                  <a:tcPr marL="8422" marR="8422" marT="4211" marB="4211" anchor="ctr"/>
                </a:tc>
                <a:tc>
                  <a:txBody>
                    <a:bodyPr/>
                    <a:lstStyle/>
                    <a:p>
                      <a:r>
                        <a:rPr lang="en-US" sz="900" b="1" dirty="0"/>
                        <a:t>Remarks</a:t>
                      </a:r>
                    </a:p>
                  </a:txBody>
                  <a:tcPr marL="8422" marR="8422" marT="4211" marB="4211" anchor="ctr"/>
                </a:tc>
                <a:extLst>
                  <a:ext uri="{0D108BD9-81ED-4DB2-BD59-A6C34878D82A}">
                    <a16:rowId xmlns:a16="http://schemas.microsoft.com/office/drawing/2014/main" val="499194627"/>
                  </a:ext>
                </a:extLst>
              </a:tr>
              <a:tr h="109486">
                <a:tc>
                  <a:txBody>
                    <a:bodyPr/>
                    <a:lstStyle/>
                    <a:p>
                      <a:r>
                        <a:rPr lang="en-US" sz="900" dirty="0"/>
                        <a:t>{</a:t>
                      </a:r>
                      <a:r>
                        <a:rPr lang="en-US" sz="900" dirty="0" err="1"/>
                        <a:t>AppContextToken</a:t>
                      </a:r>
                      <a:r>
                        <a:rPr lang="en-US" sz="900" dirty="0"/>
                        <a:t>}</a:t>
                      </a:r>
                    </a:p>
                  </a:txBody>
                  <a:tcPr marL="8422" marR="8422" marT="4211" marB="4211" anchor="ctr"/>
                </a:tc>
                <a:tc>
                  <a:txBody>
                    <a:bodyPr/>
                    <a:lstStyle/>
                    <a:p>
                      <a:r>
                        <a:rPr lang="en-US" sz="900" dirty="0"/>
                        <a:t>The OAuth context token for the add-in.</a:t>
                      </a:r>
                    </a:p>
                  </a:txBody>
                  <a:tcPr marL="8422" marR="8422" marT="4211" marB="4211" anchor="ctr"/>
                </a:tc>
                <a:tc>
                  <a:txBody>
                    <a:bodyPr/>
                    <a:lstStyle/>
                    <a:p>
                      <a:r>
                        <a:rPr lang="en-US" sz="900"/>
                        <a:t>No</a:t>
                      </a:r>
                    </a:p>
                  </a:txBody>
                  <a:tcPr marL="8422" marR="8422" marT="4211" marB="4211" anchor="ctr"/>
                </a:tc>
                <a:tc>
                  <a:txBody>
                    <a:bodyPr/>
                    <a:lstStyle/>
                    <a:p>
                      <a:r>
                        <a:rPr lang="en-US" sz="900"/>
                        <a:t>No</a:t>
                      </a:r>
                    </a:p>
                  </a:txBody>
                  <a:tcPr marL="8422" marR="8422" marT="4211" marB="4211" anchor="ctr"/>
                </a:tc>
                <a:tc>
                  <a:txBody>
                    <a:bodyPr/>
                    <a:lstStyle/>
                    <a:p>
                      <a:r>
                        <a:rPr lang="en-US" sz="900"/>
                        <a:t>No</a:t>
                      </a:r>
                    </a:p>
                  </a:txBody>
                  <a:tcPr marL="8422" marR="8422" marT="4211" marB="4211" anchor="ctr"/>
                </a:tc>
                <a:tc>
                  <a:txBody>
                    <a:bodyPr/>
                    <a:lstStyle/>
                    <a:p>
                      <a:endParaRPr lang="en-US" sz="900" dirty="0"/>
                    </a:p>
                  </a:txBody>
                  <a:tcPr marL="8422" marR="8422" marT="4211" marB="4211" anchor="ctr"/>
                </a:tc>
                <a:extLst>
                  <a:ext uri="{0D108BD9-81ED-4DB2-BD59-A6C34878D82A}">
                    <a16:rowId xmlns:a16="http://schemas.microsoft.com/office/drawing/2014/main" val="2703128626"/>
                  </a:ext>
                </a:extLst>
              </a:tr>
              <a:tr h="311615">
                <a:tc>
                  <a:txBody>
                    <a:bodyPr/>
                    <a:lstStyle/>
                    <a:p>
                      <a:r>
                        <a:rPr lang="en-US" sz="900" dirty="0"/>
                        <a:t>{</a:t>
                      </a:r>
                      <a:r>
                        <a:rPr lang="en-US" sz="900" dirty="0" err="1"/>
                        <a:t>AppWebUrl</a:t>
                      </a:r>
                      <a:r>
                        <a:rPr lang="en-US" sz="900" dirty="0"/>
                        <a:t>}</a:t>
                      </a:r>
                    </a:p>
                  </a:txBody>
                  <a:tcPr marL="8422" marR="8422" marT="4211" marB="4211" anchor="ctr"/>
                </a:tc>
                <a:tc>
                  <a:txBody>
                    <a:bodyPr/>
                    <a:lstStyle/>
                    <a:p>
                      <a:r>
                        <a:rPr lang="en-US" sz="900" dirty="0"/>
                        <a:t>The URL of the add-in web in an add-in for SharePoint.</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r>
                        <a:rPr lang="en-US" sz="900" dirty="0"/>
                        <a:t>This token should be used only outside an add-in web. Within the add-in web itself, use {Site} for the URL of the app web.</a:t>
                      </a:r>
                    </a:p>
                  </a:txBody>
                  <a:tcPr marL="8422" marR="8422" marT="4211" marB="4211" anchor="ctr"/>
                </a:tc>
                <a:extLst>
                  <a:ext uri="{0D108BD9-81ED-4DB2-BD59-A6C34878D82A}">
                    <a16:rowId xmlns:a16="http://schemas.microsoft.com/office/drawing/2014/main" val="106927619"/>
                  </a:ext>
                </a:extLst>
              </a:tr>
              <a:tr h="210551">
                <a:tc>
                  <a:txBody>
                    <a:bodyPr/>
                    <a:lstStyle/>
                    <a:p>
                      <a:r>
                        <a:rPr lang="en-US" sz="900"/>
                        <a:t>{ClientTag}</a:t>
                      </a:r>
                    </a:p>
                  </a:txBody>
                  <a:tcPr marL="8422" marR="8422" marT="4211" marB="4211" anchor="ctr"/>
                </a:tc>
                <a:tc>
                  <a:txBody>
                    <a:bodyPr/>
                    <a:lstStyle/>
                    <a:p>
                      <a:r>
                        <a:rPr lang="en-US" sz="900"/>
                        <a:t>The client cache control number (client tag) for the current website.</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endParaRPr lang="en-US" sz="900"/>
                    </a:p>
                  </a:txBody>
                  <a:tcPr marL="8422" marR="8422" marT="4211" marB="4211" anchor="ctr"/>
                </a:tc>
                <a:extLst>
                  <a:ext uri="{0D108BD9-81ED-4DB2-BD59-A6C34878D82A}">
                    <a16:rowId xmlns:a16="http://schemas.microsoft.com/office/drawing/2014/main" val="3049834710"/>
                  </a:ext>
                </a:extLst>
              </a:tr>
              <a:tr h="134752">
                <a:tc>
                  <a:txBody>
                    <a:bodyPr/>
                    <a:lstStyle/>
                    <a:p>
                      <a:r>
                        <a:rPr lang="en-US" sz="900" dirty="0"/>
                        <a:t>{</a:t>
                      </a:r>
                      <a:r>
                        <a:rPr lang="en-US" sz="900" dirty="0" err="1"/>
                        <a:t>HostLogoUrl</a:t>
                      </a:r>
                      <a:r>
                        <a:rPr lang="en-US" sz="900" dirty="0"/>
                        <a:t>}</a:t>
                      </a:r>
                    </a:p>
                  </a:txBody>
                  <a:tcPr marL="8422" marR="8422" marT="4211" marB="4211" anchor="ctr"/>
                </a:tc>
                <a:tc>
                  <a:txBody>
                    <a:bodyPr/>
                    <a:lstStyle/>
                    <a:p>
                      <a:r>
                        <a:rPr lang="en-US" sz="900" dirty="0"/>
                        <a:t>The logo for the host web of an add-in for SharePoint.</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endParaRPr lang="en-US" sz="900"/>
                    </a:p>
                  </a:txBody>
                  <a:tcPr marL="8422" marR="8422" marT="4211" marB="4211" anchor="ctr"/>
                </a:tc>
                <a:extLst>
                  <a:ext uri="{0D108BD9-81ED-4DB2-BD59-A6C34878D82A}">
                    <a16:rowId xmlns:a16="http://schemas.microsoft.com/office/drawing/2014/main" val="1202536622"/>
                  </a:ext>
                </a:extLst>
              </a:tr>
              <a:tr h="134752">
                <a:tc>
                  <a:txBody>
                    <a:bodyPr/>
                    <a:lstStyle/>
                    <a:p>
                      <a:r>
                        <a:rPr lang="en-US" sz="900"/>
                        <a:t>{HostTitle}</a:t>
                      </a:r>
                    </a:p>
                  </a:txBody>
                  <a:tcPr marL="8422" marR="8422" marT="4211" marB="4211" anchor="ctr"/>
                </a:tc>
                <a:tc>
                  <a:txBody>
                    <a:bodyPr/>
                    <a:lstStyle/>
                    <a:p>
                      <a:r>
                        <a:rPr lang="en-US" sz="900" dirty="0"/>
                        <a:t>The title of the host web of an add-in for SharePoint.</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endParaRPr lang="en-US" sz="900"/>
                    </a:p>
                  </a:txBody>
                  <a:tcPr marL="8422" marR="8422" marT="4211" marB="4211" anchor="ctr"/>
                </a:tc>
                <a:extLst>
                  <a:ext uri="{0D108BD9-81ED-4DB2-BD59-A6C34878D82A}">
                    <a16:rowId xmlns:a16="http://schemas.microsoft.com/office/drawing/2014/main" val="1925076564"/>
                  </a:ext>
                </a:extLst>
              </a:tr>
              <a:tr h="134752">
                <a:tc>
                  <a:txBody>
                    <a:bodyPr/>
                    <a:lstStyle/>
                    <a:p>
                      <a:r>
                        <a:rPr lang="en-US" sz="900"/>
                        <a:t>{HostUrl}</a:t>
                      </a:r>
                    </a:p>
                  </a:txBody>
                  <a:tcPr marL="8422" marR="8422" marT="4211" marB="4211" anchor="ctr"/>
                </a:tc>
                <a:tc>
                  <a:txBody>
                    <a:bodyPr/>
                    <a:lstStyle/>
                    <a:p>
                      <a:r>
                        <a:rPr lang="en-US" sz="900" dirty="0"/>
                        <a:t>The URL of the host web of an add-in for SharePoint.</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r>
                        <a:rPr lang="en-US" sz="900"/>
                        <a:t>Yes</a:t>
                      </a:r>
                    </a:p>
                  </a:txBody>
                  <a:tcPr marL="8422" marR="8422" marT="4211" marB="4211" anchor="ctr"/>
                </a:tc>
                <a:tc>
                  <a:txBody>
                    <a:bodyPr/>
                    <a:lstStyle/>
                    <a:p>
                      <a:endParaRPr lang="en-US" sz="900"/>
                    </a:p>
                  </a:txBody>
                  <a:tcPr marL="8422" marR="8422" marT="4211" marB="4211" anchor="ctr"/>
                </a:tc>
                <a:extLst>
                  <a:ext uri="{0D108BD9-81ED-4DB2-BD59-A6C34878D82A}">
                    <a16:rowId xmlns:a16="http://schemas.microsoft.com/office/drawing/2014/main" val="4150521142"/>
                  </a:ext>
                </a:extLst>
              </a:tr>
              <a:tr h="134752">
                <a:tc>
                  <a:txBody>
                    <a:bodyPr/>
                    <a:lstStyle/>
                    <a:p>
                      <a:r>
                        <a:rPr lang="en-US" sz="900"/>
                        <a:t>{ItemId}</a:t>
                      </a:r>
                    </a:p>
                  </a:txBody>
                  <a:tcPr marL="8422" marR="8422" marT="4211" marB="4211" anchor="ctr"/>
                </a:tc>
                <a:tc>
                  <a:txBody>
                    <a:bodyPr/>
                    <a:lstStyle/>
                    <a:p>
                      <a:r>
                        <a:rPr lang="en-US" sz="900" dirty="0"/>
                        <a:t>The ID of an item in a list or library (an integer).</a:t>
                      </a:r>
                    </a:p>
                  </a:txBody>
                  <a:tcPr marL="8422" marR="8422" marT="4211" marB="4211" anchor="ctr"/>
                </a:tc>
                <a:tc>
                  <a:txBody>
                    <a:bodyPr/>
                    <a:lstStyle/>
                    <a:p>
                      <a:r>
                        <a:rPr lang="en-US" sz="900"/>
                        <a:t>No</a:t>
                      </a:r>
                    </a:p>
                  </a:txBody>
                  <a:tcPr marL="8422" marR="8422" marT="4211" marB="4211" anchor="ctr"/>
                </a:tc>
                <a:tc>
                  <a:txBody>
                    <a:bodyPr/>
                    <a:lstStyle/>
                    <a:p>
                      <a:r>
                        <a:rPr lang="en-US" sz="900"/>
                        <a:t>Yes</a:t>
                      </a:r>
                    </a:p>
                  </a:txBody>
                  <a:tcPr marL="8422" marR="8422" marT="4211" marB="4211" anchor="ctr"/>
                </a:tc>
                <a:tc>
                  <a:txBody>
                    <a:bodyPr/>
                    <a:lstStyle/>
                    <a:p>
                      <a:r>
                        <a:rPr lang="en-US" sz="900"/>
                        <a:t>No</a:t>
                      </a:r>
                    </a:p>
                  </a:txBody>
                  <a:tcPr marL="8422" marR="8422" marT="4211" marB="4211" anchor="ctr"/>
                </a:tc>
                <a:tc>
                  <a:txBody>
                    <a:bodyPr/>
                    <a:lstStyle/>
                    <a:p>
                      <a:endParaRPr lang="en-US" sz="900"/>
                    </a:p>
                  </a:txBody>
                  <a:tcPr marL="8422" marR="8422" marT="4211" marB="4211" anchor="ctr"/>
                </a:tc>
                <a:extLst>
                  <a:ext uri="{0D108BD9-81ED-4DB2-BD59-A6C34878D82A}">
                    <a16:rowId xmlns:a16="http://schemas.microsoft.com/office/drawing/2014/main" val="3543617334"/>
                  </a:ext>
                </a:extLst>
              </a:tr>
              <a:tr h="134752">
                <a:tc>
                  <a:txBody>
                    <a:bodyPr/>
                    <a:lstStyle/>
                    <a:p>
                      <a:r>
                        <a:rPr lang="en-US" sz="900" dirty="0"/>
                        <a:t>{</a:t>
                      </a:r>
                      <a:r>
                        <a:rPr lang="en-US" sz="900" dirty="0" err="1"/>
                        <a:t>ItemUrl</a:t>
                      </a:r>
                      <a:r>
                        <a:rPr lang="en-US" sz="900" dirty="0"/>
                        <a:t>}</a:t>
                      </a:r>
                    </a:p>
                  </a:txBody>
                  <a:tcPr marL="8422" marR="8422" marT="4211" marB="4211" anchor="ctr"/>
                </a:tc>
                <a:tc>
                  <a:txBody>
                    <a:bodyPr/>
                    <a:lstStyle/>
                    <a:p>
                      <a:r>
                        <a:rPr lang="en-US" sz="900"/>
                        <a:t>The URL of the item being acted upon. </a:t>
                      </a:r>
                    </a:p>
                  </a:txBody>
                  <a:tcPr marL="8422" marR="8422" marT="4211" marB="4211" anchor="ctr"/>
                </a:tc>
                <a:tc>
                  <a:txBody>
                    <a:bodyPr/>
                    <a:lstStyle/>
                    <a:p>
                      <a:r>
                        <a:rPr lang="en-US" sz="900"/>
                        <a:t>No</a:t>
                      </a:r>
                    </a:p>
                  </a:txBody>
                  <a:tcPr marL="8422" marR="8422" marT="4211" marB="4211" anchor="ctr"/>
                </a:tc>
                <a:tc>
                  <a:txBody>
                    <a:bodyPr/>
                    <a:lstStyle/>
                    <a:p>
                      <a:r>
                        <a:rPr lang="en-US" sz="900"/>
                        <a:t>Yes</a:t>
                      </a:r>
                    </a:p>
                  </a:txBody>
                  <a:tcPr marL="8422" marR="8422" marT="4211" marB="4211" anchor="ctr"/>
                </a:tc>
                <a:tc>
                  <a:txBody>
                    <a:bodyPr/>
                    <a:lstStyle/>
                    <a:p>
                      <a:r>
                        <a:rPr lang="en-US" sz="900"/>
                        <a:t>No</a:t>
                      </a:r>
                    </a:p>
                  </a:txBody>
                  <a:tcPr marL="8422" marR="8422" marT="4211" marB="4211" anchor="ctr"/>
                </a:tc>
                <a:tc>
                  <a:txBody>
                    <a:bodyPr/>
                    <a:lstStyle/>
                    <a:p>
                      <a:endParaRPr lang="en-US" sz="900" dirty="0"/>
                    </a:p>
                  </a:txBody>
                  <a:tcPr marL="8422" marR="8422" marT="4211" marB="4211" anchor="ctr"/>
                </a:tc>
                <a:extLst>
                  <a:ext uri="{0D108BD9-81ED-4DB2-BD59-A6C34878D82A}">
                    <a16:rowId xmlns:a16="http://schemas.microsoft.com/office/drawing/2014/main" val="3538188296"/>
                  </a:ext>
                </a:extLst>
              </a:tr>
            </a:tbl>
          </a:graphicData>
        </a:graphic>
      </p:graphicFrame>
    </p:spTree>
    <p:extLst>
      <p:ext uri="{BB962C8B-B14F-4D97-AF65-F5344CB8AC3E}">
        <p14:creationId xmlns:p14="http://schemas.microsoft.com/office/powerpoint/2010/main" val="7570677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553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613" y="892175"/>
            <a:ext cx="8740775" cy="917944"/>
          </a:xfrm>
        </p:spPr>
        <p:txBody>
          <a:bodyPr/>
          <a:lstStyle/>
          <a:p>
            <a:pPr marL="0" indent="0">
              <a:buNone/>
            </a:pPr>
            <a:r>
              <a:rPr lang="en-US" dirty="0"/>
              <a:t>Tokens</a:t>
            </a:r>
            <a:br>
              <a:rPr lang="en-US" dirty="0"/>
            </a:br>
            <a:r>
              <a:rPr lang="en-US" dirty="0"/>
              <a:t>(3/3)</a:t>
            </a:r>
            <a:endParaRPr lang="nl-NL" dirty="0"/>
          </a:p>
        </p:txBody>
      </p:sp>
      <p:sp>
        <p:nvSpPr>
          <p:cNvPr id="2" name="Title 1"/>
          <p:cNvSpPr>
            <a:spLocks noGrp="1"/>
          </p:cNvSpPr>
          <p:nvPr>
            <p:ph type="title"/>
          </p:nvPr>
        </p:nvSpPr>
        <p:spPr>
          <a:xfrm>
            <a:off x="201930" y="217133"/>
            <a:ext cx="8741880" cy="674749"/>
          </a:xfrm>
        </p:spPr>
        <p:txBody>
          <a:bodyPr>
            <a:normAutofit/>
          </a:bodyPr>
          <a:lstStyle/>
          <a:p>
            <a:r>
              <a:rPr lang="en-US" dirty="0"/>
              <a:t>SharePoint Add-In Manifest</a:t>
            </a:r>
          </a:p>
        </p:txBody>
      </p:sp>
      <p:graphicFrame>
        <p:nvGraphicFramePr>
          <p:cNvPr id="7" name="Table 6"/>
          <p:cNvGraphicFramePr>
            <a:graphicFrameLocks noGrp="1"/>
          </p:cNvGraphicFramePr>
          <p:nvPr/>
        </p:nvGraphicFramePr>
        <p:xfrm>
          <a:off x="2057400" y="742950"/>
          <a:ext cx="6400076" cy="4201107"/>
        </p:xfrm>
        <a:graphic>
          <a:graphicData uri="http://schemas.openxmlformats.org/drawingml/2006/table">
            <a:tbl>
              <a:tblPr>
                <a:tableStyleId>{5C22544A-7EE6-4342-B048-85BDC9FD1C3A}</a:tableStyleId>
              </a:tblPr>
              <a:tblGrid>
                <a:gridCol w="1066679">
                  <a:extLst>
                    <a:ext uri="{9D8B030D-6E8A-4147-A177-3AD203B41FA5}">
                      <a16:colId xmlns:a16="http://schemas.microsoft.com/office/drawing/2014/main" val="1407960373"/>
                    </a:ext>
                  </a:extLst>
                </a:gridCol>
                <a:gridCol w="2083378">
                  <a:extLst>
                    <a:ext uri="{9D8B030D-6E8A-4147-A177-3AD203B41FA5}">
                      <a16:colId xmlns:a16="http://schemas.microsoft.com/office/drawing/2014/main" val="3981891304"/>
                    </a:ext>
                  </a:extLst>
                </a:gridCol>
                <a:gridCol w="304800">
                  <a:extLst>
                    <a:ext uri="{9D8B030D-6E8A-4147-A177-3AD203B41FA5}">
                      <a16:colId xmlns:a16="http://schemas.microsoft.com/office/drawing/2014/main" val="2468622086"/>
                    </a:ext>
                  </a:extLst>
                </a:gridCol>
                <a:gridCol w="228600">
                  <a:extLst>
                    <a:ext uri="{9D8B030D-6E8A-4147-A177-3AD203B41FA5}">
                      <a16:colId xmlns:a16="http://schemas.microsoft.com/office/drawing/2014/main" val="3965238179"/>
                    </a:ext>
                  </a:extLst>
                </a:gridCol>
                <a:gridCol w="316590">
                  <a:extLst>
                    <a:ext uri="{9D8B030D-6E8A-4147-A177-3AD203B41FA5}">
                      <a16:colId xmlns:a16="http://schemas.microsoft.com/office/drawing/2014/main" val="350666093"/>
                    </a:ext>
                  </a:extLst>
                </a:gridCol>
                <a:gridCol w="2400029">
                  <a:extLst>
                    <a:ext uri="{9D8B030D-6E8A-4147-A177-3AD203B41FA5}">
                      <a16:colId xmlns:a16="http://schemas.microsoft.com/office/drawing/2014/main" val="859849614"/>
                    </a:ext>
                  </a:extLst>
                </a:gridCol>
              </a:tblGrid>
              <a:tr h="531681">
                <a:tc>
                  <a:txBody>
                    <a:bodyPr/>
                    <a:lstStyle/>
                    <a:p>
                      <a:r>
                        <a:rPr lang="en-US" sz="900" dirty="0"/>
                        <a:t>{Language}</a:t>
                      </a:r>
                    </a:p>
                  </a:txBody>
                  <a:tcPr marL="8038" marR="8038" marT="4019" marB="4019" anchor="ctr"/>
                </a:tc>
                <a:tc>
                  <a:txBody>
                    <a:bodyPr/>
                    <a:lstStyle/>
                    <a:p>
                      <a:r>
                        <a:rPr lang="en-US" sz="900" dirty="0"/>
                        <a:t>The current language/culture of the host web of an add-in for SharePoint.</a:t>
                      </a:r>
                    </a:p>
                  </a:txBody>
                  <a:tcPr marL="8038" marR="8038" marT="4019" marB="4019" anchor="ctr"/>
                </a:tc>
                <a:tc>
                  <a:txBody>
                    <a:bodyPr/>
                    <a:lstStyle/>
                    <a:p>
                      <a:r>
                        <a:rPr lang="en-US" sz="900" dirty="0"/>
                        <a:t>Yes</a:t>
                      </a:r>
                    </a:p>
                  </a:txBody>
                  <a:tcPr marL="8038" marR="8038" marT="4019" marB="4019" anchor="ctr"/>
                </a:tc>
                <a:tc>
                  <a:txBody>
                    <a:bodyPr/>
                    <a:lstStyle/>
                    <a:p>
                      <a:r>
                        <a:rPr lang="en-US" sz="900" dirty="0"/>
                        <a:t>Yes</a:t>
                      </a:r>
                    </a:p>
                  </a:txBody>
                  <a:tcPr marL="8038" marR="8038" marT="4019" marB="4019" anchor="ctr"/>
                </a:tc>
                <a:tc>
                  <a:txBody>
                    <a:bodyPr/>
                    <a:lstStyle/>
                    <a:p>
                      <a:r>
                        <a:rPr lang="en-US" sz="900"/>
                        <a:t>Yes</a:t>
                      </a:r>
                    </a:p>
                  </a:txBody>
                  <a:tcPr marL="8038" marR="8038" marT="4019" marB="4019" anchor="ctr"/>
                </a:tc>
                <a:tc>
                  <a:txBody>
                    <a:bodyPr/>
                    <a:lstStyle/>
                    <a:p>
                      <a:endParaRPr lang="en-US" sz="900"/>
                    </a:p>
                  </a:txBody>
                  <a:tcPr marL="8038" marR="8038" marT="4019" marB="4019" anchor="ctr"/>
                </a:tc>
                <a:extLst>
                  <a:ext uri="{0D108BD9-81ED-4DB2-BD59-A6C34878D82A}">
                    <a16:rowId xmlns:a16="http://schemas.microsoft.com/office/drawing/2014/main" val="1637477724"/>
                  </a:ext>
                </a:extLst>
              </a:tr>
              <a:tr h="269860">
                <a:tc>
                  <a:txBody>
                    <a:bodyPr/>
                    <a:lstStyle/>
                    <a:p>
                      <a:r>
                        <a:rPr lang="en-US" sz="900"/>
                        <a:t>{ListId}</a:t>
                      </a:r>
                    </a:p>
                  </a:txBody>
                  <a:tcPr marL="8038" marR="8038" marT="4019" marB="4019" anchor="ctr"/>
                </a:tc>
                <a:tc>
                  <a:txBody>
                    <a:bodyPr/>
                    <a:lstStyle/>
                    <a:p>
                      <a:r>
                        <a:rPr lang="en-US" sz="900"/>
                        <a:t>The ID of the current list (a GUID).</a:t>
                      </a:r>
                    </a:p>
                  </a:txBody>
                  <a:tcPr marL="8038" marR="8038" marT="4019" marB="4019" anchor="ctr"/>
                </a:tc>
                <a:tc>
                  <a:txBody>
                    <a:bodyPr/>
                    <a:lstStyle/>
                    <a:p>
                      <a:r>
                        <a:rPr lang="en-US" sz="900"/>
                        <a:t>No</a:t>
                      </a:r>
                    </a:p>
                  </a:txBody>
                  <a:tcPr marL="8038" marR="8038" marT="4019" marB="4019" anchor="ctr"/>
                </a:tc>
                <a:tc>
                  <a:txBody>
                    <a:bodyPr/>
                    <a:lstStyle/>
                    <a:p>
                      <a:r>
                        <a:rPr lang="en-US" sz="900" dirty="0"/>
                        <a:t>Yes</a:t>
                      </a:r>
                    </a:p>
                  </a:txBody>
                  <a:tcPr marL="8038" marR="8038" marT="4019" marB="4019" anchor="ctr"/>
                </a:tc>
                <a:tc>
                  <a:txBody>
                    <a:bodyPr/>
                    <a:lstStyle/>
                    <a:p>
                      <a:r>
                        <a:rPr lang="en-US" sz="900"/>
                        <a:t>No</a:t>
                      </a:r>
                    </a:p>
                  </a:txBody>
                  <a:tcPr marL="8038" marR="8038" marT="4019" marB="4019" anchor="ctr"/>
                </a:tc>
                <a:tc>
                  <a:txBody>
                    <a:bodyPr/>
                    <a:lstStyle/>
                    <a:p>
                      <a:endParaRPr lang="en-US" sz="900"/>
                    </a:p>
                  </a:txBody>
                  <a:tcPr marL="8038" marR="8038" marT="4019" marB="4019" anchor="ctr"/>
                </a:tc>
                <a:extLst>
                  <a:ext uri="{0D108BD9-81ED-4DB2-BD59-A6C34878D82A}">
                    <a16:rowId xmlns:a16="http://schemas.microsoft.com/office/drawing/2014/main" val="4224531458"/>
                  </a:ext>
                </a:extLst>
              </a:tr>
              <a:tr h="400770">
                <a:tc>
                  <a:txBody>
                    <a:bodyPr/>
                    <a:lstStyle/>
                    <a:p>
                      <a:r>
                        <a:rPr lang="en-US" sz="900" dirty="0"/>
                        <a:t>{</a:t>
                      </a:r>
                      <a:r>
                        <a:rPr lang="en-US" sz="900" dirty="0" err="1"/>
                        <a:t>ProductNumber</a:t>
                      </a:r>
                      <a:r>
                        <a:rPr lang="en-US" sz="900" dirty="0"/>
                        <a:t>}</a:t>
                      </a:r>
                    </a:p>
                  </a:txBody>
                  <a:tcPr marL="8038" marR="8038" marT="4019" marB="4019" anchor="ctr"/>
                </a:tc>
                <a:tc>
                  <a:txBody>
                    <a:bodyPr/>
                    <a:lstStyle/>
                    <a:p>
                      <a:r>
                        <a:rPr lang="en-US" sz="900"/>
                        <a:t>The full build version number of the SharePoint farm.</a:t>
                      </a:r>
                    </a:p>
                  </a:txBody>
                  <a:tcPr marL="8038" marR="8038" marT="4019" marB="4019" anchor="ctr"/>
                </a:tc>
                <a:tc>
                  <a:txBody>
                    <a:bodyPr/>
                    <a:lstStyle/>
                    <a:p>
                      <a:r>
                        <a:rPr lang="en-US" sz="900"/>
                        <a:t>Yes</a:t>
                      </a:r>
                    </a:p>
                  </a:txBody>
                  <a:tcPr marL="8038" marR="8038" marT="4019" marB="4019" anchor="ctr"/>
                </a:tc>
                <a:tc>
                  <a:txBody>
                    <a:bodyPr/>
                    <a:lstStyle/>
                    <a:p>
                      <a:r>
                        <a:rPr lang="en-US" sz="900"/>
                        <a:t>Yes</a:t>
                      </a:r>
                    </a:p>
                  </a:txBody>
                  <a:tcPr marL="8038" marR="8038" marT="4019" marB="4019" anchor="ctr"/>
                </a:tc>
                <a:tc>
                  <a:txBody>
                    <a:bodyPr/>
                    <a:lstStyle/>
                    <a:p>
                      <a:r>
                        <a:rPr lang="en-US" sz="900"/>
                        <a:t>Yes</a:t>
                      </a:r>
                    </a:p>
                  </a:txBody>
                  <a:tcPr marL="8038" marR="8038" marT="4019" marB="4019" anchor="ctr"/>
                </a:tc>
                <a:tc>
                  <a:txBody>
                    <a:bodyPr/>
                    <a:lstStyle/>
                    <a:p>
                      <a:r>
                        <a:rPr lang="en-US" sz="900" dirty="0"/>
                        <a:t>An example value is "15.0.4433.1011".</a:t>
                      </a:r>
                    </a:p>
                  </a:txBody>
                  <a:tcPr marL="8038" marR="8038" marT="4019" marB="4019" anchor="ctr"/>
                </a:tc>
                <a:extLst>
                  <a:ext uri="{0D108BD9-81ED-4DB2-BD59-A6C34878D82A}">
                    <a16:rowId xmlns:a16="http://schemas.microsoft.com/office/drawing/2014/main" val="2784071005"/>
                  </a:ext>
                </a:extLst>
              </a:tr>
              <a:tr h="269860">
                <a:tc>
                  <a:txBody>
                    <a:bodyPr/>
                    <a:lstStyle/>
                    <a:p>
                      <a:r>
                        <a:rPr lang="en-US" sz="900"/>
                        <a:t>{RecurrenceId}</a:t>
                      </a:r>
                    </a:p>
                  </a:txBody>
                  <a:tcPr marL="8038" marR="8038" marT="4019" marB="4019" anchor="ctr"/>
                </a:tc>
                <a:tc>
                  <a:txBody>
                    <a:bodyPr/>
                    <a:lstStyle/>
                    <a:p>
                      <a:r>
                        <a:rPr lang="en-US" sz="900"/>
                        <a:t>The recurrence index of a recurring event.</a:t>
                      </a:r>
                    </a:p>
                  </a:txBody>
                  <a:tcPr marL="8038" marR="8038" marT="4019" marB="4019" anchor="ctr"/>
                </a:tc>
                <a:tc>
                  <a:txBody>
                    <a:bodyPr/>
                    <a:lstStyle/>
                    <a:p>
                      <a:r>
                        <a:rPr lang="en-US" sz="900"/>
                        <a:t>No</a:t>
                      </a:r>
                    </a:p>
                  </a:txBody>
                  <a:tcPr marL="8038" marR="8038" marT="4019" marB="4019" anchor="ctr"/>
                </a:tc>
                <a:tc>
                  <a:txBody>
                    <a:bodyPr/>
                    <a:lstStyle/>
                    <a:p>
                      <a:r>
                        <a:rPr lang="en-US" sz="900"/>
                        <a:t>Yes</a:t>
                      </a:r>
                    </a:p>
                  </a:txBody>
                  <a:tcPr marL="8038" marR="8038" marT="4019" marB="4019" anchor="ctr"/>
                </a:tc>
                <a:tc>
                  <a:txBody>
                    <a:bodyPr/>
                    <a:lstStyle/>
                    <a:p>
                      <a:r>
                        <a:rPr lang="en-US" sz="900"/>
                        <a:t>No</a:t>
                      </a:r>
                    </a:p>
                  </a:txBody>
                  <a:tcPr marL="8038" marR="8038" marT="4019" marB="4019" anchor="ctr"/>
                </a:tc>
                <a:tc>
                  <a:txBody>
                    <a:bodyPr/>
                    <a:lstStyle/>
                    <a:p>
                      <a:r>
                        <a:rPr lang="en-US" sz="900" dirty="0"/>
                        <a:t>This token is not supported for use in the context menus of list items.</a:t>
                      </a:r>
                    </a:p>
                  </a:txBody>
                  <a:tcPr marL="8038" marR="8038" marT="4019" marB="4019" anchor="ctr"/>
                </a:tc>
                <a:extLst>
                  <a:ext uri="{0D108BD9-81ED-4DB2-BD59-A6C34878D82A}">
                    <a16:rowId xmlns:a16="http://schemas.microsoft.com/office/drawing/2014/main" val="3258634787"/>
                  </a:ext>
                </a:extLst>
              </a:tr>
              <a:tr h="400770">
                <a:tc>
                  <a:txBody>
                    <a:bodyPr/>
                    <a:lstStyle/>
                    <a:p>
                      <a:r>
                        <a:rPr lang="en-US" sz="900" dirty="0"/>
                        <a:t>{</a:t>
                      </a:r>
                      <a:r>
                        <a:rPr lang="en-US" sz="900" dirty="0" err="1"/>
                        <a:t>RemoteAppUrl</a:t>
                      </a:r>
                      <a:r>
                        <a:rPr lang="en-US" sz="900" dirty="0"/>
                        <a:t>}</a:t>
                      </a:r>
                    </a:p>
                  </a:txBody>
                  <a:tcPr marL="8038" marR="8038" marT="4019" marB="4019" anchor="ctr"/>
                </a:tc>
                <a:tc>
                  <a:txBody>
                    <a:bodyPr/>
                    <a:lstStyle/>
                    <a:p>
                      <a:r>
                        <a:rPr lang="en-US" sz="900" dirty="0"/>
                        <a:t>The URL of a remote web application in an add-in for SharePoint.</a:t>
                      </a:r>
                    </a:p>
                  </a:txBody>
                  <a:tcPr marL="8038" marR="8038" marT="4019" marB="4019" anchor="ctr"/>
                </a:tc>
                <a:tc>
                  <a:txBody>
                    <a:bodyPr/>
                    <a:lstStyle/>
                    <a:p>
                      <a:r>
                        <a:rPr lang="en-US" sz="900"/>
                        <a:t>Yes</a:t>
                      </a:r>
                    </a:p>
                  </a:txBody>
                  <a:tcPr marL="8038" marR="8038" marT="4019" marB="4019" anchor="ctr"/>
                </a:tc>
                <a:tc>
                  <a:txBody>
                    <a:bodyPr/>
                    <a:lstStyle/>
                    <a:p>
                      <a:r>
                        <a:rPr lang="en-US" sz="900"/>
                        <a:t>Yes</a:t>
                      </a:r>
                    </a:p>
                  </a:txBody>
                  <a:tcPr marL="8038" marR="8038" marT="4019" marB="4019" anchor="ctr"/>
                </a:tc>
                <a:tc>
                  <a:txBody>
                    <a:bodyPr/>
                    <a:lstStyle/>
                    <a:p>
                      <a:r>
                        <a:rPr lang="en-US" sz="900"/>
                        <a:t>Yes</a:t>
                      </a:r>
                    </a:p>
                  </a:txBody>
                  <a:tcPr marL="8038" marR="8038" marT="4019" marB="4019" anchor="ctr"/>
                </a:tc>
                <a:tc>
                  <a:txBody>
                    <a:bodyPr/>
                    <a:lstStyle/>
                    <a:p>
                      <a:endParaRPr lang="en-US" sz="900" dirty="0"/>
                    </a:p>
                  </a:txBody>
                  <a:tcPr marL="8038" marR="8038" marT="4019" marB="4019" anchor="ctr"/>
                </a:tc>
                <a:extLst>
                  <a:ext uri="{0D108BD9-81ED-4DB2-BD59-A6C34878D82A}">
                    <a16:rowId xmlns:a16="http://schemas.microsoft.com/office/drawing/2014/main" val="2551758995"/>
                  </a:ext>
                </a:extLst>
              </a:tr>
              <a:tr h="269860">
                <a:tc>
                  <a:txBody>
                    <a:bodyPr/>
                    <a:lstStyle/>
                    <a:p>
                      <a:r>
                        <a:rPr lang="en-US" sz="900"/>
                        <a:t>{Site}</a:t>
                      </a:r>
                    </a:p>
                  </a:txBody>
                  <a:tcPr marL="8038" marR="8038" marT="4019" marB="4019" anchor="ctr"/>
                </a:tc>
                <a:tc>
                  <a:txBody>
                    <a:bodyPr/>
                    <a:lstStyle/>
                    <a:p>
                      <a:r>
                        <a:rPr lang="en-US" sz="900"/>
                        <a:t>The URL of the current website.</a:t>
                      </a:r>
                    </a:p>
                  </a:txBody>
                  <a:tcPr marL="8038" marR="8038" marT="4019" marB="4019" anchor="ctr"/>
                </a:tc>
                <a:tc>
                  <a:txBody>
                    <a:bodyPr/>
                    <a:lstStyle/>
                    <a:p>
                      <a:r>
                        <a:rPr lang="en-US" sz="900"/>
                        <a:t>No</a:t>
                      </a:r>
                    </a:p>
                  </a:txBody>
                  <a:tcPr marL="8038" marR="8038" marT="4019" marB="4019" anchor="ctr"/>
                </a:tc>
                <a:tc>
                  <a:txBody>
                    <a:bodyPr/>
                    <a:lstStyle/>
                    <a:p>
                      <a:r>
                        <a:rPr lang="en-US" sz="900"/>
                        <a:t>Yes</a:t>
                      </a:r>
                    </a:p>
                  </a:txBody>
                  <a:tcPr marL="8038" marR="8038" marT="4019" marB="4019" anchor="ctr"/>
                </a:tc>
                <a:tc>
                  <a:txBody>
                    <a:bodyPr/>
                    <a:lstStyle/>
                    <a:p>
                      <a:r>
                        <a:rPr lang="en-US" sz="900"/>
                        <a:t>Yes</a:t>
                      </a:r>
                    </a:p>
                  </a:txBody>
                  <a:tcPr marL="8038" marR="8038" marT="4019" marB="4019" anchor="ctr"/>
                </a:tc>
                <a:tc>
                  <a:txBody>
                    <a:bodyPr/>
                    <a:lstStyle/>
                    <a:p>
                      <a:endParaRPr lang="en-US" sz="900" dirty="0"/>
                    </a:p>
                  </a:txBody>
                  <a:tcPr marL="8038" marR="8038" marT="4019" marB="4019" anchor="ctr"/>
                </a:tc>
                <a:extLst>
                  <a:ext uri="{0D108BD9-81ED-4DB2-BD59-A6C34878D82A}">
                    <a16:rowId xmlns:a16="http://schemas.microsoft.com/office/drawing/2014/main" val="2043261467"/>
                  </a:ext>
                </a:extLst>
              </a:tr>
              <a:tr h="400770">
                <a:tc>
                  <a:txBody>
                    <a:bodyPr/>
                    <a:lstStyle/>
                    <a:p>
                      <a:r>
                        <a:rPr lang="en-US" sz="900" dirty="0"/>
                        <a:t>{</a:t>
                      </a:r>
                      <a:r>
                        <a:rPr lang="en-US" sz="900" dirty="0" err="1"/>
                        <a:t>SiteCollection</a:t>
                      </a:r>
                      <a:r>
                        <a:rPr lang="en-US" sz="900" dirty="0"/>
                        <a:t>}</a:t>
                      </a:r>
                    </a:p>
                  </a:txBody>
                  <a:tcPr marL="8038" marR="8038" marT="4019" marB="4019" anchor="ctr"/>
                </a:tc>
                <a:tc>
                  <a:txBody>
                    <a:bodyPr/>
                    <a:lstStyle/>
                    <a:p>
                      <a:r>
                        <a:rPr lang="en-US" sz="900"/>
                        <a:t>The URL of the parent site of the current website.</a:t>
                      </a:r>
                    </a:p>
                  </a:txBody>
                  <a:tcPr marL="8038" marR="8038" marT="4019" marB="4019" anchor="ctr"/>
                </a:tc>
                <a:tc>
                  <a:txBody>
                    <a:bodyPr/>
                    <a:lstStyle/>
                    <a:p>
                      <a:r>
                        <a:rPr lang="en-US" sz="900"/>
                        <a:t>No</a:t>
                      </a:r>
                    </a:p>
                  </a:txBody>
                  <a:tcPr marL="8038" marR="8038" marT="4019" marB="4019" anchor="ctr"/>
                </a:tc>
                <a:tc>
                  <a:txBody>
                    <a:bodyPr/>
                    <a:lstStyle/>
                    <a:p>
                      <a:r>
                        <a:rPr lang="en-US" sz="900"/>
                        <a:t>Yes</a:t>
                      </a:r>
                    </a:p>
                  </a:txBody>
                  <a:tcPr marL="8038" marR="8038" marT="4019" marB="4019" anchor="ctr"/>
                </a:tc>
                <a:tc>
                  <a:txBody>
                    <a:bodyPr/>
                    <a:lstStyle/>
                    <a:p>
                      <a:r>
                        <a:rPr lang="en-US" sz="900"/>
                        <a:t>Yes</a:t>
                      </a:r>
                    </a:p>
                  </a:txBody>
                  <a:tcPr marL="8038" marR="8038" marT="4019" marB="4019" anchor="ctr"/>
                </a:tc>
                <a:tc>
                  <a:txBody>
                    <a:bodyPr/>
                    <a:lstStyle/>
                    <a:p>
                      <a:endParaRPr lang="en-US" sz="900" dirty="0"/>
                    </a:p>
                  </a:txBody>
                  <a:tcPr marL="8038" marR="8038" marT="4019" marB="4019" anchor="ctr"/>
                </a:tc>
                <a:extLst>
                  <a:ext uri="{0D108BD9-81ED-4DB2-BD59-A6C34878D82A}">
                    <a16:rowId xmlns:a16="http://schemas.microsoft.com/office/drawing/2014/main" val="3459360088"/>
                  </a:ext>
                </a:extLst>
              </a:tr>
              <a:tr h="269860">
                <a:tc>
                  <a:txBody>
                    <a:bodyPr/>
                    <a:lstStyle/>
                    <a:p>
                      <a:r>
                        <a:rPr lang="en-US" sz="900"/>
                        <a:t>{SiteUrl}</a:t>
                      </a:r>
                    </a:p>
                  </a:txBody>
                  <a:tcPr marL="8038" marR="8038" marT="4019" marB="4019" anchor="ctr"/>
                </a:tc>
                <a:tc>
                  <a:txBody>
                    <a:bodyPr/>
                    <a:lstStyle/>
                    <a:p>
                      <a:r>
                        <a:rPr lang="en-US" sz="900"/>
                        <a:t>The URL of the current website.</a:t>
                      </a:r>
                    </a:p>
                  </a:txBody>
                  <a:tcPr marL="8038" marR="8038" marT="4019" marB="4019" anchor="ctr"/>
                </a:tc>
                <a:tc>
                  <a:txBody>
                    <a:bodyPr/>
                    <a:lstStyle/>
                    <a:p>
                      <a:r>
                        <a:rPr lang="en-US" sz="900"/>
                        <a:t>No</a:t>
                      </a:r>
                    </a:p>
                  </a:txBody>
                  <a:tcPr marL="8038" marR="8038" marT="4019" marB="4019" anchor="ctr"/>
                </a:tc>
                <a:tc>
                  <a:txBody>
                    <a:bodyPr/>
                    <a:lstStyle/>
                    <a:p>
                      <a:r>
                        <a:rPr lang="en-US" sz="900"/>
                        <a:t>Yes</a:t>
                      </a:r>
                    </a:p>
                  </a:txBody>
                  <a:tcPr marL="8038" marR="8038" marT="4019" marB="4019" anchor="ctr"/>
                </a:tc>
                <a:tc>
                  <a:txBody>
                    <a:bodyPr/>
                    <a:lstStyle/>
                    <a:p>
                      <a:r>
                        <a:rPr lang="en-US" sz="900"/>
                        <a:t>No</a:t>
                      </a:r>
                    </a:p>
                  </a:txBody>
                  <a:tcPr marL="8038" marR="8038" marT="4019" marB="4019" anchor="ctr"/>
                </a:tc>
                <a:tc>
                  <a:txBody>
                    <a:bodyPr/>
                    <a:lstStyle/>
                    <a:p>
                      <a:endParaRPr lang="en-US" sz="900" dirty="0"/>
                    </a:p>
                  </a:txBody>
                  <a:tcPr marL="8038" marR="8038" marT="4019" marB="4019" anchor="ctr"/>
                </a:tc>
                <a:extLst>
                  <a:ext uri="{0D108BD9-81ED-4DB2-BD59-A6C34878D82A}">
                    <a16:rowId xmlns:a16="http://schemas.microsoft.com/office/drawing/2014/main" val="3234164269"/>
                  </a:ext>
                </a:extLst>
              </a:tr>
              <a:tr h="269860">
                <a:tc>
                  <a:txBody>
                    <a:bodyPr/>
                    <a:lstStyle/>
                    <a:p>
                      <a:r>
                        <a:rPr lang="en-US" sz="900"/>
                        <a:t>{Source}</a:t>
                      </a:r>
                    </a:p>
                  </a:txBody>
                  <a:tcPr marL="8038" marR="8038" marT="4019" marB="4019" anchor="ctr"/>
                </a:tc>
                <a:tc>
                  <a:txBody>
                    <a:bodyPr/>
                    <a:lstStyle/>
                    <a:p>
                      <a:r>
                        <a:rPr lang="en-US" sz="900"/>
                        <a:t>The HTTP Request URL.</a:t>
                      </a:r>
                    </a:p>
                  </a:txBody>
                  <a:tcPr marL="8038" marR="8038" marT="4019" marB="4019" anchor="ctr"/>
                </a:tc>
                <a:tc>
                  <a:txBody>
                    <a:bodyPr/>
                    <a:lstStyle/>
                    <a:p>
                      <a:r>
                        <a:rPr lang="en-US" sz="900"/>
                        <a:t>No</a:t>
                      </a:r>
                    </a:p>
                  </a:txBody>
                  <a:tcPr marL="8038" marR="8038" marT="4019" marB="4019" anchor="ctr"/>
                </a:tc>
                <a:tc>
                  <a:txBody>
                    <a:bodyPr/>
                    <a:lstStyle/>
                    <a:p>
                      <a:r>
                        <a:rPr lang="en-US" sz="900"/>
                        <a:t>Yes</a:t>
                      </a:r>
                    </a:p>
                  </a:txBody>
                  <a:tcPr marL="8038" marR="8038" marT="4019" marB="4019" anchor="ctr"/>
                </a:tc>
                <a:tc>
                  <a:txBody>
                    <a:bodyPr/>
                    <a:lstStyle/>
                    <a:p>
                      <a:r>
                        <a:rPr lang="en-US" sz="900"/>
                        <a:t>No</a:t>
                      </a:r>
                    </a:p>
                  </a:txBody>
                  <a:tcPr marL="8038" marR="8038" marT="4019" marB="4019" anchor="ctr"/>
                </a:tc>
                <a:tc>
                  <a:txBody>
                    <a:bodyPr/>
                    <a:lstStyle/>
                    <a:p>
                      <a:endParaRPr lang="en-US" sz="900" dirty="0"/>
                    </a:p>
                  </a:txBody>
                  <a:tcPr marL="8038" marR="8038" marT="4019" marB="4019" anchor="ctr"/>
                </a:tc>
                <a:extLst>
                  <a:ext uri="{0D108BD9-81ED-4DB2-BD59-A6C34878D82A}">
                    <a16:rowId xmlns:a16="http://schemas.microsoft.com/office/drawing/2014/main" val="1466622663"/>
                  </a:ext>
                </a:extLst>
              </a:tr>
              <a:tr h="1055323">
                <a:tc>
                  <a:txBody>
                    <a:bodyPr/>
                    <a:lstStyle/>
                    <a:p>
                      <a:r>
                        <a:rPr lang="en-US" sz="900" dirty="0"/>
                        <a:t>{</a:t>
                      </a:r>
                      <a:r>
                        <a:rPr lang="en-US" sz="900" dirty="0" err="1"/>
                        <a:t>StandardTokens</a:t>
                      </a:r>
                      <a:r>
                        <a:rPr lang="en-US" sz="900" dirty="0"/>
                        <a:t>}</a:t>
                      </a:r>
                    </a:p>
                  </a:txBody>
                  <a:tcPr marL="8038" marR="8038" marT="4019" marB="4019" anchor="ctr"/>
                </a:tc>
                <a:tc>
                  <a:txBody>
                    <a:bodyPr/>
                    <a:lstStyle/>
                    <a:p>
                      <a:r>
                        <a:rPr lang="en-US" sz="900" dirty="0"/>
                        <a:t>See Remarks.</a:t>
                      </a:r>
                    </a:p>
                  </a:txBody>
                  <a:tcPr marL="8038" marR="8038" marT="4019" marB="4019" anchor="ctr"/>
                </a:tc>
                <a:tc>
                  <a:txBody>
                    <a:bodyPr/>
                    <a:lstStyle/>
                    <a:p>
                      <a:r>
                        <a:rPr lang="en-US" sz="900" dirty="0"/>
                        <a:t>Yes</a:t>
                      </a:r>
                    </a:p>
                  </a:txBody>
                  <a:tcPr marL="8038" marR="8038" marT="4019" marB="4019" anchor="ctr"/>
                </a:tc>
                <a:tc>
                  <a:txBody>
                    <a:bodyPr/>
                    <a:lstStyle/>
                    <a:p>
                      <a:r>
                        <a:rPr lang="en-US" sz="900"/>
                        <a:t>Yes</a:t>
                      </a:r>
                    </a:p>
                  </a:txBody>
                  <a:tcPr marL="8038" marR="8038" marT="4019" marB="4019" anchor="ctr"/>
                </a:tc>
                <a:tc>
                  <a:txBody>
                    <a:bodyPr/>
                    <a:lstStyle/>
                    <a:p>
                      <a:r>
                        <a:rPr lang="en-US" sz="900"/>
                        <a:t>Yes</a:t>
                      </a:r>
                    </a:p>
                  </a:txBody>
                  <a:tcPr marL="8038" marR="8038" marT="4019" marB="4019" anchor="ctr"/>
                </a:tc>
                <a:tc>
                  <a:txBody>
                    <a:bodyPr/>
                    <a:lstStyle/>
                    <a:p>
                      <a:r>
                        <a:rPr lang="en-US" sz="900" dirty="0"/>
                        <a:t>This combines five other tokens. It initially resolves to </a:t>
                      </a:r>
                      <a:r>
                        <a:rPr lang="en-US" sz="900" dirty="0" err="1"/>
                        <a:t>SPHostUrl</a:t>
                      </a:r>
                      <a:r>
                        <a:rPr lang="en-US" sz="900" dirty="0"/>
                        <a:t>={</a:t>
                      </a:r>
                      <a:r>
                        <a:rPr lang="en-US" sz="900" dirty="0" err="1"/>
                        <a:t>HostUrl</a:t>
                      </a:r>
                      <a:r>
                        <a:rPr lang="en-US" sz="900" dirty="0"/>
                        <a:t>}&amp;</a:t>
                      </a:r>
                      <a:r>
                        <a:rPr lang="en-US" sz="900" dirty="0" err="1"/>
                        <a:t>SPAppWebUrl</a:t>
                      </a:r>
                      <a:r>
                        <a:rPr lang="en-US" sz="900" dirty="0"/>
                        <a:t>={</a:t>
                      </a:r>
                      <a:r>
                        <a:rPr lang="en-US" sz="900" dirty="0" err="1"/>
                        <a:t>AppWebUrl</a:t>
                      </a:r>
                      <a:r>
                        <a:rPr lang="en-US" sz="900" dirty="0"/>
                        <a:t>}&amp;</a:t>
                      </a:r>
                      <a:r>
                        <a:rPr lang="en-US" sz="900" dirty="0" err="1"/>
                        <a:t>SPLanguage</a:t>
                      </a:r>
                      <a:r>
                        <a:rPr lang="en-US" sz="900" dirty="0"/>
                        <a:t>={Language}&amp;</a:t>
                      </a:r>
                      <a:r>
                        <a:rPr lang="en-US" sz="900" dirty="0" err="1"/>
                        <a:t>SPClientTag</a:t>
                      </a:r>
                      <a:r>
                        <a:rPr lang="en-US" sz="900" dirty="0"/>
                        <a:t>={</a:t>
                      </a:r>
                      <a:r>
                        <a:rPr lang="en-US" sz="900" dirty="0" err="1"/>
                        <a:t>ClientTag</a:t>
                      </a:r>
                      <a:r>
                        <a:rPr lang="en-US" sz="900" dirty="0"/>
                        <a:t>}&amp;</a:t>
                      </a:r>
                      <a:r>
                        <a:rPr lang="en-US" sz="900" dirty="0" err="1"/>
                        <a:t>SPProductNumber</a:t>
                      </a:r>
                      <a:r>
                        <a:rPr lang="en-US" sz="900" dirty="0"/>
                        <a:t>={</a:t>
                      </a:r>
                      <a:r>
                        <a:rPr lang="en-US" sz="900" dirty="0" err="1"/>
                        <a:t>ProductNumber</a:t>
                      </a:r>
                      <a:r>
                        <a:rPr lang="en-US" sz="900" dirty="0"/>
                        <a:t>}. Then each of these tokens resolves. If there is no app web, the portion &amp;</a:t>
                      </a:r>
                      <a:r>
                        <a:rPr lang="en-US" sz="900" dirty="0" err="1"/>
                        <a:t>SPAppWebUrl</a:t>
                      </a:r>
                      <a:r>
                        <a:rPr lang="en-US" sz="900" dirty="0"/>
                        <a:t>={</a:t>
                      </a:r>
                      <a:r>
                        <a:rPr lang="en-US" sz="900" dirty="0" err="1"/>
                        <a:t>AppWebUrl</a:t>
                      </a:r>
                      <a:r>
                        <a:rPr lang="en-US" sz="900" dirty="0"/>
                        <a:t>} is not present.</a:t>
                      </a:r>
                    </a:p>
                  </a:txBody>
                  <a:tcPr marL="8038" marR="8038" marT="4019" marB="4019" anchor="ctr"/>
                </a:tc>
                <a:extLst>
                  <a:ext uri="{0D108BD9-81ED-4DB2-BD59-A6C34878D82A}">
                    <a16:rowId xmlns:a16="http://schemas.microsoft.com/office/drawing/2014/main" val="3276063521"/>
                  </a:ext>
                </a:extLst>
              </a:tr>
            </a:tbl>
          </a:graphicData>
        </a:graphic>
      </p:graphicFrame>
    </p:spTree>
    <p:extLst>
      <p:ext uri="{BB962C8B-B14F-4D97-AF65-F5344CB8AC3E}">
        <p14:creationId xmlns:p14="http://schemas.microsoft.com/office/powerpoint/2010/main" val="9267067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dirty="0"/>
              <a:t>Visual Studio: Add-In Manifest</a:t>
            </a:r>
          </a:p>
        </p:txBody>
      </p:sp>
      <p:pic>
        <p:nvPicPr>
          <p:cNvPr id="5" name="Picture 4"/>
          <p:cNvPicPr>
            <a:picLocks noChangeAspect="1"/>
          </p:cNvPicPr>
          <p:nvPr/>
        </p:nvPicPr>
        <p:blipFill>
          <a:blip r:embed="rId3"/>
          <a:stretch>
            <a:fillRect/>
          </a:stretch>
        </p:blipFill>
        <p:spPr>
          <a:xfrm>
            <a:off x="1595264" y="864083"/>
            <a:ext cx="5498013" cy="4117884"/>
          </a:xfrm>
          <a:prstGeom prst="rect">
            <a:avLst/>
          </a:prstGeom>
        </p:spPr>
      </p:pic>
      <p:sp>
        <p:nvSpPr>
          <p:cNvPr id="6" name="Line Callout 1 5"/>
          <p:cNvSpPr/>
          <p:nvPr/>
        </p:nvSpPr>
        <p:spPr>
          <a:xfrm>
            <a:off x="4212330" y="1113017"/>
            <a:ext cx="3282417" cy="411778"/>
          </a:xfrm>
          <a:prstGeom prst="borderCallout1">
            <a:avLst>
              <a:gd name="adj1" fmla="val 21006"/>
              <a:gd name="adj2" fmla="val -693"/>
              <a:gd name="adj3" fmla="val 209881"/>
              <a:gd name="adj4" fmla="val -66523"/>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err="1"/>
              <a:t>Defines</a:t>
            </a:r>
            <a:r>
              <a:rPr lang="nl-NL" sz="1400"/>
              <a:t> </a:t>
            </a:r>
            <a:r>
              <a:rPr lang="nl-NL" sz="1400" err="1"/>
              <a:t>if</a:t>
            </a:r>
            <a:r>
              <a:rPr lang="nl-NL" sz="1400"/>
              <a:t> </a:t>
            </a:r>
            <a:r>
              <a:rPr lang="nl-NL" sz="1400" err="1"/>
              <a:t>this</a:t>
            </a:r>
            <a:r>
              <a:rPr lang="nl-NL" sz="1400"/>
              <a:t> </a:t>
            </a:r>
            <a:r>
              <a:rPr lang="nl-NL" sz="1400" err="1"/>
              <a:t>Add</a:t>
            </a:r>
            <a:r>
              <a:rPr lang="nl-NL" sz="1400"/>
              <a:t>-In </a:t>
            </a:r>
            <a:r>
              <a:rPr lang="nl-NL" sz="1400" err="1"/>
              <a:t>should</a:t>
            </a:r>
            <a:r>
              <a:rPr lang="nl-NL" sz="1400"/>
              <a:t> </a:t>
            </a:r>
            <a:r>
              <a:rPr lang="nl-NL" sz="1400" err="1"/>
              <a:t>verify</a:t>
            </a:r>
            <a:r>
              <a:rPr lang="nl-NL" sz="1400"/>
              <a:t> the user </a:t>
            </a:r>
            <a:r>
              <a:rPr lang="nl-NL" sz="1400" err="1"/>
              <a:t>rights</a:t>
            </a:r>
            <a:r>
              <a:rPr lang="nl-NL" sz="1400"/>
              <a:t> next </a:t>
            </a:r>
            <a:r>
              <a:rPr lang="nl-NL" sz="1400" err="1"/>
              <a:t>to</a:t>
            </a:r>
            <a:r>
              <a:rPr lang="nl-NL" sz="1400"/>
              <a:t> </a:t>
            </a:r>
            <a:r>
              <a:rPr lang="nl-NL" sz="1400" err="1"/>
              <a:t>the</a:t>
            </a:r>
            <a:r>
              <a:rPr lang="nl-NL" sz="1400"/>
              <a:t> </a:t>
            </a:r>
            <a:r>
              <a:rPr lang="nl-NL" sz="1400" err="1"/>
              <a:t>Add</a:t>
            </a:r>
            <a:r>
              <a:rPr lang="nl-NL" sz="1400"/>
              <a:t>-In </a:t>
            </a:r>
            <a:r>
              <a:rPr lang="nl-NL" sz="1400" err="1"/>
              <a:t>rights</a:t>
            </a:r>
            <a:endParaRPr lang="en-US" sz="1400"/>
          </a:p>
        </p:txBody>
      </p:sp>
      <p:sp>
        <p:nvSpPr>
          <p:cNvPr id="17" name="Line Callout 1 16"/>
          <p:cNvSpPr/>
          <p:nvPr/>
        </p:nvSpPr>
        <p:spPr>
          <a:xfrm>
            <a:off x="4230906" y="1587924"/>
            <a:ext cx="3282417" cy="411778"/>
          </a:xfrm>
          <a:prstGeom prst="borderCallout1">
            <a:avLst>
              <a:gd name="adj1" fmla="val 21006"/>
              <a:gd name="adj2" fmla="val -693"/>
              <a:gd name="adj3" fmla="val 194092"/>
              <a:gd name="adj4" fmla="val -529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err="1"/>
              <a:t>Defines</a:t>
            </a:r>
            <a:r>
              <a:rPr lang="nl-NL" sz="1400"/>
              <a:t> the type of </a:t>
            </a:r>
            <a:r>
              <a:rPr lang="nl-NL" sz="1400" err="1"/>
              <a:t>rights</a:t>
            </a:r>
            <a:r>
              <a:rPr lang="nl-NL" sz="1400"/>
              <a:t> </a:t>
            </a:r>
            <a:r>
              <a:rPr lang="nl-NL" sz="1400" err="1"/>
              <a:t>that</a:t>
            </a:r>
            <a:r>
              <a:rPr lang="nl-NL" sz="1400"/>
              <a:t> </a:t>
            </a:r>
            <a:r>
              <a:rPr lang="nl-NL" sz="1400" err="1"/>
              <a:t>this</a:t>
            </a:r>
            <a:r>
              <a:rPr lang="nl-NL" sz="1400"/>
              <a:t> </a:t>
            </a:r>
            <a:r>
              <a:rPr lang="nl-NL" sz="1400" err="1"/>
              <a:t>Add</a:t>
            </a:r>
            <a:r>
              <a:rPr lang="nl-NL" sz="1400"/>
              <a:t>-In </a:t>
            </a:r>
            <a:r>
              <a:rPr lang="nl-NL" sz="1400" err="1"/>
              <a:t>needs</a:t>
            </a:r>
            <a:endParaRPr lang="en-US" sz="1400"/>
          </a:p>
        </p:txBody>
      </p:sp>
      <p:sp>
        <p:nvSpPr>
          <p:cNvPr id="18" name="Line Callout 1 17"/>
          <p:cNvSpPr/>
          <p:nvPr/>
        </p:nvSpPr>
        <p:spPr>
          <a:xfrm>
            <a:off x="4822928" y="2866538"/>
            <a:ext cx="2965717" cy="418407"/>
          </a:xfrm>
          <a:prstGeom prst="borderCallout1">
            <a:avLst>
              <a:gd name="adj1" fmla="val 21006"/>
              <a:gd name="adj2" fmla="val -693"/>
              <a:gd name="adj3" fmla="val -81096"/>
              <a:gd name="adj4" fmla="val 1389"/>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dirty="0"/>
              <a:t>Defines the level of rights this Add-In needs</a:t>
            </a:r>
            <a:endParaRPr lang="en-US" sz="1400" dirty="0"/>
          </a:p>
        </p:txBody>
      </p:sp>
    </p:spTree>
    <p:extLst>
      <p:ext uri="{BB962C8B-B14F-4D97-AF65-F5344CB8AC3E}">
        <p14:creationId xmlns:p14="http://schemas.microsoft.com/office/powerpoint/2010/main" val="2567878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05000" y="819150"/>
            <a:ext cx="5105400" cy="4005223"/>
          </a:xfrm>
          <a:prstGeom prst="rect">
            <a:avLst/>
          </a:prstGeom>
        </p:spPr>
      </p:pic>
      <p:sp>
        <p:nvSpPr>
          <p:cNvPr id="2" name="Title 1"/>
          <p:cNvSpPr>
            <a:spLocks noGrp="1"/>
          </p:cNvSpPr>
          <p:nvPr>
            <p:ph type="title"/>
          </p:nvPr>
        </p:nvSpPr>
        <p:spPr/>
        <p:txBody>
          <a:bodyPr/>
          <a:lstStyle/>
          <a:p>
            <a:r>
              <a:rPr lang="en-US" dirty="0"/>
              <a:t>Visual Studio: Add-In Manifest</a:t>
            </a:r>
          </a:p>
        </p:txBody>
      </p:sp>
      <p:sp>
        <p:nvSpPr>
          <p:cNvPr id="6" name="Line Callout 1 5"/>
          <p:cNvSpPr/>
          <p:nvPr/>
        </p:nvSpPr>
        <p:spPr>
          <a:xfrm>
            <a:off x="4861255" y="1506039"/>
            <a:ext cx="3406627" cy="739383"/>
          </a:xfrm>
          <a:prstGeom prst="borderCallout1">
            <a:avLst>
              <a:gd name="adj1" fmla="val 21006"/>
              <a:gd name="adj2" fmla="val -693"/>
              <a:gd name="adj3" fmla="val 98526"/>
              <a:gd name="adj4" fmla="val -59731"/>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err="1"/>
              <a:t>Autohosted</a:t>
            </a:r>
            <a:r>
              <a:rPr lang="nl-NL" sz="1400"/>
              <a:t> no </a:t>
            </a:r>
            <a:r>
              <a:rPr lang="nl-NL" sz="1400" err="1"/>
              <a:t>longer</a:t>
            </a:r>
            <a:r>
              <a:rPr lang="nl-NL" sz="1400"/>
              <a:t> </a:t>
            </a:r>
            <a:r>
              <a:rPr lang="nl-NL" sz="1400" err="1"/>
              <a:t>exists</a:t>
            </a:r>
            <a:r>
              <a:rPr lang="nl-NL" sz="1400"/>
              <a:t>, </a:t>
            </a:r>
            <a:r>
              <a:rPr lang="nl-NL" sz="1400" err="1"/>
              <a:t>this</a:t>
            </a:r>
            <a:r>
              <a:rPr lang="nl-NL" sz="1400"/>
              <a:t> </a:t>
            </a:r>
            <a:r>
              <a:rPr lang="nl-NL" sz="1400" err="1"/>
              <a:t>this</a:t>
            </a:r>
            <a:r>
              <a:rPr lang="nl-NL" sz="1400"/>
              <a:t> </a:t>
            </a:r>
            <a:r>
              <a:rPr lang="nl-NL" sz="1400" err="1"/>
              <a:t>section</a:t>
            </a:r>
            <a:r>
              <a:rPr lang="nl-NL" sz="1400"/>
              <a:t> is </a:t>
            </a:r>
            <a:r>
              <a:rPr lang="nl-NL" sz="1400" err="1"/>
              <a:t>now</a:t>
            </a:r>
            <a:r>
              <a:rPr lang="nl-NL" sz="1400"/>
              <a:t> obsolete</a:t>
            </a:r>
            <a:endParaRPr lang="en-US" sz="1400"/>
          </a:p>
        </p:txBody>
      </p:sp>
      <p:sp>
        <p:nvSpPr>
          <p:cNvPr id="17" name="Line Callout 1 16"/>
          <p:cNvSpPr/>
          <p:nvPr/>
        </p:nvSpPr>
        <p:spPr>
          <a:xfrm>
            <a:off x="4861255" y="3558026"/>
            <a:ext cx="3406627" cy="690844"/>
          </a:xfrm>
          <a:prstGeom prst="borderCallout1">
            <a:avLst>
              <a:gd name="adj1" fmla="val 21006"/>
              <a:gd name="adj2" fmla="val -693"/>
              <a:gd name="adj3" fmla="val -93297"/>
              <a:gd name="adj4" fmla="val -58317"/>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a:t>Allows defining prerequisites for a SharePoint 2016 farm in order for this App to be installable</a:t>
            </a:r>
            <a:endParaRPr lang="en-US" sz="1400"/>
          </a:p>
        </p:txBody>
      </p:sp>
    </p:spTree>
    <p:extLst>
      <p:ext uri="{BB962C8B-B14F-4D97-AF65-F5344CB8AC3E}">
        <p14:creationId xmlns:p14="http://schemas.microsoft.com/office/powerpoint/2010/main" val="2421672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76375" y="1047750"/>
            <a:ext cx="6753225" cy="3371850"/>
          </a:xfrm>
          <a:prstGeom prst="rect">
            <a:avLst/>
          </a:prstGeom>
        </p:spPr>
      </p:pic>
      <p:sp>
        <p:nvSpPr>
          <p:cNvPr id="2" name="Title 1"/>
          <p:cNvSpPr>
            <a:spLocks noGrp="1"/>
          </p:cNvSpPr>
          <p:nvPr>
            <p:ph type="title"/>
          </p:nvPr>
        </p:nvSpPr>
        <p:spPr>
          <a:xfrm>
            <a:off x="201930" y="217133"/>
            <a:ext cx="8741880" cy="674749"/>
          </a:xfrm>
        </p:spPr>
        <p:txBody>
          <a:bodyPr/>
          <a:lstStyle/>
          <a:p>
            <a:r>
              <a:rPr lang="en-US" dirty="0"/>
              <a:t>Visual Studio: Add-In Manifest</a:t>
            </a:r>
          </a:p>
        </p:txBody>
      </p:sp>
      <p:sp>
        <p:nvSpPr>
          <p:cNvPr id="6" name="Line Callout 1 5"/>
          <p:cNvSpPr/>
          <p:nvPr/>
        </p:nvSpPr>
        <p:spPr>
          <a:xfrm>
            <a:off x="4395896" y="1660962"/>
            <a:ext cx="3757504" cy="815538"/>
          </a:xfrm>
          <a:prstGeom prst="borderCallout1">
            <a:avLst>
              <a:gd name="adj1" fmla="val 21006"/>
              <a:gd name="adj2" fmla="val -693"/>
              <a:gd name="adj3" fmla="val 136335"/>
              <a:gd name="adj4" fmla="val -45583"/>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err="1"/>
              <a:t>Allows</a:t>
            </a:r>
            <a:r>
              <a:rPr lang="nl-NL" sz="1400"/>
              <a:t> </a:t>
            </a:r>
            <a:r>
              <a:rPr lang="nl-NL" sz="1400" err="1"/>
              <a:t>supported</a:t>
            </a:r>
            <a:r>
              <a:rPr lang="nl-NL" sz="1400"/>
              <a:t> </a:t>
            </a:r>
            <a:r>
              <a:rPr lang="nl-NL" sz="1400" err="1"/>
              <a:t>languages</a:t>
            </a:r>
            <a:r>
              <a:rPr lang="nl-NL" sz="1400"/>
              <a:t> </a:t>
            </a:r>
            <a:r>
              <a:rPr lang="nl-NL" sz="1400" err="1"/>
              <a:t>for</a:t>
            </a:r>
            <a:r>
              <a:rPr lang="nl-NL" sz="1400"/>
              <a:t> </a:t>
            </a:r>
            <a:r>
              <a:rPr lang="nl-NL" sz="1400" err="1"/>
              <a:t>your</a:t>
            </a:r>
            <a:r>
              <a:rPr lang="nl-NL" sz="1400"/>
              <a:t> </a:t>
            </a:r>
            <a:r>
              <a:rPr lang="nl-NL" sz="1400" err="1"/>
              <a:t>Add</a:t>
            </a:r>
            <a:r>
              <a:rPr lang="nl-NL" sz="1400"/>
              <a:t>-In </a:t>
            </a:r>
            <a:r>
              <a:rPr lang="nl-NL" sz="1400" err="1"/>
              <a:t>to</a:t>
            </a:r>
            <a:r>
              <a:rPr lang="nl-NL" sz="1400"/>
              <a:t> </a:t>
            </a:r>
            <a:r>
              <a:rPr lang="nl-NL" sz="1400" err="1"/>
              <a:t>be</a:t>
            </a:r>
            <a:r>
              <a:rPr lang="nl-NL" sz="1400"/>
              <a:t> </a:t>
            </a:r>
            <a:r>
              <a:rPr lang="nl-NL" sz="1400" err="1"/>
              <a:t>defined</a:t>
            </a:r>
            <a:r>
              <a:rPr lang="nl-NL" sz="1400"/>
              <a:t>. </a:t>
            </a:r>
            <a:r>
              <a:rPr lang="nl-NL" sz="1400" err="1"/>
              <a:t>This</a:t>
            </a:r>
            <a:r>
              <a:rPr lang="nl-NL" sz="1400"/>
              <a:t> </a:t>
            </a:r>
            <a:r>
              <a:rPr lang="nl-NL" sz="1400" err="1"/>
              <a:t>will</a:t>
            </a:r>
            <a:r>
              <a:rPr lang="nl-NL" sz="1400"/>
              <a:t> </a:t>
            </a:r>
            <a:r>
              <a:rPr lang="nl-NL" sz="1400" err="1"/>
              <a:t>automatically</a:t>
            </a:r>
            <a:r>
              <a:rPr lang="nl-NL" sz="1400"/>
              <a:t> </a:t>
            </a:r>
            <a:r>
              <a:rPr lang="nl-NL" sz="1400" err="1"/>
              <a:t>add</a:t>
            </a:r>
            <a:r>
              <a:rPr lang="nl-NL" sz="1400"/>
              <a:t> a resource file </a:t>
            </a:r>
            <a:r>
              <a:rPr lang="nl-NL" sz="1400" err="1"/>
              <a:t>to</a:t>
            </a:r>
            <a:r>
              <a:rPr lang="nl-NL" sz="1400"/>
              <a:t> the project</a:t>
            </a:r>
            <a:endParaRPr lang="en-US" sz="1400"/>
          </a:p>
        </p:txBody>
      </p:sp>
    </p:spTree>
    <p:extLst>
      <p:ext uri="{BB962C8B-B14F-4D97-AF65-F5344CB8AC3E}">
        <p14:creationId xmlns:p14="http://schemas.microsoft.com/office/powerpoint/2010/main" val="210152870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47800" y="891882"/>
            <a:ext cx="6248400" cy="3985130"/>
          </a:xfrm>
          <a:prstGeom prst="rect">
            <a:avLst/>
          </a:prstGeom>
        </p:spPr>
      </p:pic>
      <p:sp>
        <p:nvSpPr>
          <p:cNvPr id="2" name="Title 1"/>
          <p:cNvSpPr>
            <a:spLocks noGrp="1"/>
          </p:cNvSpPr>
          <p:nvPr>
            <p:ph type="title"/>
          </p:nvPr>
        </p:nvSpPr>
        <p:spPr>
          <a:xfrm>
            <a:off x="201930" y="217133"/>
            <a:ext cx="8741880" cy="674749"/>
          </a:xfrm>
        </p:spPr>
        <p:txBody>
          <a:bodyPr/>
          <a:lstStyle/>
          <a:p>
            <a:r>
              <a:rPr lang="en-US" dirty="0"/>
              <a:t>Visual Studio: Add-In Manifest</a:t>
            </a:r>
          </a:p>
        </p:txBody>
      </p:sp>
      <p:sp>
        <p:nvSpPr>
          <p:cNvPr id="6" name="Line Callout 1 5"/>
          <p:cNvSpPr/>
          <p:nvPr/>
        </p:nvSpPr>
        <p:spPr>
          <a:xfrm>
            <a:off x="4610859" y="3459293"/>
            <a:ext cx="3551048" cy="770728"/>
          </a:xfrm>
          <a:prstGeom prst="borderCallout1">
            <a:avLst>
              <a:gd name="adj1" fmla="val 21006"/>
              <a:gd name="adj2" fmla="val -693"/>
              <a:gd name="adj3" fmla="val -110074"/>
              <a:gd name="adj4" fmla="val -69919"/>
            </a:avLst>
          </a:prstGeom>
        </p:spPr>
        <p:style>
          <a:lnRef idx="2">
            <a:schemeClr val="dk1"/>
          </a:lnRef>
          <a:fillRef idx="1">
            <a:schemeClr val="lt1"/>
          </a:fillRef>
          <a:effectRef idx="0">
            <a:schemeClr val="dk1"/>
          </a:effectRef>
          <a:fontRef idx="minor">
            <a:schemeClr val="dk1"/>
          </a:fontRef>
        </p:style>
        <p:txBody>
          <a:bodyPr rtlCol="0" anchor="ctr"/>
          <a:lstStyle/>
          <a:p>
            <a:pPr algn="ctr"/>
            <a:r>
              <a:rPr lang="nl-NL" sz="1400" dirty="0"/>
              <a:t>Defines which services can be called through the WebProxy. Will be discussed in detail later.</a:t>
            </a:r>
            <a:endParaRPr lang="en-US" sz="1400" dirty="0"/>
          </a:p>
        </p:txBody>
      </p:sp>
    </p:spTree>
    <p:extLst>
      <p:ext uri="{BB962C8B-B14F-4D97-AF65-F5344CB8AC3E}">
        <p14:creationId xmlns:p14="http://schemas.microsoft.com/office/powerpoint/2010/main" val="141027063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Add-In Manifest</a:t>
            </a:r>
          </a:p>
        </p:txBody>
      </p:sp>
      <p:pic>
        <p:nvPicPr>
          <p:cNvPr id="5" name="Picture 4"/>
          <p:cNvPicPr>
            <a:picLocks noChangeAspect="1"/>
          </p:cNvPicPr>
          <p:nvPr/>
        </p:nvPicPr>
        <p:blipFill>
          <a:blip r:embed="rId3"/>
          <a:stretch>
            <a:fillRect/>
          </a:stretch>
        </p:blipFill>
        <p:spPr>
          <a:xfrm>
            <a:off x="957262" y="890587"/>
            <a:ext cx="7229475" cy="3362325"/>
          </a:xfrm>
          <a:prstGeom prst="rect">
            <a:avLst/>
          </a:prstGeom>
        </p:spPr>
      </p:pic>
    </p:spTree>
    <p:extLst>
      <p:ext uri="{BB962C8B-B14F-4D97-AF65-F5344CB8AC3E}">
        <p14:creationId xmlns:p14="http://schemas.microsoft.com/office/powerpoint/2010/main" val="269664962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0950" y="892175"/>
            <a:ext cx="6019800" cy="3759329"/>
          </a:xfrm>
          <a:prstGeom prst="rect">
            <a:avLst/>
          </a:prstGeom>
        </p:spPr>
      </p:pic>
      <p:sp>
        <p:nvSpPr>
          <p:cNvPr id="2" name="Title 1"/>
          <p:cNvSpPr>
            <a:spLocks noGrp="1"/>
          </p:cNvSpPr>
          <p:nvPr>
            <p:ph type="title"/>
          </p:nvPr>
        </p:nvSpPr>
        <p:spPr>
          <a:xfrm>
            <a:off x="201930" y="217133"/>
            <a:ext cx="8741880" cy="674749"/>
          </a:xfrm>
        </p:spPr>
        <p:txBody>
          <a:bodyPr/>
          <a:lstStyle/>
          <a:p>
            <a:r>
              <a:rPr lang="en-US" dirty="0"/>
              <a:t>Visual Studio: Test an Add-In Using F5</a:t>
            </a:r>
          </a:p>
        </p:txBody>
      </p:sp>
      <p:pic>
        <p:nvPicPr>
          <p:cNvPr id="6" name="Picture 5"/>
          <p:cNvPicPr>
            <a:picLocks noChangeAspect="1"/>
          </p:cNvPicPr>
          <p:nvPr/>
        </p:nvPicPr>
        <p:blipFill>
          <a:blip r:embed="rId4"/>
          <a:stretch>
            <a:fillRect/>
          </a:stretch>
        </p:blipFill>
        <p:spPr>
          <a:xfrm>
            <a:off x="4495800" y="2419350"/>
            <a:ext cx="4410075" cy="2233398"/>
          </a:xfrm>
          <a:prstGeom prst="rect">
            <a:avLst/>
          </a:prstGeom>
        </p:spPr>
      </p:pic>
    </p:spTree>
    <p:extLst>
      <p:ext uri="{BB962C8B-B14F-4D97-AF65-F5344CB8AC3E}">
        <p14:creationId xmlns:p14="http://schemas.microsoft.com/office/powerpoint/2010/main" val="341271190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1067B158-39F1-4848-8469-623A083FB49F}"/>
              </a:ext>
            </a:extLst>
          </p:cNvPr>
          <p:cNvSpPr>
            <a:spLocks noGrp="1"/>
          </p:cNvSpPr>
          <p:nvPr>
            <p:ph type="body" sz="quarter" idx="10"/>
          </p:nvPr>
        </p:nvSpPr>
        <p:spPr>
          <a:xfrm>
            <a:off x="201929" y="891882"/>
            <a:ext cx="8740142" cy="3230949"/>
          </a:xfrm>
        </p:spPr>
        <p:txBody>
          <a:bodyPr/>
          <a:lstStyle/>
          <a:p>
            <a:r>
              <a:rPr lang="en-US" dirty="0"/>
              <a:t>Things to keep in mind</a:t>
            </a:r>
          </a:p>
          <a:p>
            <a:pPr lvl="1"/>
            <a:r>
              <a:rPr lang="en-US" dirty="0"/>
              <a:t>Don’t use System Account</a:t>
            </a:r>
          </a:p>
          <a:p>
            <a:pPr lvl="2"/>
            <a:r>
              <a:rPr lang="en-US" dirty="0"/>
              <a:t>You cannot install Add-Ins to SharePoint using the system account or farm admin</a:t>
            </a:r>
          </a:p>
          <a:p>
            <a:pPr marL="285750" indent="-285750"/>
            <a:r>
              <a:rPr lang="en-US" dirty="0"/>
              <a:t>Deploy to a SharePoint Developer Site</a:t>
            </a:r>
          </a:p>
          <a:p>
            <a:pPr marL="742950" lvl="1" indent="-285750"/>
            <a:r>
              <a:rPr lang="en-US" dirty="0"/>
              <a:t>When activating in </a:t>
            </a:r>
            <a:r>
              <a:rPr lang="en-US" dirty="0" err="1"/>
              <a:t>clientcontext</a:t>
            </a:r>
            <a:r>
              <a:rPr lang="en-US" dirty="0"/>
              <a:t>, side loading applications is only allowed by default on Developer Sites (DEV#0)</a:t>
            </a:r>
          </a:p>
          <a:p>
            <a:pPr marL="742950" lvl="1" indent="-285750"/>
            <a:r>
              <a:rPr lang="en-US" dirty="0"/>
              <a:t>Side loading can be enabled manually on other sites</a:t>
            </a:r>
          </a:p>
          <a:p>
            <a:pPr marL="1200150" lvl="2" indent="-285750"/>
            <a:r>
              <a:rPr lang="en-US" sz="1765" dirty="0"/>
              <a:t>Enable-</a:t>
            </a:r>
            <a:r>
              <a:rPr lang="en-US" sz="1765" dirty="0" err="1"/>
              <a:t>SPFeature</a:t>
            </a:r>
            <a:r>
              <a:rPr lang="en-US" sz="1765" dirty="0"/>
              <a:t> e374875e-06b6-11e0-b0fa-57f5dfd72085 -</a:t>
            </a:r>
            <a:r>
              <a:rPr lang="en-US" sz="1765" dirty="0" err="1"/>
              <a:t>url</a:t>
            </a:r>
            <a:r>
              <a:rPr lang="en-US" sz="1765" dirty="0"/>
              <a:t> &lt;SITE COLLECTION URL&gt;</a:t>
            </a:r>
          </a:p>
          <a:p>
            <a:pPr marL="1200150" lvl="2" indent="-285750"/>
            <a:r>
              <a:rPr lang="en-US" sz="1765" dirty="0"/>
              <a:t>Not recommended</a:t>
            </a:r>
          </a:p>
        </p:txBody>
      </p:sp>
      <p:sp>
        <p:nvSpPr>
          <p:cNvPr id="2" name="Title 1"/>
          <p:cNvSpPr>
            <a:spLocks noGrp="1"/>
          </p:cNvSpPr>
          <p:nvPr>
            <p:ph type="title"/>
          </p:nvPr>
        </p:nvSpPr>
        <p:spPr>
          <a:xfrm>
            <a:off x="201930" y="217133"/>
            <a:ext cx="8741880" cy="674749"/>
          </a:xfrm>
        </p:spPr>
        <p:txBody>
          <a:bodyPr/>
          <a:lstStyle/>
          <a:p>
            <a:r>
              <a:rPr lang="en-US" dirty="0"/>
              <a:t>Visual Studio: Test an Add-In Using F5</a:t>
            </a:r>
          </a:p>
        </p:txBody>
      </p:sp>
    </p:spTree>
    <p:extLst>
      <p:ext uri="{BB962C8B-B14F-4D97-AF65-F5344CB8AC3E}">
        <p14:creationId xmlns:p14="http://schemas.microsoft.com/office/powerpoint/2010/main" val="415833064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01613" y="892175"/>
            <a:ext cx="8942387" cy="4054828"/>
          </a:xfrm>
        </p:spPr>
        <p:txBody>
          <a:bodyPr/>
          <a:lstStyle/>
          <a:p>
            <a:r>
              <a:rPr lang="en-US" dirty="0"/>
              <a:t>Tokens in AppManifest.xml and other project files get updated</a:t>
            </a:r>
          </a:p>
          <a:p>
            <a:r>
              <a:rPr lang="en-US" dirty="0"/>
              <a:t>Application package gets created with inside:</a:t>
            </a:r>
          </a:p>
          <a:p>
            <a:pPr lvl="1"/>
            <a:r>
              <a:rPr lang="en-US" dirty="0"/>
              <a:t>AppManifest.xml</a:t>
            </a:r>
          </a:p>
          <a:p>
            <a:pPr lvl="1"/>
            <a:r>
              <a:rPr lang="en-US" dirty="0"/>
              <a:t>Inner .</a:t>
            </a:r>
            <a:r>
              <a:rPr lang="en-US" dirty="0" err="1"/>
              <a:t>wsp</a:t>
            </a:r>
            <a:r>
              <a:rPr lang="en-US" dirty="0"/>
              <a:t> file for the Add-In Web</a:t>
            </a:r>
          </a:p>
          <a:p>
            <a:pPr lvl="1"/>
            <a:r>
              <a:rPr lang="en-US" dirty="0"/>
              <a:t>Other files associated with the feature (if any)</a:t>
            </a:r>
          </a:p>
          <a:p>
            <a:r>
              <a:rPr lang="en-US" dirty="0"/>
              <a:t>Add-In package gets uploaded to SharePoint using CSOM</a:t>
            </a:r>
          </a:p>
          <a:p>
            <a:r>
              <a:rPr lang="en-US" dirty="0"/>
              <a:t>“hosts” file gets updated with the Add-In web URL</a:t>
            </a:r>
          </a:p>
          <a:p>
            <a:r>
              <a:rPr lang="en-US" dirty="0"/>
              <a:t>Internet Explorer launches to home page of Add-In Web</a:t>
            </a:r>
          </a:p>
          <a:p>
            <a:r>
              <a:rPr lang="en-US" dirty="0"/>
              <a:t>JavaScript debugger attaches to Internet Explorer</a:t>
            </a:r>
          </a:p>
        </p:txBody>
      </p:sp>
      <p:sp>
        <p:nvSpPr>
          <p:cNvPr id="2" name="Title 1"/>
          <p:cNvSpPr>
            <a:spLocks noGrp="1"/>
          </p:cNvSpPr>
          <p:nvPr>
            <p:ph type="title"/>
          </p:nvPr>
        </p:nvSpPr>
        <p:spPr>
          <a:xfrm>
            <a:off x="201930" y="217133"/>
            <a:ext cx="8741880" cy="674749"/>
          </a:xfrm>
        </p:spPr>
        <p:txBody>
          <a:bodyPr/>
          <a:lstStyle/>
          <a:p>
            <a:r>
              <a:rPr lang="en-US" dirty="0"/>
              <a:t>Visual Studio: What happens when pressing F5</a:t>
            </a:r>
            <a:br>
              <a:rPr lang="nl-NL" dirty="0"/>
            </a:br>
            <a:endParaRPr lang="en-US" dirty="0"/>
          </a:p>
        </p:txBody>
      </p:sp>
      <p:sp>
        <p:nvSpPr>
          <p:cNvPr id="4" name="Rectangle 3"/>
          <p:cNvSpPr/>
          <p:nvPr/>
        </p:nvSpPr>
        <p:spPr>
          <a:xfrm>
            <a:off x="1383957" y="4427557"/>
            <a:ext cx="5692346" cy="461665"/>
          </a:xfrm>
          <a:prstGeom prst="rect">
            <a:avLst/>
          </a:prstGeom>
          <a:solidFill>
            <a:schemeClr val="bg1"/>
          </a:solidFill>
        </p:spPr>
        <p:txBody>
          <a:bodyPr wrap="square">
            <a:spAutoFit/>
          </a:bodyPr>
          <a:lstStyle/>
          <a:p>
            <a:pPr lvl="1"/>
            <a:r>
              <a:rPr lang="en-US" sz="1200" dirty="0"/>
              <a:t>If you don’t want the Visual Studio JavaScript debugger to attach (i.e. you want to use the Developer Toolbar), start with CTRL + F5 instead</a:t>
            </a:r>
          </a:p>
        </p:txBody>
      </p:sp>
      <p:sp>
        <p:nvSpPr>
          <p:cNvPr id="8" name="Multiplication Sign 7">
            <a:extLst>
              <a:ext uri="{FF2B5EF4-FFF2-40B4-BE49-F238E27FC236}">
                <a16:creationId xmlns:a16="http://schemas.microsoft.com/office/drawing/2014/main" id="{E4918980-21CA-41BB-BD27-A6210C73FEE7}"/>
              </a:ext>
            </a:extLst>
          </p:cNvPr>
          <p:cNvSpPr/>
          <p:nvPr/>
        </p:nvSpPr>
        <p:spPr bwMode="auto">
          <a:xfrm>
            <a:off x="1087395" y="4390768"/>
            <a:ext cx="6285470" cy="535244"/>
          </a:xfrm>
          <a:prstGeom prst="mathMultiply">
            <a:avLst/>
          </a:prstGeom>
          <a:solidFill>
            <a:srgbClr val="FF0000">
              <a:alpha val="45098"/>
            </a:srgbClr>
          </a:solidFill>
          <a:ln>
            <a:noFill/>
            <a:headEnd type="none" w="med" len="med"/>
            <a:tailEnd type="none" w="med" len="med"/>
          </a:ln>
          <a:effectLst>
            <a:outerShdw blurRad="76200" dist="12700" dir="8100000" sy="-23000" kx="8004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67155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normAutofit/>
          </a:bodyPr>
          <a:lstStyle/>
          <a:p>
            <a:pPr marL="0" indent="0">
              <a:buNone/>
            </a:pPr>
            <a:r>
              <a:rPr lang="en-US">
                <a:latin typeface="+mn-lt"/>
              </a:rPr>
              <a:t>Add-In Logging</a:t>
            </a:r>
            <a:endParaRPr lang="en-US" sz="1400">
              <a:latin typeface="+mn-lt"/>
            </a:endParaRPr>
          </a:p>
        </p:txBody>
      </p:sp>
      <p:graphicFrame>
        <p:nvGraphicFramePr>
          <p:cNvPr id="4" name="Diagram 3"/>
          <p:cNvGraphicFramePr/>
          <p:nvPr/>
        </p:nvGraphicFramePr>
        <p:xfrm>
          <a:off x="304800" y="928470"/>
          <a:ext cx="8534400" cy="2185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78384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62067695"/>
              </p:ext>
            </p:extLst>
          </p:nvPr>
        </p:nvGraphicFramePr>
        <p:xfrm>
          <a:off x="201929" y="891882"/>
          <a:ext cx="8740142" cy="3688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01930" y="217133"/>
            <a:ext cx="8741880" cy="674749"/>
          </a:xfrm>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1800" dirty="0"/>
              <a:t>Go to an Add-In in Site Contents</a:t>
            </a:r>
          </a:p>
          <a:p>
            <a:r>
              <a:rPr lang="en-US" sz="1800" dirty="0"/>
              <a:t>Click on its Ellipses</a:t>
            </a:r>
          </a:p>
          <a:p>
            <a:r>
              <a:rPr lang="en-US" sz="1800" dirty="0"/>
              <a:t>Click on Detail</a:t>
            </a:r>
          </a:p>
          <a:p>
            <a:r>
              <a:rPr lang="en-US" sz="1800" dirty="0"/>
              <a:t>Click on Runtime Errors</a:t>
            </a:r>
          </a:p>
          <a:p>
            <a:endParaRPr lang="en-US" sz="1800" dirty="0"/>
          </a:p>
          <a:p>
            <a:endParaRPr lang="nl-NL" sz="1800" dirty="0"/>
          </a:p>
        </p:txBody>
      </p:sp>
      <p:sp>
        <p:nvSpPr>
          <p:cNvPr id="25" name="Title 24"/>
          <p:cNvSpPr>
            <a:spLocks noGrp="1"/>
          </p:cNvSpPr>
          <p:nvPr>
            <p:ph type="title"/>
          </p:nvPr>
        </p:nvSpPr>
        <p:spPr/>
        <p:txBody>
          <a:bodyPr>
            <a:normAutofit/>
          </a:bodyPr>
          <a:lstStyle/>
          <a:p>
            <a:r>
              <a:rPr lang="en-US"/>
              <a:t>How to view the logged errors</a:t>
            </a:r>
          </a:p>
        </p:txBody>
      </p:sp>
      <p:sp>
        <p:nvSpPr>
          <p:cNvPr id="5" name="TextBox 4"/>
          <p:cNvSpPr txBox="1"/>
          <p:nvPr/>
        </p:nvSpPr>
        <p:spPr>
          <a:xfrm>
            <a:off x="2362200" y="1428750"/>
            <a:ext cx="6705599" cy="646331"/>
          </a:xfrm>
          <a:prstGeom prst="rect">
            <a:avLst/>
          </a:prstGeom>
          <a:noFill/>
        </p:spPr>
        <p:txBody>
          <a:bodyPr wrap="square" rtlCol="0">
            <a:spAutoFit/>
          </a:bodyPr>
          <a:lstStyle/>
          <a:p>
            <a:pPr marL="285750" indent="-285750">
              <a:buFont typeface="Arial" panose="020B0604020202020204" pitchFamily="34" charset="0"/>
              <a:buChar char="•"/>
            </a:pPr>
            <a:endParaRPr lang="en-US"/>
          </a:p>
          <a:p>
            <a:pPr marL="742950" lvl="1" indent="-285750">
              <a:buFont typeface="Arial" panose="020B0604020202020204" pitchFamily="34" charset="0"/>
              <a:buChar char="•"/>
            </a:pPr>
            <a:endParaRPr lang="en-US"/>
          </a:p>
        </p:txBody>
      </p:sp>
      <p:pic>
        <p:nvPicPr>
          <p:cNvPr id="1026" name="Picture 2" descr="SharePoint 2013 Lo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826" y="1295400"/>
            <a:ext cx="524273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115685" y="2320463"/>
            <a:ext cx="3314700" cy="2335357"/>
          </a:xfrm>
          <a:prstGeom prst="rect">
            <a:avLst/>
          </a:prstGeom>
          <a:solidFill>
            <a:schemeClr val="bg2">
              <a:lumMod val="60000"/>
              <a:lumOff val="40000"/>
            </a:schemeClr>
          </a:solidFill>
          <a:ln>
            <a:noFill/>
          </a:ln>
        </p:spPr>
      </p:pic>
      <p:sp>
        <p:nvSpPr>
          <p:cNvPr id="11" name="Down Arrow 10"/>
          <p:cNvSpPr/>
          <p:nvPr/>
        </p:nvSpPr>
        <p:spPr>
          <a:xfrm rot="9498468">
            <a:off x="3037263" y="3898763"/>
            <a:ext cx="381000" cy="45720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rot="2596790">
            <a:off x="782047" y="2938955"/>
            <a:ext cx="381000" cy="45720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rot="10800000">
            <a:off x="4495800" y="4171950"/>
            <a:ext cx="381000" cy="45720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218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sz="2000" dirty="0"/>
              <a:t>Go to Central Administration</a:t>
            </a:r>
          </a:p>
          <a:p>
            <a:r>
              <a:rPr lang="en-US" sz="2000" dirty="0"/>
              <a:t>Go to Apps</a:t>
            </a:r>
          </a:p>
          <a:p>
            <a:r>
              <a:rPr lang="en-US" sz="2000" dirty="0"/>
              <a:t>Go to Monitor Apps</a:t>
            </a:r>
          </a:p>
          <a:p>
            <a:r>
              <a:rPr lang="en-US" sz="2000" dirty="0"/>
              <a:t>Add Apps to monitor</a:t>
            </a:r>
          </a:p>
          <a:p>
            <a:r>
              <a:rPr lang="en-US" sz="2000" dirty="0"/>
              <a:t>View the aggregated results of all instances</a:t>
            </a:r>
            <a:endParaRPr lang="nl-NL" sz="2000" dirty="0"/>
          </a:p>
        </p:txBody>
      </p:sp>
      <p:sp>
        <p:nvSpPr>
          <p:cNvPr id="25" name="Title 24"/>
          <p:cNvSpPr>
            <a:spLocks noGrp="1"/>
          </p:cNvSpPr>
          <p:nvPr>
            <p:ph type="title"/>
          </p:nvPr>
        </p:nvSpPr>
        <p:spPr/>
        <p:txBody>
          <a:bodyPr>
            <a:normAutofit/>
          </a:bodyPr>
          <a:lstStyle/>
          <a:p>
            <a:r>
              <a:rPr lang="en-US"/>
              <a:t>How to centrally monitor Add-Ins</a:t>
            </a:r>
            <a:endParaRPr lang="nl-NL"/>
          </a:p>
        </p:txBody>
      </p:sp>
      <p:sp>
        <p:nvSpPr>
          <p:cNvPr id="5" name="TextBox 4"/>
          <p:cNvSpPr txBox="1"/>
          <p:nvPr/>
        </p:nvSpPr>
        <p:spPr>
          <a:xfrm>
            <a:off x="2362200" y="1428750"/>
            <a:ext cx="6705599" cy="646331"/>
          </a:xfrm>
          <a:prstGeom prst="rect">
            <a:avLst/>
          </a:prstGeom>
          <a:noFill/>
        </p:spPr>
        <p:txBody>
          <a:bodyPr wrap="square" rtlCol="0">
            <a:spAutoFit/>
          </a:bodyPr>
          <a:lstStyle/>
          <a:p>
            <a:pPr marL="285750" indent="-285750">
              <a:buFont typeface="Arial" panose="020B0604020202020204" pitchFamily="34" charset="0"/>
              <a:buChar char="•"/>
            </a:pPr>
            <a:endParaRPr lang="en-US"/>
          </a:p>
          <a:p>
            <a:pPr marL="742950" lvl="1" indent="-285750">
              <a:buFont typeface="Arial" panose="020B0604020202020204" pitchFamily="34" charset="0"/>
              <a:buChar char="•"/>
            </a:pPr>
            <a:endParaRPr lang="en-US"/>
          </a:p>
        </p:txBody>
      </p:sp>
      <p:pic>
        <p:nvPicPr>
          <p:cNvPr id="3" name="Picture 2"/>
          <p:cNvPicPr>
            <a:picLocks noChangeAspect="1"/>
          </p:cNvPicPr>
          <p:nvPr/>
        </p:nvPicPr>
        <p:blipFill>
          <a:blip r:embed="rId3"/>
          <a:stretch>
            <a:fillRect/>
          </a:stretch>
        </p:blipFill>
        <p:spPr>
          <a:xfrm>
            <a:off x="163491" y="2873376"/>
            <a:ext cx="8751909" cy="1893888"/>
          </a:xfrm>
          <a:prstGeom prst="rect">
            <a:avLst/>
          </a:prstGeom>
          <a:ln>
            <a:solidFill>
              <a:schemeClr val="tx1"/>
            </a:solidFill>
          </a:ln>
        </p:spPr>
      </p:pic>
      <p:pic>
        <p:nvPicPr>
          <p:cNvPr id="2" name="Picture 1"/>
          <p:cNvPicPr>
            <a:picLocks noChangeAspect="1"/>
          </p:cNvPicPr>
          <p:nvPr/>
        </p:nvPicPr>
        <p:blipFill>
          <a:blip r:embed="rId4"/>
          <a:stretch>
            <a:fillRect/>
          </a:stretch>
        </p:blipFill>
        <p:spPr>
          <a:xfrm>
            <a:off x="4419600" y="864434"/>
            <a:ext cx="4148138" cy="1489075"/>
          </a:xfrm>
          <a:prstGeom prst="rect">
            <a:avLst/>
          </a:prstGeom>
          <a:ln>
            <a:solidFill>
              <a:schemeClr val="tx1"/>
            </a:solidFill>
          </a:ln>
        </p:spPr>
      </p:pic>
      <p:sp>
        <p:nvSpPr>
          <p:cNvPr id="12" name="Down Arrow 11"/>
          <p:cNvSpPr/>
          <p:nvPr/>
        </p:nvSpPr>
        <p:spPr>
          <a:xfrm rot="13721752">
            <a:off x="5794664" y="2264124"/>
            <a:ext cx="381000" cy="45720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rot="19225436">
            <a:off x="7484808" y="3294152"/>
            <a:ext cx="381000" cy="457200"/>
          </a:xfrm>
          <a:prstGeom prst="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566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500"/>
                                        <p:tgtEl>
                                          <p:spTgt spid="7">
                                            <p:txEl>
                                              <p:pRg st="2" end="2"/>
                                            </p:txEl>
                                          </p:spTgt>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 typeface="+mj-lt"/>
              <a:buAutoNum type="arabicPeriod"/>
            </a:pPr>
            <a:r>
              <a:rPr lang="en-US" sz="1600"/>
              <a:t>Add the </a:t>
            </a:r>
            <a:r>
              <a:rPr lang="en-US" sz="1600" err="1"/>
              <a:t>Microsoft.SharePoint.Client</a:t>
            </a:r>
            <a:r>
              <a:rPr lang="en-US" sz="1600"/>
              <a:t> and </a:t>
            </a:r>
            <a:r>
              <a:rPr lang="en-US" sz="1600" err="1"/>
              <a:t>Microsoft.SharePoint.Client.Runtime</a:t>
            </a:r>
            <a:r>
              <a:rPr lang="en-US" sz="1600"/>
              <a:t> DLLs to your project</a:t>
            </a:r>
          </a:p>
          <a:p>
            <a:pPr marL="342900" indent="-342900">
              <a:buFont typeface="+mj-lt"/>
              <a:buAutoNum type="arabicPeriod"/>
            </a:pPr>
            <a:r>
              <a:rPr lang="en-US" sz="1600"/>
              <a:t>Call </a:t>
            </a:r>
            <a:r>
              <a:rPr lang="en-US" sz="1600" err="1"/>
              <a:t>LogCustomRemoteAppError</a:t>
            </a:r>
            <a:endParaRPr lang="en-US" sz="1600"/>
          </a:p>
          <a:p>
            <a:pPr marL="342900" indent="-342900">
              <a:buFont typeface="+mj-lt"/>
              <a:buAutoNum type="arabicPeriod"/>
            </a:pPr>
            <a:r>
              <a:rPr lang="en-US" sz="1600"/>
              <a:t>Provide a valid </a:t>
            </a:r>
            <a:r>
              <a:rPr lang="en-US" sz="1600" err="1"/>
              <a:t>ClientContext</a:t>
            </a:r>
            <a:endParaRPr lang="en-US" sz="1600"/>
          </a:p>
          <a:p>
            <a:pPr marL="342900" indent="-342900">
              <a:buFont typeface="+mj-lt"/>
              <a:buAutoNum type="arabicPeriod"/>
            </a:pPr>
            <a:r>
              <a:rPr lang="en-US" sz="1600"/>
              <a:t>GUID is the product GUID, must be stored in Add-In since it cannot be retrieved and must match </a:t>
            </a:r>
            <a:r>
              <a:rPr lang="en-US" sz="1600" err="1"/>
              <a:t>AppManifest</a:t>
            </a:r>
            <a:endParaRPr lang="en-US" sz="1600"/>
          </a:p>
          <a:p>
            <a:endParaRPr lang="en-US" sz="1600"/>
          </a:p>
          <a:p>
            <a:endParaRPr lang="en-US" sz="1600"/>
          </a:p>
          <a:p>
            <a:endParaRPr lang="nl-NL" sz="1600"/>
          </a:p>
        </p:txBody>
      </p:sp>
      <p:sp>
        <p:nvSpPr>
          <p:cNvPr id="25" name="Title 24"/>
          <p:cNvSpPr>
            <a:spLocks noGrp="1"/>
          </p:cNvSpPr>
          <p:nvPr>
            <p:ph type="title"/>
          </p:nvPr>
        </p:nvSpPr>
        <p:spPr/>
        <p:txBody>
          <a:bodyPr>
            <a:normAutofit/>
          </a:bodyPr>
          <a:lstStyle/>
          <a:p>
            <a:r>
              <a:rPr lang="en-US"/>
              <a:t>How to use it through CSOM</a:t>
            </a:r>
          </a:p>
        </p:txBody>
      </p:sp>
      <p:pic>
        <p:nvPicPr>
          <p:cNvPr id="3" name="Picture 2"/>
          <p:cNvPicPr>
            <a:picLocks noChangeAspect="1"/>
          </p:cNvPicPr>
          <p:nvPr/>
        </p:nvPicPr>
        <p:blipFill>
          <a:blip r:embed="rId3"/>
          <a:stretch>
            <a:fillRect/>
          </a:stretch>
        </p:blipFill>
        <p:spPr>
          <a:xfrm>
            <a:off x="457200" y="2654667"/>
            <a:ext cx="8429625" cy="1000125"/>
          </a:xfrm>
          <a:prstGeom prst="rect">
            <a:avLst/>
          </a:prstGeom>
        </p:spPr>
      </p:pic>
      <p:pic>
        <p:nvPicPr>
          <p:cNvPr id="6" name="Picture 5"/>
          <p:cNvPicPr>
            <a:picLocks noChangeAspect="1"/>
          </p:cNvPicPr>
          <p:nvPr/>
        </p:nvPicPr>
        <p:blipFill>
          <a:blip r:embed="rId4"/>
          <a:stretch>
            <a:fillRect/>
          </a:stretch>
        </p:blipFill>
        <p:spPr>
          <a:xfrm>
            <a:off x="120535" y="3560996"/>
            <a:ext cx="4114800" cy="1175657"/>
          </a:xfrm>
          <a:prstGeom prst="rect">
            <a:avLst/>
          </a:prstGeom>
        </p:spPr>
      </p:pic>
      <p:sp>
        <p:nvSpPr>
          <p:cNvPr id="8" name="Up-Down Arrow 7"/>
          <p:cNvSpPr/>
          <p:nvPr/>
        </p:nvSpPr>
        <p:spPr>
          <a:xfrm rot="3755698">
            <a:off x="4376120" y="2668780"/>
            <a:ext cx="276447" cy="2163424"/>
          </a:xfrm>
          <a:prstGeom prst="upDownArrow">
            <a:avLst/>
          </a:prstGeom>
          <a:solidFill>
            <a:schemeClr val="bg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05195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53455649"/>
              </p:ext>
            </p:extLst>
          </p:nvPr>
        </p:nvGraphicFramePr>
        <p:xfrm>
          <a:off x="201929" y="875407"/>
          <a:ext cx="8740142" cy="3564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01930" y="217133"/>
            <a:ext cx="8741880" cy="674749"/>
          </a:xfrm>
        </p:spPr>
        <p:txBody>
          <a:bodyPr/>
          <a:lstStyle/>
          <a:p>
            <a:r>
              <a:rPr lang="en-GB"/>
              <a:t>Knowledge Check</a:t>
            </a:r>
            <a:endParaRPr lang="en-US"/>
          </a:p>
        </p:txBody>
      </p:sp>
    </p:spTree>
    <p:extLst>
      <p:ext uri="{BB962C8B-B14F-4D97-AF65-F5344CB8AC3E}">
        <p14:creationId xmlns:p14="http://schemas.microsoft.com/office/powerpoint/2010/main" val="14011006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70D0D9A-1B80-4477-A407-B2F7C2E1C5E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1ED27AD3-E838-4FB5-8F3E-7047DF4BA6D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3266E0C8-4381-4049-82DD-72FC1C54A11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B52DFF74-FCEB-4983-91BE-CB781A5BF5F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F61D6AF4-963A-4292-9DE1-7C9BC645A99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D873CEC-6375-4444-A072-6079D9653FA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65C4FF-7B01-4D23-93F7-BCDB1DE93AC0}"/>
              </a:ext>
            </a:extLst>
          </p:cNvPr>
          <p:cNvSpPr>
            <a:spLocks noGrp="1"/>
          </p:cNvSpPr>
          <p:nvPr>
            <p:ph type="body" sz="quarter" idx="10"/>
          </p:nvPr>
        </p:nvSpPr>
        <p:spPr>
          <a:xfrm>
            <a:off x="201929" y="891882"/>
            <a:ext cx="8740142" cy="1547347"/>
          </a:xfrm>
        </p:spPr>
        <p:txBody>
          <a:bodyPr/>
          <a:lstStyle/>
          <a:p>
            <a:r>
              <a:rPr lang="en-US" dirty="0"/>
              <a:t>Reasons to start using Add-Ins</a:t>
            </a:r>
          </a:p>
          <a:p>
            <a:r>
              <a:rPr lang="en-US" dirty="0"/>
              <a:t>Introducing the new SharePoint Add-In Model</a:t>
            </a:r>
          </a:p>
          <a:p>
            <a:r>
              <a:rPr lang="en-US" dirty="0"/>
              <a:t>Add-In Model Architecture Overview</a:t>
            </a:r>
          </a:p>
          <a:p>
            <a:r>
              <a:rPr lang="en-US" dirty="0"/>
              <a:t>Add-In Hosting Models</a:t>
            </a:r>
          </a:p>
        </p:txBody>
      </p:sp>
      <p:sp>
        <p:nvSpPr>
          <p:cNvPr id="3" name="Title 2"/>
          <p:cNvSpPr>
            <a:spLocks noGrp="1"/>
          </p:cNvSpPr>
          <p:nvPr>
            <p:ph type="title"/>
          </p:nvPr>
        </p:nvSpPr>
        <p:spPr>
          <a:xfrm>
            <a:off x="201930" y="217133"/>
            <a:ext cx="8741880" cy="674749"/>
          </a:xfrm>
        </p:spPr>
        <p:txBody>
          <a:bodyPr/>
          <a:lstStyle/>
          <a:p>
            <a:r>
              <a:rPr lang="en-GB"/>
              <a:t>Lesson Summary</a:t>
            </a:r>
            <a:endParaRPr lang="en-US"/>
          </a:p>
        </p:txBody>
      </p:sp>
    </p:spTree>
    <p:extLst>
      <p:ext uri="{BB962C8B-B14F-4D97-AF65-F5344CB8AC3E}">
        <p14:creationId xmlns:p14="http://schemas.microsoft.com/office/powerpoint/2010/main" val="388087023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a:t>Questions?</a:t>
            </a:r>
            <a:endParaRPr lang="en-US"/>
          </a:p>
        </p:txBody>
      </p:sp>
    </p:spTree>
    <p:extLst>
      <p:ext uri="{BB962C8B-B14F-4D97-AF65-F5344CB8AC3E}">
        <p14:creationId xmlns:p14="http://schemas.microsoft.com/office/powerpoint/2010/main" val="55096299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SharePoint </a:t>
            </a:r>
            <a:r>
              <a:rPr lang="en-US" sz="3600" dirty="0"/>
              <a:t>h</a:t>
            </a:r>
            <a:r>
              <a:rPr lang="EN-US" sz="3600" dirty="0"/>
              <a:t>osted Add-Ins </a:t>
            </a:r>
            <a:endParaRPr lang="en-US" sz="3600" dirty="0"/>
          </a:p>
        </p:txBody>
      </p:sp>
      <p:sp>
        <p:nvSpPr>
          <p:cNvPr id="3" name="Text Placeholder 2"/>
          <p:cNvSpPr>
            <a:spLocks noGrp="1"/>
          </p:cNvSpPr>
          <p:nvPr>
            <p:ph type="body" sz="quarter" idx="12"/>
          </p:nvPr>
        </p:nvSpPr>
        <p:spPr/>
        <p:txBody>
          <a:bodyPr vert="horz" wrap="square" lIns="182880" tIns="146304" rIns="182880" bIns="146304" rtlCol="0" anchor="t">
            <a:noAutofit/>
          </a:bodyPr>
          <a:lstStyle/>
          <a:p>
            <a:r>
              <a:rPr lang="EN-US" sz="1600" dirty="0"/>
              <a:t>SharePoint Add-Ins can be centered on SharePoint artifacts, cloud resources, or both. In this lab, you will create several SharePoint-</a:t>
            </a:r>
            <a:r>
              <a:rPr lang="en-US" sz="1600" dirty="0"/>
              <a:t>h</a:t>
            </a:r>
            <a:r>
              <a:rPr lang="EN-US" sz="1600" dirty="0"/>
              <a:t>osted Add-Ins that primarily use SharePoint artifacts. At the end of the lab, you will have a good understanding of the techniques for creating SharePoint-</a:t>
            </a:r>
            <a:r>
              <a:rPr lang="en-US" sz="1600" dirty="0"/>
              <a:t>h</a:t>
            </a:r>
            <a:r>
              <a:rPr lang="EN-US" sz="1600" dirty="0"/>
              <a:t>osted Add-Ins.</a:t>
            </a:r>
          </a:p>
          <a:p>
            <a:endParaRPr lang="en-US" sz="1600" dirty="0"/>
          </a:p>
          <a:p>
            <a:r>
              <a:rPr lang="EN-US" sz="2400" dirty="0"/>
              <a:t>Time estimation: 75 minutes</a:t>
            </a:r>
          </a:p>
          <a:p>
            <a:endParaRPr lang="en-US" sz="1600" dirty="0"/>
          </a:p>
          <a:p>
            <a:endParaRPr lang="en-US" sz="1600" dirty="0"/>
          </a:p>
        </p:txBody>
      </p:sp>
    </p:spTree>
    <p:extLst>
      <p:ext uri="{BB962C8B-B14F-4D97-AF65-F5344CB8AC3E}">
        <p14:creationId xmlns:p14="http://schemas.microsoft.com/office/powerpoint/2010/main" val="1331555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4019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72485316"/>
              </p:ext>
            </p:extLst>
          </p:nvPr>
        </p:nvGraphicFramePr>
        <p:xfrm>
          <a:off x="201929" y="891882"/>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01930" y="217133"/>
            <a:ext cx="8741880" cy="674749"/>
          </a:xfrm>
        </p:spPr>
        <p:txBody>
          <a:bodyPr/>
          <a:lstStyle/>
          <a:p>
            <a:r>
              <a:rPr lang="en-GB" dirty="0"/>
              <a:t>Objectives</a:t>
            </a:r>
            <a:endParaRPr lang="en-US" dirty="0"/>
          </a:p>
        </p:txBody>
      </p:sp>
    </p:spTree>
    <p:extLst>
      <p:ext uri="{BB962C8B-B14F-4D97-AF65-F5344CB8AC3E}">
        <p14:creationId xmlns:p14="http://schemas.microsoft.com/office/powerpoint/2010/main" val="1744177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3258279" cy="3322855"/>
          </a:xfrm>
        </p:spPr>
        <p:txBody>
          <a:bodyPr/>
          <a:lstStyle/>
          <a:p>
            <a:r>
              <a:rPr lang="en-US" dirty="0"/>
              <a:t>Apps introduced in 2013</a:t>
            </a:r>
          </a:p>
          <a:p>
            <a:r>
              <a:rPr lang="en-US" dirty="0"/>
              <a:t>Aka Add-Ins </a:t>
            </a:r>
          </a:p>
          <a:p>
            <a:r>
              <a:rPr lang="en-US" dirty="0"/>
              <a:t>Reduce complexity for end users</a:t>
            </a:r>
          </a:p>
          <a:p>
            <a:r>
              <a:rPr lang="en-US" dirty="0"/>
              <a:t>Self-contained</a:t>
            </a:r>
          </a:p>
          <a:p>
            <a:r>
              <a:rPr lang="en-US" dirty="0"/>
              <a:t>Extends SharePoint website capabilities</a:t>
            </a:r>
          </a:p>
          <a:p>
            <a:endParaRPr lang="en-US" dirty="0"/>
          </a:p>
          <a:p>
            <a:endParaRPr lang="nl-NL" dirty="0"/>
          </a:p>
        </p:txBody>
      </p:sp>
      <p:sp>
        <p:nvSpPr>
          <p:cNvPr id="2" name="Title 1"/>
          <p:cNvSpPr>
            <a:spLocks noGrp="1"/>
          </p:cNvSpPr>
          <p:nvPr>
            <p:ph type="title"/>
          </p:nvPr>
        </p:nvSpPr>
        <p:spPr>
          <a:xfrm>
            <a:off x="201930" y="217133"/>
            <a:ext cx="8741880" cy="674749"/>
          </a:xfrm>
        </p:spPr>
        <p:txBody>
          <a:bodyPr/>
          <a:lstStyle/>
          <a:p>
            <a:r>
              <a:rPr lang="en-US" dirty="0"/>
              <a:t>What are Add-Ins?</a:t>
            </a:r>
            <a:endParaRPr lang="nl-NL" dirty="0"/>
          </a:p>
        </p:txBody>
      </p:sp>
      <p:pic>
        <p:nvPicPr>
          <p:cNvPr id="12" name="Picture 11"/>
          <p:cNvPicPr>
            <a:picLocks noChangeAspect="1"/>
          </p:cNvPicPr>
          <p:nvPr/>
        </p:nvPicPr>
        <p:blipFill>
          <a:blip r:embed="rId3"/>
          <a:stretch>
            <a:fillRect/>
          </a:stretch>
        </p:blipFill>
        <p:spPr>
          <a:xfrm>
            <a:off x="3385660" y="928470"/>
            <a:ext cx="5564391" cy="3705335"/>
          </a:xfrm>
          <a:prstGeom prst="rect">
            <a:avLst/>
          </a:prstGeom>
        </p:spPr>
      </p:pic>
    </p:spTree>
    <p:extLst>
      <p:ext uri="{BB962C8B-B14F-4D97-AF65-F5344CB8AC3E}">
        <p14:creationId xmlns:p14="http://schemas.microsoft.com/office/powerpoint/2010/main" val="38147825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dirty="0"/>
              <a:t>Root cause of most SharePoint outages and issues caused by custom code</a:t>
            </a:r>
          </a:p>
          <a:p>
            <a:r>
              <a:rPr lang="en-US" dirty="0"/>
              <a:t>Get in line with modern technology instead of staying one step behind</a:t>
            </a:r>
          </a:p>
          <a:p>
            <a:r>
              <a:rPr lang="en-US" dirty="0"/>
              <a:t>Improved scalability</a:t>
            </a:r>
          </a:p>
          <a:p>
            <a:r>
              <a:rPr lang="en-US" dirty="0"/>
              <a:t>Enable the cloud</a:t>
            </a:r>
          </a:p>
          <a:p>
            <a:r>
              <a:rPr lang="en-US" dirty="0"/>
              <a:t>Remove limitations set up by the platform</a:t>
            </a:r>
          </a:p>
          <a:p>
            <a:r>
              <a:rPr lang="en-US" dirty="0"/>
              <a:t>Allow developers to each their favorite technologies, whichever they are</a:t>
            </a:r>
          </a:p>
        </p:txBody>
      </p:sp>
      <p:sp>
        <p:nvSpPr>
          <p:cNvPr id="2" name="Title 1"/>
          <p:cNvSpPr>
            <a:spLocks noGrp="1"/>
          </p:cNvSpPr>
          <p:nvPr>
            <p:ph type="title"/>
          </p:nvPr>
        </p:nvSpPr>
        <p:spPr>
          <a:xfrm>
            <a:off x="201930" y="217133"/>
            <a:ext cx="8741880" cy="674749"/>
          </a:xfrm>
        </p:spPr>
        <p:txBody>
          <a:bodyPr/>
          <a:lstStyle/>
          <a:p>
            <a:r>
              <a:rPr lang="en-US" dirty="0"/>
              <a:t>Why Add-Ins?</a:t>
            </a:r>
            <a:endParaRPr lang="nl-NL" dirty="0"/>
          </a:p>
        </p:txBody>
      </p:sp>
    </p:spTree>
    <p:extLst>
      <p:ext uri="{BB962C8B-B14F-4D97-AF65-F5344CB8AC3E}">
        <p14:creationId xmlns:p14="http://schemas.microsoft.com/office/powerpoint/2010/main" val="9065853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3606693"/>
          </a:xfrm>
        </p:spPr>
        <p:txBody>
          <a:bodyPr/>
          <a:lstStyle/>
          <a:p>
            <a:r>
              <a:rPr lang="en-US" dirty="0"/>
              <a:t>SharePoint Add-Ins no longer live in SharePoint</a:t>
            </a:r>
          </a:p>
          <a:p>
            <a:r>
              <a:rPr lang="en-US" dirty="0"/>
              <a:t>Custom code executes in the client, cloud or on-premises</a:t>
            </a:r>
          </a:p>
          <a:p>
            <a:r>
              <a:rPr lang="en-US" dirty="0"/>
              <a:t>Add-Ins are granted permissions to SharePoint via OAuth </a:t>
            </a:r>
          </a:p>
          <a:p>
            <a:r>
              <a:rPr lang="en-US" dirty="0"/>
              <a:t>Add-Ins communicate with SharePoint via REST, CSOM or JSOM</a:t>
            </a:r>
          </a:p>
          <a:p>
            <a:r>
              <a:rPr lang="en-US" dirty="0"/>
              <a:t>Acquire Add-Ins via centralized SharePoint Store</a:t>
            </a:r>
          </a:p>
          <a:p>
            <a:pPr lvl="1"/>
            <a:r>
              <a:rPr lang="en-US" dirty="0"/>
              <a:t>App Catalog</a:t>
            </a:r>
          </a:p>
          <a:p>
            <a:pPr lvl="1"/>
            <a:r>
              <a:rPr lang="en-US" dirty="0"/>
              <a:t>SharePoint Store</a:t>
            </a:r>
          </a:p>
          <a:p>
            <a:pPr lvl="1"/>
            <a:r>
              <a:rPr lang="en-US" dirty="0"/>
              <a:t>APIs for manual deployment</a:t>
            </a:r>
          </a:p>
        </p:txBody>
      </p:sp>
      <p:sp>
        <p:nvSpPr>
          <p:cNvPr id="2" name="Title 1"/>
          <p:cNvSpPr>
            <a:spLocks noGrp="1"/>
          </p:cNvSpPr>
          <p:nvPr>
            <p:ph type="title"/>
          </p:nvPr>
        </p:nvSpPr>
        <p:spPr>
          <a:xfrm>
            <a:off x="201930" y="217133"/>
            <a:ext cx="8741880" cy="674749"/>
          </a:xfrm>
        </p:spPr>
        <p:txBody>
          <a:bodyPr/>
          <a:lstStyle/>
          <a:p>
            <a:r>
              <a:rPr lang="en-US" dirty="0"/>
              <a:t>Add-Ins in short</a:t>
            </a:r>
            <a:endParaRPr lang="nl-NL" dirty="0"/>
          </a:p>
        </p:txBody>
      </p:sp>
    </p:spTree>
    <p:extLst>
      <p:ext uri="{BB962C8B-B14F-4D97-AF65-F5344CB8AC3E}">
        <p14:creationId xmlns:p14="http://schemas.microsoft.com/office/powerpoint/2010/main" val="38732299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4054828"/>
          </a:xfrm>
        </p:spPr>
        <p:txBody>
          <a:bodyPr/>
          <a:lstStyle/>
          <a:p>
            <a:r>
              <a:rPr lang="en-US" dirty="0"/>
              <a:t>Scenario focused, examples include:</a:t>
            </a:r>
          </a:p>
          <a:p>
            <a:pPr lvl="1"/>
            <a:r>
              <a:rPr lang="en-US" dirty="0"/>
              <a:t>Time off request Add-In</a:t>
            </a:r>
          </a:p>
          <a:p>
            <a:pPr lvl="1"/>
            <a:r>
              <a:rPr lang="en-US" dirty="0"/>
              <a:t>Time off request approval Add-In</a:t>
            </a:r>
          </a:p>
          <a:p>
            <a:pPr lvl="1"/>
            <a:r>
              <a:rPr lang="en-US" dirty="0"/>
              <a:t>Team time off overview calendar Add-In</a:t>
            </a:r>
          </a:p>
          <a:p>
            <a:r>
              <a:rPr lang="en-US" dirty="0"/>
              <a:t>Confined functionality, don’t create and leave clutter</a:t>
            </a:r>
          </a:p>
          <a:p>
            <a:r>
              <a:rPr lang="en-US" dirty="0"/>
              <a:t>Site Owners are in control</a:t>
            </a:r>
          </a:p>
          <a:p>
            <a:r>
              <a:rPr lang="en-US" dirty="0"/>
              <a:t>Remove challenging SharePoint upgrades</a:t>
            </a:r>
          </a:p>
          <a:p>
            <a:r>
              <a:rPr lang="en-US" dirty="0"/>
              <a:t>Works both on-premises as well as in SharePoint Online</a:t>
            </a:r>
          </a:p>
          <a:p>
            <a:r>
              <a:rPr lang="en-US" dirty="0"/>
              <a:t>Address a bigger group of developers, specific SharePoint knowledge is no longer required</a:t>
            </a:r>
          </a:p>
        </p:txBody>
      </p:sp>
      <p:sp>
        <p:nvSpPr>
          <p:cNvPr id="2" name="Title 1"/>
          <p:cNvSpPr>
            <a:spLocks noGrp="1"/>
          </p:cNvSpPr>
          <p:nvPr>
            <p:ph type="title"/>
          </p:nvPr>
        </p:nvSpPr>
        <p:spPr>
          <a:xfrm>
            <a:off x="201930" y="217133"/>
            <a:ext cx="8741880" cy="674749"/>
          </a:xfrm>
        </p:spPr>
        <p:txBody>
          <a:bodyPr/>
          <a:lstStyle/>
          <a:p>
            <a:r>
              <a:rPr lang="en-US" dirty="0"/>
              <a:t>When to use Add-Ins?</a:t>
            </a:r>
            <a:endParaRPr lang="nl-NL" dirty="0"/>
          </a:p>
        </p:txBody>
      </p:sp>
    </p:spTree>
    <p:extLst>
      <p:ext uri="{BB962C8B-B14F-4D97-AF65-F5344CB8AC3E}">
        <p14:creationId xmlns:p14="http://schemas.microsoft.com/office/powerpoint/2010/main" val="4226926465"/>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Een nieuw document maken." ma:contentTypeScope="" ma:versionID="1c3759de2429a5fdfc9b8a7e2990a8f4">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d6f1dd038e203eac0dc9fe2c41132d40"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C441C3-07DE-4B9D-9C45-6C88D1809B0F}"/>
</file>

<file path=customXml/itemProps2.xml><?xml version="1.0" encoding="utf-8"?>
<ds:datastoreItem xmlns:ds="http://schemas.openxmlformats.org/officeDocument/2006/customXml" ds:itemID="{F81961BA-867E-47FA-87FD-B1B50D3AFCCF}">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8D95B6EE-5ED8-47FD-9158-A66990AD8A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7622</Words>
  <Application>Microsoft Office PowerPoint</Application>
  <PresentationFormat>On-screen Show (16:9)</PresentationFormat>
  <Paragraphs>720</Paragraphs>
  <Slides>47</Slides>
  <Notes>47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Calibri Light</vt:lpstr>
      <vt:lpstr>Consolas</vt:lpstr>
      <vt:lpstr>Courier New</vt:lpstr>
      <vt:lpstr>Segoe</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What are Add-Ins?</vt:lpstr>
      <vt:lpstr>Why Add-Ins?</vt:lpstr>
      <vt:lpstr>Add-Ins in short</vt:lpstr>
      <vt:lpstr>When to use Add-Ins?</vt:lpstr>
      <vt:lpstr>Add-In Hosting Options</vt:lpstr>
      <vt:lpstr>Add-In Hosting Options</vt:lpstr>
      <vt:lpstr>Add-In Hosting Options</vt:lpstr>
      <vt:lpstr>Add-In Hosting Options</vt:lpstr>
      <vt:lpstr>Knowledge Check</vt:lpstr>
      <vt:lpstr>Knowledge Check</vt:lpstr>
      <vt:lpstr>Add-In Considerations</vt:lpstr>
      <vt:lpstr>Add-In Considerations</vt:lpstr>
      <vt:lpstr>Add-In Considerations</vt:lpstr>
      <vt:lpstr>Add-In Considerations</vt:lpstr>
      <vt:lpstr>Provider-hosted Add-Ins</vt:lpstr>
      <vt:lpstr>Provider-hosted Add-Ins on Azure Websites</vt:lpstr>
      <vt:lpstr>Demo: Create Add-In</vt:lpstr>
      <vt:lpstr>Visual Studio: SharePoint Add-In</vt:lpstr>
      <vt:lpstr>Visual Studio: SharePoint Hosted</vt:lpstr>
      <vt:lpstr>Visual Studio: SharePoint Hosted</vt:lpstr>
      <vt:lpstr>Visual Studio: SharePoint Hosted</vt:lpstr>
      <vt:lpstr>Visual Studio: SharePoint Add-In</vt:lpstr>
      <vt:lpstr>SharePoint Add-In Manifest</vt:lpstr>
      <vt:lpstr>SharePoint Add-In Manifest</vt:lpstr>
      <vt:lpstr>SharePoint Add-In Manifest</vt:lpstr>
      <vt:lpstr>Visual Studio: Add-In Manifest</vt:lpstr>
      <vt:lpstr>Visual Studio: Add-In Manifest</vt:lpstr>
      <vt:lpstr>Visual Studio: Add-In Manifest</vt:lpstr>
      <vt:lpstr>Visual Studio: Add-In Manifest</vt:lpstr>
      <vt:lpstr>Visual Studio: Add-In Manifest</vt:lpstr>
      <vt:lpstr>Visual Studio: Test an Add-In Using F5</vt:lpstr>
      <vt:lpstr>Visual Studio: Test an Add-In Using F5</vt:lpstr>
      <vt:lpstr>Visual Studio: What happens when pressing F5 </vt:lpstr>
      <vt:lpstr>Add-In Logging</vt:lpstr>
      <vt:lpstr>How to view the logged errors</vt:lpstr>
      <vt:lpstr>How to centrally monitor Add-Ins</vt:lpstr>
      <vt:lpstr>How to use it through CSOM</vt:lpstr>
      <vt:lpstr>Knowledge Check</vt:lpstr>
      <vt:lpstr>Lesson Summary</vt:lpstr>
      <vt:lpstr>Questions?</vt:lpstr>
      <vt:lpstr>Lab: SharePoint hosted Add-Ins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Add-In Fundamentals  </dc:title>
  <cp:revision>1</cp:revision>
  <dcterms:modified xsi:type="dcterms:W3CDTF">2020-09-01T22:35:47Z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2018-01-31T18:33:28.6200070Z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