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5"/>
  </p:sldMasterIdLst>
  <p:notesMasterIdLst>
    <p:notesMasterId r:id="rId39"/>
  </p:notesMasterIdLst>
  <p:handoutMasterIdLst>
    <p:handoutMasterId r:id="rId40"/>
  </p:handoutMasterIdLst>
  <p:sldIdLst>
    <p:sldId id="1562" r:id="rId6"/>
    <p:sldId id="1563" r:id="rId7"/>
    <p:sldId id="1547" r:id="rId8"/>
    <p:sldId id="1548" r:id="rId9"/>
    <p:sldId id="1564" r:id="rId10"/>
    <p:sldId id="1565" r:id="rId11"/>
    <p:sldId id="1566" r:id="rId12"/>
    <p:sldId id="1567" r:id="rId13"/>
    <p:sldId id="1568" r:id="rId14"/>
    <p:sldId id="257" r:id="rId15"/>
    <p:sldId id="263" r:id="rId16"/>
    <p:sldId id="1572" r:id="rId17"/>
    <p:sldId id="1552" r:id="rId18"/>
    <p:sldId id="1553" r:id="rId19"/>
    <p:sldId id="1551" r:id="rId20"/>
    <p:sldId id="1554" r:id="rId21"/>
    <p:sldId id="1555" r:id="rId22"/>
    <p:sldId id="1556" r:id="rId23"/>
    <p:sldId id="1557" r:id="rId24"/>
    <p:sldId id="265" r:id="rId25"/>
    <p:sldId id="283" r:id="rId26"/>
    <p:sldId id="1573" r:id="rId27"/>
    <p:sldId id="1574" r:id="rId28"/>
    <p:sldId id="1575" r:id="rId29"/>
    <p:sldId id="1576" r:id="rId30"/>
    <p:sldId id="1577" r:id="rId31"/>
    <p:sldId id="1578" r:id="rId32"/>
    <p:sldId id="1579" r:id="rId33"/>
    <p:sldId id="1569" r:id="rId34"/>
    <p:sldId id="1580" r:id="rId35"/>
    <p:sldId id="279" r:id="rId36"/>
    <p:sldId id="1584" r:id="rId37"/>
    <p:sldId id="1582" r:id="rId3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sing SPHttpClient to talk to SharePoint" id="{E1FBED56-7E21-C94D-8049-451270E8C32A}">
          <p14:sldIdLst>
            <p14:sldId id="1562"/>
            <p14:sldId id="1563"/>
            <p14:sldId id="1547"/>
            <p14:sldId id="1548"/>
            <p14:sldId id="1564"/>
            <p14:sldId id="1565"/>
            <p14:sldId id="1566"/>
            <p14:sldId id="1567"/>
            <p14:sldId id="1568"/>
          </p14:sldIdLst>
        </p14:section>
        <p14:section name="CRUD with SharePoint Data in SPFx" id="{3333FD82-2DF0-481F-B774-62D60BAD0953}">
          <p14:sldIdLst>
            <p14:sldId id="257"/>
            <p14:sldId id="263"/>
            <p14:sldId id="1572"/>
            <p14:sldId id="1552"/>
            <p14:sldId id="1553"/>
            <p14:sldId id="1551"/>
            <p14:sldId id="1554"/>
            <p14:sldId id="1555"/>
          </p14:sldIdLst>
        </p14:section>
        <p14:section name="deleting" id="{96116395-6EFF-46CE-A655-2BB43F60F6E1}">
          <p14:sldIdLst>
            <p14:sldId id="1556"/>
            <p14:sldId id="1557"/>
            <p14:sldId id="265"/>
            <p14:sldId id="283"/>
          </p14:sldIdLst>
        </p14:section>
        <p14:section name="Using Mocks to Simulate SharePoint Data" id="{511C0F7F-96AF-479A-9937-692637AC25B6}">
          <p14:sldIdLst>
            <p14:sldId id="1573"/>
            <p14:sldId id="1574"/>
            <p14:sldId id="1575"/>
            <p14:sldId id="1576"/>
            <p14:sldId id="1577"/>
            <p14:sldId id="1578"/>
            <p14:sldId id="1579"/>
            <p14:sldId id="1569"/>
            <p14:sldId id="1580"/>
            <p14:sldId id="279"/>
            <p14:sldId id="1584"/>
            <p14:sldId id="158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88" autoAdjust="0"/>
    <p:restoredTop sz="91283" autoAdjust="0"/>
  </p:normalViewPr>
  <p:slideViewPr>
    <p:cSldViewPr snapToGrid="0">
      <p:cViewPr varScale="1">
        <p:scale>
          <a:sx n="98" d="100"/>
          <a:sy n="98" d="100"/>
        </p:scale>
        <p:origin x="62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4290" y="6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Framework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30-Mar-20 1:31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Framework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30-Mar-20 1:31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OiC7AzoCVI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rePoint/sp-dev-training-spfx-spcontent/tree/master/Demos/03-mockdata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rePoint/sp-dev-training-spfx-spcontent/tree/master/Demos/01-spfxhttpclient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rePoint/sp-dev-training-spfx-spcontent/tree/master/Demos/02-spcrud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Recorded session of this lesson available at:</a:t>
            </a:r>
          </a:p>
          <a:p>
            <a:r>
              <a:rPr lang="en-US" dirty="0">
                <a:hlinkClick r:id="rId3"/>
              </a:rPr>
              <a:t>https://www.youtube.com/watch?v=0OiC7AzoCVI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98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steps:</a:t>
            </a:r>
          </a:p>
          <a:p>
            <a:r>
              <a:rPr lang="en-US" dirty="0">
                <a:hlinkClick r:id="rId3"/>
              </a:rPr>
              <a:t>https://github.com/SharePoint/sp-dev-training-spfx-spcontent/tree/master/Demos/03-mockdata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90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207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06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 manual at:</a:t>
            </a:r>
          </a:p>
          <a:p>
            <a:r>
              <a:rPr lang="en-US" dirty="0"/>
              <a:t>https://aka.ms/spdevwsm4l4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SharePoint Framework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03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9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steps:</a:t>
            </a:r>
          </a:p>
          <a:p>
            <a:r>
              <a:rPr lang="en-US" dirty="0">
                <a:hlinkClick r:id="rId3"/>
              </a:rPr>
              <a:t>https://github.com/SharePoint/sp-dev-training-spfx-spcontent/tree/master/Demos/01-spfxhttpclient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9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98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steps:</a:t>
            </a:r>
          </a:p>
          <a:p>
            <a:r>
              <a:rPr lang="en-US" dirty="0">
                <a:hlinkClick r:id="rId3"/>
              </a:rPr>
              <a:t>https://github.com/SharePoint/sp-dev-training-spfx-spcontent/tree/master/Demos/02-spcrud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90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500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9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/sharepoint-framework-overview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sharepoint/dev/spfx/connect-to-sharepoint" TargetMode="External"/><Relationship Id="rId4" Type="http://schemas.openxmlformats.org/officeDocument/2006/relationships/hyperlink" Target="https://docs.microsoft.com/sharepoint/dev/sp-add-ins/get-to-know-the-sharepoint-rest-servic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/sharepoint-framework-overview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sharepoint/dev/spfx/connect-to-sharepoint" TargetMode="External"/><Relationship Id="rId4" Type="http://schemas.openxmlformats.org/officeDocument/2006/relationships/hyperlink" Target="https://docs.microsoft.com/sharepoint/dev/sp-add-ins/get-to-know-the-sharepoint-rest-servic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/sharepoint-framework-overview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sharepoint/dev/spfx/connect-to-sharepoint" TargetMode="External"/><Relationship Id="rId4" Type="http://schemas.openxmlformats.org/officeDocument/2006/relationships/hyperlink" Target="https://docs.microsoft.com/sharepoint/dev/sp-add-ins/get-to-know-the-sharepoint-rest-service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SharePoint Content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SPHttpClient</a:t>
            </a:r>
            <a:r>
              <a:rPr lang="en-US" dirty="0"/>
              <a:t> to talk to SharePoint</a:t>
            </a:r>
          </a:p>
        </p:txBody>
      </p:sp>
    </p:spTree>
    <p:extLst>
      <p:ext uri="{BB962C8B-B14F-4D97-AF65-F5344CB8AC3E}">
        <p14:creationId xmlns:p14="http://schemas.microsoft.com/office/powerpoint/2010/main" val="252786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SharePoint Content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CRUD with SharePoint Data in </a:t>
            </a:r>
            <a:r>
              <a:rPr lang="en-US" dirty="0" err="1"/>
              <a:t>SPFx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CRUD with SharePoint Data in </a:t>
            </a:r>
            <a:r>
              <a:rPr lang="en-US" sz="2800" dirty="0" err="1"/>
              <a:t>SPFx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CRUD Operations with </a:t>
            </a:r>
            <a:r>
              <a:rPr lang="en-US" sz="2000" dirty="0" err="1"/>
              <a:t>SPFx</a:t>
            </a:r>
            <a:r>
              <a:rPr lang="en-US" sz="2000" dirty="0"/>
              <a:t> &amp; SharePoint REST API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Creating items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Updating items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Deleting items</a:t>
            </a:r>
          </a:p>
        </p:txBody>
      </p:sp>
    </p:spTree>
    <p:extLst>
      <p:ext uri="{BB962C8B-B14F-4D97-AF65-F5344CB8AC3E}">
        <p14:creationId xmlns:p14="http://schemas.microsoft.com/office/powerpoint/2010/main" val="6009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3878369"/>
          </a:xfrm>
        </p:spPr>
        <p:txBody>
          <a:bodyPr/>
          <a:lstStyle/>
          <a:p>
            <a:r>
              <a:rPr lang="en-US" sz="2800" dirty="0"/>
              <a:t>Use the SharePoint Framework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SPHttpClient</a:t>
            </a:r>
            <a:r>
              <a:rPr lang="en-US" sz="2800" dirty="0" err="1"/>
              <a:t>’s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post()</a:t>
            </a:r>
            <a:r>
              <a:rPr lang="en-US" sz="2800" dirty="0"/>
              <a:t> method to write to the SharePoint REST API</a:t>
            </a:r>
          </a:p>
          <a:p>
            <a:endParaRPr lang="en-US" sz="2800" dirty="0"/>
          </a:p>
          <a:p>
            <a:r>
              <a:rPr lang="en-US" sz="2800" dirty="0"/>
              <a:t>Some operations require additional HTTP headers: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IF-MATCH</a:t>
            </a:r>
            <a:r>
              <a:rPr lang="en-US" sz="2000" dirty="0"/>
              <a:t>: specify version of the item on the server to be updated </a:t>
            </a:r>
            <a:r>
              <a:rPr lang="en-US" sz="2000"/>
              <a:t>/ deleted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X-HTTP-Method</a:t>
            </a:r>
            <a:r>
              <a:rPr lang="en-US" sz="2000" dirty="0"/>
              <a:t>: specify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en-US" sz="2000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2000" dirty="0"/>
              <a:t> in update &amp; delete operations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/>
          </a:p>
          <a:p>
            <a:r>
              <a:rPr lang="en-US" sz="2800" dirty="0"/>
              <a:t>Some operation require specific data in the payload body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odata.type</a:t>
            </a:r>
            <a:r>
              <a:rPr lang="en-US" sz="2000" dirty="0"/>
              <a:t>: specify the type of data being written to the list when creating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Operations with </a:t>
            </a:r>
            <a:r>
              <a:rPr lang="en-US" dirty="0" err="1"/>
              <a:t>SPFx</a:t>
            </a:r>
            <a:r>
              <a:rPr lang="en-US" dirty="0"/>
              <a:t> &amp; REST API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6806043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B70221-1ADC-5143-B05A-D58EB886E6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Must specify the type of data as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odata.type</a:t>
            </a:r>
            <a:r>
              <a:rPr lang="en-US" dirty="0"/>
              <a:t> property in the payload that is is being created</a:t>
            </a:r>
          </a:p>
          <a:p>
            <a:pPr lvl="1"/>
            <a:r>
              <a:rPr lang="en-US" dirty="0"/>
              <a:t>Due to lists being able to support multiple content types</a:t>
            </a:r>
          </a:p>
          <a:p>
            <a:endParaRPr lang="en-US" dirty="0"/>
          </a:p>
          <a:p>
            <a:r>
              <a:rPr lang="en-US" dirty="0"/>
              <a:t>Pattern: request the type in a pre-request via the list’s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ListItemEntityTypeFullName</a:t>
            </a:r>
            <a:r>
              <a:rPr lang="en-US" dirty="0"/>
              <a:t> property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0B87B8-C0DD-6C45-9F95-56E6007E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List Items with the REST API</a:t>
            </a:r>
          </a:p>
        </p:txBody>
      </p:sp>
    </p:spTree>
    <p:extLst>
      <p:ext uri="{BB962C8B-B14F-4D97-AF65-F5344CB8AC3E}">
        <p14:creationId xmlns:p14="http://schemas.microsoft.com/office/powerpoint/2010/main" val="208045321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43756B-078C-924B-862F-BC313A95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List Entity Type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BF6F44-0A6C-E944-B23B-426F96217D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4907497"/>
          </a:xfrm>
        </p:spPr>
        <p:txBody>
          <a:bodyPr/>
          <a:lstStyle/>
          <a:p>
            <a:r>
              <a:rPr lang="en-US" sz="1800" dirty="0"/>
              <a:t>private _</a:t>
            </a:r>
            <a:r>
              <a:rPr lang="en-US" sz="1800" dirty="0" err="1"/>
              <a:t>getItemEntityType</a:t>
            </a:r>
            <a:r>
              <a:rPr lang="en-US" sz="1800" dirty="0"/>
              <a:t>(): Promise&lt;string&gt; 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const</a:t>
            </a:r>
            <a:r>
              <a:rPr lang="en-US" sz="1800" dirty="0"/>
              <a:t> endpoint: string = </a:t>
            </a:r>
            <a:r>
              <a:rPr lang="en-US" sz="1800" dirty="0" err="1"/>
              <a:t>this.context.pageContext.web.absoluteUrl</a:t>
            </a:r>
            <a:endParaRPr lang="en-US" sz="1800" dirty="0"/>
          </a:p>
          <a:p>
            <a:r>
              <a:rPr lang="en-US" sz="1800" dirty="0"/>
              <a:t>+ `/_</a:t>
            </a:r>
            <a:r>
              <a:rPr lang="en-US" sz="1800" dirty="0" err="1"/>
              <a:t>api</a:t>
            </a:r>
            <a:r>
              <a:rPr lang="en-US" sz="1800" dirty="0"/>
              <a:t>/web/lists/</a:t>
            </a:r>
            <a:r>
              <a:rPr lang="en-US" sz="1800" dirty="0" err="1"/>
              <a:t>getbytitle</a:t>
            </a:r>
            <a:r>
              <a:rPr lang="en-US" sz="1800" dirty="0"/>
              <a:t>('Countries')?$select=</a:t>
            </a:r>
            <a:r>
              <a:rPr lang="en-US" sz="1800" dirty="0" err="1">
                <a:solidFill>
                  <a:schemeClr val="accent1"/>
                </a:solidFill>
              </a:rPr>
              <a:t>ListItemEntityTypeFullName</a:t>
            </a:r>
            <a:r>
              <a:rPr lang="en-US" sz="1800" dirty="0"/>
              <a:t>`</a:t>
            </a:r>
          </a:p>
          <a:p>
            <a:endParaRPr lang="en-US" sz="1800" dirty="0"/>
          </a:p>
          <a:p>
            <a:r>
              <a:rPr lang="en-US" sz="1800" dirty="0"/>
              <a:t>  return </a:t>
            </a:r>
            <a:r>
              <a:rPr lang="en-US" sz="1800" dirty="0" err="1"/>
              <a:t>this.context.spHttpClient.get</a:t>
            </a:r>
            <a:r>
              <a:rPr lang="en-US" sz="1800" dirty="0"/>
              <a:t>(</a:t>
            </a:r>
          </a:p>
          <a:p>
            <a:r>
              <a:rPr lang="en-US" sz="1800" dirty="0"/>
              <a:t>    endpoint,</a:t>
            </a:r>
          </a:p>
          <a:p>
            <a:r>
              <a:rPr lang="en-US" sz="1800" dirty="0"/>
              <a:t>    SPHttpClient.configurations.v1</a:t>
            </a:r>
          </a:p>
          <a:p>
            <a:r>
              <a:rPr lang="en-US" sz="1800" dirty="0"/>
              <a:t>  )</a:t>
            </a:r>
          </a:p>
          <a:p>
            <a:r>
              <a:rPr lang="en-US" sz="1800" dirty="0"/>
              <a:t>  .then(response =&gt; {</a:t>
            </a:r>
          </a:p>
          <a:p>
            <a:r>
              <a:rPr lang="en-US" sz="1800" dirty="0"/>
              <a:t>    return </a:t>
            </a:r>
            <a:r>
              <a:rPr lang="en-US" sz="1800" dirty="0" err="1"/>
              <a:t>response.json</a:t>
            </a:r>
            <a:r>
              <a:rPr lang="en-US" sz="1800" dirty="0"/>
              <a:t>();</a:t>
            </a:r>
          </a:p>
          <a:p>
            <a:r>
              <a:rPr lang="en-US" sz="1800" dirty="0"/>
              <a:t>  })</a:t>
            </a:r>
          </a:p>
          <a:p>
            <a:r>
              <a:rPr lang="en-US" sz="1800" dirty="0"/>
              <a:t>  .then(</a:t>
            </a:r>
            <a:r>
              <a:rPr lang="en-US" sz="1800" dirty="0" err="1"/>
              <a:t>jsonResponse</a:t>
            </a:r>
            <a:r>
              <a:rPr lang="en-US" sz="1800" dirty="0"/>
              <a:t> =&gt; {</a:t>
            </a:r>
          </a:p>
          <a:p>
            <a:r>
              <a:rPr lang="en-US" sz="1800" dirty="0"/>
              <a:t>    return </a:t>
            </a:r>
            <a:r>
              <a:rPr lang="en-US" sz="1800" dirty="0" err="1"/>
              <a:t>jsonResponse.ListItemEntityTypeFullName</a:t>
            </a:r>
            <a:r>
              <a:rPr lang="en-US" sz="1800" dirty="0"/>
              <a:t>;</a:t>
            </a:r>
          </a:p>
          <a:p>
            <a:r>
              <a:rPr lang="en-US" sz="1800" dirty="0"/>
              <a:t>  }) as Promise&lt;string&gt;;</a:t>
            </a:r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114118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FA05F4-D98C-D24E-BBC2-41ABFBA1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List Items with the REST API &amp; </a:t>
            </a:r>
            <a:r>
              <a:rPr lang="en-US" dirty="0" err="1"/>
              <a:t>SPFx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70778-CBC4-EE46-B43E-8D72C69DD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/>
              <a:t>private _</a:t>
            </a:r>
            <a:r>
              <a:rPr lang="en-US" sz="1800" dirty="0" err="1"/>
              <a:t>addListItem</a:t>
            </a:r>
            <a:r>
              <a:rPr lang="en-US" sz="1800" dirty="0"/>
              <a:t>(): Promise&lt;</a:t>
            </a:r>
            <a:r>
              <a:rPr lang="en-US" sz="1800" dirty="0" err="1"/>
              <a:t>SPHttpClientResponse</a:t>
            </a:r>
            <a:r>
              <a:rPr lang="en-US" sz="1800" dirty="0"/>
              <a:t>&gt; {</a:t>
            </a:r>
          </a:p>
          <a:p>
            <a:r>
              <a:rPr lang="en-US" sz="1800" dirty="0"/>
              <a:t>  return this._</a:t>
            </a:r>
            <a:r>
              <a:rPr lang="en-US" sz="1800" dirty="0" err="1"/>
              <a:t>getItemEntityType</a:t>
            </a:r>
            <a:r>
              <a:rPr lang="en-US" sz="1800" dirty="0"/>
              <a:t>()</a:t>
            </a:r>
          </a:p>
          <a:p>
            <a:r>
              <a:rPr lang="en-US" sz="1800" dirty="0"/>
              <a:t>    .then(</a:t>
            </a:r>
            <a:r>
              <a:rPr lang="en-US" sz="1800" dirty="0" err="1">
                <a:solidFill>
                  <a:schemeClr val="accent1"/>
                </a:solidFill>
              </a:rPr>
              <a:t>spEntityType</a:t>
            </a:r>
            <a:r>
              <a:rPr lang="en-US" sz="1800" dirty="0"/>
              <a:t> =&gt; {</a:t>
            </a:r>
          </a:p>
          <a:p>
            <a:r>
              <a:rPr lang="en-US" sz="1800" dirty="0"/>
              <a:t>      </a:t>
            </a:r>
            <a:r>
              <a:rPr lang="en-US" sz="1800" dirty="0" err="1">
                <a:solidFill>
                  <a:schemeClr val="accent1"/>
                </a:solidFill>
              </a:rPr>
              <a:t>const</a:t>
            </a:r>
            <a:r>
              <a:rPr lang="en-US" sz="1800" dirty="0">
                <a:solidFill>
                  <a:schemeClr val="accent1"/>
                </a:solidFill>
              </a:rPr>
              <a:t> request: any = {};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    </a:t>
            </a:r>
            <a:r>
              <a:rPr lang="en-US" sz="1800" dirty="0" err="1">
                <a:solidFill>
                  <a:schemeClr val="accent1"/>
                </a:solidFill>
              </a:rPr>
              <a:t>request.body</a:t>
            </a:r>
            <a:r>
              <a:rPr lang="en-US" sz="1800" dirty="0">
                <a:solidFill>
                  <a:schemeClr val="accent1"/>
                </a:solidFill>
              </a:rPr>
              <a:t> = </a:t>
            </a:r>
            <a:r>
              <a:rPr lang="en-US" sz="1800" dirty="0" err="1">
                <a:solidFill>
                  <a:schemeClr val="accent1"/>
                </a:solidFill>
              </a:rPr>
              <a:t>JSON.stringify</a:t>
            </a:r>
            <a:r>
              <a:rPr lang="en-US" sz="1800" dirty="0">
                <a:solidFill>
                  <a:schemeClr val="accent1"/>
                </a:solidFill>
              </a:rPr>
              <a:t>({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      Title: new Date().</a:t>
            </a:r>
            <a:r>
              <a:rPr lang="en-US" sz="1800" dirty="0" err="1">
                <a:solidFill>
                  <a:schemeClr val="accent1"/>
                </a:solidFill>
              </a:rPr>
              <a:t>toUTCString</a:t>
            </a:r>
            <a:r>
              <a:rPr lang="en-US" sz="1800" dirty="0">
                <a:solidFill>
                  <a:schemeClr val="accent1"/>
                </a:solidFill>
              </a:rPr>
              <a:t>(),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      '@</a:t>
            </a:r>
            <a:r>
              <a:rPr lang="en-US" sz="1800" dirty="0" err="1">
                <a:solidFill>
                  <a:schemeClr val="accent1"/>
                </a:solidFill>
              </a:rPr>
              <a:t>odata.type</a:t>
            </a:r>
            <a:r>
              <a:rPr lang="en-US" sz="1800" dirty="0">
                <a:solidFill>
                  <a:schemeClr val="accent1"/>
                </a:solidFill>
              </a:rPr>
              <a:t>': </a:t>
            </a:r>
            <a:r>
              <a:rPr lang="en-US" sz="1800" dirty="0" err="1">
                <a:solidFill>
                  <a:schemeClr val="accent1"/>
                </a:solidFill>
              </a:rPr>
              <a:t>spEntityType</a:t>
            </a:r>
            <a:endParaRPr lang="en-US" sz="1800" dirty="0">
              <a:solidFill>
                <a:schemeClr val="accent1"/>
              </a:solidFill>
            </a:endParaRPr>
          </a:p>
          <a:p>
            <a:r>
              <a:rPr lang="en-US" sz="1800" dirty="0">
                <a:solidFill>
                  <a:schemeClr val="accent1"/>
                </a:solidFill>
              </a:rPr>
              <a:t>      });</a:t>
            </a:r>
          </a:p>
          <a:p>
            <a:endParaRPr lang="en-US" sz="1800" dirty="0"/>
          </a:p>
          <a:p>
            <a:r>
              <a:rPr lang="en-US" sz="1800" dirty="0"/>
              <a:t>      </a:t>
            </a:r>
            <a:r>
              <a:rPr lang="en-US" sz="1800" dirty="0" err="1"/>
              <a:t>const</a:t>
            </a:r>
            <a:r>
              <a:rPr lang="en-US" sz="1800" dirty="0"/>
              <a:t> endpoint: string = </a:t>
            </a:r>
            <a:r>
              <a:rPr lang="en-US" sz="1800" dirty="0" err="1"/>
              <a:t>this.context.pageContext.web.absoluteUrl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        + `/_</a:t>
            </a:r>
            <a:r>
              <a:rPr lang="en-US" sz="1800" dirty="0" err="1"/>
              <a:t>api</a:t>
            </a:r>
            <a:r>
              <a:rPr lang="en-US" sz="1800" dirty="0"/>
              <a:t>/web/lists/</a:t>
            </a:r>
            <a:r>
              <a:rPr lang="en-US" sz="1800" dirty="0" err="1"/>
              <a:t>getbytitle</a:t>
            </a:r>
            <a:r>
              <a:rPr lang="en-US" sz="1800" dirty="0"/>
              <a:t>('Countries')/items`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      return </a:t>
            </a:r>
            <a:r>
              <a:rPr lang="en-US" sz="1800" dirty="0" err="1"/>
              <a:t>this.context.spHttpClient.post</a:t>
            </a:r>
            <a:r>
              <a:rPr lang="en-US" sz="1800" dirty="0"/>
              <a:t>(</a:t>
            </a:r>
          </a:p>
          <a:p>
            <a:r>
              <a:rPr lang="en-US" sz="1800" dirty="0"/>
              <a:t>        endpoint, SPHttpClient.configurations.v1, </a:t>
            </a:r>
            <a:r>
              <a:rPr lang="en-US" sz="1800" dirty="0">
                <a:solidFill>
                  <a:schemeClr val="accent1"/>
                </a:solidFill>
              </a:rPr>
              <a:t>request</a:t>
            </a:r>
            <a:r>
              <a:rPr lang="en-US" sz="1800" dirty="0"/>
              <a:t>);</a:t>
            </a:r>
          </a:p>
          <a:p>
            <a:r>
              <a:rPr lang="en-US" sz="1800" dirty="0"/>
              <a:t>    });</a:t>
            </a:r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504574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B70221-1ADC-5143-B05A-D58EB886E6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3163687"/>
          </a:xfrm>
        </p:spPr>
        <p:txBody>
          <a:bodyPr/>
          <a:lstStyle/>
          <a:p>
            <a:r>
              <a:rPr lang="en-US" dirty="0"/>
              <a:t>Should specify the type of operation to perform </a:t>
            </a:r>
          </a:p>
          <a:p>
            <a:pPr lvl="1"/>
            <a:r>
              <a:rPr lang="en-US" dirty="0"/>
              <a:t>Default behavior is to set properties to supplied values, BUT omitted properties are set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lvl="1"/>
            <a:r>
              <a:rPr lang="en-US" dirty="0"/>
              <a:t>Override behavior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Set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X-HTTP-Method</a:t>
            </a:r>
            <a:r>
              <a:rPr lang="en-US" dirty="0"/>
              <a:t> header</a:t>
            </a:r>
          </a:p>
          <a:p>
            <a:endParaRPr lang="en-US" dirty="0"/>
          </a:p>
          <a:p>
            <a:r>
              <a:rPr lang="en-US" dirty="0"/>
              <a:t>Specify the version of the item to update</a:t>
            </a:r>
          </a:p>
          <a:p>
            <a:pPr lvl="1"/>
            <a:r>
              <a:rPr lang="en-US" dirty="0"/>
              <a:t>When updating items, can specify “only update the item on the server if it is version X”</a:t>
            </a:r>
          </a:p>
          <a:p>
            <a:pPr lvl="1"/>
            <a:r>
              <a:rPr lang="en-US" dirty="0"/>
              <a:t>Ensures you aren’t overwriting someone else’s changes unknowingly</a:t>
            </a:r>
          </a:p>
          <a:p>
            <a:pPr lvl="1"/>
            <a:r>
              <a:rPr lang="en-US" dirty="0"/>
              <a:t>Enforced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IF-MATCH</a:t>
            </a:r>
            <a:r>
              <a:rPr lang="en-US" dirty="0"/>
              <a:t> header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etag</a:t>
            </a:r>
            <a:r>
              <a:rPr lang="en-US" dirty="0" err="1"/>
              <a:t>’s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0B87B8-C0DD-6C45-9F95-56E6007E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List Items with the REST API</a:t>
            </a:r>
          </a:p>
        </p:txBody>
      </p:sp>
    </p:spTree>
    <p:extLst>
      <p:ext uri="{BB962C8B-B14F-4D97-AF65-F5344CB8AC3E}">
        <p14:creationId xmlns:p14="http://schemas.microsoft.com/office/powerpoint/2010/main" val="396305553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FA05F4-D98C-D24E-BBC2-41ABFBA1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List Items with REST API &amp; </a:t>
            </a:r>
            <a:r>
              <a:rPr lang="en-US" dirty="0" err="1"/>
              <a:t>SPFx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70778-CBC4-EE46-B43E-8D72C69DD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/>
              <a:t>private _</a:t>
            </a:r>
            <a:r>
              <a:rPr lang="en-US" sz="1400" dirty="0" err="1"/>
              <a:t>updateListItem</a:t>
            </a:r>
            <a:r>
              <a:rPr lang="en-US" sz="1400" dirty="0"/>
              <a:t>(): Promise&lt;</a:t>
            </a:r>
            <a:r>
              <a:rPr lang="en-US" sz="1400" dirty="0" err="1"/>
              <a:t>SPHttpClientResponse</a:t>
            </a:r>
            <a:r>
              <a:rPr lang="en-US" sz="1400" dirty="0"/>
              <a:t>&gt; {</a:t>
            </a:r>
          </a:p>
          <a:p>
            <a:r>
              <a:rPr lang="en-US" sz="1400" dirty="0"/>
              <a:t>  // get the first item</a:t>
            </a:r>
          </a:p>
          <a:p>
            <a:r>
              <a:rPr lang="en-US" sz="1400" dirty="0"/>
              <a:t>  return </a:t>
            </a:r>
            <a:r>
              <a:rPr lang="en-US" sz="1400" dirty="0" err="1"/>
              <a:t>this.context.spHttpClient.get</a:t>
            </a:r>
            <a:r>
              <a:rPr lang="en-US" sz="1400" dirty="0"/>
              <a:t>(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// .. code to get item from SP REST API</a:t>
            </a:r>
          </a:p>
          <a:p>
            <a:r>
              <a:rPr lang="en-US" sz="1400" dirty="0"/>
              <a:t>    })</a:t>
            </a:r>
          </a:p>
          <a:p>
            <a:r>
              <a:rPr lang="en-US" sz="1400" dirty="0"/>
              <a:t>    .then((</a:t>
            </a:r>
            <a:r>
              <a:rPr lang="en-US" sz="1400" dirty="0" err="1"/>
              <a:t>listItem</a:t>
            </a:r>
            <a:r>
              <a:rPr lang="en-US" sz="1400" dirty="0"/>
              <a:t>: </a:t>
            </a:r>
            <a:r>
              <a:rPr lang="en-US" sz="1400" dirty="0" err="1"/>
              <a:t>ICountryListItem</a:t>
            </a:r>
            <a:r>
              <a:rPr lang="en-US" sz="1400" dirty="0"/>
              <a:t>) =&gt; {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// update item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listItem.Title</a:t>
            </a:r>
            <a:r>
              <a:rPr lang="en-US" sz="1400" dirty="0"/>
              <a:t> = 'USA';</a:t>
            </a:r>
          </a:p>
          <a:p>
            <a:r>
              <a:rPr lang="en-US" sz="1400" dirty="0"/>
              <a:t>      // save it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const</a:t>
            </a:r>
            <a:r>
              <a:rPr lang="en-US" sz="1400" dirty="0"/>
              <a:t> request: any = {};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</a:t>
            </a:r>
            <a:r>
              <a:rPr lang="en-US" sz="1400" dirty="0" err="1">
                <a:solidFill>
                  <a:schemeClr val="accent1"/>
                </a:solidFill>
              </a:rPr>
              <a:t>request.headers</a:t>
            </a:r>
            <a:r>
              <a:rPr lang="en-US" sz="1400" dirty="0">
                <a:solidFill>
                  <a:schemeClr val="accent1"/>
                </a:solidFill>
              </a:rPr>
              <a:t> = {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  'X-HTTP-Method': 'MERGE',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  'IF-MATCH': (</a:t>
            </a:r>
            <a:r>
              <a:rPr lang="en-US" sz="1400" dirty="0" err="1">
                <a:solidFill>
                  <a:schemeClr val="accent1"/>
                </a:solidFill>
              </a:rPr>
              <a:t>listItem</a:t>
            </a:r>
            <a:r>
              <a:rPr lang="en-US" sz="1400" dirty="0">
                <a:solidFill>
                  <a:schemeClr val="accent1"/>
                </a:solidFill>
              </a:rPr>
              <a:t> as any)['@</a:t>
            </a:r>
            <a:r>
              <a:rPr lang="en-US" sz="1400" dirty="0" err="1">
                <a:solidFill>
                  <a:schemeClr val="accent1"/>
                </a:solidFill>
              </a:rPr>
              <a:t>odata.etag</a:t>
            </a:r>
            <a:r>
              <a:rPr lang="en-US" sz="1400" dirty="0">
                <a:solidFill>
                  <a:schemeClr val="accent1"/>
                </a:solidFill>
              </a:rPr>
              <a:t>']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};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</a:t>
            </a:r>
            <a:r>
              <a:rPr lang="en-US" sz="1400" dirty="0" err="1">
                <a:solidFill>
                  <a:schemeClr val="accent1"/>
                </a:solidFill>
              </a:rPr>
              <a:t>request.body</a:t>
            </a:r>
            <a:r>
              <a:rPr lang="en-US" sz="1400" dirty="0">
                <a:solidFill>
                  <a:schemeClr val="accent1"/>
                </a:solidFill>
              </a:rPr>
              <a:t> = </a:t>
            </a:r>
            <a:r>
              <a:rPr lang="en-US" sz="1400" dirty="0" err="1">
                <a:solidFill>
                  <a:schemeClr val="accent1"/>
                </a:solidFill>
              </a:rPr>
              <a:t>JSON.stringify</a:t>
            </a:r>
            <a:r>
              <a:rPr lang="en-US" sz="1400" dirty="0">
                <a:solidFill>
                  <a:schemeClr val="accent1"/>
                </a:solidFill>
              </a:rPr>
              <a:t>(</a:t>
            </a:r>
            <a:r>
              <a:rPr lang="en-US" sz="1400" dirty="0" err="1">
                <a:solidFill>
                  <a:schemeClr val="accent1"/>
                </a:solidFill>
              </a:rPr>
              <a:t>listItem</a:t>
            </a:r>
            <a:r>
              <a:rPr lang="en-US" sz="1400" dirty="0">
                <a:solidFill>
                  <a:schemeClr val="accent1"/>
                </a:solidFill>
              </a:rPr>
              <a:t>);</a:t>
            </a:r>
          </a:p>
          <a:p>
            <a:endParaRPr lang="en-US" sz="1400" dirty="0"/>
          </a:p>
          <a:p>
            <a:r>
              <a:rPr lang="en-US" sz="1400" dirty="0"/>
              <a:t>      </a:t>
            </a:r>
            <a:r>
              <a:rPr lang="en-US" sz="1400" dirty="0" err="1"/>
              <a:t>const</a:t>
            </a:r>
            <a:r>
              <a:rPr lang="en-US" sz="1400" dirty="0"/>
              <a:t> endpoint: string = </a:t>
            </a:r>
            <a:r>
              <a:rPr lang="en-US" sz="1400" dirty="0" err="1"/>
              <a:t>this.context.pageContext.web.absoluteUrl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                               + `/_</a:t>
            </a:r>
            <a:r>
              <a:rPr lang="en-US" sz="1400" dirty="0" err="1"/>
              <a:t>api</a:t>
            </a:r>
            <a:r>
              <a:rPr lang="en-US" sz="1400" dirty="0"/>
              <a:t>/web/lists/</a:t>
            </a:r>
            <a:r>
              <a:rPr lang="en-US" sz="1400" dirty="0" err="1"/>
              <a:t>getbytitle</a:t>
            </a:r>
            <a:r>
              <a:rPr lang="en-US" sz="1400" dirty="0"/>
              <a:t>('Countries')/items</a:t>
            </a:r>
            <a:r>
              <a:rPr lang="en-US" sz="1400" dirty="0">
                <a:solidFill>
                  <a:schemeClr val="accent1"/>
                </a:solidFill>
              </a:rPr>
              <a:t>(${</a:t>
            </a:r>
            <a:r>
              <a:rPr lang="en-US" sz="1400" dirty="0" err="1">
                <a:solidFill>
                  <a:schemeClr val="accent1"/>
                </a:solidFill>
              </a:rPr>
              <a:t>listItem.Id</a:t>
            </a:r>
            <a:r>
              <a:rPr lang="en-US" sz="1400" dirty="0">
                <a:solidFill>
                  <a:schemeClr val="accent1"/>
                </a:solidFill>
              </a:rPr>
              <a:t>})</a:t>
            </a:r>
            <a:r>
              <a:rPr lang="en-US" sz="1400" dirty="0"/>
              <a:t>`</a:t>
            </a:r>
          </a:p>
          <a:p>
            <a:endParaRPr lang="en-US" sz="1400" dirty="0"/>
          </a:p>
          <a:p>
            <a:r>
              <a:rPr lang="en-US" sz="1400" dirty="0"/>
              <a:t>      return </a:t>
            </a:r>
            <a:r>
              <a:rPr lang="en-US" sz="1400" dirty="0" err="1">
                <a:solidFill>
                  <a:schemeClr val="accent1"/>
                </a:solidFill>
              </a:rPr>
              <a:t>this.context.spHttpClient.post</a:t>
            </a:r>
            <a:r>
              <a:rPr lang="en-US" sz="1400" dirty="0">
                <a:solidFill>
                  <a:schemeClr val="accent1"/>
                </a:solidFill>
              </a:rPr>
              <a:t>(endpoint, SPHttpClient.configurations.v1, request)</a:t>
            </a:r>
            <a:r>
              <a:rPr lang="en-US" sz="1400" dirty="0"/>
              <a:t>;</a:t>
            </a:r>
          </a:p>
          <a:p>
            <a:r>
              <a:rPr lang="en-US" sz="1400" dirty="0"/>
              <a:t>    });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10903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B70221-1ADC-5143-B05A-D58EB886E6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3468385"/>
          </a:xfrm>
        </p:spPr>
        <p:txBody>
          <a:bodyPr/>
          <a:lstStyle/>
          <a:p>
            <a:r>
              <a:rPr lang="en-US" dirty="0"/>
              <a:t>Should specify the type of operation to perform </a:t>
            </a:r>
          </a:p>
          <a:p>
            <a:pPr lvl="1"/>
            <a:r>
              <a:rPr lang="en-US" dirty="0"/>
              <a:t>Underlying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en-US" dirty="0"/>
              <a:t> API only contains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post()</a:t>
            </a:r>
            <a:r>
              <a:rPr lang="en-US" dirty="0"/>
              <a:t> method;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delete()</a:t>
            </a:r>
          </a:p>
          <a:p>
            <a:pPr lvl="1"/>
            <a:r>
              <a:rPr lang="en-US" dirty="0"/>
              <a:t>Override behavior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Set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X-HTTP-Method</a:t>
            </a:r>
            <a:r>
              <a:rPr lang="en-US" dirty="0"/>
              <a:t> header</a:t>
            </a:r>
          </a:p>
          <a:p>
            <a:endParaRPr lang="en-US" dirty="0"/>
          </a:p>
          <a:p>
            <a:r>
              <a:rPr lang="en-US" dirty="0"/>
              <a:t>Specify the version of the item to delete</a:t>
            </a:r>
          </a:p>
          <a:p>
            <a:pPr lvl="1"/>
            <a:r>
              <a:rPr lang="en-US" dirty="0"/>
              <a:t>When updating items, can specify “only update the item on the server if it is version X”</a:t>
            </a:r>
          </a:p>
          <a:p>
            <a:pPr lvl="1"/>
            <a:r>
              <a:rPr lang="en-US" dirty="0"/>
              <a:t>Enforced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IF-MATCH</a:t>
            </a:r>
            <a:r>
              <a:rPr lang="en-US" dirty="0"/>
              <a:t> header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etag</a:t>
            </a:r>
            <a:r>
              <a:rPr lang="en-US" dirty="0" err="1"/>
              <a:t>’s</a:t>
            </a:r>
            <a:endParaRPr lang="en-US" dirty="0"/>
          </a:p>
          <a:p>
            <a:pPr lvl="1"/>
            <a:r>
              <a:rPr lang="en-US" dirty="0"/>
              <a:t>Decide: does it matter if the version is different?</a:t>
            </a:r>
          </a:p>
          <a:p>
            <a:pPr lvl="1"/>
            <a:r>
              <a:rPr lang="en-US" dirty="0"/>
              <a:t>If not,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IF-MATCH</a:t>
            </a:r>
            <a:r>
              <a:rPr lang="en-US" dirty="0"/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‘*’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0B87B8-C0DD-6C45-9F95-56E6007E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List Items with the REST API</a:t>
            </a:r>
          </a:p>
        </p:txBody>
      </p:sp>
    </p:spTree>
    <p:extLst>
      <p:ext uri="{BB962C8B-B14F-4D97-AF65-F5344CB8AC3E}">
        <p14:creationId xmlns:p14="http://schemas.microsoft.com/office/powerpoint/2010/main" val="198872397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FA05F4-D98C-D24E-BBC2-41ABFBA1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List Items with REST API &amp; </a:t>
            </a:r>
            <a:r>
              <a:rPr lang="en-US" dirty="0" err="1"/>
              <a:t>SPFx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70778-CBC4-EE46-B43E-8D72C69DD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/>
              <a:t>private _</a:t>
            </a:r>
            <a:r>
              <a:rPr lang="en-US" sz="1400" dirty="0" err="1"/>
              <a:t>deleteListItem</a:t>
            </a:r>
            <a:r>
              <a:rPr lang="en-US" sz="1400" dirty="0"/>
              <a:t>(): Promise&lt;</a:t>
            </a:r>
            <a:r>
              <a:rPr lang="en-US" sz="1400" dirty="0" err="1"/>
              <a:t>SPHttpClientResponse</a:t>
            </a:r>
            <a:r>
              <a:rPr lang="en-US" sz="1400" dirty="0"/>
              <a:t>&gt; {</a:t>
            </a:r>
          </a:p>
          <a:p>
            <a:r>
              <a:rPr lang="en-US" sz="1400" dirty="0"/>
              <a:t>  // get the first item</a:t>
            </a:r>
          </a:p>
          <a:p>
            <a:r>
              <a:rPr lang="en-US" sz="1400" dirty="0"/>
              <a:t>  return </a:t>
            </a:r>
            <a:r>
              <a:rPr lang="en-US" sz="1400" dirty="0" err="1"/>
              <a:t>this.context.spHttpClient.get</a:t>
            </a:r>
            <a:r>
              <a:rPr lang="en-US" sz="1400" dirty="0"/>
              <a:t>(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// .. code to get item from SP REST API</a:t>
            </a:r>
          </a:p>
          <a:p>
            <a:r>
              <a:rPr lang="en-US" sz="1400" dirty="0"/>
              <a:t>    })</a:t>
            </a:r>
          </a:p>
          <a:p>
            <a:r>
              <a:rPr lang="en-US" sz="1400" dirty="0"/>
              <a:t>    .then((</a:t>
            </a:r>
            <a:r>
              <a:rPr lang="en-US" sz="1400" dirty="0" err="1"/>
              <a:t>listItem</a:t>
            </a:r>
            <a:r>
              <a:rPr lang="en-US" sz="1400" dirty="0"/>
              <a:t>: </a:t>
            </a:r>
            <a:r>
              <a:rPr lang="en-US" sz="1400" dirty="0" err="1"/>
              <a:t>ICountryListItem</a:t>
            </a:r>
            <a:r>
              <a:rPr lang="en-US" sz="1400" dirty="0"/>
              <a:t>) =&gt; {</a:t>
            </a:r>
          </a:p>
          <a:p>
            <a:r>
              <a:rPr lang="en-US" sz="1400" dirty="0"/>
              <a:t>      // delete it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const</a:t>
            </a:r>
            <a:r>
              <a:rPr lang="en-US" sz="1400" dirty="0"/>
              <a:t> request: any = {};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</a:t>
            </a:r>
            <a:r>
              <a:rPr lang="en-US" sz="1400" dirty="0" err="1">
                <a:solidFill>
                  <a:schemeClr val="accent1"/>
                </a:solidFill>
              </a:rPr>
              <a:t>request.headers</a:t>
            </a:r>
            <a:r>
              <a:rPr lang="en-US" sz="1400" dirty="0">
                <a:solidFill>
                  <a:schemeClr val="accent1"/>
                </a:solidFill>
              </a:rPr>
              <a:t> = {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  'X-HTTP-Method': 'DELETE',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  'IF-MATCH': '*'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     };</a:t>
            </a:r>
          </a:p>
          <a:p>
            <a:endParaRPr lang="en-US" sz="1400" dirty="0"/>
          </a:p>
          <a:p>
            <a:r>
              <a:rPr lang="en-US" sz="1400" dirty="0"/>
              <a:t>      </a:t>
            </a:r>
            <a:r>
              <a:rPr lang="en-US" sz="1400" dirty="0" err="1"/>
              <a:t>const</a:t>
            </a:r>
            <a:r>
              <a:rPr lang="en-US" sz="1400" dirty="0"/>
              <a:t> endpoint: string = </a:t>
            </a:r>
            <a:r>
              <a:rPr lang="en-US" sz="1400" dirty="0" err="1"/>
              <a:t>this.context.pageContext.web.absoluteUrl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                               + `/_</a:t>
            </a:r>
            <a:r>
              <a:rPr lang="en-US" sz="1400" dirty="0" err="1"/>
              <a:t>api</a:t>
            </a:r>
            <a:r>
              <a:rPr lang="en-US" sz="1400" dirty="0"/>
              <a:t>/web/lists/</a:t>
            </a:r>
            <a:r>
              <a:rPr lang="en-US" sz="1400" dirty="0" err="1"/>
              <a:t>getbytitle</a:t>
            </a:r>
            <a:r>
              <a:rPr lang="en-US" sz="1400" dirty="0"/>
              <a:t>('Countries')/items</a:t>
            </a:r>
            <a:r>
              <a:rPr lang="en-US" sz="1400" dirty="0">
                <a:solidFill>
                  <a:schemeClr val="accent1"/>
                </a:solidFill>
              </a:rPr>
              <a:t>(${</a:t>
            </a:r>
            <a:r>
              <a:rPr lang="en-US" sz="1400" dirty="0" err="1">
                <a:solidFill>
                  <a:schemeClr val="accent1"/>
                </a:solidFill>
              </a:rPr>
              <a:t>listItem.Id</a:t>
            </a:r>
            <a:r>
              <a:rPr lang="en-US" sz="1400" dirty="0">
                <a:solidFill>
                  <a:schemeClr val="accent1"/>
                </a:solidFill>
              </a:rPr>
              <a:t>})</a:t>
            </a:r>
            <a:r>
              <a:rPr lang="en-US" sz="1400" dirty="0"/>
              <a:t>`</a:t>
            </a:r>
          </a:p>
          <a:p>
            <a:endParaRPr lang="en-US" sz="1400" dirty="0"/>
          </a:p>
          <a:p>
            <a:r>
              <a:rPr lang="en-US" sz="1400" dirty="0"/>
              <a:t>      return </a:t>
            </a:r>
            <a:r>
              <a:rPr lang="en-US" sz="1400" dirty="0" err="1">
                <a:solidFill>
                  <a:schemeClr val="accent1"/>
                </a:solidFill>
              </a:rPr>
              <a:t>this.context.spHttpClient.post</a:t>
            </a:r>
            <a:r>
              <a:rPr lang="en-US" sz="1400" dirty="0">
                <a:solidFill>
                  <a:schemeClr val="accent1"/>
                </a:solidFill>
              </a:rPr>
              <a:t>(endpoint, SPHttpClient.configurations.v1, request)</a:t>
            </a:r>
            <a:r>
              <a:rPr lang="en-US" sz="1400" dirty="0"/>
              <a:t>;</a:t>
            </a:r>
          </a:p>
          <a:p>
            <a:r>
              <a:rPr lang="en-US" sz="1400" dirty="0"/>
              <a:t>    });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081323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Using the </a:t>
            </a:r>
            <a:r>
              <a:rPr lang="en-US" sz="2800" dirty="0" err="1"/>
              <a:t>SPHttpClient</a:t>
            </a:r>
            <a:r>
              <a:rPr lang="en-US" sz="2800" dirty="0"/>
              <a:t> to talk to SharePoint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SharePoint REST API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SharePoint Framework REST API &amp; </a:t>
            </a:r>
            <a:r>
              <a:rPr lang="en-US" sz="2000" dirty="0" err="1"/>
              <a:t>SPHttpClient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000" dirty="0"/>
              <a:t>Reading Data from SharePoint Lists</a:t>
            </a:r>
          </a:p>
        </p:txBody>
      </p:sp>
    </p:spTree>
    <p:extLst>
      <p:ext uri="{BB962C8B-B14F-4D97-AF65-F5344CB8AC3E}">
        <p14:creationId xmlns:p14="http://schemas.microsoft.com/office/powerpoint/2010/main" val="2930309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CRUD with SharePoint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4426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800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CRUD Operations with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SPFx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&amp; SharePoint REST API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Creating items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Updating items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Deleting items</a:t>
            </a:r>
          </a:p>
        </p:txBody>
      </p:sp>
    </p:spTree>
    <p:extLst>
      <p:ext uri="{BB962C8B-B14F-4D97-AF65-F5344CB8AC3E}">
        <p14:creationId xmlns:p14="http://schemas.microsoft.com/office/powerpoint/2010/main" val="250924232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SharePoint Content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Using Mocks to Simulate SharePoint Data</a:t>
            </a:r>
          </a:p>
        </p:txBody>
      </p:sp>
    </p:spTree>
    <p:extLst>
      <p:ext uri="{BB962C8B-B14F-4D97-AF65-F5344CB8AC3E}">
        <p14:creationId xmlns:p14="http://schemas.microsoft.com/office/powerpoint/2010/main" val="292974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Using Mocks to Simulate SharePoint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Local vs. Hosted Workbench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Simulating live SharePoint REST API data with mocked data</a:t>
            </a:r>
          </a:p>
        </p:txBody>
      </p:sp>
    </p:spTree>
    <p:extLst>
      <p:ext uri="{BB962C8B-B14F-4D97-AF65-F5344CB8AC3E}">
        <p14:creationId xmlns:p14="http://schemas.microsoft.com/office/powerpoint/2010/main" val="4114611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2779222"/>
          </a:xfrm>
        </p:spPr>
        <p:txBody>
          <a:bodyPr/>
          <a:lstStyle/>
          <a:p>
            <a:r>
              <a:rPr lang="en-US" dirty="0"/>
              <a:t>SharePoint REST API doesn’t exist in local workbench</a:t>
            </a:r>
          </a:p>
          <a:p>
            <a:pPr lvl="1"/>
            <a:r>
              <a:rPr lang="en-US" dirty="0"/>
              <a:t>Local workbench has no SharePoint context</a:t>
            </a:r>
          </a:p>
          <a:p>
            <a:endParaRPr lang="en-US" dirty="0"/>
          </a:p>
          <a:p>
            <a:r>
              <a:rPr lang="en-US" dirty="0"/>
              <a:t>Testing web parts the use the SharePoint REST API will fail </a:t>
            </a:r>
            <a:br>
              <a:rPr lang="en-US" dirty="0"/>
            </a:br>
            <a:r>
              <a:rPr lang="en-US" dirty="0"/>
              <a:t>in the local workbench</a:t>
            </a:r>
          </a:p>
          <a:p>
            <a:endParaRPr lang="en-US" dirty="0"/>
          </a:p>
          <a:p>
            <a:r>
              <a:rPr lang="en-US" b="1" dirty="0"/>
              <a:t>Solution: </a:t>
            </a:r>
            <a:r>
              <a:rPr lang="en-US" dirty="0"/>
              <a:t>when in local workbench, create simulated (mocked)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Workbench vs. Hosted SharePoint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3767069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B70221-1ADC-5143-B05A-D58EB886E6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  <a:r>
              <a:rPr lang="en-US" dirty="0"/>
              <a:t>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EnvironmentType</a:t>
            </a:r>
            <a:r>
              <a:rPr lang="en-US" dirty="0"/>
              <a:t> objects in the </a:t>
            </a:r>
            <a:r>
              <a:rPr lang="en-US" dirty="0" err="1"/>
              <a:t>SPFx</a:t>
            </a:r>
            <a:r>
              <a:rPr lang="en-US" dirty="0"/>
              <a:t> API to determine the current environment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get _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isSharePoint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Environment.type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EnvironmentType.SharePoint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||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Environment.type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EnvironmentType.ClassicSharePoint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0B87B8-C0DD-6C45-9F95-56E6007E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Mock data in </a:t>
            </a:r>
            <a:r>
              <a:rPr lang="en-US" dirty="0" err="1"/>
              <a:t>SPFx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8606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43756B-078C-924B-862F-BC313A95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Conditionally calling the SP REST API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BF6F44-0A6C-E944-B23B-426F96217D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/>
              <a:t>private _</a:t>
            </a:r>
            <a:r>
              <a:rPr lang="en-US" sz="1800" dirty="0" err="1"/>
              <a:t>onGetListItems</a:t>
            </a:r>
            <a:r>
              <a:rPr lang="en-US" sz="1800" dirty="0"/>
              <a:t> = (): void =&gt; {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if (!this._</a:t>
            </a:r>
            <a:r>
              <a:rPr lang="en-US" sz="1800" dirty="0" err="1">
                <a:solidFill>
                  <a:schemeClr val="accent1"/>
                </a:solidFill>
              </a:rPr>
              <a:t>isSharePoint</a:t>
            </a:r>
            <a:r>
              <a:rPr lang="en-US" sz="1800" dirty="0">
                <a:solidFill>
                  <a:schemeClr val="accent1"/>
                </a:solidFill>
              </a:rPr>
              <a:t>) {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this._countries</a:t>
            </a:r>
            <a:r>
              <a:rPr lang="en-US" sz="1800" dirty="0"/>
              <a:t> = [</a:t>
            </a:r>
          </a:p>
          <a:p>
            <a:r>
              <a:rPr lang="en-US" sz="1800" dirty="0"/>
              <a:t>      { Id: '1', Title: 'Country 1' },</a:t>
            </a:r>
          </a:p>
          <a:p>
            <a:r>
              <a:rPr lang="en-US" sz="1800" dirty="0"/>
              <a:t>      { Id: '2', Title: 'Country 2' },</a:t>
            </a:r>
          </a:p>
          <a:p>
            <a:r>
              <a:rPr lang="en-US" sz="1800" dirty="0"/>
              <a:t>      { Id: '3', Title: 'Country 3' },</a:t>
            </a:r>
          </a:p>
          <a:p>
            <a:r>
              <a:rPr lang="en-US" sz="1800" dirty="0"/>
              <a:t>      { Id: '4', Title: 'Country 4' }</a:t>
            </a:r>
          </a:p>
          <a:p>
            <a:r>
              <a:rPr lang="en-US" sz="1800" dirty="0"/>
              <a:t>    ];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this.render</a:t>
            </a:r>
            <a:r>
              <a:rPr lang="en-US" sz="1800" dirty="0"/>
              <a:t>();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} else {</a:t>
            </a:r>
          </a:p>
          <a:p>
            <a:r>
              <a:rPr lang="en-US" sz="1800" dirty="0"/>
              <a:t>    this._</a:t>
            </a:r>
            <a:r>
              <a:rPr lang="en-US" sz="1800" dirty="0" err="1"/>
              <a:t>getListItems</a:t>
            </a:r>
            <a:r>
              <a:rPr lang="en-US" sz="1800" dirty="0"/>
              <a:t>()</a:t>
            </a:r>
          </a:p>
          <a:p>
            <a:r>
              <a:rPr lang="en-US" sz="1800" dirty="0"/>
              <a:t>      .then(response =&gt; {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this._countries</a:t>
            </a:r>
            <a:r>
              <a:rPr lang="en-US" sz="1800" dirty="0"/>
              <a:t> = response;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this.render</a:t>
            </a:r>
            <a:r>
              <a:rPr lang="en-US" sz="1800" dirty="0"/>
              <a:t>();</a:t>
            </a:r>
          </a:p>
          <a:p>
            <a:r>
              <a:rPr lang="en-US" sz="1800" dirty="0"/>
              <a:t>      });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}</a:t>
            </a:r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237322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Using Mocks to Simulate SharePoint Data</a:t>
            </a:r>
            <a:br>
              <a:rPr lang="en-US" sz="2400" dirty="0"/>
            </a:br>
            <a:br>
              <a:rPr lang="en-US" sz="2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9780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895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Local vs. Hosted Workbench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Simulating live SharePoint REST API data with mocked data</a:t>
            </a:r>
          </a:p>
        </p:txBody>
      </p:sp>
    </p:spTree>
    <p:extLst>
      <p:ext uri="{BB962C8B-B14F-4D97-AF65-F5344CB8AC3E}">
        <p14:creationId xmlns:p14="http://schemas.microsoft.com/office/powerpoint/2010/main" val="419395448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2754600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Overview of the 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https://docs.microsoft.com/sharepoint/dev/spfx/sharepoint-framework-overview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Get to know the SharePoint REST service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https://docs.microsoft.com/sharepoint/dev/sp-add-ins/get-to-know-the-sharepoint-rest-service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Connect to SharePoint APIs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https://docs.microsoft.com/sharepoint/dev/spfx/connect-to-sharepoint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353285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5115246"/>
          </a:xfrm>
        </p:spPr>
        <p:txBody>
          <a:bodyPr/>
          <a:lstStyle/>
          <a:p>
            <a:r>
              <a:rPr lang="en-US" dirty="0"/>
              <a:t>Primary API used for accessing data in SharePoint data remotely</a:t>
            </a:r>
          </a:p>
          <a:p>
            <a:pPr lvl="1"/>
            <a:r>
              <a:rPr lang="en-US" dirty="0"/>
              <a:t>Used in client-side solutions</a:t>
            </a:r>
          </a:p>
          <a:p>
            <a:pPr lvl="1"/>
            <a:r>
              <a:rPr lang="en-US" dirty="0"/>
              <a:t>Used in server-side solutions ”off” the SharePoint Server</a:t>
            </a:r>
          </a:p>
          <a:p>
            <a:endParaRPr lang="en-US" dirty="0"/>
          </a:p>
          <a:p>
            <a:r>
              <a:rPr lang="en-US" dirty="0"/>
              <a:t>Many SDKs and libraries leverage the REST API</a:t>
            </a:r>
          </a:p>
          <a:p>
            <a:pPr lvl="1"/>
            <a:r>
              <a:rPr lang="en-US" dirty="0"/>
              <a:t>SharePoint CSOM</a:t>
            </a:r>
          </a:p>
          <a:p>
            <a:pPr lvl="1"/>
            <a:r>
              <a:rPr lang="en-US" dirty="0"/>
              <a:t>PnP Sites Core</a:t>
            </a:r>
          </a:p>
          <a:p>
            <a:pPr lvl="1"/>
            <a:r>
              <a:rPr lang="en-US" dirty="0" err="1"/>
              <a:t>PnPJS</a:t>
            </a:r>
            <a:endParaRPr lang="en-US" dirty="0"/>
          </a:p>
          <a:p>
            <a:pPr lvl="1"/>
            <a:r>
              <a:rPr lang="en-US" dirty="0"/>
              <a:t>etc.</a:t>
            </a:r>
          </a:p>
          <a:p>
            <a:endParaRPr lang="en-US" dirty="0"/>
          </a:p>
          <a:p>
            <a:r>
              <a:rPr lang="en-US" dirty="0"/>
              <a:t>Perform CRUD-Q operations on SharePoint entities, including </a:t>
            </a:r>
            <a:br>
              <a:rPr lang="en-US" dirty="0"/>
            </a:br>
            <a:r>
              <a:rPr lang="en-US" dirty="0"/>
              <a:t>items in lists &amp; libraries</a:t>
            </a:r>
          </a:p>
          <a:p>
            <a:endParaRPr lang="en-US" dirty="0"/>
          </a:p>
          <a:p>
            <a:r>
              <a:rPr lang="en-US" dirty="0"/>
              <a:t>Confirms to the OData v3 &amp; v4 specification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REST API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1621648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2754600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Overview of the 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>
                <a:latin typeface="+mj-lt"/>
                <a:hlinkClick r:id="rId3"/>
              </a:rPr>
              <a:t>https://docs.microsoft.com/sharepoint/dev/spfx/sharepoint-framework-overview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Get to know the SharePoint REST service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https://docs.microsoft.com/sharepoint/dev/sp-add-ins/get-to-know-the-sharepoint-rest-service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Connect to SharePoint APIs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https://docs.microsoft.com/sharepoint/dev/spfx/connect-to-sharepoint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720740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2754600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Overview of the 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https://docs.microsoft.com/sharepoint/dev/spfx/sharepoint-framework-overview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Get to know the SharePoint REST service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https://docs.microsoft.com/sharepoint/dev/sp-add-ins/get-to-know-the-sharepoint-rest-service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Connect to SharePoint APIs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https://docs.microsoft.com/sharepoint/dev/spfx/connect-to-sharepoint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575236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33AD-CF2C-4945-973E-F629FD9C7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7" y="899477"/>
            <a:ext cx="10896545" cy="36290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Lab</a:t>
            </a:r>
            <a:br>
              <a:rPr lang="en-US" dirty="0"/>
            </a:br>
            <a:br>
              <a:rPr lang="en-US" dirty="0"/>
            </a:br>
            <a:r>
              <a:rPr lang="en-US" sz="3200" dirty="0"/>
              <a:t>In this lab you work with the SharePoint Framework to perform CRUD operations on SharePoint lists and libraries.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aka.ms/spdevwsM4L4</a:t>
            </a:r>
          </a:p>
        </p:txBody>
      </p:sp>
    </p:spTree>
    <p:extLst>
      <p:ext uri="{BB962C8B-B14F-4D97-AF65-F5344CB8AC3E}">
        <p14:creationId xmlns:p14="http://schemas.microsoft.com/office/powerpoint/2010/main" val="131587782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01376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F3BE70-D5A0-BD49-AC5A-EB0FAFDEBC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Must include an Authorization header containing an OAuth bearer token</a:t>
            </a:r>
          </a:p>
          <a:p>
            <a:endParaRPr lang="en-US" dirty="0"/>
          </a:p>
          <a:p>
            <a:r>
              <a:rPr lang="en-US" dirty="0"/>
              <a:t>Other headers used to control how the </a:t>
            </a:r>
            <a:br>
              <a:rPr lang="en-US" dirty="0"/>
            </a:br>
            <a:r>
              <a:rPr lang="en-US" dirty="0"/>
              <a:t>REST API is used</a:t>
            </a:r>
          </a:p>
          <a:p>
            <a:pPr lvl="1"/>
            <a:r>
              <a:rPr lang="en-US" dirty="0"/>
              <a:t>OData v3 or v4 (default = v3)</a:t>
            </a:r>
          </a:p>
          <a:p>
            <a:pPr lvl="1"/>
            <a:r>
              <a:rPr lang="en-US" dirty="0"/>
              <a:t>Amount &amp; type of metadata returned</a:t>
            </a:r>
          </a:p>
          <a:p>
            <a:pPr lvl="1"/>
            <a:r>
              <a:rPr lang="en-US" dirty="0"/>
              <a:t>Type of operation to perform (in the case of updates: merge / update)</a:t>
            </a:r>
          </a:p>
          <a:p>
            <a:pPr lvl="1"/>
            <a:r>
              <a:rPr lang="en-US" dirty="0"/>
              <a:t>Match versions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6D312C-112D-E742-8674-D042E049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SharePoint REST API</a:t>
            </a:r>
          </a:p>
        </p:txBody>
      </p:sp>
    </p:spTree>
    <p:extLst>
      <p:ext uri="{BB962C8B-B14F-4D97-AF65-F5344CB8AC3E}">
        <p14:creationId xmlns:p14="http://schemas.microsoft.com/office/powerpoint/2010/main" val="153988674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A78813-DEE5-7B45-A64C-8BF7A406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OData Query Operators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F48195-C5AA-9340-B4DB-BA3931980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sharepoint</a:t>
            </a:r>
            <a:r>
              <a:rPr lang="en-US" dirty="0"/>
              <a:t>/sites/site/</a:t>
            </a:r>
            <a:br>
              <a:rPr lang="en-US" dirty="0"/>
            </a:br>
            <a:r>
              <a:rPr lang="en-US" dirty="0"/>
              <a:t>  _</a:t>
            </a:r>
            <a:r>
              <a:rPr lang="en-US" dirty="0" err="1"/>
              <a:t>api</a:t>
            </a:r>
            <a:r>
              <a:rPr lang="en-US" dirty="0"/>
              <a:t>/web/lists/</a:t>
            </a:r>
            <a:r>
              <a:rPr lang="en-US" dirty="0" err="1"/>
              <a:t>getbytitle</a:t>
            </a:r>
            <a:r>
              <a:rPr lang="en-US" dirty="0"/>
              <a:t>(‘Countries’)/items?</a:t>
            </a:r>
          </a:p>
          <a:p>
            <a:r>
              <a:rPr lang="en-US" dirty="0"/>
              <a:t>  $select=</a:t>
            </a:r>
            <a:r>
              <a:rPr lang="en-US" dirty="0" err="1"/>
              <a:t>Id,Title</a:t>
            </a:r>
            <a:endParaRPr lang="en-US" dirty="0"/>
          </a:p>
          <a:p>
            <a:r>
              <a:rPr lang="en-US" dirty="0"/>
              <a:t>  &amp;$filter=Title </a:t>
            </a:r>
            <a:r>
              <a:rPr lang="en-US" dirty="0" err="1"/>
              <a:t>eq</a:t>
            </a:r>
            <a:r>
              <a:rPr lang="en-US" dirty="0"/>
              <a:t> ‘United States’</a:t>
            </a:r>
          </a:p>
          <a:p>
            <a:r>
              <a:rPr lang="en-US" dirty="0"/>
              <a:t>  &amp;$</a:t>
            </a:r>
            <a:r>
              <a:rPr lang="en-US" dirty="0" err="1"/>
              <a:t>orderby</a:t>
            </a:r>
            <a:r>
              <a:rPr lang="en-US" dirty="0"/>
              <a:t>=ID </a:t>
            </a:r>
            <a:r>
              <a:rPr lang="en-US" dirty="0" err="1"/>
              <a:t>desc</a:t>
            </a:r>
            <a:endParaRPr lang="en-US" dirty="0"/>
          </a:p>
          <a:p>
            <a:r>
              <a:rPr lang="en-US" dirty="0"/>
              <a:t>  &amp;$top=1</a:t>
            </a:r>
          </a:p>
        </p:txBody>
      </p:sp>
    </p:spTree>
    <p:extLst>
      <p:ext uri="{BB962C8B-B14F-4D97-AF65-F5344CB8AC3E}">
        <p14:creationId xmlns:p14="http://schemas.microsoft.com/office/powerpoint/2010/main" val="304032964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3778D-DCAD-4549-835F-E1A4A93957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4173450"/>
          </a:xfrm>
        </p:spPr>
        <p:txBody>
          <a:bodyPr/>
          <a:lstStyle/>
          <a:p>
            <a:r>
              <a:rPr lang="en-US" dirty="0" err="1"/>
              <a:t>SPFx</a:t>
            </a:r>
            <a:r>
              <a:rPr lang="en-US" dirty="0"/>
              <a:t> implements calls to SharePoint REST API via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SPHttpClient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Available from the existing context: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this.context.spHttpClient.get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this.context.spHttpClient.post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  <a:p>
            <a:r>
              <a:rPr lang="en-US" dirty="0"/>
              <a:t>Based on the existing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HttpClient</a:t>
            </a:r>
            <a:r>
              <a:rPr lang="en-US" dirty="0"/>
              <a:t> API</a:t>
            </a:r>
          </a:p>
          <a:p>
            <a:endParaRPr lang="en-US" dirty="0"/>
          </a:p>
          <a:p>
            <a:r>
              <a:rPr lang="en-US" dirty="0"/>
              <a:t>Handles the authentication &amp; default config setting:</a:t>
            </a:r>
          </a:p>
          <a:p>
            <a:pPr lvl="1"/>
            <a:r>
              <a:rPr lang="en-US" dirty="0"/>
              <a:t>Authorization HTTP header</a:t>
            </a:r>
          </a:p>
          <a:p>
            <a:pPr lvl="1"/>
            <a:r>
              <a:rPr lang="en-US" dirty="0"/>
              <a:t>OData v4</a:t>
            </a:r>
          </a:p>
          <a:p>
            <a:pPr lvl="1"/>
            <a:r>
              <a:rPr lang="en-US" dirty="0"/>
              <a:t>Minimal metadata returned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ADF08-00E3-EF42-A6AC-771D064A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Framework &amp; REST API</a:t>
            </a:r>
          </a:p>
        </p:txBody>
      </p:sp>
    </p:spTree>
    <p:extLst>
      <p:ext uri="{BB962C8B-B14F-4D97-AF65-F5344CB8AC3E}">
        <p14:creationId xmlns:p14="http://schemas.microsoft.com/office/powerpoint/2010/main" val="59982594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FA05F4-D98C-D24E-BBC2-41ABFBA1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 Items with the REST API &amp; </a:t>
            </a:r>
            <a:r>
              <a:rPr lang="en-US" dirty="0" err="1"/>
              <a:t>SPFx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70778-CBC4-EE46-B43E-8D72C69DD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4907497"/>
          </a:xfrm>
        </p:spPr>
        <p:txBody>
          <a:bodyPr/>
          <a:lstStyle/>
          <a:p>
            <a:r>
              <a:rPr lang="en-US" sz="1800" dirty="0"/>
              <a:t>private _</a:t>
            </a:r>
            <a:r>
              <a:rPr lang="en-US" sz="1800" dirty="0" err="1"/>
              <a:t>getListItems</a:t>
            </a:r>
            <a:r>
              <a:rPr lang="en-US" sz="1800" dirty="0"/>
              <a:t>(): Promise&lt;</a:t>
            </a:r>
            <a:r>
              <a:rPr lang="en-US" sz="1800" dirty="0" err="1"/>
              <a:t>ICountryListItem</a:t>
            </a:r>
            <a:r>
              <a:rPr lang="en-US" sz="1800" dirty="0"/>
              <a:t>[]&gt; 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const</a:t>
            </a:r>
            <a:r>
              <a:rPr lang="en-US" sz="1800" dirty="0"/>
              <a:t> endpoint: string = </a:t>
            </a:r>
            <a:r>
              <a:rPr lang="en-US" sz="1800" dirty="0" err="1"/>
              <a:t>this.context.pageContext.web.absoluteUrl</a:t>
            </a:r>
            <a:endParaRPr lang="en-US" sz="1800" dirty="0"/>
          </a:p>
          <a:p>
            <a:r>
              <a:rPr lang="en-US" sz="1800" dirty="0"/>
              <a:t>    + `/_</a:t>
            </a:r>
            <a:r>
              <a:rPr lang="en-US" sz="1800" dirty="0" err="1"/>
              <a:t>api</a:t>
            </a:r>
            <a:r>
              <a:rPr lang="en-US" sz="1800" dirty="0"/>
              <a:t>/web/lists/</a:t>
            </a:r>
            <a:r>
              <a:rPr lang="en-US" sz="1800" dirty="0" err="1"/>
              <a:t>getbytitle</a:t>
            </a:r>
            <a:r>
              <a:rPr lang="en-US" sz="1800" dirty="0"/>
              <a:t>('Countries')/items?$select=</a:t>
            </a:r>
            <a:r>
              <a:rPr lang="en-US" sz="1800" dirty="0" err="1"/>
              <a:t>Id,Title</a:t>
            </a:r>
            <a:r>
              <a:rPr lang="en-US" sz="1800" dirty="0"/>
              <a:t>`</a:t>
            </a:r>
          </a:p>
          <a:p>
            <a:endParaRPr lang="en-US" sz="1800" dirty="0"/>
          </a:p>
          <a:p>
            <a:r>
              <a:rPr lang="en-US" sz="1800" dirty="0"/>
              <a:t>  return </a:t>
            </a:r>
            <a:r>
              <a:rPr lang="en-US" sz="1800" dirty="0" err="1"/>
              <a:t>this.context.spHttpClient.get</a:t>
            </a:r>
            <a:r>
              <a:rPr lang="en-US" sz="1800" dirty="0"/>
              <a:t>(</a:t>
            </a:r>
          </a:p>
          <a:p>
            <a:r>
              <a:rPr lang="en-US" sz="1800" dirty="0"/>
              <a:t>      endpoint, </a:t>
            </a:r>
          </a:p>
          <a:p>
            <a:r>
              <a:rPr lang="en-US" sz="1800" dirty="0"/>
              <a:t>      SPHttpClient.configurations.v1</a:t>
            </a:r>
          </a:p>
          <a:p>
            <a:r>
              <a:rPr lang="en-US" sz="1800" dirty="0"/>
              <a:t>    )</a:t>
            </a:r>
          </a:p>
          <a:p>
            <a:r>
              <a:rPr lang="en-US" sz="1800" dirty="0"/>
              <a:t>    .then(response =&gt; {</a:t>
            </a:r>
          </a:p>
          <a:p>
            <a:r>
              <a:rPr lang="en-US" sz="1800" dirty="0"/>
              <a:t>      return </a:t>
            </a:r>
            <a:r>
              <a:rPr lang="en-US" sz="1800" dirty="0" err="1"/>
              <a:t>response.json</a:t>
            </a:r>
            <a:r>
              <a:rPr lang="en-US" sz="1800" dirty="0"/>
              <a:t>();</a:t>
            </a:r>
          </a:p>
          <a:p>
            <a:r>
              <a:rPr lang="en-US" sz="1800" dirty="0"/>
              <a:t>    })</a:t>
            </a:r>
          </a:p>
          <a:p>
            <a:r>
              <a:rPr lang="en-US" sz="1800" dirty="0"/>
              <a:t>    .then(</a:t>
            </a:r>
            <a:r>
              <a:rPr lang="en-US" sz="1800" dirty="0" err="1"/>
              <a:t>jsonResponse</a:t>
            </a:r>
            <a:r>
              <a:rPr lang="en-US" sz="1800" dirty="0"/>
              <a:t> =&gt; {</a:t>
            </a:r>
          </a:p>
          <a:p>
            <a:r>
              <a:rPr lang="en-US" sz="1800" dirty="0"/>
              <a:t>      return </a:t>
            </a:r>
            <a:r>
              <a:rPr lang="en-US" sz="1800" dirty="0" err="1"/>
              <a:t>jsonResponse.value</a:t>
            </a:r>
            <a:r>
              <a:rPr lang="en-US" sz="1800" dirty="0"/>
              <a:t>;</a:t>
            </a:r>
          </a:p>
          <a:p>
            <a:r>
              <a:rPr lang="en-US" sz="1800" dirty="0"/>
              <a:t>    }) as Promise&lt;</a:t>
            </a:r>
            <a:r>
              <a:rPr lang="en-US" sz="1800" dirty="0" err="1"/>
              <a:t>ICountryListItem</a:t>
            </a:r>
            <a:r>
              <a:rPr lang="en-US" sz="1800" dirty="0"/>
              <a:t>[]&gt;;</a:t>
            </a:r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940419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Using </a:t>
            </a:r>
            <a:r>
              <a:rPr lang="en-US" sz="2400" dirty="0" err="1"/>
              <a:t>SPHttpClient</a:t>
            </a:r>
            <a:r>
              <a:rPr lang="en-US" sz="2400" dirty="0"/>
              <a:t> to talk to SharePoint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4690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348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SharePoint REST API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SharePoint Framework REST API &amp;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SPHttpClient</a:t>
            </a:r>
            <a:endParaRPr lang="en-US" sz="1600" b="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Reading Data from SharePoint Lists</a:t>
            </a:r>
          </a:p>
        </p:txBody>
      </p:sp>
    </p:spTree>
    <p:extLst>
      <p:ext uri="{BB962C8B-B14F-4D97-AF65-F5344CB8AC3E}">
        <p14:creationId xmlns:p14="http://schemas.microsoft.com/office/powerpoint/2010/main" val="295423678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lutitle xmlns="cddc2349-6e50-4a78-ad20-77af69b8a290">Presentation Slides</blutitle>
    <asdtitle xmlns="cddc2349-6e50-4a78-ad20-77af69b8a290">WorkshopPLUS - SharePoint Developer</asdtitle>
    <videolocation xmlns="cddc2349-6e50-4a78-ad20-77af69b8a290">
      <Url xsi:nil="true"/>
      <Description xsi:nil="true"/>
    </videolocation>
    <metadata xmlns="cddc2349-6e50-4a78-ad20-77af69b8a290" xsi:nil="true"/>
    <lablocation xmlns="cddc2349-6e50-4a78-ad20-77af69b8a290">
      <Url xsi:nil="true"/>
      <Description xsi:nil="true"/>
    </lablocation>
    <asdstatus xmlns="cddc2349-6e50-4a78-ad20-77af69b8a290" xsi:nil="true"/>
  </documentManagement>
</p:properties>
</file>

<file path=customXml/item2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4593D9FDB36041A0C9CBFB18AF751F" ma:contentTypeVersion="16" ma:contentTypeDescription="Create a new document." ma:contentTypeScope="" ma:versionID="b639ca93db15d69f80c54af144beaa47">
  <xsd:schema xmlns:xsd="http://www.w3.org/2001/XMLSchema" xmlns:xs="http://www.w3.org/2001/XMLSchema" xmlns:p="http://schemas.microsoft.com/office/2006/metadata/properties" xmlns:ns2="cddc2349-6e50-4a78-ad20-77af69b8a290" xmlns:ns3="5a56240e-be8b-42d7-bc40-f959eb77459e" targetNamespace="http://schemas.microsoft.com/office/2006/metadata/properties" ma:root="true" ma:fieldsID="c7986977ab7afe05b493d5fcb23a19d8" ns2:_="" ns3:_="">
    <xsd:import namespace="cddc2349-6e50-4a78-ad20-77af69b8a290"/>
    <xsd:import namespace="5a56240e-be8b-42d7-bc40-f959eb77459e"/>
    <xsd:element name="properties">
      <xsd:complexType>
        <xsd:sequence>
          <xsd:element name="documentManagement">
            <xsd:complexType>
              <xsd:all>
                <xsd:element ref="ns2:asdstatus" minOccurs="0"/>
                <xsd:element ref="ns2:asdtitle" minOccurs="0"/>
                <xsd:element ref="ns2:blutitle" minOccurs="0"/>
                <xsd:element ref="ns2:videolocation" minOccurs="0"/>
                <xsd:element ref="ns2:lablocation" minOccurs="0"/>
                <xsd:element ref="ns2:metadata" minOccurs="0"/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dc2349-6e50-4a78-ad20-77af69b8a290" elementFormDefault="qualified">
    <xsd:import namespace="http://schemas.microsoft.com/office/2006/documentManagement/types"/>
    <xsd:import namespace="http://schemas.microsoft.com/office/infopath/2007/PartnerControls"/>
    <xsd:element name="asdstatus" ma:index="8" nillable="true" ma:displayName="ASD Status" ma:internalName="asdstatus">
      <xsd:simpleType>
        <xsd:restriction base="dms:Choice">
          <xsd:enumeration value="ASD Pending"/>
          <xsd:enumeration value="ASD Complete"/>
          <xsd:enumeration value="ASD Rejected"/>
        </xsd:restriction>
      </xsd:simpleType>
    </xsd:element>
    <xsd:element name="asdtitle" ma:index="9" nillable="true" ma:displayName="ASD Title" ma:default="WorkshopPLUS - SharePoint Developer" ma:format="Dropdown" ma:internalName="asdtitle">
      <xsd:simpleType>
        <xsd:restriction base="dms:Text">
          <xsd:maxLength value="255"/>
        </xsd:restriction>
      </xsd:simpleType>
    </xsd:element>
    <xsd:element name="blutitle" ma:index="10" nillable="true" ma:displayName="BLU Title" ma:default="Presentation Slides" ma:format="Dropdown" ma:internalName="blutitle">
      <xsd:simpleType>
        <xsd:restriction base="dms:Text">
          <xsd:maxLength value="255"/>
        </xsd:restriction>
      </xsd:simpleType>
    </xsd:element>
    <xsd:element name="videolocation" ma:index="11" nillable="true" ma:displayName="Video Location" ma:internalName="videolocation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ablocation" ma:index="12" nillable="true" ma:displayName="Lab Location" ma:internalName="lablocation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tadata" ma:index="13" nillable="true" ma:displayName="Metadata" ma:internalName="metadata">
      <xsd:simpleType>
        <xsd:restriction base="dms:Note">
          <xsd:maxLength value="255"/>
        </xsd:restriction>
      </xsd:simple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56240e-be8b-42d7-bc40-f959eb77459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9571EE-BFCC-4AB7-A754-83B323417BAD}">
  <ds:schemaRefs>
    <ds:schemaRef ds:uri="http://schemas.microsoft.com/office/2006/metadata/properties"/>
    <ds:schemaRef ds:uri="http://schemas.microsoft.com/office/infopath/2007/PartnerControls"/>
    <ds:schemaRef ds:uri="cddc2349-6e50-4a78-ad20-77af69b8a290"/>
  </ds:schemaRefs>
</ds:datastoreItem>
</file>

<file path=customXml/itemProps2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customXml/itemProps3.xml><?xml version="1.0" encoding="utf-8"?>
<ds:datastoreItem xmlns:ds="http://schemas.openxmlformats.org/officeDocument/2006/customXml" ds:itemID="{2825194C-8F12-41B0-BECA-027537CC9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dc2349-6e50-4a78-ad20-77af69b8a290"/>
    <ds:schemaRef ds:uri="5a56240e-be8b-42d7-bc40-f959eb7745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599965A-1B58-4498-8E88-616E0A518F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2381</Words>
  <Application>Microsoft Office PowerPoint</Application>
  <PresentationFormat>Custom</PresentationFormat>
  <Paragraphs>320</Paragraphs>
  <Slides>33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Working with SharePoint Content</vt:lpstr>
      <vt:lpstr>Using the SPHttpClient to talk to SharePoint</vt:lpstr>
      <vt:lpstr>SharePoint REST API</vt:lpstr>
      <vt:lpstr>Accessing the SharePoint REST API</vt:lpstr>
      <vt:lpstr>OData Query Operators</vt:lpstr>
      <vt:lpstr>SharePoint Framework &amp; REST API</vt:lpstr>
      <vt:lpstr>Reading List Items with the REST API &amp; SPFx</vt:lpstr>
      <vt:lpstr>Demo Using SPHttpClient to talk to SharePoint</vt:lpstr>
      <vt:lpstr>Summary</vt:lpstr>
      <vt:lpstr>Working with SharePoint Content</vt:lpstr>
      <vt:lpstr>CRUD with SharePoint Data in SPFx</vt:lpstr>
      <vt:lpstr>CRUD Operations with SPFx &amp; REST API</vt:lpstr>
      <vt:lpstr>Creating List Items with the REST API</vt:lpstr>
      <vt:lpstr>Get List Entity Type</vt:lpstr>
      <vt:lpstr>Creating List Items with the REST API &amp; SPFx</vt:lpstr>
      <vt:lpstr>Updating List Items with the REST API</vt:lpstr>
      <vt:lpstr>Updating List Items with REST API &amp; SPFx</vt:lpstr>
      <vt:lpstr>Deleting List Items with the REST API</vt:lpstr>
      <vt:lpstr>Deleting List Items with REST API &amp; SPFx</vt:lpstr>
      <vt:lpstr>Demo CRUD with SharePoint Data</vt:lpstr>
      <vt:lpstr>Summary</vt:lpstr>
      <vt:lpstr>Working with SharePoint Content</vt:lpstr>
      <vt:lpstr>Using Mocks to Simulate SharePoint Data</vt:lpstr>
      <vt:lpstr>Local Workbench vs. Hosted SharePoint</vt:lpstr>
      <vt:lpstr>Working with Mock data in SPFx</vt:lpstr>
      <vt:lpstr>Conditionally calling the SP REST API</vt:lpstr>
      <vt:lpstr>Demo Using Mocks to Simulate SharePoint Data  </vt:lpstr>
      <vt:lpstr>Summary</vt:lpstr>
      <vt:lpstr>Reading further</vt:lpstr>
      <vt:lpstr>Reading further</vt:lpstr>
      <vt:lpstr>Reading further</vt:lpstr>
      <vt:lpstr>Lab  In this lab you work with the SharePoint Framework to perform CRUD operations on SharePoint lists and libraries.  aka.ms/spdevwsM4L4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2020-03-30T11:33:14Z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vesaj@microsoft.com</vt:lpwstr>
  </property>
  <property fmtid="{D5CDD505-2E9C-101B-9397-08002B2CF9AE}" pid="5" name="MSIP_Label_f42aa342-8706-4288-bd11-ebb85995028c_SetDate">
    <vt:lpwstr>2018-12-20T12:55:35.4497539Z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0x010100134593D9FDB36041A0C9CBFB18AF751F</vt:lpwstr>
  </property>
</Properties>
</file>