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5"/>
  </p:sldMasterIdLst>
  <p:notesMasterIdLst>
    <p:notesMasterId r:id="rId47"/>
  </p:notesMasterIdLst>
  <p:handoutMasterIdLst>
    <p:handoutMasterId r:id="rId48"/>
  </p:handoutMasterIdLst>
  <p:sldIdLst>
    <p:sldId id="257" r:id="rId6"/>
    <p:sldId id="263" r:id="rId7"/>
    <p:sldId id="1548" r:id="rId8"/>
    <p:sldId id="1549" r:id="rId9"/>
    <p:sldId id="1550" r:id="rId10"/>
    <p:sldId id="1551" r:id="rId11"/>
    <p:sldId id="1581" r:id="rId12"/>
    <p:sldId id="1552" r:id="rId13"/>
    <p:sldId id="1553" r:id="rId14"/>
    <p:sldId id="1554" r:id="rId15"/>
    <p:sldId id="1556" r:id="rId16"/>
    <p:sldId id="1555" r:id="rId17"/>
    <p:sldId id="1557" r:id="rId18"/>
    <p:sldId id="1558" r:id="rId19"/>
    <p:sldId id="1559" r:id="rId20"/>
    <p:sldId id="265" r:id="rId21"/>
    <p:sldId id="1609" r:id="rId22"/>
    <p:sldId id="283" r:id="rId23"/>
    <p:sldId id="1582" r:id="rId24"/>
    <p:sldId id="1583" r:id="rId25"/>
    <p:sldId id="1584" r:id="rId26"/>
    <p:sldId id="1561" r:id="rId27"/>
    <p:sldId id="1585" r:id="rId28"/>
    <p:sldId id="1586" r:id="rId29"/>
    <p:sldId id="1587" r:id="rId30"/>
    <p:sldId id="1588" r:id="rId31"/>
    <p:sldId id="1589" r:id="rId32"/>
    <p:sldId id="1590" r:id="rId33"/>
    <p:sldId id="1594" r:id="rId34"/>
    <p:sldId id="1595" r:id="rId35"/>
    <p:sldId id="1596" r:id="rId36"/>
    <p:sldId id="1597" r:id="rId37"/>
    <p:sldId id="1598" r:id="rId38"/>
    <p:sldId id="1599" r:id="rId39"/>
    <p:sldId id="1560" r:id="rId40"/>
    <p:sldId id="1602" r:id="rId41"/>
    <p:sldId id="1603" r:id="rId42"/>
    <p:sldId id="1604" r:id="rId43"/>
    <p:sldId id="279" r:id="rId44"/>
    <p:sldId id="1608" r:id="rId45"/>
    <p:sldId id="1606" r:id="rId4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Extensions &amp; Application Customizers" id="{E1FBED56-7E21-C94D-8049-451270E8C32A}">
          <p14:sldIdLst>
            <p14:sldId id="257"/>
            <p14:sldId id="263"/>
            <p14:sldId id="1548"/>
            <p14:sldId id="1549"/>
            <p14:sldId id="1550"/>
            <p14:sldId id="1551"/>
            <p14:sldId id="1581"/>
            <p14:sldId id="1552"/>
            <p14:sldId id="1553"/>
            <p14:sldId id="1554"/>
            <p14:sldId id="1556"/>
            <p14:sldId id="1555"/>
            <p14:sldId id="1557"/>
            <p14:sldId id="1558"/>
            <p14:sldId id="1559"/>
            <p14:sldId id="265"/>
            <p14:sldId id="1609"/>
            <p14:sldId id="283"/>
          </p14:sldIdLst>
        </p14:section>
        <p14:section name="Field Customizers" id="{B06EF2EF-B3F8-45B7-B47D-9242E09AB6A7}">
          <p14:sldIdLst>
            <p14:sldId id="1582"/>
            <p14:sldId id="1583"/>
            <p14:sldId id="1584"/>
            <p14:sldId id="1561"/>
            <p14:sldId id="1585"/>
            <p14:sldId id="1586"/>
            <p14:sldId id="1587"/>
            <p14:sldId id="1588"/>
            <p14:sldId id="1589"/>
            <p14:sldId id="1590"/>
          </p14:sldIdLst>
        </p14:section>
        <p14:section name="List View Command Sets" id="{3840E8C8-C7E0-456E-A96E-AE3E119F3760}">
          <p14:sldIdLst>
            <p14:sldId id="1594"/>
            <p14:sldId id="1595"/>
            <p14:sldId id="1596"/>
            <p14:sldId id="1597"/>
            <p14:sldId id="1598"/>
            <p14:sldId id="1599"/>
            <p14:sldId id="1560"/>
            <p14:sldId id="1602"/>
            <p14:sldId id="1603"/>
            <p14:sldId id="1604"/>
            <p14:sldId id="279"/>
            <p14:sldId id="1608"/>
            <p14:sldId id="16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2" autoAdjust="0"/>
    <p:restoredTop sz="91321" autoAdjust="0"/>
  </p:normalViewPr>
  <p:slideViewPr>
    <p:cSldViewPr snapToGrid="0">
      <p:cViewPr varScale="1">
        <p:scale>
          <a:sx n="145" d="100"/>
          <a:sy n="145" d="100"/>
        </p:scale>
        <p:origin x="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85B4-97CE-2149-B002-3BE96E991E3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8A240-07A6-F345-A4B5-9AFD7D04E09E}">
      <dgm:prSet/>
      <dgm:spPr/>
      <dgm:t>
        <a:bodyPr/>
        <a:lstStyle/>
        <a:p>
          <a:r>
            <a:rPr lang="en-US" dirty="0"/>
            <a:t>Centralized control of which extensions are available across entire tenant</a:t>
          </a:r>
        </a:p>
      </dgm:t>
    </dgm:pt>
    <dgm:pt modelId="{028B14B4-179B-914A-A696-BC38CCE94176}" type="parTrans" cxnId="{DD996A87-FB18-2B4E-B34F-9E0235E9B363}">
      <dgm:prSet/>
      <dgm:spPr/>
      <dgm:t>
        <a:bodyPr/>
        <a:lstStyle/>
        <a:p>
          <a:endParaRPr lang="en-US"/>
        </a:p>
      </dgm:t>
    </dgm:pt>
    <dgm:pt modelId="{3862C498-2BCA-314C-82B5-D7FF7FA6942A}" type="sibTrans" cxnId="{DD996A87-FB18-2B4E-B34F-9E0235E9B363}">
      <dgm:prSet/>
      <dgm:spPr/>
      <dgm:t>
        <a:bodyPr/>
        <a:lstStyle/>
        <a:p>
          <a:endParaRPr lang="en-US"/>
        </a:p>
      </dgm:t>
    </dgm:pt>
    <dgm:pt modelId="{11DE7530-2214-3A46-9779-D26EBB89B8D8}">
      <dgm:prSet/>
      <dgm:spPr/>
      <dgm:t>
        <a:bodyPr/>
        <a:lstStyle/>
        <a:p>
          <a:r>
            <a:rPr lang="en-US" dirty="0"/>
            <a:t>Consistent end-user experience across all sites</a:t>
          </a:r>
        </a:p>
      </dgm:t>
    </dgm:pt>
    <dgm:pt modelId="{3BEBEC14-E9DD-5C4A-9EAF-10414B491D11}" type="parTrans" cxnId="{63C3212D-1DCF-8044-A3CF-E372F4EA8362}">
      <dgm:prSet/>
      <dgm:spPr/>
      <dgm:t>
        <a:bodyPr/>
        <a:lstStyle/>
        <a:p>
          <a:endParaRPr lang="en-US"/>
        </a:p>
      </dgm:t>
    </dgm:pt>
    <dgm:pt modelId="{92A6A7B2-A1F5-D54F-B97F-04866B340CB4}" type="sibTrans" cxnId="{63C3212D-1DCF-8044-A3CF-E372F4EA8362}">
      <dgm:prSet/>
      <dgm:spPr/>
      <dgm:t>
        <a:bodyPr/>
        <a:lstStyle/>
        <a:p>
          <a:endParaRPr lang="en-US"/>
        </a:p>
      </dgm:t>
    </dgm:pt>
    <dgm:pt modelId="{1680333F-291D-CB49-8833-C083699793E0}">
      <dgm:prSet/>
      <dgm:spPr/>
      <dgm:t>
        <a:bodyPr/>
        <a:lstStyle/>
        <a:p>
          <a:r>
            <a:rPr lang="en-US"/>
            <a:t>Consistent deployment across all sites</a:t>
          </a:r>
        </a:p>
      </dgm:t>
    </dgm:pt>
    <dgm:pt modelId="{C10B1D88-E652-2D4F-8ACE-F0697B3A391B}" type="parTrans" cxnId="{70FC43EC-0675-224E-B036-A5C97B43D40B}">
      <dgm:prSet/>
      <dgm:spPr/>
      <dgm:t>
        <a:bodyPr/>
        <a:lstStyle/>
        <a:p>
          <a:endParaRPr lang="en-US"/>
        </a:p>
      </dgm:t>
    </dgm:pt>
    <dgm:pt modelId="{937A4B5F-43A6-7747-8ABD-911B96ACF32C}" type="sibTrans" cxnId="{70FC43EC-0675-224E-B036-A5C97B43D40B}">
      <dgm:prSet/>
      <dgm:spPr/>
      <dgm:t>
        <a:bodyPr/>
        <a:lstStyle/>
        <a:p>
          <a:endParaRPr lang="en-US"/>
        </a:p>
      </dgm:t>
    </dgm:pt>
    <dgm:pt modelId="{A8E42F35-E34E-9E4B-A895-3BC748187CD3}">
      <dgm:prSet/>
      <dgm:spPr/>
      <dgm:t>
        <a:bodyPr/>
        <a:lstStyle/>
        <a:p>
          <a:r>
            <a:rPr lang="en-US" dirty="0"/>
            <a:t>Automatically enable functionality on newly created sites</a:t>
          </a:r>
        </a:p>
      </dgm:t>
    </dgm:pt>
    <dgm:pt modelId="{8D054F3E-704E-1F47-866C-CB97D4DF2B6E}" type="parTrans" cxnId="{96B4197D-2080-E246-BEDB-AC65A9B0EC38}">
      <dgm:prSet/>
      <dgm:spPr/>
      <dgm:t>
        <a:bodyPr/>
        <a:lstStyle/>
        <a:p>
          <a:endParaRPr lang="en-US"/>
        </a:p>
      </dgm:t>
    </dgm:pt>
    <dgm:pt modelId="{976463D6-3DF4-D14D-BDED-C1EC5A591A19}" type="sibTrans" cxnId="{96B4197D-2080-E246-BEDB-AC65A9B0EC38}">
      <dgm:prSet/>
      <dgm:spPr/>
      <dgm:t>
        <a:bodyPr/>
        <a:lstStyle/>
        <a:p>
          <a:endParaRPr lang="en-US"/>
        </a:p>
      </dgm:t>
    </dgm:pt>
    <dgm:pt modelId="{70B8A340-42D2-FA49-B0EC-FAFE4652EAD9}" type="pres">
      <dgm:prSet presAssocID="{0FC085B4-97CE-2149-B002-3BE96E991E3C}" presName="linear" presStyleCnt="0">
        <dgm:presLayoutVars>
          <dgm:animLvl val="lvl"/>
          <dgm:resizeHandles val="exact"/>
        </dgm:presLayoutVars>
      </dgm:prSet>
      <dgm:spPr/>
    </dgm:pt>
    <dgm:pt modelId="{8C7BF5B7-4285-C94D-AA34-B3807C7E91FB}" type="pres">
      <dgm:prSet presAssocID="{7FD8A240-07A6-F345-A4B5-9AFD7D04E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821DAF-B8DE-4847-AD0B-FB527D8F4B9F}" type="pres">
      <dgm:prSet presAssocID="{3862C498-2BCA-314C-82B5-D7FF7FA6942A}" presName="spacer" presStyleCnt="0"/>
      <dgm:spPr/>
    </dgm:pt>
    <dgm:pt modelId="{2FB78BDF-7C8F-1F41-8CD6-4B786B18D9FD}" type="pres">
      <dgm:prSet presAssocID="{11DE7530-2214-3A46-9779-D26EBB89B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002D7A-B9F3-834F-9C0F-78A9A23B51E3}" type="pres">
      <dgm:prSet presAssocID="{92A6A7B2-A1F5-D54F-B97F-04866B340CB4}" presName="spacer" presStyleCnt="0"/>
      <dgm:spPr/>
    </dgm:pt>
    <dgm:pt modelId="{B0272B02-624D-2445-B63B-A4B45C1ED737}" type="pres">
      <dgm:prSet presAssocID="{1680333F-291D-CB49-8833-C083699793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AA8B1-3487-504A-9244-8AB27325ED6A}" type="pres">
      <dgm:prSet presAssocID="{937A4B5F-43A6-7747-8ABD-911B96ACF32C}" presName="spacer" presStyleCnt="0"/>
      <dgm:spPr/>
    </dgm:pt>
    <dgm:pt modelId="{E4AF1CAC-D73A-A24F-9293-09183EA92B01}" type="pres">
      <dgm:prSet presAssocID="{A8E42F35-E34E-9E4B-A895-3BC748187C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4CE04-8A96-4E4A-89DB-FB2A1A17744F}" type="presOf" srcId="{7FD8A240-07A6-F345-A4B5-9AFD7D04E09E}" destId="{8C7BF5B7-4285-C94D-AA34-B3807C7E91FB}" srcOrd="0" destOrd="0" presId="urn:microsoft.com/office/officeart/2005/8/layout/vList2"/>
    <dgm:cxn modelId="{63C3212D-1DCF-8044-A3CF-E372F4EA8362}" srcId="{0FC085B4-97CE-2149-B002-3BE96E991E3C}" destId="{11DE7530-2214-3A46-9779-D26EBB89B8D8}" srcOrd="1" destOrd="0" parTransId="{3BEBEC14-E9DD-5C4A-9EAF-10414B491D11}" sibTransId="{92A6A7B2-A1F5-D54F-B97F-04866B340CB4}"/>
    <dgm:cxn modelId="{97FF1C33-165D-9744-B9DD-5FD72C89A0A7}" type="presOf" srcId="{1680333F-291D-CB49-8833-C083699793E0}" destId="{B0272B02-624D-2445-B63B-A4B45C1ED737}" srcOrd="0" destOrd="0" presId="urn:microsoft.com/office/officeart/2005/8/layout/vList2"/>
    <dgm:cxn modelId="{FBA34671-A6B0-B74F-B2B2-C18DD774C1FA}" type="presOf" srcId="{11DE7530-2214-3A46-9779-D26EBB89B8D8}" destId="{2FB78BDF-7C8F-1F41-8CD6-4B786B18D9FD}" srcOrd="0" destOrd="0" presId="urn:microsoft.com/office/officeart/2005/8/layout/vList2"/>
    <dgm:cxn modelId="{25C03C5A-4ECE-A34E-96BF-DE75E1E0F7EB}" type="presOf" srcId="{0FC085B4-97CE-2149-B002-3BE96E991E3C}" destId="{70B8A340-42D2-FA49-B0EC-FAFE4652EAD9}" srcOrd="0" destOrd="0" presId="urn:microsoft.com/office/officeart/2005/8/layout/vList2"/>
    <dgm:cxn modelId="{96B4197D-2080-E246-BEDB-AC65A9B0EC38}" srcId="{0FC085B4-97CE-2149-B002-3BE96E991E3C}" destId="{A8E42F35-E34E-9E4B-A895-3BC748187CD3}" srcOrd="3" destOrd="0" parTransId="{8D054F3E-704E-1F47-866C-CB97D4DF2B6E}" sibTransId="{976463D6-3DF4-D14D-BDED-C1EC5A591A19}"/>
    <dgm:cxn modelId="{DD996A87-FB18-2B4E-B34F-9E0235E9B363}" srcId="{0FC085B4-97CE-2149-B002-3BE96E991E3C}" destId="{7FD8A240-07A6-F345-A4B5-9AFD7D04E09E}" srcOrd="0" destOrd="0" parTransId="{028B14B4-179B-914A-A696-BC38CCE94176}" sibTransId="{3862C498-2BCA-314C-82B5-D7FF7FA6942A}"/>
    <dgm:cxn modelId="{78A0C8DA-8CE3-C440-99CD-A857846AFA85}" type="presOf" srcId="{A8E42F35-E34E-9E4B-A895-3BC748187CD3}" destId="{E4AF1CAC-D73A-A24F-9293-09183EA92B01}" srcOrd="0" destOrd="0" presId="urn:microsoft.com/office/officeart/2005/8/layout/vList2"/>
    <dgm:cxn modelId="{70FC43EC-0675-224E-B036-A5C97B43D40B}" srcId="{0FC085B4-97CE-2149-B002-3BE96E991E3C}" destId="{1680333F-291D-CB49-8833-C083699793E0}" srcOrd="2" destOrd="0" parTransId="{C10B1D88-E652-2D4F-8ACE-F0697B3A391B}" sibTransId="{937A4B5F-43A6-7747-8ABD-911B96ACF32C}"/>
    <dgm:cxn modelId="{B1339EEF-B8A9-614B-B785-E1E1DDC6BFF9}" type="presParOf" srcId="{70B8A340-42D2-FA49-B0EC-FAFE4652EAD9}" destId="{8C7BF5B7-4285-C94D-AA34-B3807C7E91FB}" srcOrd="0" destOrd="0" presId="urn:microsoft.com/office/officeart/2005/8/layout/vList2"/>
    <dgm:cxn modelId="{02285177-8807-414E-9520-6B60D7C66255}" type="presParOf" srcId="{70B8A340-42D2-FA49-B0EC-FAFE4652EAD9}" destId="{71821DAF-B8DE-4847-AD0B-FB527D8F4B9F}" srcOrd="1" destOrd="0" presId="urn:microsoft.com/office/officeart/2005/8/layout/vList2"/>
    <dgm:cxn modelId="{7726104D-4EDF-B047-B88B-5F5559FC57FD}" type="presParOf" srcId="{70B8A340-42D2-FA49-B0EC-FAFE4652EAD9}" destId="{2FB78BDF-7C8F-1F41-8CD6-4B786B18D9FD}" srcOrd="2" destOrd="0" presId="urn:microsoft.com/office/officeart/2005/8/layout/vList2"/>
    <dgm:cxn modelId="{32E62C55-ABAD-A64D-9384-FCE896AF5A72}" type="presParOf" srcId="{70B8A340-42D2-FA49-B0EC-FAFE4652EAD9}" destId="{58002D7A-B9F3-834F-9C0F-78A9A23B51E3}" srcOrd="3" destOrd="0" presId="urn:microsoft.com/office/officeart/2005/8/layout/vList2"/>
    <dgm:cxn modelId="{C226389F-AFD2-034B-866E-A7A99E079EE8}" type="presParOf" srcId="{70B8A340-42D2-FA49-B0EC-FAFE4652EAD9}" destId="{B0272B02-624D-2445-B63B-A4B45C1ED737}" srcOrd="4" destOrd="0" presId="urn:microsoft.com/office/officeart/2005/8/layout/vList2"/>
    <dgm:cxn modelId="{BDB264E5-F384-E44B-ABF5-4443E05765C0}" type="presParOf" srcId="{70B8A340-42D2-FA49-B0EC-FAFE4652EAD9}" destId="{2B5AA8B1-3487-504A-9244-8AB27325ED6A}" srcOrd="5" destOrd="0" presId="urn:microsoft.com/office/officeart/2005/8/layout/vList2"/>
    <dgm:cxn modelId="{AA0B622C-E2FE-734F-93ED-184FA8099C32}" type="presParOf" srcId="{70B8A340-42D2-FA49-B0EC-FAFE4652EAD9}" destId="{E4AF1CAC-D73A-A24F-9293-09183EA92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F5B7-4285-C94D-AA34-B3807C7E91FB}">
      <dsp:nvSpPr>
        <dsp:cNvPr id="0" name=""/>
        <dsp:cNvSpPr/>
      </dsp:nvSpPr>
      <dsp:spPr>
        <a:xfrm>
          <a:off x="0" y="71021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Centralized control of which extensions are available across entire tenant</a:t>
          </a:r>
        </a:p>
      </dsp:txBody>
      <dsp:txXfrm>
        <a:off x="33926" y="744142"/>
        <a:ext cx="11413240" cy="627128"/>
      </dsp:txXfrm>
    </dsp:sp>
    <dsp:sp modelId="{2FB78BDF-7C8F-1F41-8CD6-4B786B18D9FD}">
      <dsp:nvSpPr>
        <dsp:cNvPr id="0" name=""/>
        <dsp:cNvSpPr/>
      </dsp:nvSpPr>
      <dsp:spPr>
        <a:xfrm>
          <a:off x="0" y="148295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Consistent end-user experience across all sites</a:t>
          </a:r>
        </a:p>
      </dsp:txBody>
      <dsp:txXfrm>
        <a:off x="33926" y="1516882"/>
        <a:ext cx="11413240" cy="627128"/>
      </dsp:txXfrm>
    </dsp:sp>
    <dsp:sp modelId="{B0272B02-624D-2445-B63B-A4B45C1ED737}">
      <dsp:nvSpPr>
        <dsp:cNvPr id="0" name=""/>
        <dsp:cNvSpPr/>
      </dsp:nvSpPr>
      <dsp:spPr>
        <a:xfrm>
          <a:off x="0" y="225569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Consistent deployment across all sites</a:t>
          </a:r>
        </a:p>
      </dsp:txBody>
      <dsp:txXfrm>
        <a:off x="33926" y="2289622"/>
        <a:ext cx="11413240" cy="627128"/>
      </dsp:txXfrm>
    </dsp:sp>
    <dsp:sp modelId="{E4AF1CAC-D73A-A24F-9293-09183EA92B01}">
      <dsp:nvSpPr>
        <dsp:cNvPr id="0" name=""/>
        <dsp:cNvSpPr/>
      </dsp:nvSpPr>
      <dsp:spPr>
        <a:xfrm>
          <a:off x="0" y="302843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Automatically enable functionality on newly created sites</a:t>
          </a:r>
        </a:p>
      </dsp:txBody>
      <dsp:txXfrm>
        <a:off x="33926" y="3062362"/>
        <a:ext cx="1141324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4/11/2020 9:18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5DlxhbIK9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extensions/tree/master/Demos/03-listviewcommandset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extensions/tree/master/Demos/01-appcustomizer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extensions/tree/master/Demos/02-fieldcustomizer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Recorded session of this lesson available at:</a:t>
            </a:r>
          </a:p>
          <a:p>
            <a:r>
              <a:rPr lang="en-US" dirty="0">
                <a:hlinkClick r:id="rId3"/>
              </a:rPr>
              <a:t>https://www.youtube.com/watch?v=85DlxhbIK9I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steps;</a:t>
            </a:r>
          </a:p>
          <a:p>
            <a:r>
              <a:rPr lang="en-US" dirty="0">
                <a:hlinkClick r:id="rId3"/>
              </a:rPr>
              <a:t>https://github.com/SharePoint/sp-dev-training-spfx-extensions/tree/master/Demos/03-listviewcommandset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8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manual at:</a:t>
            </a:r>
          </a:p>
          <a:p>
            <a:r>
              <a:rPr lang="en-US" dirty="0"/>
              <a:t>https://aka.ms/spdevwsm4l5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components we’ve seen in previous lessons. The difference this time is that the </a:t>
            </a:r>
            <a:r>
              <a:rPr lang="en-US" dirty="0" err="1"/>
              <a:t>src</a:t>
            </a:r>
            <a:r>
              <a:rPr lang="en-US" dirty="0"/>
              <a:t> folder doesn’t contain the webpart code, but the extension code instead.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https://github.com/SharePoint/sp-dev-training-spfx-extensions/tree/master/Demos/01-appcustomizer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9:22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31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steps;</a:t>
            </a:r>
          </a:p>
          <a:p>
            <a:r>
              <a:rPr lang="en-US" dirty="0">
                <a:hlinkClick r:id="rId3"/>
              </a:rPr>
              <a:t>https://github.com/SharePoint/sp-dev-training-spfx-extensions/tree/master/Demos/02-fieldcustomizer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4/11/2020 9:15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fx-extens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sharepoint/dev/spfx/extensions/get-started/building-simple-field-customizer" TargetMode="External"/><Relationship Id="rId5" Type="http://schemas.openxmlformats.org/officeDocument/2006/relationships/hyperlink" Target="https://docs.microsoft.com/en-us/sharepoint/dev/spfx/extensions/get-started/building-simple-cmdset-with-dialog-api" TargetMode="External"/><Relationship Id="rId4" Type="http://schemas.openxmlformats.org/officeDocument/2006/relationships/hyperlink" Target="https://docs.microsoft.com/sharepoint/dev/spfx/extensions/overview-extension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extensions/get-started/using-page-placeholder-with-extens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sharepoint/dev/spfx/extensions/basics/tenant-wide-deployment-extens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SharePoint Framework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Extensions &amp;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7993578-1727-9845-BF57-CF5446FE2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181"/>
              </p:ext>
            </p:extLst>
          </p:nvPr>
        </p:nvGraphicFramePr>
        <p:xfrm>
          <a:off x="444207" y="1429840"/>
          <a:ext cx="11481092" cy="443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376583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endParaRPr lang="en-US" dirty="0"/>
          </a:p>
          <a:p>
            <a:r>
              <a:rPr lang="en-US" dirty="0"/>
              <a:t>Supported for application customizers &amp; list view command sets</a:t>
            </a:r>
          </a:p>
          <a:p>
            <a:endParaRPr lang="en-US" dirty="0"/>
          </a:p>
          <a:p>
            <a:r>
              <a:rPr lang="en-US" dirty="0"/>
              <a:t>Make available for specific web or list templates</a:t>
            </a:r>
          </a:p>
          <a:p>
            <a:endParaRPr lang="en-US" dirty="0"/>
          </a:p>
          <a:p>
            <a:r>
              <a:rPr lang="en-US" dirty="0"/>
              <a:t>Specify public properties on extension across all sites</a:t>
            </a:r>
          </a:p>
          <a:p>
            <a:endParaRPr lang="en-US" dirty="0"/>
          </a:p>
          <a:p>
            <a:r>
              <a:rPr lang="en-US" dirty="0"/>
              <a:t>Default experience by presence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0237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82163"/>
              </p:ext>
            </p:extLst>
          </p:nvPr>
        </p:nvGraphicFramePr>
        <p:xfrm>
          <a:off x="1343986" y="1861320"/>
          <a:ext cx="9814827" cy="4707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624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382829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574374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5580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552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929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Add HTML or JavaScript to all pages in a SharePoint site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Delegate control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r>
              <a:rPr lang="en-US" dirty="0"/>
              <a:t> control</a:t>
            </a:r>
          </a:p>
          <a:p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Add script to every page</a:t>
            </a:r>
          </a:p>
          <a:p>
            <a:pPr lvl="1"/>
            <a:r>
              <a:rPr lang="en-US" dirty="0"/>
              <a:t>Add 3rd party libraries to every page (</a:t>
            </a:r>
            <a:r>
              <a:rPr lang="en-US" dirty="0" err="1"/>
              <a:t>ie</a:t>
            </a:r>
            <a:r>
              <a:rPr lang="en-US" dirty="0"/>
              <a:t>: Azure Application Insights)</a:t>
            </a:r>
          </a:p>
          <a:p>
            <a:pPr lvl="1"/>
            <a:r>
              <a:rPr lang="en-US" dirty="0"/>
              <a:t>Add notice to all pages such as: alerts, news or privacy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4822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EF2F-149D-884D-8320-3D0814B74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well-known placeholders exist on all pages</a:t>
            </a:r>
          </a:p>
          <a:p>
            <a:pPr lvl="1"/>
            <a:r>
              <a:rPr lang="en-US" dirty="0"/>
              <a:t>Header (just below Office 365 suite bar)</a:t>
            </a:r>
          </a:p>
          <a:p>
            <a:pPr lvl="1"/>
            <a:r>
              <a:rPr lang="en-US" dirty="0"/>
              <a:t>Footer (bottom of page)</a:t>
            </a:r>
          </a:p>
          <a:p>
            <a:endParaRPr lang="en-US" dirty="0"/>
          </a:p>
          <a:p>
            <a:r>
              <a:rPr lang="en-US" dirty="0"/>
              <a:t>Placeholders are sticky &amp; </a:t>
            </a:r>
            <a:br>
              <a:rPr lang="en-US" dirty="0"/>
            </a:br>
            <a:r>
              <a:rPr lang="en-US" dirty="0"/>
              <a:t>always visible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76D54-3265-1741-8F79-DB81298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 - Placeholders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721E8-928E-4779-95EF-BDB6E3281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590" y="2370840"/>
            <a:ext cx="7003485" cy="36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9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52283-EC12-4547-80EE-5E0F5D1F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Application Customer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81689-FE21-E642-AA21-BC7BDE80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23220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export interface 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prefixString</a:t>
            </a:r>
            <a:r>
              <a:rPr lang="en-US" sz="1600" dirty="0"/>
              <a:t>: string;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HelloAppCustomizerApplicationCustomizer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extends </a:t>
            </a:r>
            <a:r>
              <a:rPr lang="en-US" sz="1600" dirty="0" err="1"/>
              <a:t>BaseApplicationCustomizer</a:t>
            </a:r>
            <a:r>
              <a:rPr lang="en-US" sz="1600" dirty="0"/>
              <a:t>&lt;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topPlaceholder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bottomPlaceholder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@override</a:t>
            </a:r>
          </a:p>
          <a:p>
            <a:pPr marL="0" indent="0">
              <a:buNone/>
            </a:pPr>
            <a:r>
              <a:rPr lang="en-US" sz="1600" dirty="0"/>
              <a:t>  public </a:t>
            </a:r>
            <a:r>
              <a:rPr lang="en-US" sz="1600" dirty="0" err="1"/>
              <a:t>onInit</a:t>
            </a:r>
            <a:r>
              <a:rPr lang="en-US" sz="1600" dirty="0"/>
              <a:t>(): Promise&lt;void&gt;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// this is where you do your work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onDispose</a:t>
            </a:r>
            <a:r>
              <a:rPr lang="en-US" sz="1600" dirty="0"/>
              <a:t>(): void {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310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Application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944563"/>
          </a:xfrm>
        </p:spPr>
        <p:txBody>
          <a:bodyPr/>
          <a:lstStyle/>
          <a:p>
            <a:r>
              <a:rPr lang="en-US" dirty="0"/>
              <a:t>Lot’s of good samples are available in GitHub</a:t>
            </a:r>
          </a:p>
          <a:p>
            <a:r>
              <a:rPr lang="en-US" dirty="0"/>
              <a:t>Don’t reinvent the wheel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Extension Samples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6D9D3-2931-4FAF-90CF-818224F4971B}"/>
              </a:ext>
            </a:extLst>
          </p:cNvPr>
          <p:cNvSpPr/>
          <p:nvPr/>
        </p:nvSpPr>
        <p:spPr>
          <a:xfrm>
            <a:off x="3216732" y="2096658"/>
            <a:ext cx="548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https://github.com/SharePoint/sp-dev-fx-extensions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98234-0F30-436C-9715-4A9493D0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360" y="2484927"/>
            <a:ext cx="5576247" cy="47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041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Field Customizers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36954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Introduction to Extensions &amp; Application Customizer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err="1"/>
              <a:t>SPFx</a:t>
            </a:r>
            <a:r>
              <a:rPr lang="en-US" sz="2000" dirty="0"/>
              <a:t>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Field Customizers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41343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564053"/>
          </a:xfrm>
        </p:spPr>
        <p:txBody>
          <a:bodyPr/>
          <a:lstStyle/>
          <a:p>
            <a:r>
              <a:rPr lang="en-US" dirty="0"/>
              <a:t>Customize rendering of cell in list view display mode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Client-Side Rendering (CSR)</a:t>
            </a:r>
          </a:p>
          <a:p>
            <a:pPr lvl="1"/>
            <a:r>
              <a:rPr lang="en-US" dirty="0" err="1"/>
              <a:t>JSLink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Display picture or illustration in field instead of text</a:t>
            </a:r>
          </a:p>
          <a:p>
            <a:pPr lvl="1"/>
            <a:r>
              <a:rPr lang="en-US" dirty="0"/>
              <a:t>Make a field rendering interactive</a:t>
            </a:r>
          </a:p>
          <a:p>
            <a:pPr lvl="1"/>
            <a:r>
              <a:rPr lang="en-US" dirty="0"/>
              <a:t>Add React component to field rendering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</a:t>
            </a:r>
          </a:p>
        </p:txBody>
      </p:sp>
    </p:spTree>
    <p:extLst>
      <p:ext uri="{BB962C8B-B14F-4D97-AF65-F5344CB8AC3E}">
        <p14:creationId xmlns:p14="http://schemas.microsoft.com/office/powerpoint/2010/main" val="2214692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09678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IPercentCompleteFieldCustomizerProperties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yellowMinLimit</a:t>
            </a:r>
            <a:r>
              <a:rPr lang="en-US" sz="1400" dirty="0"/>
              <a:t>?: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PercentCompleteFieldCustomizer</a:t>
            </a:r>
            <a:endParaRPr lang="en-US" sz="1400" b="1" dirty="0"/>
          </a:p>
          <a:p>
            <a:r>
              <a:rPr lang="en-US" sz="1400" dirty="0"/>
              <a:t>  extends </a:t>
            </a:r>
            <a:r>
              <a:rPr lang="en-US" sz="1400" dirty="0" err="1"/>
              <a:t>BaseFieldCustomizer</a:t>
            </a:r>
            <a:r>
              <a:rPr lang="en-US" sz="1400" dirty="0"/>
              <a:t>&lt;</a:t>
            </a:r>
            <a:r>
              <a:rPr lang="en-US" sz="1400" dirty="0" err="1"/>
              <a:t>IPercentCompleteFieldCustomizerProperties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onRenderCell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1"/>
                </a:solidFill>
              </a:rPr>
              <a:t> // called when rendering the cell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onDisposeCell</a:t>
            </a:r>
            <a:r>
              <a:rPr lang="en-US" sz="1400" dirty="0"/>
              <a:t>(event: </a:t>
            </a:r>
            <a:r>
              <a:rPr lang="en-US" sz="1400" dirty="0" err="1"/>
              <a:t>IFieldCustomizerCellEventParameters</a:t>
            </a:r>
            <a:r>
              <a:rPr lang="en-US" sz="1400" dirty="0"/>
              <a:t>): void {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02637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Deploying Field Customizers as a Site Column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4247317"/>
          </a:xfrm>
        </p:spPr>
        <p:txBody>
          <a:bodyPr/>
          <a:lstStyle/>
          <a:p>
            <a:r>
              <a:rPr lang="en-US" sz="2000" dirty="0"/>
              <a:t>&lt;Field ID="{0ebe7606-20f4-49be-bcdc-2dfc65348b46}"</a:t>
            </a:r>
          </a:p>
          <a:p>
            <a:r>
              <a:rPr lang="en-US" sz="2000" dirty="0"/>
              <a:t>  Name="</a:t>
            </a:r>
            <a:r>
              <a:rPr lang="en-US" sz="2000" dirty="0" err="1"/>
              <a:t>PercentageComplete</a:t>
            </a:r>
            <a:r>
              <a:rPr lang="en-US" sz="2000" dirty="0"/>
              <a:t>"</a:t>
            </a:r>
          </a:p>
          <a:p>
            <a:r>
              <a:rPr lang="en-US" sz="2000" dirty="0"/>
              <a:t>  DisplayName="Percentage Complete"</a:t>
            </a:r>
          </a:p>
          <a:p>
            <a:r>
              <a:rPr lang="en-US" sz="2000" dirty="0"/>
              <a:t>  Type="Number"</a:t>
            </a:r>
          </a:p>
          <a:p>
            <a:r>
              <a:rPr lang="en-US" sz="2000" dirty="0"/>
              <a:t>  Min="0"</a:t>
            </a:r>
          </a:p>
          <a:p>
            <a:r>
              <a:rPr lang="en-US" sz="2000" dirty="0"/>
              <a:t>  Required="FALSE"</a:t>
            </a:r>
          </a:p>
          <a:p>
            <a:r>
              <a:rPr lang="en-US" sz="2000" dirty="0"/>
              <a:t>  Group="</a:t>
            </a:r>
            <a:r>
              <a:rPr lang="en-US" sz="2000" dirty="0" err="1"/>
              <a:t>SPFx</a:t>
            </a:r>
            <a:r>
              <a:rPr lang="en-US" sz="2000" dirty="0"/>
              <a:t> Columns"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ClientSideComponentId</a:t>
            </a:r>
            <a:r>
              <a:rPr lang="en-US" sz="2000" dirty="0">
                <a:solidFill>
                  <a:schemeClr val="accent1"/>
                </a:solidFill>
              </a:rPr>
              <a:t>="fcedd96a-1c34-4ac8-9ad8-5aaf4cb1e993"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2000" dirty="0" err="1">
                <a:solidFill>
                  <a:schemeClr val="accent1"/>
                </a:solidFill>
              </a:rPr>
              <a:t>ClientSideComponentProperties</a:t>
            </a:r>
            <a:r>
              <a:rPr lang="en-US" sz="2000" dirty="0">
                <a:solidFill>
                  <a:schemeClr val="accent1"/>
                </a:solidFill>
              </a:rPr>
              <a:t>=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"{&amp;</a:t>
            </a:r>
            <a:r>
              <a:rPr lang="en-US" sz="2000" dirty="0" err="1">
                <a:solidFill>
                  <a:schemeClr val="accent1"/>
                </a:solidFill>
              </a:rPr>
              <a:t>quot;greenMinLimit&amp;quot</a:t>
            </a:r>
            <a:r>
              <a:rPr lang="en-US" sz="2000" dirty="0">
                <a:solidFill>
                  <a:schemeClr val="accent1"/>
                </a:solidFill>
              </a:rPr>
              <a:t>;:&amp;quot;85&amp;quot;,&amp;</a:t>
            </a:r>
            <a:r>
              <a:rPr lang="en-US" sz="2000" dirty="0" err="1">
                <a:solidFill>
                  <a:schemeClr val="accent1"/>
                </a:solidFill>
              </a:rPr>
              <a:t>quot;yellowMinLimit&amp;quot</a:t>
            </a:r>
            <a:r>
              <a:rPr lang="en-US" sz="2000" dirty="0">
                <a:solidFill>
                  <a:schemeClr val="accent1"/>
                </a:solidFill>
              </a:rPr>
              <a:t>;:&amp;quot;70&amp;quot;}"</a:t>
            </a:r>
            <a:r>
              <a:rPr lang="en-US" sz="2000" dirty="0"/>
              <a:t>&gt;</a:t>
            </a:r>
          </a:p>
          <a:p>
            <a:r>
              <a:rPr lang="en-US" sz="2000" dirty="0"/>
              <a:t>&lt;/Field&gt;</a:t>
            </a:r>
          </a:p>
        </p:txBody>
      </p:sp>
    </p:spTree>
    <p:extLst>
      <p:ext uri="{BB962C8B-B14F-4D97-AF65-F5344CB8AC3E}">
        <p14:creationId xmlns:p14="http://schemas.microsoft.com/office/powerpoint/2010/main" val="30568643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259628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74699835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5CCC6-55C1-ED42-B8FF-1B9AD3438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71391"/>
          </a:xfrm>
        </p:spPr>
        <p:txBody>
          <a:bodyPr/>
          <a:lstStyle/>
          <a:p>
            <a:r>
              <a:rPr lang="en-US" dirty="0"/>
              <a:t>URL parameters instruct SharePoint to:</a:t>
            </a:r>
          </a:p>
          <a:p>
            <a:pPr lvl="1"/>
            <a:r>
              <a:rPr lang="en-US" dirty="0"/>
              <a:t>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Associate a specific field rendering with the custom JavaScript</a:t>
            </a:r>
          </a:p>
          <a:p>
            <a:endParaRPr lang="en-US" dirty="0"/>
          </a:p>
          <a:p>
            <a:r>
              <a:rPr lang="en-US" dirty="0"/>
              <a:t>Must specify the internal name of a field to associate with the field customizer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8D99E-00B3-A444-B974-3C7E3EC1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Field Customizers – How it Works</a:t>
            </a:r>
          </a:p>
        </p:txBody>
      </p:sp>
    </p:spTree>
    <p:extLst>
      <p:ext uri="{BB962C8B-B14F-4D97-AF65-F5344CB8AC3E}">
        <p14:creationId xmlns:p14="http://schemas.microsoft.com/office/powerpoint/2010/main" val="35218767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970318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&lt;Field&gt;</a:t>
            </a:r>
          </a:p>
          <a:p>
            <a:endParaRPr lang="en-US" dirty="0"/>
          </a:p>
          <a:p>
            <a:r>
              <a:rPr lang="en-US" dirty="0"/>
              <a:t>Can be provisioned as a new site column</a:t>
            </a:r>
          </a:p>
          <a:p>
            <a:pPr lvl="1"/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or site collection app catalog</a:t>
            </a:r>
          </a:p>
          <a:p>
            <a:pPr lvl="1"/>
            <a:r>
              <a:rPr lang="en-US" dirty="0"/>
              <a:t>Install app to add site column</a:t>
            </a:r>
          </a:p>
          <a:p>
            <a:pPr lvl="1"/>
            <a:endParaRPr lang="en-US" dirty="0"/>
          </a:p>
          <a:p>
            <a:r>
              <a:rPr lang="en-US" dirty="0"/>
              <a:t>Can be also associated to existing site columns or fields in the SharePoint sites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ClientSideComponentId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ClientSideComponentProperties</a:t>
            </a:r>
            <a:r>
              <a:rPr lang="en-US" dirty="0"/>
              <a:t> properties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dirty="0"/>
              <a:t>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Deployment of Field Customizers</a:t>
            </a:r>
          </a:p>
        </p:txBody>
      </p:sp>
    </p:spTree>
    <p:extLst>
      <p:ext uri="{BB962C8B-B14F-4D97-AF65-F5344CB8AC3E}">
        <p14:creationId xmlns:p14="http://schemas.microsoft.com/office/powerpoint/2010/main" val="42306209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Field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633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36665651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SharePoint Framework Extensions:</a:t>
            </a:r>
            <a:br>
              <a:rPr lang="en-US" b="1" dirty="0"/>
            </a:br>
            <a:r>
              <a:rPr lang="en-US" b="1" dirty="0"/>
              <a:t>List View Command Set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</p:spTree>
    <p:extLst>
      <p:ext uri="{BB962C8B-B14F-4D97-AF65-F5344CB8AC3E}">
        <p14:creationId xmlns:p14="http://schemas.microsoft.com/office/powerpoint/2010/main" val="8824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8F220-7DBD-A54E-86BC-18D852715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478149"/>
          </a:xfrm>
        </p:spPr>
        <p:txBody>
          <a:bodyPr/>
          <a:lstStyle/>
          <a:p>
            <a:r>
              <a:rPr lang="en-US" dirty="0"/>
              <a:t>Extend the SharePoint user experience</a:t>
            </a:r>
          </a:p>
          <a:p>
            <a:endParaRPr lang="en-US" dirty="0"/>
          </a:p>
          <a:p>
            <a:r>
              <a:rPr lang="en-US" dirty="0"/>
              <a:t>Customize notification areas, toolbars &amp; list data views</a:t>
            </a:r>
          </a:p>
          <a:p>
            <a:endParaRPr lang="en-US" dirty="0"/>
          </a:p>
          <a:p>
            <a:r>
              <a:rPr lang="en-US" dirty="0"/>
              <a:t>Available in Modern pages, lists &amp; libraries</a:t>
            </a:r>
          </a:p>
          <a:p>
            <a:pPr lvl="1"/>
            <a:r>
              <a:rPr lang="en-US" dirty="0"/>
              <a:t>SharePoint Online</a:t>
            </a:r>
          </a:p>
          <a:p>
            <a:pPr lvl="1"/>
            <a:r>
              <a:rPr lang="en-US" dirty="0"/>
              <a:t>SharePoint Server 2019</a:t>
            </a:r>
          </a:p>
          <a:p>
            <a:endParaRPr lang="en-US" dirty="0"/>
          </a:p>
          <a:p>
            <a:r>
              <a:rPr lang="en-US" dirty="0"/>
              <a:t>Used to implement popular customizations from previous development models</a:t>
            </a:r>
          </a:p>
          <a:p>
            <a:pPr lvl="1"/>
            <a:r>
              <a:rPr lang="en-US" dirty="0"/>
              <a:t>Delegate controls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Client-Side Rendering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Custom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5651D-FEB7-974A-8887-2223E2A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Extensions</a:t>
            </a:r>
          </a:p>
        </p:txBody>
      </p:sp>
    </p:spTree>
    <p:extLst>
      <p:ext uri="{BB962C8B-B14F-4D97-AF65-F5344CB8AC3E}">
        <p14:creationId xmlns:p14="http://schemas.microsoft.com/office/powerpoint/2010/main" val="42841494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b="1" dirty="0"/>
              <a:t>Command Sets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/>
              <a:t>Overview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136379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modern lists &amp; libraries</a:t>
            </a:r>
          </a:p>
          <a:p>
            <a:pPr lvl="1"/>
            <a:r>
              <a:rPr lang="en-US" dirty="0"/>
              <a:t>Add to toolbar</a:t>
            </a:r>
          </a:p>
          <a:p>
            <a:pPr lvl="1"/>
            <a:r>
              <a:rPr lang="en-US" dirty="0"/>
              <a:t>Add to item context menus</a:t>
            </a:r>
          </a:p>
          <a:p>
            <a:pPr lvl="1"/>
            <a:r>
              <a:rPr lang="en-US" dirty="0"/>
              <a:t>Or both!</a:t>
            </a:r>
          </a:p>
          <a:p>
            <a:r>
              <a:rPr lang="en-US" dirty="0"/>
              <a:t>Control visibility state of button based on state of view</a:t>
            </a:r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Custom actions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Start external process</a:t>
            </a:r>
          </a:p>
          <a:p>
            <a:pPr lvl="1"/>
            <a:r>
              <a:rPr lang="en-US" dirty="0"/>
              <a:t>Execute custom script when clicked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View Command Sets</a:t>
            </a:r>
          </a:p>
        </p:txBody>
      </p:sp>
      <p:pic>
        <p:nvPicPr>
          <p:cNvPr id="1026" name="Picture 2" descr="Selecting one document to get Command One button visible">
            <a:extLst>
              <a:ext uri="{FF2B5EF4-FFF2-40B4-BE49-F238E27FC236}">
                <a16:creationId xmlns:a16="http://schemas.microsoft.com/office/drawing/2014/main" id="{76388C4E-EA6B-481E-8A88-85AF90EB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758" y="3704713"/>
            <a:ext cx="6309642" cy="2450989"/>
          </a:xfrm>
          <a:prstGeom prst="rect">
            <a:avLst/>
          </a:prstGeom>
          <a:noFill/>
          <a:ln>
            <a:solidFill>
              <a:schemeClr val="bg1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95223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71311-2A40-9E43-9361-79D1F1B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Set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D17A8-34DA-C649-91AC-7904E089A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432256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// *.</a:t>
            </a:r>
            <a:r>
              <a:rPr lang="en-US" sz="2000" b="1" dirty="0" err="1">
                <a:solidFill>
                  <a:schemeClr val="accent1"/>
                </a:solidFill>
              </a:rPr>
              <a:t>manifest.json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"items": {</a:t>
            </a:r>
          </a:p>
          <a:p>
            <a:r>
              <a:rPr lang="en-US" sz="2000" dirty="0"/>
              <a:t>    "ONE_ITEM_SELECTED": {</a:t>
            </a:r>
          </a:p>
          <a:p>
            <a:r>
              <a:rPr lang="en-US" sz="2000" dirty="0"/>
              <a:t>      "title": { "default": "One Item Selected"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request.png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},</a:t>
            </a:r>
          </a:p>
          <a:p>
            <a:r>
              <a:rPr lang="en-US" sz="2000" dirty="0"/>
              <a:t>    "ALWAYS_ON": {</a:t>
            </a:r>
          </a:p>
          <a:p>
            <a:r>
              <a:rPr lang="en-US" sz="2000" dirty="0"/>
              <a:t>      "title": { "default": "Always On" },</a:t>
            </a:r>
          </a:p>
          <a:p>
            <a:r>
              <a:rPr lang="en-US" sz="2000" dirty="0"/>
              <a:t>      "</a:t>
            </a:r>
            <a:r>
              <a:rPr lang="en-US" sz="2000" dirty="0" err="1"/>
              <a:t>iconImageUrl</a:t>
            </a:r>
            <a:r>
              <a:rPr lang="en-US" sz="2000" dirty="0"/>
              <a:t>": "icons/</a:t>
            </a:r>
            <a:r>
              <a:rPr lang="en-US" sz="2000" dirty="0" err="1"/>
              <a:t>cancel.png</a:t>
            </a:r>
            <a:r>
              <a:rPr lang="en-US" sz="2000" dirty="0"/>
              <a:t>",</a:t>
            </a:r>
          </a:p>
          <a:p>
            <a:r>
              <a:rPr lang="en-US" sz="2000" dirty="0"/>
              <a:t>      "type": "command"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56324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8852-39D5-374E-B59B-C8F8C881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0C37E-15D5-1444-9DEC-8571C640A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344540"/>
          </a:xfrm>
        </p:spPr>
        <p:txBody>
          <a:bodyPr/>
          <a:lstStyle/>
          <a:p>
            <a:r>
              <a:rPr lang="en-US" sz="1400" dirty="0"/>
              <a:t>export interface </a:t>
            </a:r>
            <a:r>
              <a:rPr lang="en-US" sz="1400" b="1" dirty="0" err="1"/>
              <a:t>ICommandSetDemoCommandSetProperties</a:t>
            </a:r>
            <a:r>
              <a:rPr lang="en-US" sz="1400" dirty="0"/>
              <a:t>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messagePrefix</a:t>
            </a:r>
            <a:r>
              <a:rPr lang="en-US" sz="1400" dirty="0"/>
              <a:t>: string;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export default class </a:t>
            </a:r>
            <a:r>
              <a:rPr lang="en-US" sz="1400" b="1" dirty="0" err="1"/>
              <a:t>CommandSetDemoCommandSet</a:t>
            </a:r>
            <a:r>
              <a:rPr lang="en-US" sz="1400" dirty="0"/>
              <a:t> </a:t>
            </a:r>
          </a:p>
          <a:p>
            <a:r>
              <a:rPr lang="en-US" sz="1400" dirty="0"/>
              <a:t>  extends </a:t>
            </a:r>
            <a:r>
              <a:rPr lang="en-US" sz="1400" dirty="0" err="1"/>
              <a:t>BaseListViewCommandSet</a:t>
            </a:r>
            <a:r>
              <a:rPr lang="en-US" sz="1400" dirty="0"/>
              <a:t>&lt;</a:t>
            </a:r>
            <a:r>
              <a:rPr lang="en-US" sz="1400" dirty="0" err="1"/>
              <a:t>ICommandSetDemoCommandSetProperties</a:t>
            </a:r>
            <a:r>
              <a:rPr lang="en-US" sz="1400" dirty="0"/>
              <a:t>&gt; {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onInit</a:t>
            </a:r>
            <a:r>
              <a:rPr lang="en-US" sz="1400" dirty="0"/>
              <a:t>(): Promise&lt;void&gt; {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onListViewUpdated</a:t>
            </a:r>
            <a:r>
              <a:rPr lang="en-US" sz="1400" dirty="0"/>
              <a:t>(event: </a:t>
            </a:r>
            <a:r>
              <a:rPr lang="en-US" sz="1400" dirty="0" err="1"/>
              <a:t>IListViewCommandSetListViewUpdatedParameters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fired when state of list view changes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@override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onExecute</a:t>
            </a:r>
            <a:r>
              <a:rPr lang="en-US" sz="1400" dirty="0"/>
              <a:t>(event: </a:t>
            </a:r>
            <a:r>
              <a:rPr lang="en-US" sz="1400" dirty="0" err="1"/>
              <a:t>IListViewCommandSetExecuteEventParameters</a:t>
            </a:r>
            <a:r>
              <a:rPr lang="en-US" sz="1400" dirty="0"/>
              <a:t>): void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// what happens when button is selected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422781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360920"/>
          </a:xfrm>
        </p:spPr>
        <p:txBody>
          <a:bodyPr/>
          <a:lstStyle/>
          <a:p>
            <a:r>
              <a:rPr lang="en-US" dirty="0"/>
              <a:t>Unlike web parts, extensions require a live SharePoint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Command Sets</a:t>
            </a:r>
          </a:p>
        </p:txBody>
      </p:sp>
    </p:spTree>
    <p:extLst>
      <p:ext uri="{BB962C8B-B14F-4D97-AF65-F5344CB8AC3E}">
        <p14:creationId xmlns:p14="http://schemas.microsoft.com/office/powerpoint/2010/main" val="322383691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56221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or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Deployment of Command Sets</a:t>
            </a:r>
          </a:p>
        </p:txBody>
      </p:sp>
    </p:spTree>
    <p:extLst>
      <p:ext uri="{BB962C8B-B14F-4D97-AF65-F5344CB8AC3E}">
        <p14:creationId xmlns:p14="http://schemas.microsoft.com/office/powerpoint/2010/main" val="2454647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List View Command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623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Overview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</a:t>
            </a:r>
          </a:p>
        </p:txBody>
      </p:sp>
    </p:spTree>
    <p:extLst>
      <p:ext uri="{BB962C8B-B14F-4D97-AF65-F5344CB8AC3E}">
        <p14:creationId xmlns:p14="http://schemas.microsoft.com/office/powerpoint/2010/main" val="28978041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447371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</a:t>
            </a:r>
            <a:r>
              <a:rPr lang="en-US" sz="1800" dirty="0" err="1">
                <a:latin typeface="+mj-lt"/>
              </a:rPr>
              <a:t>ListView</a:t>
            </a:r>
            <a:r>
              <a:rPr lang="en-US" sz="1800" dirty="0">
                <a:latin typeface="+mj-lt"/>
              </a:rPr>
              <a:t> Command Set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https://docs.microsoft.com/en-us/sharepoint/dev/spfx/extensions/get-started/building-simple-cmdset-with-dialog-api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Build your First Field Customizer Extension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b="1" dirty="0">
                <a:latin typeface="+mj-lt"/>
                <a:hlinkClick r:id="rId6"/>
              </a:rPr>
              <a:t>https://docs.microsoft.com/sharepoint/dev/spfx/extensions/get-started/building-simple-field-customizer</a:t>
            </a:r>
            <a:r>
              <a:rPr lang="en-US" sz="1800" b="1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81094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1969770"/>
          </a:xfrm>
        </p:spPr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Page Placeholders from Application Customizer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https://docs.microsoft.com/sharepoint/dev/spfx/extensions/get-started/using-page-placeholder-with-extensions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Tenant Wide Deployment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https://docs.microsoft.com/sharepoint/dev/spfx/extensions/basics/tenant-wide-deployment-extensions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74281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7EE32-B72D-A444-B133-DC63423F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script to any page, header &amp; footer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1FC78-F511-C649-A3C0-CCA19D9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97146-700A-40D8-8F8F-B3D2F43F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17" y="2102698"/>
            <a:ext cx="8085240" cy="425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3316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3AD-CF2C-4945-973E-F629FD9C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899477"/>
            <a:ext cx="10896545" cy="3629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In this lab you work with the SharePoint Framework to extend the user interface with extensions. This includes: application customers, field customizers and command sets.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aka.ms/spdevwsM4L5</a:t>
            </a:r>
          </a:p>
        </p:txBody>
      </p:sp>
    </p:spTree>
    <p:extLst>
      <p:ext uri="{BB962C8B-B14F-4D97-AF65-F5344CB8AC3E}">
        <p14:creationId xmlns:p14="http://schemas.microsoft.com/office/powerpoint/2010/main" val="131587782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216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6D2ACD-284D-3146-8C4B-B6FF5DEE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Customize rendering of a list column in modern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7018-E3A9-C348-94F2-D7AE550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5E3D0-36C1-194E-A94B-032FF485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22201"/>
            <a:ext cx="6502400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624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8C1C-D58B-FE49-A50B-FC74059D4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list &amp; library toolbars &amp; context menus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0498A-78A5-644E-9203-E66F512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F82-174E-3A41-8840-17734908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964811"/>
            <a:ext cx="900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02571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vscode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includes Visual Studio Code integration files</a:t>
            </a:r>
          </a:p>
          <a:p>
            <a:r>
              <a:rPr lang="en-US" dirty="0">
                <a:solidFill>
                  <a:schemeClr val="accent1"/>
                </a:solidFill>
              </a:rPr>
              <a:t>config:</a:t>
            </a:r>
            <a:r>
              <a:rPr lang="en-US" dirty="0"/>
              <a:t> includes all config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on builds – contains out from bundle process</a:t>
            </a:r>
          </a:p>
          <a:p>
            <a:r>
              <a:rPr lang="en-US" dirty="0">
                <a:solidFill>
                  <a:schemeClr val="accent1"/>
                </a:solidFill>
              </a:rPr>
              <a:t>lib:</a:t>
            </a:r>
            <a:r>
              <a:rPr lang="en-US" dirty="0"/>
              <a:t> created automatically on builds – contains pre-bundled built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node_modules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when installing all package dependencies with a package manager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sharepoint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contains assets needed for deployment</a:t>
            </a:r>
          </a:p>
          <a:p>
            <a:r>
              <a:rPr lang="en-US" dirty="0" err="1">
                <a:solidFill>
                  <a:schemeClr val="accent1"/>
                </a:solidFill>
                <a:highlight>
                  <a:srgbClr val="FFFF00"/>
                </a:highlight>
              </a:rPr>
              <a:t>src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:</a:t>
            </a:r>
            <a:r>
              <a:rPr lang="en-US" dirty="0">
                <a:highlight>
                  <a:srgbClr val="FFFF00"/>
                </a:highlight>
              </a:rPr>
              <a:t> this is the main folder of the project, it includes the extension, styles, and a test file</a:t>
            </a:r>
          </a:p>
          <a:p>
            <a:r>
              <a:rPr lang="en-US" dirty="0">
                <a:solidFill>
                  <a:schemeClr val="accent1"/>
                </a:solidFill>
              </a:rPr>
              <a:t>temp:</a:t>
            </a:r>
            <a:r>
              <a:rPr lang="en-US" dirty="0"/>
              <a:t> created automatically on builds - contains local dev webserver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721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/>
              <a:t>Unlike web parts, extensions require a live SharePoint site,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  <a:p>
            <a:endParaRPr lang="en-US" dirty="0"/>
          </a:p>
          <a:p>
            <a:r>
              <a:rPr lang="en-US" dirty="0"/>
              <a:t>Instructs SharePoint to 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Application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Field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&lt;Field&gt;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or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Deployment of Extensions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lutitle xmlns="cddc2349-6e50-4a78-ad20-77af69b8a290">Presentation Slides</blutitle>
    <asdtitle xmlns="cddc2349-6e50-4a78-ad20-77af69b8a290">WorkshopPLUS - SharePoint Developer</asdtitle>
    <videolocation xmlns="cddc2349-6e50-4a78-ad20-77af69b8a290">
      <Url xsi:nil="true"/>
      <Description xsi:nil="true"/>
    </videolocation>
    <metadata xmlns="cddc2349-6e50-4a78-ad20-77af69b8a290" xsi:nil="true"/>
    <lablocation xmlns="cddc2349-6e50-4a78-ad20-77af69b8a290">
      <Url xsi:nil="true"/>
      <Description xsi:nil="true"/>
    </lablocation>
    <asdstatus xmlns="cddc2349-6e50-4a78-ad20-77af69b8a2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593D9FDB36041A0C9CBFB18AF751F" ma:contentTypeVersion="16" ma:contentTypeDescription="Create a new document." ma:contentTypeScope="" ma:versionID="b639ca93db15d69f80c54af144beaa47">
  <xsd:schema xmlns:xsd="http://www.w3.org/2001/XMLSchema" xmlns:xs="http://www.w3.org/2001/XMLSchema" xmlns:p="http://schemas.microsoft.com/office/2006/metadata/properties" xmlns:ns2="cddc2349-6e50-4a78-ad20-77af69b8a290" xmlns:ns3="5a56240e-be8b-42d7-bc40-f959eb77459e" targetNamespace="http://schemas.microsoft.com/office/2006/metadata/properties" ma:root="true" ma:fieldsID="c7986977ab7afe05b493d5fcb23a19d8" ns2:_="" ns3:_="">
    <xsd:import namespace="cddc2349-6e50-4a78-ad20-77af69b8a290"/>
    <xsd:import namespace="5a56240e-be8b-42d7-bc40-f959eb77459e"/>
    <xsd:element name="properties">
      <xsd:complexType>
        <xsd:sequence>
          <xsd:element name="documentManagement">
            <xsd:complexType>
              <xsd:all>
                <xsd:element ref="ns2:asdstatus" minOccurs="0"/>
                <xsd:element ref="ns2:asdtitle" minOccurs="0"/>
                <xsd:element ref="ns2:blutitle" minOccurs="0"/>
                <xsd:element ref="ns2:videolocation" minOccurs="0"/>
                <xsd:element ref="ns2:lablocation" minOccurs="0"/>
                <xsd:element ref="ns2:metadata" minOccurs="0"/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2349-6e50-4a78-ad20-77af69b8a290" elementFormDefault="qualified">
    <xsd:import namespace="http://schemas.microsoft.com/office/2006/documentManagement/types"/>
    <xsd:import namespace="http://schemas.microsoft.com/office/infopath/2007/PartnerControls"/>
    <xsd:element name="asdstatus" ma:index="8" nillable="true" ma:displayName="ASD Status" ma:internalName="asdstatus">
      <xsd:simpleType>
        <xsd:restriction base="dms:Choice">
          <xsd:enumeration value="ASD Pending"/>
          <xsd:enumeration value="ASD Complete"/>
          <xsd:enumeration value="ASD Rejected"/>
        </xsd:restriction>
      </xsd:simpleType>
    </xsd:element>
    <xsd:element name="asdtitle" ma:index="9" nillable="true" ma:displayName="ASD Title" ma:default="WorkshopPLUS - SharePoint Developer" ma:format="Dropdown" ma:internalName="asdtitle">
      <xsd:simpleType>
        <xsd:restriction base="dms:Text">
          <xsd:maxLength value="255"/>
        </xsd:restriction>
      </xsd:simpleType>
    </xsd:element>
    <xsd:element name="blutitle" ma:index="10" nillable="true" ma:displayName="BLU Title" ma:default="Presentation Slides" ma:format="Dropdown" ma:internalName="blutitle">
      <xsd:simpleType>
        <xsd:restriction base="dms:Text">
          <xsd:maxLength value="255"/>
        </xsd:restriction>
      </xsd:simpleType>
    </xsd:element>
    <xsd:element name="videolocation" ma:index="11" nillable="true" ma:displayName="Video Location" ma:internalName="video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blocation" ma:index="12" nillable="true" ma:displayName="Lab Location" ma:internalName="lab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tadata" ma:index="13" nillable="true" ma:displayName="Metadata" ma:internalName="metadata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240e-be8b-42d7-bc40-f959eb774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E6BFBE-521A-4F8B-9C79-9C058E0C3A6F}">
  <ds:schemaRefs>
    <ds:schemaRef ds:uri="http://schemas.microsoft.com/office/2006/metadata/properties"/>
    <ds:schemaRef ds:uri="http://schemas.microsoft.com/office/infopath/2007/PartnerControls"/>
    <ds:schemaRef ds:uri="cddc2349-6e50-4a78-ad20-77af69b8a290"/>
  </ds:schemaRefs>
</ds:datastoreItem>
</file>

<file path=customXml/itemProps2.xml><?xml version="1.0" encoding="utf-8"?>
<ds:datastoreItem xmlns:ds="http://schemas.openxmlformats.org/officeDocument/2006/customXml" ds:itemID="{331E8EC5-AD1B-466D-96D3-29CE3D323C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D2C56239-EBA7-4667-8DB2-7DD6F61D9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c2349-6e50-4a78-ad20-77af69b8a290"/>
    <ds:schemaRef ds:uri="5a56240e-be8b-42d7-bc40-f959eb774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2311</Words>
  <Application>Microsoft Office PowerPoint</Application>
  <PresentationFormat>Custom</PresentationFormat>
  <Paragraphs>377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Getting Started with SharePoint Framework Extensions</vt:lpstr>
      <vt:lpstr>Introduction to Extensions &amp; Application Customizer</vt:lpstr>
      <vt:lpstr>SharePoint Framework Extensions</vt:lpstr>
      <vt:lpstr>Application Customizers</vt:lpstr>
      <vt:lpstr>Field Customizers</vt:lpstr>
      <vt:lpstr>Command Sets</vt:lpstr>
      <vt:lpstr>Project Structure</vt:lpstr>
      <vt:lpstr>Debugging &amp; Testing Extensions</vt:lpstr>
      <vt:lpstr>Deployment of Extensions</vt:lpstr>
      <vt:lpstr>Tenant Wide Deployment</vt:lpstr>
      <vt:lpstr>Tenant Wide Deployment</vt:lpstr>
      <vt:lpstr>List: Tenant Wide Extensions</vt:lpstr>
      <vt:lpstr>Application Customizers</vt:lpstr>
      <vt:lpstr>Application Customizer - Placeholders</vt:lpstr>
      <vt:lpstr>Application Customer</vt:lpstr>
      <vt:lpstr>Demo Creating SharePoint Framework Application Customizers</vt:lpstr>
      <vt:lpstr>SPFx Extension Samples</vt:lpstr>
      <vt:lpstr>Summary</vt:lpstr>
      <vt:lpstr>SharePoint Framework Extensions: Field Customizers</vt:lpstr>
      <vt:lpstr>Field Customizers</vt:lpstr>
      <vt:lpstr>Field Customizer</vt:lpstr>
      <vt:lpstr>Field Customizer Class</vt:lpstr>
      <vt:lpstr>Deploying Field Customizers as a Site Column</vt:lpstr>
      <vt:lpstr>Debugging &amp; Testing Field Customizers</vt:lpstr>
      <vt:lpstr>Testing Field Customizers – How it Works</vt:lpstr>
      <vt:lpstr>Deployment of Field Customizers</vt:lpstr>
      <vt:lpstr>Demo Creating SharePoint Framework Field Customizers</vt:lpstr>
      <vt:lpstr>Summary</vt:lpstr>
      <vt:lpstr>SharePoint Framework Extensions: List View Command Set</vt:lpstr>
      <vt:lpstr>Command Sets</vt:lpstr>
      <vt:lpstr>List View Command Sets</vt:lpstr>
      <vt:lpstr>Defining Command Set Buttons</vt:lpstr>
      <vt:lpstr>Command Set Class</vt:lpstr>
      <vt:lpstr>Debugging &amp; Testing Command Sets</vt:lpstr>
      <vt:lpstr>Deployment of Command Sets</vt:lpstr>
      <vt:lpstr>Demo Creating SharePoint Framework List View Command Sets</vt:lpstr>
      <vt:lpstr>Summary</vt:lpstr>
      <vt:lpstr>Reading further</vt:lpstr>
      <vt:lpstr>Reading further</vt:lpstr>
      <vt:lpstr>Lab  In this lab you work with the SharePoint Framework to extend the user interface with extensions. This includes: application customers, field customizers and command sets.  aka.ms/spdevwsM4L5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2020-04-11T07:23:18Z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0x010100134593D9FDB36041A0C9CBFB18AF751F</vt:lpwstr>
  </property>
</Properties>
</file>