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5"/>
  </p:sldMasterIdLst>
  <p:notesMasterIdLst>
    <p:notesMasterId r:id="rId46"/>
  </p:notesMasterIdLst>
  <p:handoutMasterIdLst>
    <p:handoutMasterId r:id="rId47"/>
  </p:handoutMasterIdLst>
  <p:sldIdLst>
    <p:sldId id="1575" r:id="rId6"/>
    <p:sldId id="1576" r:id="rId7"/>
    <p:sldId id="1547" r:id="rId8"/>
    <p:sldId id="1548" r:id="rId9"/>
    <p:sldId id="1549" r:id="rId10"/>
    <p:sldId id="1577" r:id="rId11"/>
    <p:sldId id="1578" r:id="rId12"/>
    <p:sldId id="1582" r:id="rId13"/>
    <p:sldId id="1583" r:id="rId14"/>
    <p:sldId id="1707" r:id="rId15"/>
    <p:sldId id="1708" r:id="rId16"/>
    <p:sldId id="1709" r:id="rId17"/>
    <p:sldId id="1710" r:id="rId18"/>
    <p:sldId id="1712" r:id="rId19"/>
    <p:sldId id="1702" r:id="rId20"/>
    <p:sldId id="1711" r:id="rId21"/>
    <p:sldId id="1706" r:id="rId22"/>
    <p:sldId id="1703" r:id="rId23"/>
    <p:sldId id="1704" r:id="rId24"/>
    <p:sldId id="1713" r:id="rId25"/>
    <p:sldId id="1714" r:id="rId26"/>
    <p:sldId id="1717" r:id="rId27"/>
    <p:sldId id="1718" r:id="rId28"/>
    <p:sldId id="1690" r:id="rId29"/>
    <p:sldId id="1698" r:id="rId30"/>
    <p:sldId id="1662" r:id="rId31"/>
    <p:sldId id="1699" r:id="rId32"/>
    <p:sldId id="1705" r:id="rId33"/>
    <p:sldId id="1719" r:id="rId34"/>
    <p:sldId id="1720" r:id="rId35"/>
    <p:sldId id="1721" r:id="rId36"/>
    <p:sldId id="1722" r:id="rId37"/>
    <p:sldId id="1723" r:id="rId38"/>
    <p:sldId id="1724" r:id="rId39"/>
    <p:sldId id="1725" r:id="rId40"/>
    <p:sldId id="1726" r:id="rId41"/>
    <p:sldId id="1579" r:id="rId42"/>
    <p:sldId id="1715" r:id="rId43"/>
    <p:sldId id="1731" r:id="rId44"/>
    <p:sldId id="1729" r:id="rId4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lling Anonymous 3rd Party REST APIs" id="{E1FBED56-7E21-C94D-8049-451270E8C32A}">
          <p14:sldIdLst>
            <p14:sldId id="1575"/>
            <p14:sldId id="1576"/>
            <p14:sldId id="1547"/>
            <p14:sldId id="1548"/>
            <p14:sldId id="1549"/>
            <p14:sldId id="1577"/>
            <p14:sldId id="1578"/>
          </p14:sldIdLst>
        </p14:section>
        <p14:section name="Calling Azure AD Protected 3rd Party REST APIs" id="{34B6A3C5-E76C-47C3-A608-990E367E7087}">
          <p14:sldIdLst>
            <p14:sldId id="1582"/>
            <p14:sldId id="1583"/>
            <p14:sldId id="1707"/>
            <p14:sldId id="1708"/>
            <p14:sldId id="1709"/>
            <p14:sldId id="1710"/>
            <p14:sldId id="1712"/>
            <p14:sldId id="1702"/>
            <p14:sldId id="1711"/>
            <p14:sldId id="1706"/>
            <p14:sldId id="1703"/>
            <p14:sldId id="1704"/>
            <p14:sldId id="1713"/>
            <p14:sldId id="1714"/>
          </p14:sldIdLst>
        </p14:section>
        <p14:section name="Calling the Microsoft Graph" id="{C4353FFC-6896-4437-8A27-02951AA8E871}">
          <p14:sldIdLst>
            <p14:sldId id="1717"/>
            <p14:sldId id="1718"/>
            <p14:sldId id="1690"/>
            <p14:sldId id="1698"/>
            <p14:sldId id="1662"/>
            <p14:sldId id="1699"/>
            <p14:sldId id="1705"/>
            <p14:sldId id="1719"/>
            <p14:sldId id="1720"/>
            <p14:sldId id="1721"/>
            <p14:sldId id="1722"/>
            <p14:sldId id="1723"/>
            <p14:sldId id="1724"/>
            <p14:sldId id="1725"/>
            <p14:sldId id="1726"/>
            <p14:sldId id="1579"/>
            <p14:sldId id="1715"/>
            <p14:sldId id="1731"/>
            <p14:sldId id="172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3B01"/>
    <a:srgbClr val="2D2D30"/>
    <a:srgbClr val="2F2F2F"/>
    <a:srgbClr val="787878"/>
    <a:srgbClr val="595959"/>
    <a:srgbClr val="A6A6A6"/>
    <a:srgbClr val="7F7F7F"/>
    <a:srgbClr val="00BCF2"/>
    <a:srgbClr val="FFFFFF"/>
    <a:srgbClr val="000A18"/>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03" autoAdjust="0"/>
    <p:restoredTop sz="91325" autoAdjust="0"/>
  </p:normalViewPr>
  <p:slideViewPr>
    <p:cSldViewPr snapToGrid="0">
      <p:cViewPr varScale="1">
        <p:scale>
          <a:sx n="147" d="100"/>
          <a:sy n="147" d="100"/>
        </p:scale>
        <p:origin x="708" y="100"/>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snapToGrid="0" showGuides="1">
      <p:cViewPr>
        <p:scale>
          <a:sx n="66" d="100"/>
          <a:sy n="66" d="100"/>
        </p:scale>
        <p:origin x="4290" y="6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commentAuthors" Target="commentAuthors.xml"/><Relationship Id="rId8" Type="http://schemas.openxmlformats.org/officeDocument/2006/relationships/slide" Target="slides/slide3.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r>
              <a:rPr lang="en-US" dirty="0">
                <a:latin typeface="Segoe UI" pitchFamily="34" charset="0"/>
              </a:rPr>
              <a:t>SharePoint Framework</a:t>
            </a: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1D0CB2F-F0BF-435A-A27A-2EC15087F634}" type="datetime8">
              <a:rPr lang="en-US" smtClean="0">
                <a:latin typeface="Segoe UI" pitchFamily="34" charset="0"/>
              </a:rPr>
              <a:t>4/11/2020 9:26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a:t>SharePoint Framework</a:t>
            </a:r>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18B56EA-E28F-4F92-9F16-7A6F2501B303}" type="datetime8">
              <a:rPr lang="en-US" smtClean="0"/>
              <a:t>4/11/2020 9:25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0zVtDn0ckBM"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SharePoint/sp-dev-training-spfx-graph-3rdpartyapis/tree/master/Demos/02-aadhttpclient"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SharePoint/sp-dev-training-spfx-graph-3rdpartyapis/blob/master/Demos/03-msgraphclient/README.md"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github.com/SharePoint/sp-dev-training-spfx-graph-3rdpartyapis/tree/master/Demos/01-httpclient"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Recorded version of this lesson available at:</a:t>
            </a:r>
          </a:p>
          <a:p>
            <a:r>
              <a:rPr lang="en-US" dirty="0">
                <a:hlinkClick r:id="rId3"/>
              </a:rPr>
              <a:t>https://www.youtube.com/watch?v=0zVtDn0ckBM</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4/11/2020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4/11/2020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steps:</a:t>
            </a:r>
          </a:p>
          <a:p>
            <a:r>
              <a:rPr lang="en-US" dirty="0">
                <a:hlinkClick r:id="rId3"/>
              </a:rPr>
              <a:t>https://github.com/SharePoint/sp-dev-training-spfx-graph-3rdpartyapis/tree/master/Demos/02-aadhttpclient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Our Office 365 developer vision focuses on the</a:t>
            </a:r>
            <a:r>
              <a:rPr lang="en-US" baseline="0" dirty="0"/>
              <a:t> </a:t>
            </a:r>
            <a:r>
              <a:rPr lang="en-US" dirty="0"/>
              <a:t>Users’ experience and their data.</a:t>
            </a:r>
            <a:r>
              <a:rPr lang="en-US" baseline="0" dirty="0"/>
              <a:t> As a developer you can bring your applications into their user experience. With over 1.2+ billion users of Office Worldwide, this is a huge opportunity to provide a window into your applications. As well as being able to connect into their data and add intelligence to your applications. There are currently 850 million events created a month and a total of 470Pb+ of data stored in the service that can add value to for our Users’.</a:t>
            </a:r>
            <a:endParaRPr lang="en-US" dirty="0"/>
          </a:p>
          <a:p>
            <a:endParaRPr lang="en-US" dirty="0"/>
          </a:p>
          <a:p>
            <a:endParaRPr lang="en-US" dirty="0"/>
          </a:p>
        </p:txBody>
      </p:sp>
      <p:sp>
        <p:nvSpPr>
          <p:cNvPr id="4" name="Footer Placeholder 3"/>
          <p:cNvSpPr>
            <a:spLocks noGrp="1"/>
          </p:cNvSpPr>
          <p:nvPr>
            <p:ph type="ftr" sz="quarter" idx="10"/>
          </p:nvPr>
        </p:nvSpPr>
        <p:spPr/>
        <p:txBody>
          <a:bodyPr/>
          <a:lstStyle/>
          <a:p>
            <a:pPr marL="0" marR="0" lvl="0" indent="0" defTabSz="914099"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E74353ED-ACB2-44BF-A903-985B0AF962B7}" type="datetime1">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4/11/2020</a:t>
            </a:fld>
            <a:endParaRPr kumimoji="0" lang="en-US" sz="1800" b="0" i="0" u="none" strike="noStrike" kern="0" cap="none" spc="0" normalizeH="0" baseline="0" noProof="0" dirty="0">
              <a:ln>
                <a:noFill/>
              </a:ln>
              <a:solidFill>
                <a:sysClr val="windowText" lastClr="000000"/>
              </a:solidFill>
              <a:effectLst/>
              <a:uLnTx/>
              <a:uFillTx/>
            </a:endParaRPr>
          </a:p>
        </p:txBody>
      </p:sp>
      <p:sp>
        <p:nvSpPr>
          <p:cNvPr id="6" name="Slide Number Placeholder 5"/>
          <p:cNvSpPr>
            <a:spLocks noGrp="1"/>
          </p:cNvSpPr>
          <p:nvPr>
            <p:ph type="sldNum" sz="quarter" idx="12"/>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B4008EB6-D09E-4580-8CD6-DDB14511944F}" type="slidenum">
              <a:rPr kumimoji="0" 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735986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review from the previous section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807458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4/11/2020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4/11/2020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26361728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4/11/2020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1784564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steps;</a:t>
            </a:r>
          </a:p>
          <a:p>
            <a:r>
              <a:rPr lang="en-US">
                <a:hlinkClick r:id="rId3"/>
              </a:rPr>
              <a:t>https://github.com/SharePoint/sp-dev-training-spfx-graph-3rdpartyapis/blob/master/Demos/03-msgraphclient/README.md</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029487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021908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Lab manual at:</a:t>
            </a:r>
          </a:p>
          <a:p>
            <a:r>
              <a:rPr lang="en-US" dirty="0"/>
              <a:t>https://aka.ms/spdevwsm4l6</a:t>
            </a:r>
          </a:p>
        </p:txBody>
      </p:sp>
      <p:sp>
        <p:nvSpPr>
          <p:cNvPr id="4" name="Header Placeholder 3"/>
          <p:cNvSpPr>
            <a:spLocks noGrp="1"/>
          </p:cNvSpPr>
          <p:nvPr>
            <p:ph type="hdr" sz="quarter"/>
          </p:nvPr>
        </p:nvSpPr>
        <p:spPr/>
        <p:txBody>
          <a:bodyPr/>
          <a:lstStyle/>
          <a:p>
            <a:r>
              <a:rPr lang="en-US"/>
              <a:t>SharePoint Framework</a:t>
            </a:r>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4/11/2020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1056033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685519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a:t>SharePoint</a:t>
            </a:r>
            <a:endParaRPr lang="en-US" dirty="0"/>
          </a:p>
        </p:txBody>
      </p:sp>
      <p:sp>
        <p:nvSpPr>
          <p:cNvPr id="5" name="Footer Placeholder 4"/>
          <p:cNvSpPr>
            <a:spLocks noGrp="1"/>
          </p:cNvSpPr>
          <p:nvPr>
            <p:ph type="ftr" sz="quarter" idx="11"/>
          </p:nvPr>
        </p:nvSpPr>
        <p:spPr/>
        <p:txBody>
          <a:bodyPr/>
          <a:lstStyle/>
          <a:p>
            <a:pPr defTabSz="92415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12"/>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045298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4/11/2020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40084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steps:</a:t>
            </a:r>
          </a:p>
          <a:p>
            <a:r>
              <a:rPr lang="en-US" dirty="0">
                <a:hlinkClick r:id="rId3"/>
              </a:rPr>
              <a:t>https://github.com/SharePoint/sp-dev-training-spfx-graph-3rdpartyapis/tree/master/Demos/01-httpclient</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390539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9098579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fld id="{D18B56EA-E28F-4F92-9F16-7A6F2501B303}" type="datetime8">
              <a:rPr lang="en-US" smtClean="0"/>
              <a:t>4/11/2020 9:25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897042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4/11/2020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902992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D18B56EA-E28F-4F92-9F16-7A6F2501B303}" type="datetime8">
              <a:rPr lang="en-US" smtClean="0"/>
              <a:t>4/11/2020 9:25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2272789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10.jpeg"/><Relationship Id="rId4"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3" name="Picture 2" descr="A person standing in front of a computer&#10;&#10;Description generated with very high confidence">
            <a:extLst>
              <a:ext uri="{FF2B5EF4-FFF2-40B4-BE49-F238E27FC236}">
                <a16:creationId xmlns:a16="http://schemas.microsoft.com/office/drawing/2014/main" id="{070E6202-7CD5-4BB1-8AE7-46D9B3803A7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942064" y="-1"/>
            <a:ext cx="10494411" cy="6994525"/>
          </a:xfrm>
          <a:prstGeom prst="rect">
            <a:avLst/>
          </a:prstGeom>
        </p:spPr>
      </p:pic>
      <p:sp>
        <p:nvSpPr>
          <p:cNvPr id="6" name="Rectangle 5">
            <a:extLst>
              <a:ext uri="{FF2B5EF4-FFF2-40B4-BE49-F238E27FC236}">
                <a16:creationId xmlns:a16="http://schemas.microsoft.com/office/drawing/2014/main" id="{31AE396F-8D3A-450C-ACA2-DBB858270594}"/>
              </a:ext>
            </a:extLst>
          </p:cNvPr>
          <p:cNvSpPr/>
          <p:nvPr userDrawn="1"/>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trike="noStrike"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546528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strike="noStrike">
                <a:solidFill>
                  <a:srgbClr val="2F2F2F"/>
                </a:solidFill>
              </a:defRPr>
            </a:lvl1pPr>
          </a:lstStyle>
          <a:p>
            <a:r>
              <a:rPr lang="en-US" dirty="0"/>
              <a:t>Title</a:t>
            </a:r>
          </a:p>
        </p:txBody>
      </p:sp>
    </p:spTree>
    <p:extLst>
      <p:ext uri="{BB962C8B-B14F-4D97-AF65-F5344CB8AC3E}">
        <p14:creationId xmlns:p14="http://schemas.microsoft.com/office/powerpoint/2010/main" val="383256386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chemeClr val="tx2"/>
        </a:solidFill>
        <a:effectLst/>
      </p:bgPr>
    </p:bg>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bg1"/>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1689345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4244373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bg1"/>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899477"/>
            <a:ext cx="7604124" cy="3629025"/>
          </a:xfrm>
          <a:noFill/>
        </p:spPr>
        <p:txBody>
          <a:bodyPr vert="horz" wrap="square" lIns="0" tIns="0" rIns="0" bIns="0" rtlCol="0" anchor="t" anchorCtr="0">
            <a:noAutofit/>
          </a:bodyPr>
          <a:lstStyle>
            <a:lvl1pPr>
              <a:defRPr lang="en-US" sz="5400" spc="-150" dirty="0">
                <a:solidFill>
                  <a:schemeClr val="tx2"/>
                </a:solidFill>
              </a:defRPr>
            </a:lvl1pPr>
          </a:lstStyle>
          <a:p>
            <a:pPr marL="0" lvl="0">
              <a:lnSpc>
                <a:spcPts val="5600"/>
              </a:lnSpc>
            </a:pPr>
            <a:r>
              <a:rPr lang="en-US" dirty="0"/>
              <a:t>Section title</a:t>
            </a:r>
          </a:p>
        </p:txBody>
      </p:sp>
    </p:spTree>
    <p:extLst>
      <p:ext uri="{BB962C8B-B14F-4D97-AF65-F5344CB8AC3E}">
        <p14:creationId xmlns:p14="http://schemas.microsoft.com/office/powerpoint/2010/main" val="371503752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8" name="Picture 7" descr="A picture containing indoor, wall, person, table&#10;&#10;Description generated with very high confidence">
            <a:extLst>
              <a:ext uri="{FF2B5EF4-FFF2-40B4-BE49-F238E27FC236}">
                <a16:creationId xmlns:a16="http://schemas.microsoft.com/office/drawing/2014/main" id="{B8A2D951-EDA6-4EFB-9752-5BDDC09A6E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1942064" y="0"/>
            <a:ext cx="10494411" cy="6994525"/>
          </a:xfrm>
          <a:prstGeom prst="rect">
            <a:avLst/>
          </a:prstGeom>
        </p:spPr>
      </p:pic>
      <p:sp>
        <p:nvSpPr>
          <p:cNvPr id="4" name="Rectangle 3">
            <a:extLst>
              <a:ext uri="{FF2B5EF4-FFF2-40B4-BE49-F238E27FC236}">
                <a16:creationId xmlns:a16="http://schemas.microsoft.com/office/drawing/2014/main" id="{3C67E965-287F-42B7-813C-42EF173BF65D}"/>
              </a:ext>
            </a:extLst>
          </p:cNvPr>
          <p:cNvSpPr/>
          <p:nvPr userDrawn="1"/>
        </p:nvSpPr>
        <p:spPr bwMode="auto">
          <a:xfrm>
            <a:off x="0" y="-1"/>
            <a:ext cx="7940040" cy="6994525"/>
          </a:xfrm>
          <a:prstGeom prst="rect">
            <a:avLst/>
          </a:prstGeom>
          <a:gradFill>
            <a:gsLst>
              <a:gs pos="35000">
                <a:schemeClr val="tx2"/>
              </a:gs>
              <a:gs pos="100000">
                <a:schemeClr val="tx2">
                  <a:alpha val="0"/>
                </a:schemeClr>
              </a:gs>
            </a:gsLst>
            <a:lin ang="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899478"/>
            <a:ext cx="7604125" cy="2701925"/>
          </a:xfrm>
          <a:noFill/>
        </p:spPr>
        <p:txBody>
          <a:bodyPr wrap="square" lIns="0" tIns="0" rIns="0" bIns="0" anchor="t" anchorCtr="0">
            <a:noAutofit/>
          </a:bodyPr>
          <a:lstStyle>
            <a:lvl1pPr>
              <a:lnSpc>
                <a:spcPts val="5600"/>
              </a:lnSpc>
              <a:defRPr sz="5400" spc="-150" baseline="0">
                <a:solidFill>
                  <a:schemeClr val="bg2"/>
                </a:solidFill>
              </a:defRPr>
            </a:lvl1pPr>
          </a:lstStyle>
          <a:p>
            <a:r>
              <a:rPr lang="en-US" dirty="0"/>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1</a:t>
            </a:r>
          </a:p>
        </p:txBody>
      </p:sp>
      <p:sp>
        <p:nvSpPr>
          <p:cNvPr id="4" name="Picture Placeholder 3"/>
          <p:cNvSpPr>
            <a:spLocks noGrp="1"/>
          </p:cNvSpPr>
          <p:nvPr>
            <p:ph type="pic" sz="quarter" idx="10"/>
          </p:nvPr>
        </p:nvSpPr>
        <p:spPr>
          <a:xfrm>
            <a:off x="6354763" y="0"/>
            <a:ext cx="6081712" cy="6994525"/>
          </a:xfrm>
          <a:blipFill dpi="0" rotWithShape="1">
            <a:blip r:embed="rId2" cstate="screen">
              <a:extLst>
                <a:ext uri="{28A0092B-C50C-407E-A947-70E740481C1C}">
                  <a14:useLocalDpi xmlns:a14="http://schemas.microsoft.com/office/drawing/2010/main"/>
                </a:ext>
              </a:extLst>
            </a:blip>
            <a:srcRect/>
            <a:tile tx="-1530350" ty="0" sx="66000" sy="66000" flip="none" algn="tl"/>
          </a:blipFill>
        </p:spPr>
        <p:txBody>
          <a:bodyPr anchor="ctr">
            <a:noAutofit/>
          </a:bodyPr>
          <a:lstStyle>
            <a:lvl1pPr marL="0" indent="0" algn="ctr">
              <a:buNone/>
              <a:defRPr>
                <a:solidFill>
                  <a:schemeClr val="bg2"/>
                </a:solidFill>
              </a:defRPr>
            </a:lvl1pPr>
          </a:lstStyle>
          <a:p>
            <a:r>
              <a:rPr lang="en-US"/>
              <a:t>Click icon to add picture</a:t>
            </a:r>
            <a:endParaRPr lang="en-US" dirty="0"/>
          </a:p>
        </p:txBody>
      </p:sp>
    </p:spTree>
    <p:extLst>
      <p:ext uri="{BB962C8B-B14F-4D97-AF65-F5344CB8AC3E}">
        <p14:creationId xmlns:p14="http://schemas.microsoft.com/office/powerpoint/2010/main" val="224490109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4" name="Picture Placeholder 3" title="Drag photo"/>
          <p:cNvSpPr>
            <a:spLocks noGrp="1"/>
          </p:cNvSpPr>
          <p:nvPr>
            <p:ph type="pic" sz="quarter" idx="10" hasCustomPrompt="1"/>
          </p:nvPr>
        </p:nvSpPr>
        <p:spPr>
          <a:xfrm>
            <a:off x="465138" y="2168525"/>
            <a:ext cx="2734056" cy="4371975"/>
          </a:xfrm>
          <a:blipFill dpi="0" rotWithShape="1">
            <a:blip r:embed="rId2"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5" name="Picture Placeholder 3"/>
          <p:cNvSpPr>
            <a:spLocks noGrp="1"/>
          </p:cNvSpPr>
          <p:nvPr>
            <p:ph type="pic" sz="quarter" idx="11" hasCustomPrompt="1"/>
          </p:nvPr>
        </p:nvSpPr>
        <p:spPr>
          <a:xfrm>
            <a:off x="3397922" y="2168524"/>
            <a:ext cx="2734056" cy="4371975"/>
          </a:xfrm>
          <a:blipFill dpi="0" rotWithShape="1">
            <a:blip r:embed="rId3"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6" name="Picture Placeholder 3"/>
          <p:cNvSpPr>
            <a:spLocks noGrp="1"/>
          </p:cNvSpPr>
          <p:nvPr>
            <p:ph type="pic" sz="quarter" idx="12" hasCustomPrompt="1"/>
          </p:nvPr>
        </p:nvSpPr>
        <p:spPr>
          <a:xfrm>
            <a:off x="9263490" y="2168524"/>
            <a:ext cx="2734056" cy="4371975"/>
          </a:xfrm>
          <a:blipFill dpi="0" rotWithShape="1">
            <a:blip r:embed="rId4"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7" name="Picture Placeholder 3"/>
          <p:cNvSpPr>
            <a:spLocks noGrp="1"/>
          </p:cNvSpPr>
          <p:nvPr>
            <p:ph type="pic" sz="quarter" idx="13" hasCustomPrompt="1"/>
          </p:nvPr>
        </p:nvSpPr>
        <p:spPr>
          <a:xfrm>
            <a:off x="6330706" y="2168524"/>
            <a:ext cx="2734056" cy="4371975"/>
          </a:xfrm>
          <a:blipFill dpi="0" rotWithShape="1">
            <a:blip r:embed="rId5" cstate="screen">
              <a:extLst>
                <a:ext uri="{28A0092B-C50C-407E-A947-70E740481C1C}">
                  <a14:useLocalDpi xmlns:a14="http://schemas.microsoft.com/office/drawing/2010/main"/>
                </a:ext>
              </a:extLst>
            </a:blip>
            <a:srcRect/>
            <a:stretch>
              <a:fillRect/>
            </a:stretch>
          </a:blipFill>
        </p:spPr>
        <p:txBody>
          <a:bodyPr anchor="t">
            <a:noAutofit/>
          </a:bodyPr>
          <a:lstStyle>
            <a:lvl1pPr marL="0" indent="0" algn="ctr">
              <a:buNone/>
              <a:defRPr sz="1800">
                <a:solidFill>
                  <a:schemeClr val="bg2"/>
                </a:solidFill>
              </a:defRPr>
            </a:lvl1pPr>
          </a:lstStyle>
          <a:p>
            <a:r>
              <a:rPr lang="en-US" dirty="0"/>
              <a:t>Drag photo here</a:t>
            </a:r>
          </a:p>
        </p:txBody>
      </p:sp>
      <p:sp>
        <p:nvSpPr>
          <p:cNvPr id="2" name="Title 1"/>
          <p:cNvSpPr>
            <a:spLocks noGrp="1"/>
          </p:cNvSpPr>
          <p:nvPr>
            <p:ph type="title" hasCustomPrompt="1"/>
          </p:nvPr>
        </p:nvSpPr>
        <p:spPr>
          <a:xfrm>
            <a:off x="465138" y="632779"/>
            <a:ext cx="5653087" cy="411162"/>
          </a:xfrm>
        </p:spPr>
        <p:txBody>
          <a:bodyPr wrap="square" lIns="0" tIns="0" rIns="0" bIns="0">
            <a:spAutoFit/>
          </a:bodyPr>
          <a:lstStyle>
            <a:lvl1pPr>
              <a:lnSpc>
                <a:spcPts val="3200"/>
              </a:lnSpc>
              <a:defRPr sz="2800">
                <a:solidFill>
                  <a:srgbClr val="2F2F2F"/>
                </a:solidFill>
              </a:defRPr>
            </a:lvl1pPr>
          </a:lstStyle>
          <a:p>
            <a:r>
              <a:rPr lang="en-US" dirty="0"/>
              <a:t>Photo layout 2</a:t>
            </a:r>
          </a:p>
        </p:txBody>
      </p:sp>
      <p:sp>
        <p:nvSpPr>
          <p:cNvPr id="17" name="Text Placeholder 16"/>
          <p:cNvSpPr>
            <a:spLocks noGrp="1"/>
          </p:cNvSpPr>
          <p:nvPr>
            <p:ph type="body" sz="quarter" idx="14" hasCustomPrompt="1"/>
          </p:nvPr>
        </p:nvSpPr>
        <p:spPr>
          <a:xfrm>
            <a:off x="465138"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8" name="Text Placeholder 16"/>
          <p:cNvSpPr>
            <a:spLocks noGrp="1"/>
          </p:cNvSpPr>
          <p:nvPr>
            <p:ph type="body" sz="quarter" idx="15" hasCustomPrompt="1"/>
          </p:nvPr>
        </p:nvSpPr>
        <p:spPr>
          <a:xfrm>
            <a:off x="3397922"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19" name="Text Placeholder 16"/>
          <p:cNvSpPr>
            <a:spLocks noGrp="1"/>
          </p:cNvSpPr>
          <p:nvPr>
            <p:ph type="body" sz="quarter" idx="16" hasCustomPrompt="1"/>
          </p:nvPr>
        </p:nvSpPr>
        <p:spPr>
          <a:xfrm>
            <a:off x="6330706"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
        <p:nvSpPr>
          <p:cNvPr id="20" name="Text Placeholder 16"/>
          <p:cNvSpPr>
            <a:spLocks noGrp="1"/>
          </p:cNvSpPr>
          <p:nvPr>
            <p:ph type="body" sz="quarter" idx="17" hasCustomPrompt="1"/>
          </p:nvPr>
        </p:nvSpPr>
        <p:spPr>
          <a:xfrm>
            <a:off x="9263490" y="4133939"/>
            <a:ext cx="2734056" cy="441146"/>
          </a:xfrm>
        </p:spPr>
        <p:txBody>
          <a:bodyPr/>
          <a:lstStyle>
            <a:lvl1pPr marL="0" indent="0" algn="ctr">
              <a:lnSpc>
                <a:spcPts val="2000"/>
              </a:lnSpc>
              <a:buNone/>
              <a:defRPr sz="1800">
                <a:solidFill>
                  <a:schemeClr val="bg2"/>
                </a:solidFill>
              </a:defRPr>
            </a:lvl1pPr>
          </a:lstStyle>
          <a:p>
            <a:pPr lvl="0"/>
            <a:r>
              <a:rPr lang="en-US" dirty="0"/>
              <a:t>Caption</a:t>
            </a:r>
          </a:p>
        </p:txBody>
      </p:sp>
    </p:spTree>
    <p:extLst>
      <p:ext uri="{BB962C8B-B14F-4D97-AF65-F5344CB8AC3E}">
        <p14:creationId xmlns:p14="http://schemas.microsoft.com/office/powerpoint/2010/main" val="403992619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hoto layout 3">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465138" y="2168525"/>
            <a:ext cx="3690937" cy="2654300"/>
          </a:xfr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2" name="Picture Placeholder 10"/>
          <p:cNvSpPr>
            <a:spLocks noGrp="1"/>
          </p:cNvSpPr>
          <p:nvPr>
            <p:ph type="pic" sz="quarter" idx="15"/>
          </p:nvPr>
        </p:nvSpPr>
        <p:spPr>
          <a:xfrm>
            <a:off x="4389437" y="2168525"/>
            <a:ext cx="3679825" cy="2654300"/>
          </a:xfrm>
          <a:blipFill>
            <a:blip r:embed="rId3"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13" name="Picture Placeholder 10"/>
          <p:cNvSpPr>
            <a:spLocks noGrp="1"/>
          </p:cNvSpPr>
          <p:nvPr>
            <p:ph type="pic" sz="quarter" idx="16"/>
          </p:nvPr>
        </p:nvSpPr>
        <p:spPr>
          <a:xfrm>
            <a:off x="8302625" y="2168525"/>
            <a:ext cx="3695700" cy="2654300"/>
          </a:xfrm>
          <a:blipFill>
            <a:blip r:embed="rId4" cstate="screen">
              <a:extLst>
                <a:ext uri="{28A0092B-C50C-407E-A947-70E740481C1C}">
                  <a14:useLocalDpi xmlns:a14="http://schemas.microsoft.com/office/drawing/2010/main"/>
                </a:ext>
              </a:extLst>
            </a:blip>
            <a:stretch>
              <a:fillRect/>
            </a:stretch>
          </a:blipFill>
        </p:spPr>
        <p:txBody>
          <a:bodyPr>
            <a:noAutofit/>
          </a:bodyPr>
          <a:lstStyle>
            <a:lvl1pPr marL="0" indent="0">
              <a:buNone/>
              <a:defRPr sz="2000">
                <a:solidFill>
                  <a:schemeClr val="bg2"/>
                </a:solidFill>
              </a:defRPr>
            </a:lvl1pPr>
          </a:lstStyle>
          <a:p>
            <a:r>
              <a:rPr lang="en-US"/>
              <a:t>Click icon to add picture</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Photo layout 3</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sz="1400">
                <a:solidFill>
                  <a:schemeClr val="accent1"/>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15227535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1: one column</a:t>
            </a:r>
          </a:p>
        </p:txBody>
      </p:sp>
      <p:sp>
        <p:nvSpPr>
          <p:cNvPr id="4" name="Text Placeholder 3"/>
          <p:cNvSpPr>
            <a:spLocks noGrp="1"/>
          </p:cNvSpPr>
          <p:nvPr>
            <p:ph type="body" sz="quarter" idx="10" hasCustomPrompt="1"/>
          </p:nvPr>
        </p:nvSpPr>
        <p:spPr>
          <a:xfrm>
            <a:off x="465138" y="1919804"/>
            <a:ext cx="4853623" cy="615553"/>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dirty="0"/>
              <a:t>Subhead Segoe UI Regular 20/24. Em volor resequaectur.</a:t>
            </a:r>
            <a:endParaRPr lang="en-US" dirty="0"/>
          </a:p>
        </p:txBody>
      </p:sp>
      <p:sp>
        <p:nvSpPr>
          <p:cNvPr id="5" name="Text Placeholder 4"/>
          <p:cNvSpPr>
            <a:spLocks noGrp="1"/>
          </p:cNvSpPr>
          <p:nvPr>
            <p:ph type="body" sz="quarter" idx="11" hasCustomPrompt="1"/>
          </p:nvPr>
        </p:nvSpPr>
        <p:spPr>
          <a:xfrm>
            <a:off x="465139" y="2761498"/>
            <a:ext cx="4853622" cy="2818376"/>
          </a:xfrm>
        </p:spPr>
        <p:txBody>
          <a:bodyPr lIns="0" tIns="0" rIns="0" bIns="0"/>
          <a:lstStyle>
            <a:lvl1pPr marL="285750" indent="-285750">
              <a:lnSpc>
                <a:spcPts val="1800"/>
              </a:lnSpc>
              <a:spcBef>
                <a:spcPts val="0"/>
              </a:spcBef>
              <a:buFont typeface="Arial" panose="020B0604020202020204" pitchFamily="34" charset="0"/>
              <a:buChar char="•"/>
              <a:defRPr sz="1400" b="0" i="0">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p>
          <a:p>
            <a:pPr lvl="0"/>
            <a:endParaRPr lang="en-US" dirty="0"/>
          </a:p>
          <a:p>
            <a:pPr lvl="0"/>
            <a:r>
              <a:rPr lang="en-US" dirty="0"/>
              <a:t>Body copy 14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omnimusdae</a:t>
            </a:r>
            <a:r>
              <a:rPr lang="en-US" dirty="0"/>
              <a:t>. </a:t>
            </a:r>
            <a:r>
              <a:rPr lang="en-US" dirty="0" err="1"/>
              <a:t>Icaecatur</a:t>
            </a:r>
            <a:r>
              <a:rPr lang="en-US" dirty="0"/>
              <a:t>.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a:t>
            </a:r>
          </a:p>
        </p:txBody>
      </p:sp>
    </p:spTree>
    <p:extLst>
      <p:ext uri="{BB962C8B-B14F-4D97-AF65-F5344CB8AC3E}">
        <p14:creationId xmlns:p14="http://schemas.microsoft.com/office/powerpoint/2010/main" val="2768780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2: two columns</a:t>
            </a:r>
          </a:p>
        </p:txBody>
      </p:sp>
      <p:sp>
        <p:nvSpPr>
          <p:cNvPr id="6" name="Text Placeholder 4"/>
          <p:cNvSpPr>
            <a:spLocks noGrp="1"/>
          </p:cNvSpPr>
          <p:nvPr>
            <p:ph type="body" sz="quarter" idx="11" hasCustomPrompt="1"/>
          </p:nvPr>
        </p:nvSpPr>
        <p:spPr>
          <a:xfrm>
            <a:off x="465139" y="1996440"/>
            <a:ext cx="1727200" cy="2817053"/>
          </a:xfrm>
        </p:spPr>
        <p:txBody>
          <a:bodyPr lIns="0" tIns="0" rIns="0" bIns="0"/>
          <a:lstStyle>
            <a:lvl1pPr marL="0" indent="0">
              <a:lnSpc>
                <a:spcPts val="1800"/>
              </a:lnSpc>
              <a:spcBef>
                <a:spcPts val="900"/>
              </a:spcBef>
              <a:buNone/>
              <a:defRPr sz="1400" b="1">
                <a:solidFill>
                  <a:schemeClr val="accent1"/>
                </a:solidFill>
                <a:latin typeface="+mn-lt"/>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7" name="Text Placeholder 4"/>
          <p:cNvSpPr>
            <a:spLocks noGrp="1"/>
          </p:cNvSpPr>
          <p:nvPr>
            <p:ph type="body" sz="quarter" idx="15" hasCustomPrompt="1"/>
          </p:nvPr>
        </p:nvSpPr>
        <p:spPr>
          <a:xfrm>
            <a:off x="2426019" y="1996440"/>
            <a:ext cx="1727200" cy="2817053"/>
          </a:xfrm>
        </p:spPr>
        <p:txBody>
          <a:bodyPr lIns="0" tIns="0" rIns="0" bIns="0"/>
          <a:lstStyle>
            <a:lvl1pPr marL="0" indent="0">
              <a:lnSpc>
                <a:spcPts val="1800"/>
              </a:lnSpc>
              <a:spcBef>
                <a:spcPts val="900"/>
              </a:spcBef>
              <a:buNone/>
              <a:defRPr lang="en-US" sz="1400" b="1" kern="1200" spc="0" baseline="0" dirty="0" smtClean="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Tree>
    <p:extLst>
      <p:ext uri="{BB962C8B-B14F-4D97-AF65-F5344CB8AC3E}">
        <p14:creationId xmlns:p14="http://schemas.microsoft.com/office/powerpoint/2010/main" val="299440277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bg2"/>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bg2"/>
                </a:solidFill>
                <a:latin typeface="+mn-lt"/>
              </a:defRPr>
            </a:lvl1pPr>
          </a:lstStyle>
          <a:p>
            <a:pPr lvl="0"/>
            <a:r>
              <a:rPr lang="en-US" dirty="0"/>
              <a:t>Author Name</a:t>
            </a:r>
          </a:p>
          <a:p>
            <a:pPr lvl="0"/>
            <a:r>
              <a:rPr lang="en-US" dirty="0"/>
              <a:t>Date</a:t>
            </a:r>
          </a:p>
        </p:txBody>
      </p:sp>
      <p:grpSp>
        <p:nvGrpSpPr>
          <p:cNvPr id="7" name="Group 6"/>
          <p:cNvGrpSpPr/>
          <p:nvPr userDrawn="1"/>
        </p:nvGrpSpPr>
        <p:grpSpPr>
          <a:xfrm>
            <a:off x="465139" y="449264"/>
            <a:ext cx="933131" cy="200341"/>
            <a:chOff x="465139" y="449264"/>
            <a:chExt cx="933131" cy="200341"/>
          </a:xfrm>
        </p:grpSpPr>
        <p:pic>
          <p:nvPicPr>
            <p:cNvPr id="97" name="Picture 96"/>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4"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Tree>
    <p:extLst>
      <p:ext uri="{BB962C8B-B14F-4D97-AF65-F5344CB8AC3E}">
        <p14:creationId xmlns:p14="http://schemas.microsoft.com/office/powerpoint/2010/main" val="70824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Device layout 3</a:t>
            </a:r>
          </a:p>
        </p:txBody>
      </p:sp>
    </p:spTree>
    <p:extLst>
      <p:ext uri="{BB962C8B-B14F-4D97-AF65-F5344CB8AC3E}">
        <p14:creationId xmlns:p14="http://schemas.microsoft.com/office/powerpoint/2010/main" val="358910059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2168525"/>
            <a:ext cx="3690933" cy="3605213"/>
          </a:xfrm>
        </p:spPr>
        <p:txBody>
          <a:bodyPr anchor="ctr">
            <a:noAutofit/>
          </a:bodyPr>
          <a:lstStyle>
            <a:lvl1pPr marL="0" indent="0" algn="ctr">
              <a:buNone/>
              <a:defRPr sz="2400"/>
            </a:lvl1pPr>
          </a:lstStyle>
          <a:p>
            <a:r>
              <a:rPr lang="en-US"/>
              <a:t>Click icon to add chart</a:t>
            </a:r>
            <a:endParaRPr lang="en-US" dirty="0"/>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Chart examples</a:t>
            </a:r>
          </a:p>
        </p:txBody>
      </p:sp>
      <p:sp>
        <p:nvSpPr>
          <p:cNvPr id="5" name="Text Placeholder 4"/>
          <p:cNvSpPr>
            <a:spLocks noGrp="1"/>
          </p:cNvSpPr>
          <p:nvPr>
            <p:ph type="body" sz="quarter" idx="11" hasCustomPrompt="1"/>
          </p:nvPr>
        </p:nvSpPr>
        <p:spPr>
          <a:xfrm>
            <a:off x="465138" y="5773736"/>
            <a:ext cx="3690937"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9" name="Text Placeholder 4"/>
          <p:cNvSpPr>
            <a:spLocks noGrp="1"/>
          </p:cNvSpPr>
          <p:nvPr>
            <p:ph type="body" sz="quarter" idx="12" hasCustomPrompt="1"/>
          </p:nvPr>
        </p:nvSpPr>
        <p:spPr>
          <a:xfrm>
            <a:off x="465135" y="5931090"/>
            <a:ext cx="3690937" cy="307777"/>
          </a:xfrm>
        </p:spPr>
        <p:txBody>
          <a:bodyPr lIns="0" tIns="0" rIns="0" bIns="0"/>
          <a:lstStyle>
            <a:lvl1pPr marL="0" indent="0">
              <a:lnSpc>
                <a:spcPts val="1200"/>
              </a:lnSpc>
              <a:spcBef>
                <a:spcPts val="900"/>
              </a:spcBef>
              <a:buFont typeface="Arial" panose="020B0604020202020204" pitchFamily="34" charset="0"/>
              <a:buNone/>
              <a:defRPr sz="1000" b="0" i="0">
                <a:solidFill>
                  <a:schemeClr val="tx1"/>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6" name="Text Placeholder 4"/>
          <p:cNvSpPr>
            <a:spLocks noGrp="1"/>
          </p:cNvSpPr>
          <p:nvPr>
            <p:ph type="body" sz="quarter" idx="17" hasCustomPrompt="1"/>
          </p:nvPr>
        </p:nvSpPr>
        <p:spPr>
          <a:xfrm>
            <a:off x="4389442" y="5773736"/>
            <a:ext cx="3679822"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7" name="Text Placeholder 4"/>
          <p:cNvSpPr>
            <a:spLocks noGrp="1"/>
          </p:cNvSpPr>
          <p:nvPr>
            <p:ph type="body" sz="quarter" idx="18" hasCustomPrompt="1"/>
          </p:nvPr>
        </p:nvSpPr>
        <p:spPr>
          <a:xfrm>
            <a:off x="4389438" y="5931090"/>
            <a:ext cx="3679825" cy="307777"/>
          </a:xfrm>
        </p:spPr>
        <p:txBody>
          <a:bodyPr vert="horz" wrap="square" lIns="0" tIns="0" rIns="0" bIns="0" rtlCol="0">
            <a:spAutoFit/>
          </a:bodyPr>
          <a:lstStyle>
            <a:lvl1pPr>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18" name="Text Placeholder 4"/>
          <p:cNvSpPr>
            <a:spLocks noGrp="1"/>
          </p:cNvSpPr>
          <p:nvPr>
            <p:ph type="body" sz="quarter" idx="19" hasCustomPrompt="1"/>
          </p:nvPr>
        </p:nvSpPr>
        <p:spPr>
          <a:xfrm>
            <a:off x="8302626" y="5773736"/>
            <a:ext cx="3702056" cy="153888"/>
          </a:xfrm>
        </p:spPr>
        <p:txBody>
          <a:bodyPr lIns="0" tIns="0" rIns="0" bIns="0"/>
          <a:lstStyle>
            <a:lvl1pPr marL="0" indent="0">
              <a:lnSpc>
                <a:spcPts val="1200"/>
              </a:lnSpc>
              <a:spcBef>
                <a:spcPts val="900"/>
              </a:spcBef>
              <a:buNone/>
              <a:defRPr sz="1000">
                <a:solidFill>
                  <a:schemeClr val="tx1"/>
                </a:solidFill>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lang="en-US" sz="1000" kern="1200" spc="0" baseline="0" dirty="0" smtClean="0">
                <a:solidFill>
                  <a:schemeClr val="tx1"/>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dirty="0"/>
              <a:t>Caption title Segoe </a:t>
            </a:r>
            <a:r>
              <a:rPr lang="en-US" dirty="0" err="1"/>
              <a:t>Semibold</a:t>
            </a:r>
            <a:r>
              <a:rPr lang="en-US" dirty="0"/>
              <a:t> 10/12. </a:t>
            </a:r>
          </a:p>
        </p:txBody>
      </p:sp>
      <p:sp>
        <p:nvSpPr>
          <p:cNvPr id="19" name="Text Placeholder 4"/>
          <p:cNvSpPr>
            <a:spLocks noGrp="1"/>
          </p:cNvSpPr>
          <p:nvPr>
            <p:ph type="body" sz="quarter" idx="20" hasCustomPrompt="1"/>
          </p:nvPr>
        </p:nvSpPr>
        <p:spPr>
          <a:xfrm>
            <a:off x="8302625" y="5931090"/>
            <a:ext cx="3702053" cy="307777"/>
          </a:xfrm>
        </p:spPr>
        <p:txBody>
          <a:bodyPr vert="horz" wrap="square" lIns="0" tIns="0" rIns="0" bIns="0" rtlCol="0">
            <a:spAutoFit/>
          </a:bodyPr>
          <a:lstStyle>
            <a:lvl1pPr marL="463550" indent="-463550">
              <a:tabLst/>
              <a:defRPr lang="en-US" sz="1000" b="0" i="0" dirty="0" smtClean="0">
                <a:solidFill>
                  <a:schemeClr val="tx1"/>
                </a:solidFill>
                <a:latin typeface="+mn-lt"/>
              </a:defRPr>
            </a:lvl1pPr>
          </a:lstStyle>
          <a:p>
            <a:pPr marL="0" lvl="0" indent="0">
              <a:lnSpc>
                <a:spcPts val="1200"/>
              </a:lnSpc>
              <a:spcBef>
                <a:spcPts val="900"/>
              </a:spcBef>
              <a:buFont typeface="Arial" panose="020B0604020202020204" pitchFamily="34" charset="0"/>
              <a:buNone/>
            </a:pPr>
            <a:r>
              <a:rPr lang="en-US" dirty="0"/>
              <a:t>Caption body copy Segoe Regular 10/12. </a:t>
            </a:r>
            <a:r>
              <a:rPr lang="en-US" dirty="0" err="1"/>
              <a:t>Cavorest</a:t>
            </a:r>
            <a:r>
              <a:rPr lang="en-US" dirty="0"/>
              <a:t> a </a:t>
            </a:r>
            <a:r>
              <a:rPr lang="en-US" dirty="0" err="1"/>
              <a:t>aut</a:t>
            </a:r>
            <a:r>
              <a:rPr lang="en-US" dirty="0"/>
              <a:t> arum </a:t>
            </a:r>
            <a:r>
              <a:rPr lang="en-US" dirty="0" err="1"/>
              <a:t>quam</a:t>
            </a:r>
            <a:r>
              <a:rPr lang="en-US" dirty="0"/>
              <a:t> id eat.</a:t>
            </a:r>
          </a:p>
        </p:txBody>
      </p:sp>
      <p:sp>
        <p:nvSpPr>
          <p:cNvPr id="20" name="Chart Placeholder 6"/>
          <p:cNvSpPr>
            <a:spLocks noGrp="1"/>
          </p:cNvSpPr>
          <p:nvPr>
            <p:ph type="chart" sz="quarter" idx="22"/>
          </p:nvPr>
        </p:nvSpPr>
        <p:spPr>
          <a:xfrm>
            <a:off x="4389438" y="2168525"/>
            <a:ext cx="3679825" cy="3605213"/>
          </a:xfrm>
        </p:spPr>
        <p:txBody>
          <a:bodyPr anchor="ctr">
            <a:noAutofit/>
          </a:bodyPr>
          <a:lstStyle>
            <a:lvl1pPr marL="0" indent="0" algn="ctr">
              <a:buNone/>
              <a:defRPr sz="2400"/>
            </a:lvl1pPr>
          </a:lstStyle>
          <a:p>
            <a:r>
              <a:rPr lang="en-US"/>
              <a:t>Click icon to add chart</a:t>
            </a:r>
            <a:endParaRPr lang="en-US" dirty="0"/>
          </a:p>
        </p:txBody>
      </p:sp>
      <p:sp>
        <p:nvSpPr>
          <p:cNvPr id="21" name="Chart Placeholder 6"/>
          <p:cNvSpPr>
            <a:spLocks noGrp="1"/>
          </p:cNvSpPr>
          <p:nvPr>
            <p:ph type="chart" sz="quarter" idx="23"/>
          </p:nvPr>
        </p:nvSpPr>
        <p:spPr>
          <a:xfrm>
            <a:off x="8302624" y="2168525"/>
            <a:ext cx="3695701" cy="3605213"/>
          </a:xfrm>
        </p:spPr>
        <p:txBody>
          <a:bodyPr anchor="ctr">
            <a:noAutofit/>
          </a:bodyPr>
          <a:lstStyle>
            <a:lvl1pPr marL="0" indent="0" algn="ctr">
              <a:buNone/>
              <a:defRPr sz="2400"/>
            </a:lvl1pPr>
          </a:lstStyle>
          <a:p>
            <a:r>
              <a:rPr lang="en-US"/>
              <a:t>Click icon to add chart</a:t>
            </a:r>
            <a:endParaRPr lang="en-US" dirty="0"/>
          </a:p>
        </p:txBody>
      </p:sp>
    </p:spTree>
    <p:extLst>
      <p:ext uri="{BB962C8B-B14F-4D97-AF65-F5344CB8AC3E}">
        <p14:creationId xmlns:p14="http://schemas.microsoft.com/office/powerpoint/2010/main" val="381132296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Table styling</a:t>
            </a:r>
          </a:p>
        </p:txBody>
      </p:sp>
      <p:sp>
        <p:nvSpPr>
          <p:cNvPr id="4" name="Table Placeholder 3"/>
          <p:cNvSpPr>
            <a:spLocks noGrp="1"/>
          </p:cNvSpPr>
          <p:nvPr>
            <p:ph type="tbl" sz="quarter" idx="10"/>
          </p:nvPr>
        </p:nvSpPr>
        <p:spPr>
          <a:xfrm>
            <a:off x="465138" y="2168525"/>
            <a:ext cx="11533187" cy="4371975"/>
          </a:xfrm>
        </p:spPr>
        <p:txBody>
          <a:bodyPr/>
          <a:lstStyle/>
          <a:p>
            <a:r>
              <a:rPr lang="en-US" dirty="0"/>
              <a:t>Click icon to add table</a:t>
            </a:r>
          </a:p>
        </p:txBody>
      </p:sp>
    </p:spTree>
    <p:extLst>
      <p:ext uri="{BB962C8B-B14F-4D97-AF65-F5344CB8AC3E}">
        <p14:creationId xmlns:p14="http://schemas.microsoft.com/office/powerpoint/2010/main" val="139930719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accent1"/>
                </a:solidFill>
              </a:defRPr>
            </a:lvl1pPr>
          </a:lstStyle>
          <a:p>
            <a:r>
              <a:rPr lang="en-US" dirty="0"/>
              <a:t>Thank you.</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32908552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tx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465139" y="449264"/>
            <a:ext cx="933131" cy="200341"/>
            <a:chOff x="465139" y="449264"/>
            <a:chExt cx="933131" cy="200341"/>
          </a:xfrm>
        </p:grpSpPr>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l="26716" r="872" b="4064"/>
            <a:stretch/>
          </p:blipFill>
          <p:spPr bwMode="black">
            <a:xfrm>
              <a:off x="721996" y="459092"/>
              <a:ext cx="676274" cy="187779"/>
            </a:xfrm>
            <a:prstGeom prst="rect">
              <a:avLst/>
            </a:prstGeom>
          </p:spPr>
        </p:pic>
        <p:pic>
          <p:nvPicPr>
            <p:cNvPr id="6" name="MS logo gray - EMF"/>
            <p:cNvPicPr>
              <a:picLocks noChangeAspect="1"/>
            </p:cNvPicPr>
            <p:nvPr userDrawn="1"/>
          </p:nvPicPr>
          <p:blipFill rotWithShape="1">
            <a:blip r:embed="rId3" cstate="screen">
              <a:extLst>
                <a:ext uri="{28A0092B-C50C-407E-A947-70E740481C1C}">
                  <a14:useLocalDpi xmlns:a14="http://schemas.microsoft.com/office/drawing/2010/main"/>
                </a:ext>
              </a:extLst>
            </a:blip>
            <a:srcRect r="76414"/>
            <a:stretch/>
          </p:blipFill>
          <p:spPr bwMode="black">
            <a:xfrm>
              <a:off x="465139" y="449264"/>
              <a:ext cx="220661" cy="200341"/>
            </a:xfrm>
            <a:prstGeom prst="rect">
              <a:avLst/>
            </a:prstGeom>
          </p:spPr>
        </p:pic>
      </p:grpSp>
      <p:sp>
        <p:nvSpPr>
          <p:cNvPr id="9" name="Title 1"/>
          <p:cNvSpPr>
            <a:spLocks noGrp="1"/>
          </p:cNvSpPr>
          <p:nvPr>
            <p:ph type="title" hasCustomPrompt="1"/>
          </p:nvPr>
        </p:nvSpPr>
        <p:spPr>
          <a:xfrm>
            <a:off x="465137" y="1873885"/>
            <a:ext cx="8229599" cy="1828800"/>
          </a:xfrm>
          <a:noFill/>
        </p:spPr>
        <p:txBody>
          <a:bodyPr lIns="0" tIns="0" rIns="0" bIns="0" anchor="t" anchorCtr="0"/>
          <a:lstStyle>
            <a:lvl1pPr>
              <a:lnSpc>
                <a:spcPts val="3000"/>
              </a:lnSpc>
              <a:defRPr sz="2800" spc="-150" baseline="0">
                <a:solidFill>
                  <a:schemeClr val="bg2"/>
                </a:solidFill>
              </a:defRPr>
            </a:lvl1pPr>
          </a:lstStyle>
          <a:p>
            <a:r>
              <a:rPr lang="en-US" dirty="0"/>
              <a:t>Thank you.</a:t>
            </a:r>
          </a:p>
        </p:txBody>
      </p:sp>
    </p:spTree>
    <p:extLst>
      <p:ext uri="{BB962C8B-B14F-4D97-AF65-F5344CB8AC3E}">
        <p14:creationId xmlns:p14="http://schemas.microsoft.com/office/powerpoint/2010/main" val="10720828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1"/>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9" y="6220609"/>
            <a:ext cx="4572000" cy="477054"/>
          </a:xfrm>
          <a:prstGeom prst="rect">
            <a:avLst/>
          </a:prstGeom>
          <a:noFill/>
          <a:ln w="12700">
            <a:noFill/>
            <a:miter lim="800000"/>
            <a:headEnd type="none" w="sm" len="sm"/>
            <a:tailEnd type="none" w="sm" len="sm"/>
          </a:ln>
          <a:effectLst/>
        </p:spPr>
        <p:txBody>
          <a:bodyPr vert="horz" wrap="square" lIns="182880" tIns="182880" rIns="182880" bIns="182880"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8" name="Picture 7"/>
          <p:cNvPicPr>
            <a:picLocks noChangeAspect="1"/>
          </p:cNvPicPr>
          <p:nvPr userDrawn="1"/>
        </p:nvPicPr>
        <p:blipFill>
          <a:blip r:embed="rId2"/>
          <a:stretch>
            <a:fillRect/>
          </a:stretch>
        </p:blipFill>
        <p:spPr bwMode="black">
          <a:xfrm>
            <a:off x="457200" y="479425"/>
            <a:ext cx="1483418" cy="310896"/>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464400" y="633600"/>
            <a:ext cx="115740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Click to edit Master title style</a:t>
            </a:r>
          </a:p>
        </p:txBody>
      </p:sp>
      <p:sp>
        <p:nvSpPr>
          <p:cNvPr id="6" name="Text Placeholder 5"/>
          <p:cNvSpPr>
            <a:spLocks noGrp="1"/>
          </p:cNvSpPr>
          <p:nvPr>
            <p:ph type="body" sz="quarter" idx="10"/>
          </p:nvPr>
        </p:nvSpPr>
        <p:spPr>
          <a:xfrm>
            <a:off x="464400" y="1212850"/>
            <a:ext cx="11574000" cy="1346522"/>
          </a:xfrm>
        </p:spPr>
        <p:txBody>
          <a:bodyPr/>
          <a:lstStyle>
            <a:lvl1pPr marL="0" indent="0">
              <a:buNone/>
              <a:defRPr sz="2400">
                <a:solidFill>
                  <a:schemeClr val="tx2"/>
                </a:solidFill>
              </a:defRPr>
            </a:lvl1pPr>
            <a:lvl2pPr marL="0" indent="0">
              <a:buFontTx/>
              <a:buNone/>
              <a:defRPr sz="1400"/>
            </a:lvl2pPr>
            <a:lvl3pPr marL="228600" indent="0">
              <a:buNone/>
              <a:defRPr sz="1200"/>
            </a:lvl3pPr>
            <a:lvl4pPr marL="457200" indent="0">
              <a:buNone/>
              <a:defRPr sz="1100"/>
            </a:lvl4pPr>
            <a:lvl5pPr marL="685800" indent="0">
              <a:buNone/>
              <a:defRPr sz="105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4585901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1566583"/>
          </a:xfrm>
        </p:spPr>
        <p:txBody>
          <a:bodyPr>
            <a:spAutoFit/>
          </a:bodyPr>
          <a:lstStyle>
            <a:lvl1pPr>
              <a:defRPr sz="2400"/>
            </a:lvl1pPr>
            <a:lvl2pPr>
              <a:defRPr sz="1800"/>
            </a:lvl2pPr>
            <a:lvl3pPr>
              <a:defRPr sz="16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464400" y="633600"/>
            <a:ext cx="11574000" cy="410369"/>
          </a:xfrm>
        </p:spPr>
        <p:txBody>
          <a:bodyPr vert="horz" wrap="square" lIns="0" tIns="0" rIns="0" bIns="0" rtlCol="0" anchor="t">
            <a:spAutoFit/>
          </a:bodyPr>
          <a:lstStyle>
            <a:lvl1pPr>
              <a:defRPr lang="en-US" sz="2800">
                <a:solidFill>
                  <a:srgbClr val="2F2F2F"/>
                </a:solidFill>
              </a:defRPr>
            </a:lvl1pPr>
          </a:lstStyle>
          <a:p>
            <a:pPr lvl="0">
              <a:lnSpc>
                <a:spcPts val="3200"/>
              </a:lnSpc>
            </a:pPr>
            <a:r>
              <a:rPr lang="en-US" dirty="0"/>
              <a:t>Click to edit Master title style</a:t>
            </a:r>
          </a:p>
        </p:txBody>
      </p:sp>
    </p:spTree>
    <p:extLst>
      <p:ext uri="{BB962C8B-B14F-4D97-AF65-F5344CB8AC3E}">
        <p14:creationId xmlns:p14="http://schemas.microsoft.com/office/powerpoint/2010/main" val="243925009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4400" y="633600"/>
            <a:ext cx="11575200" cy="410369"/>
          </a:xfrm>
        </p:spPr>
        <p:txBody>
          <a:bodyPr vert="horz" wrap="square" lIns="0" tIns="0" rIns="0" bIns="0" rtlCol="0" anchor="t">
            <a:spAutoFit/>
          </a:bodyPr>
          <a:lstStyle>
            <a:lvl1pPr>
              <a:defRPr lang="en-US" sz="2800" dirty="0">
                <a:solidFill>
                  <a:srgbClr val="2F2F2F"/>
                </a:solidFill>
              </a:defRPr>
            </a:lvl1pPr>
          </a:lstStyle>
          <a:p>
            <a:pPr lvl="0">
              <a:lnSpc>
                <a:spcPts val="3200"/>
              </a:lnSpc>
            </a:pPr>
            <a:r>
              <a:rPr lang="en-US" dirty="0"/>
              <a:t>Slide for Developer Code</a:t>
            </a:r>
          </a:p>
        </p:txBody>
      </p:sp>
      <p:sp>
        <p:nvSpPr>
          <p:cNvPr id="3" name="Rectangle 2"/>
          <p:cNvSpPr/>
          <p:nvPr userDrawn="1"/>
        </p:nvSpPr>
        <p:spPr bwMode="hidden">
          <a:xfrm>
            <a:off x="1" y="1178952"/>
            <a:ext cx="12436475" cy="581557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0" tIns="46630" rIns="46630" bIns="46630" numCol="1" spcCol="0" rtlCol="0" fromWordArt="0" anchor="ctr" anchorCtr="0" forceAA="0" compatLnSpc="1">
            <a:prstTxWarp prst="textNoShape">
              <a:avLst/>
            </a:prstTxWarp>
            <a:noAutofit/>
          </a:bodyPr>
          <a:lstStyle/>
          <a:p>
            <a:pPr algn="ctr" defTabSz="932290" fontAlgn="base">
              <a:spcBef>
                <a:spcPct val="0"/>
              </a:spcBef>
              <a:spcAft>
                <a:spcPct val="0"/>
              </a:spcAft>
            </a:pPr>
            <a:endParaRPr lang="en-US" sz="1836"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464400" y="1178952"/>
            <a:ext cx="11575200" cy="2658444"/>
          </a:xfrm>
        </p:spPr>
        <p:txBody>
          <a:bodyPr/>
          <a:lstStyle>
            <a:lvl1pPr marL="0" indent="0">
              <a:lnSpc>
                <a:spcPct val="95000"/>
              </a:lnSpc>
              <a:buNone/>
              <a:defRPr sz="3264">
                <a:gradFill>
                  <a:gsLst>
                    <a:gs pos="1250">
                      <a:srgbClr val="000000"/>
                    </a:gs>
                    <a:gs pos="100000">
                      <a:srgbClr val="000000"/>
                    </a:gs>
                  </a:gsLst>
                  <a:lin ang="5400000" scaled="0"/>
                </a:gradFill>
                <a:latin typeface="Consolas" pitchFamily="49" charset="0"/>
                <a:cs typeface="Consolas" pitchFamily="49" charset="0"/>
              </a:defRPr>
            </a:lvl1pPr>
            <a:lvl2pPr marL="346486"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2pPr>
            <a:lvl3pPr marL="584492"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3pPr>
            <a:lvl4pPr marL="814403"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4pPr>
            <a:lvl5pPr marL="1050791" indent="0">
              <a:lnSpc>
                <a:spcPct val="95000"/>
              </a:lnSpc>
              <a:buNone/>
              <a:defRPr>
                <a:gradFill>
                  <a:gsLst>
                    <a:gs pos="1250">
                      <a:srgbClr val="000000"/>
                    </a:gs>
                    <a:gs pos="100000">
                      <a:srgbClr val="000000"/>
                    </a:gs>
                  </a:gsLst>
                  <a:lin ang="5400000" scaled="0"/>
                </a:gradFill>
                <a:latin typeface="Consolas" pitchFamily="49" charset="0"/>
                <a:cs typeface="Consolas"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982060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A60F36A-EBDF-4D9D-8F13-E094035DB7F8}"/>
              </a:ext>
            </a:extLst>
          </p:cNvPr>
          <p:cNvSpPr/>
          <p:nvPr userDrawn="1"/>
        </p:nvSpPr>
        <p:spPr bwMode="auto">
          <a:xfrm>
            <a:off x="-1" y="-1"/>
            <a:ext cx="7801338" cy="6994525"/>
          </a:xfrm>
          <a:prstGeom prst="rect">
            <a:avLst/>
          </a:prstGeom>
          <a:gradFill flip="none" rotWithShape="1">
            <a:gsLst>
              <a:gs pos="41000">
                <a:schemeClr val="bg2">
                  <a:alpha val="52000"/>
                </a:schemeClr>
              </a:gs>
              <a:gs pos="100000">
                <a:schemeClr val="bg2">
                  <a:alpha val="0"/>
                </a:scheme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465137" y="3036319"/>
            <a:ext cx="8229599" cy="1828800"/>
          </a:xfrm>
          <a:noFill/>
        </p:spPr>
        <p:txBody>
          <a:bodyPr lIns="0" tIns="91440" rIns="146304" bIns="91440" anchor="b" anchorCtr="0"/>
          <a:lstStyle>
            <a:lvl1pPr>
              <a:defRPr sz="5400" spc="-150" baseline="0">
                <a:solidFill>
                  <a:schemeClr val="tx1"/>
                </a:solidFill>
              </a:defRPr>
            </a:lvl1pPr>
          </a:lstStyle>
          <a:p>
            <a:r>
              <a:rPr lang="en-US" dirty="0"/>
              <a:t>Office 365 presentation title or event name</a:t>
            </a:r>
          </a:p>
        </p:txBody>
      </p:sp>
      <p:sp>
        <p:nvSpPr>
          <p:cNvPr id="5" name="Text Placeholder 4"/>
          <p:cNvSpPr>
            <a:spLocks noGrp="1"/>
          </p:cNvSpPr>
          <p:nvPr>
            <p:ph type="body" sz="quarter" idx="12" hasCustomPrompt="1"/>
          </p:nvPr>
        </p:nvSpPr>
        <p:spPr>
          <a:xfrm>
            <a:off x="472032" y="4830762"/>
            <a:ext cx="8527440" cy="730183"/>
          </a:xfrm>
          <a:noFill/>
        </p:spPr>
        <p:txBody>
          <a:bodyPr lIns="0" tIns="109728" rIns="164592" bIns="109728">
            <a:noAutofit/>
          </a:bodyPr>
          <a:lstStyle>
            <a:lvl1pPr marL="0" indent="0">
              <a:spcBef>
                <a:spcPts val="0"/>
              </a:spcBef>
              <a:buNone/>
              <a:defRPr sz="1800" spc="0" baseline="0">
                <a:solidFill>
                  <a:schemeClr val="tx1"/>
                </a:solidFill>
                <a:latin typeface="+mn-lt"/>
              </a:defRPr>
            </a:lvl1pPr>
          </a:lstStyle>
          <a:p>
            <a:pPr lvl="0"/>
            <a:r>
              <a:rPr lang="en-US" dirty="0"/>
              <a:t>Author Name</a:t>
            </a:r>
          </a:p>
          <a:p>
            <a:pPr lvl="0"/>
            <a:r>
              <a:rPr lang="en-US" dirty="0"/>
              <a:t>Date</a:t>
            </a:r>
          </a:p>
        </p:txBody>
      </p:sp>
      <p:pic>
        <p:nvPicPr>
          <p:cNvPr id="64" name="MS logo gray - E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465139" y="449264"/>
            <a:ext cx="935564" cy="200341"/>
          </a:xfrm>
          <a:prstGeom prst="rect">
            <a:avLst/>
          </a:prstGeom>
        </p:spPr>
      </p:pic>
    </p:spTree>
    <p:extLst>
      <p:ext uri="{BB962C8B-B14F-4D97-AF65-F5344CB8AC3E}">
        <p14:creationId xmlns:p14="http://schemas.microsoft.com/office/powerpoint/2010/main" val="2089010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960438"/>
            <a:ext cx="3690937" cy="917575"/>
          </a:xfrm>
        </p:spPr>
        <p:txBody>
          <a:bodyPr lIns="0" tIns="0" rIns="0" bIns="0"/>
          <a:lstStyle>
            <a:lvl1pPr>
              <a:defRPr sz="1800" spc="-50" baseline="0">
                <a:solidFill>
                  <a:schemeClr val="tx1"/>
                </a:solidFill>
              </a:defRPr>
            </a:lvl1pPr>
          </a:lstStyle>
          <a:p>
            <a:r>
              <a:rPr lang="en-US" dirty="0"/>
              <a:t>Contents</a:t>
            </a:r>
          </a:p>
        </p:txBody>
      </p:sp>
      <p:sp>
        <p:nvSpPr>
          <p:cNvPr id="4" name="Text Placeholder 3"/>
          <p:cNvSpPr>
            <a:spLocks noGrp="1"/>
          </p:cNvSpPr>
          <p:nvPr>
            <p:ph type="body" sz="quarter" idx="10" hasCustomPrompt="1"/>
          </p:nvPr>
        </p:nvSpPr>
        <p:spPr>
          <a:xfrm>
            <a:off x="6354764" y="960438"/>
            <a:ext cx="3914774" cy="3862387"/>
          </a:xfrm>
        </p:spPr>
        <p:txBody>
          <a:bodyPr wrap="square" lIns="0" tIns="0" rIns="0" bIns="0">
            <a:noAutofit/>
          </a:bodyPr>
          <a:lstStyle>
            <a:lvl1pPr marL="0" indent="0" defTabSz="517525">
              <a:buNone/>
              <a:defRPr sz="1800" spc="-50" baseline="0">
                <a:solidFill>
                  <a:schemeClr val="accent1"/>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dirty="0"/>
              <a:t>##	Section Title</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chemeClr val="tx1"/>
                </a:solidFill>
              </a:defRPr>
            </a:lvl1pPr>
          </a:lstStyle>
          <a:p>
            <a:r>
              <a:rPr lang="en-US" dirty="0"/>
              <a:t>Heading Segoe UI </a:t>
            </a:r>
            <a:r>
              <a:rPr lang="en-US" dirty="0" err="1"/>
              <a:t>Semibold</a:t>
            </a:r>
            <a:r>
              <a:rPr lang="en-US" dirty="0"/>
              <a:t> 28/32</a:t>
            </a:r>
          </a:p>
        </p:txBody>
      </p:sp>
      <p:sp>
        <p:nvSpPr>
          <p:cNvPr id="4" name="Text Placeholder 3"/>
          <p:cNvSpPr>
            <a:spLocks noGrp="1"/>
          </p:cNvSpPr>
          <p:nvPr>
            <p:ph type="body" sz="quarter" idx="10" hasCustomPrompt="1"/>
          </p:nvPr>
        </p:nvSpPr>
        <p:spPr>
          <a:xfrm>
            <a:off x="465138" y="1919804"/>
            <a:ext cx="11533187" cy="307777"/>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Large: subhead Segoe UI Regular 20/24</a:t>
            </a:r>
          </a:p>
        </p:txBody>
      </p:sp>
      <p:sp>
        <p:nvSpPr>
          <p:cNvPr id="5" name="Text Placeholder 4"/>
          <p:cNvSpPr>
            <a:spLocks noGrp="1"/>
          </p:cNvSpPr>
          <p:nvPr>
            <p:ph type="body" sz="quarter" idx="11" hasCustomPrompt="1"/>
          </p:nvPr>
        </p:nvSpPr>
        <p:spPr>
          <a:xfrm>
            <a:off x="465138" y="3214124"/>
            <a:ext cx="11533187" cy="461665"/>
          </a:xfrm>
        </p:spPr>
        <p:txBody>
          <a:bodyPr lIns="0" tIns="0" rIns="0" bIns="0"/>
          <a:lstStyle>
            <a:lvl1pPr marL="0" indent="0">
              <a:lnSpc>
                <a:spcPts val="1800"/>
              </a:lnSpc>
              <a:spcBef>
                <a:spcPts val="0"/>
              </a:spcBef>
              <a:buNone/>
              <a:defRPr sz="1400" b="1">
                <a:solidFill>
                  <a:schemeClr val="tx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Medium: paragraph title Segoe UI bold 14/18</a:t>
            </a:r>
          </a:p>
          <a:p>
            <a:pPr lvl="1"/>
            <a:r>
              <a:rPr lang="en-US" dirty="0"/>
              <a:t>Body copy Segoe UI Regular 14/18</a:t>
            </a:r>
          </a:p>
        </p:txBody>
      </p:sp>
      <p:sp>
        <p:nvSpPr>
          <p:cNvPr id="7" name="Text Placeholder 6"/>
          <p:cNvSpPr>
            <a:spLocks noGrp="1"/>
          </p:cNvSpPr>
          <p:nvPr>
            <p:ph type="body" sz="quarter" idx="12" hasCustomPrompt="1"/>
          </p:nvPr>
        </p:nvSpPr>
        <p:spPr>
          <a:xfrm>
            <a:off x="465138" y="4477703"/>
            <a:ext cx="11533187" cy="307777"/>
          </a:xfrm>
        </p:spPr>
        <p:txBody>
          <a:bodyPr lIns="0" tIns="0" rIns="0" bIns="0"/>
          <a:lstStyle>
            <a:lvl1pPr marL="0" indent="0">
              <a:lnSpc>
                <a:spcPts val="1200"/>
              </a:lnSpc>
              <a:spcBef>
                <a:spcPts val="0"/>
              </a:spcBef>
              <a:buNone/>
              <a:defRPr sz="1000">
                <a:solidFill>
                  <a:schemeClr val="tx1"/>
                </a:solidFill>
              </a:defRPr>
            </a:lvl1pPr>
            <a:lvl2pPr marL="0" indent="0">
              <a:lnSpc>
                <a:spcPts val="1200"/>
              </a:lnSpc>
              <a:spcBef>
                <a:spcPts val="0"/>
              </a:spcBef>
              <a:buNone/>
              <a:defRPr sz="1000">
                <a:solidFill>
                  <a:schemeClr val="tx1"/>
                </a:solidFill>
              </a:defRPr>
            </a:lvl2pPr>
            <a:lvl3pPr marL="457200" indent="0">
              <a:buNone/>
              <a:defRPr/>
            </a:lvl3pPr>
            <a:lvl4pPr marL="685800" indent="0">
              <a:buNone/>
              <a:defRPr/>
            </a:lvl4pPr>
            <a:lvl5pPr marL="914400" indent="0">
              <a:buNone/>
              <a:defRPr/>
            </a:lvl5pPr>
          </a:lstStyle>
          <a:p>
            <a:pPr lvl="0"/>
            <a:r>
              <a:rPr lang="en-US" dirty="0"/>
              <a:t>Small: caption title Segoe </a:t>
            </a:r>
            <a:r>
              <a:rPr lang="en-US" dirty="0" err="1"/>
              <a:t>Semibold</a:t>
            </a:r>
            <a:r>
              <a:rPr lang="en-US" dirty="0"/>
              <a:t> 10/12</a:t>
            </a:r>
          </a:p>
          <a:p>
            <a:pPr lvl="1"/>
            <a:r>
              <a:rPr lang="en-US" dirty="0"/>
              <a:t>Caption Segoe Regular 10/12</a:t>
            </a:r>
          </a:p>
        </p:txBody>
      </p:sp>
    </p:spTree>
    <p:extLst>
      <p:ext uri="{BB962C8B-B14F-4D97-AF65-F5344CB8AC3E}">
        <p14:creationId xmlns:p14="http://schemas.microsoft.com/office/powerpoint/2010/main" val="1660141622"/>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1: three column bulleted list</a:t>
            </a:r>
          </a:p>
        </p:txBody>
      </p:sp>
      <p:sp>
        <p:nvSpPr>
          <p:cNvPr id="4" name="Text Placeholder 3"/>
          <p:cNvSpPr>
            <a:spLocks noGrp="1"/>
          </p:cNvSpPr>
          <p:nvPr>
            <p:ph type="body" sz="quarter" idx="10" hasCustomPrompt="1"/>
          </p:nvPr>
        </p:nvSpPr>
        <p:spPr>
          <a:xfrm>
            <a:off x="465138" y="1919804"/>
            <a:ext cx="7604125" cy="923330"/>
          </a:xfrm>
        </p:spPr>
        <p:txBody>
          <a:bodyPr wrap="square" lIns="0" tIns="0" rIns="0" bIns="0">
            <a:spAutoFit/>
          </a:bodyPr>
          <a:lstStyle>
            <a:lvl1pPr marL="0" indent="0">
              <a:lnSpc>
                <a:spcPts val="2400"/>
              </a:lnSpc>
              <a:buNone/>
              <a:defRPr sz="2000" b="0" i="0">
                <a:solidFill>
                  <a:schemeClr val="tx1"/>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en-US" dirty="0"/>
              <a:t>Subhead Segoe UI Regular 20/24. Dis </a:t>
            </a:r>
            <a:r>
              <a:rPr lang="en-US" dirty="0" err="1"/>
              <a:t>apid</a:t>
            </a:r>
            <a:r>
              <a:rPr lang="en-US" dirty="0"/>
              <a:t> </a:t>
            </a:r>
            <a:r>
              <a:rPr lang="en-US" dirty="0" err="1"/>
              <a:t>es</a:t>
            </a:r>
            <a:r>
              <a:rPr lang="en-US" dirty="0"/>
              <a:t> </a:t>
            </a:r>
            <a:r>
              <a:rPr lang="en-US" dirty="0" err="1"/>
              <a:t>simusanditis</a:t>
            </a:r>
            <a:r>
              <a:rPr lang="en-US" dirty="0"/>
              <a:t> </a:t>
            </a:r>
            <a:r>
              <a:rPr lang="en-US" dirty="0" err="1"/>
              <a:t>ea</a:t>
            </a:r>
            <a:r>
              <a:rPr lang="en-US" dirty="0"/>
              <a:t> ex et </a:t>
            </a:r>
            <a:r>
              <a:rPr lang="en-US" dirty="0" err="1"/>
              <a:t>illore</a:t>
            </a:r>
            <a:r>
              <a:rPr lang="en-US" dirty="0"/>
              <a:t>, </a:t>
            </a:r>
            <a:r>
              <a:rPr lang="en-US" dirty="0" err="1"/>
              <a:t>nectationet</a:t>
            </a:r>
            <a:r>
              <a:rPr lang="en-US" dirty="0"/>
              <a:t> </a:t>
            </a:r>
            <a:r>
              <a:rPr lang="en-US" dirty="0" err="1"/>
              <a:t>aut</a:t>
            </a:r>
            <a:r>
              <a:rPr lang="en-US" dirty="0"/>
              <a:t> </a:t>
            </a:r>
            <a:r>
              <a:rPr lang="en-US" dirty="0" err="1"/>
              <a:t>dic</a:t>
            </a:r>
            <a:r>
              <a:rPr lang="en-US" dirty="0"/>
              <a:t> </a:t>
            </a:r>
            <a:r>
              <a:rPr lang="en-US" dirty="0" err="1"/>
              <a:t>tem</a:t>
            </a:r>
            <a:r>
              <a:rPr lang="en-US" dirty="0"/>
              <a:t> </a:t>
            </a:r>
            <a:r>
              <a:rPr lang="en-US" dirty="0" err="1"/>
              <a:t>vit</a:t>
            </a:r>
            <a:r>
              <a:rPr lang="en-US" dirty="0"/>
              <a:t> </a:t>
            </a:r>
            <a:r>
              <a:rPr lang="en-US" dirty="0" err="1"/>
              <a:t>velestium</a:t>
            </a:r>
            <a:r>
              <a:rPr lang="en-US" dirty="0"/>
              <a:t> </a:t>
            </a:r>
            <a:r>
              <a:rPr lang="en-US" dirty="0" err="1"/>
              <a:t>reperro</a:t>
            </a:r>
            <a:r>
              <a:rPr lang="en-US" dirty="0"/>
              <a:t> </a:t>
            </a:r>
            <a:r>
              <a:rPr lang="en-US" dirty="0" err="1"/>
              <a:t>rroviduntion</a:t>
            </a:r>
            <a:r>
              <a:rPr lang="en-US" dirty="0"/>
              <a:t> </a:t>
            </a:r>
            <a:r>
              <a:rPr lang="en-US" dirty="0" err="1"/>
              <a:t>conem</a:t>
            </a:r>
            <a:r>
              <a:rPr lang="en-US" dirty="0"/>
              <a:t> </a:t>
            </a:r>
            <a:r>
              <a:rPr lang="en-US" dirty="0" err="1"/>
              <a:t>rehend</a:t>
            </a:r>
            <a:r>
              <a:rPr lang="en-US" dirty="0"/>
              <a:t>.</a:t>
            </a:r>
          </a:p>
        </p:txBody>
      </p:sp>
      <p:sp>
        <p:nvSpPr>
          <p:cNvPr id="5" name="Text Placeholder 4"/>
          <p:cNvSpPr>
            <a:spLocks noGrp="1"/>
          </p:cNvSpPr>
          <p:nvPr>
            <p:ph type="body" sz="quarter" idx="11" hasCustomPrompt="1"/>
          </p:nvPr>
        </p:nvSpPr>
        <p:spPr>
          <a:xfrm>
            <a:off x="465138" y="3214124"/>
            <a:ext cx="3690937" cy="2731517"/>
          </a:xfrm>
        </p:spPr>
        <p:txBody>
          <a:bodyPr lIns="0" tIns="0" rIns="0" bIns="0"/>
          <a:lstStyle>
            <a:lvl1pPr marL="0" indent="0">
              <a:lnSpc>
                <a:spcPts val="1800"/>
              </a:lnSpc>
              <a:spcBef>
                <a:spcPts val="900"/>
              </a:spcBef>
              <a:buNone/>
              <a:defRPr sz="1400" b="1">
                <a:solidFill>
                  <a:schemeClr val="accent1"/>
                </a:solidFill>
                <a:latin typeface="+mn-lt"/>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6" name="Text Placeholder 4"/>
          <p:cNvSpPr>
            <a:spLocks noGrp="1"/>
          </p:cNvSpPr>
          <p:nvPr>
            <p:ph type="body" sz="quarter" idx="12" hasCustomPrompt="1"/>
          </p:nvPr>
        </p:nvSpPr>
        <p:spPr>
          <a:xfrm>
            <a:off x="4399597" y="3223704"/>
            <a:ext cx="3669666" cy="2731517"/>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
        <p:nvSpPr>
          <p:cNvPr id="8" name="Text Placeholder 4"/>
          <p:cNvSpPr>
            <a:spLocks noGrp="1"/>
          </p:cNvSpPr>
          <p:nvPr>
            <p:ph type="body" sz="quarter" idx="13" hasCustomPrompt="1"/>
          </p:nvPr>
        </p:nvSpPr>
        <p:spPr>
          <a:xfrm>
            <a:off x="8303577" y="3214124"/>
            <a:ext cx="3694748" cy="2731517"/>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285750" marR="0" indent="-285750" algn="l" defTabSz="932742" rtl="0" eaLnBrk="1" fontAlgn="auto" latinLnBrk="0" hangingPunct="1">
              <a:lnSpc>
                <a:spcPts val="1800"/>
              </a:lnSpc>
              <a:spcBef>
                <a:spcPts val="450"/>
              </a:spcBef>
              <a:spcAft>
                <a:spcPts val="0"/>
              </a:spcAft>
              <a:buClrTx/>
              <a:buSzPct val="90000"/>
              <a:buFont typeface="Arial" panose="020B0604020202020204" pitchFamily="34" charset="0"/>
              <a:buChar char="•"/>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a:p>
            <a:pPr marL="285750" marR="0" lvl="1" indent="-285750" algn="l" defTabSz="932742" rtl="0" eaLnBrk="1" fontAlgn="auto" latinLnBrk="0" hangingPunct="1">
              <a:lnSpc>
                <a:spcPts val="1800"/>
              </a:lnSpc>
              <a:spcBef>
                <a:spcPts val="13"/>
              </a:spcBef>
              <a:spcAft>
                <a:spcPts val="0"/>
              </a:spcAft>
              <a:buClrTx/>
              <a:buSzPct val="90000"/>
              <a:buFont typeface="Arial" panose="020B0604020202020204" pitchFamily="34" charset="0"/>
              <a:buChar char="•"/>
              <a:tabLst/>
              <a:defRPr/>
            </a:pPr>
            <a:r>
              <a:rPr lang="en-US" dirty="0"/>
              <a:t>Body copy Segoe Regular 14/18. </a:t>
            </a:r>
            <a:r>
              <a:rPr lang="en-US" dirty="0" err="1"/>
              <a:t>Boribus</a:t>
            </a:r>
            <a:r>
              <a:rPr lang="en-US" dirty="0"/>
              <a:t> </a:t>
            </a:r>
            <a:r>
              <a:rPr lang="en-US" dirty="0" err="1"/>
              <a:t>sinctius</a:t>
            </a:r>
            <a:r>
              <a:rPr lang="en-US" dirty="0"/>
              <a:t> </a:t>
            </a:r>
            <a:r>
              <a:rPr lang="en-US" dirty="0" err="1"/>
              <a:t>nimaxime</a:t>
            </a:r>
            <a:r>
              <a:rPr lang="en-US" dirty="0"/>
              <a:t> </a:t>
            </a:r>
            <a:r>
              <a:rPr lang="en-US" dirty="0" err="1"/>
              <a:t>nonsequibus</a:t>
            </a:r>
            <a:r>
              <a:rPr lang="en-US" dirty="0"/>
              <a:t> </a:t>
            </a:r>
            <a:r>
              <a:rPr lang="en-US" dirty="0" err="1"/>
              <a:t>dollendis</a:t>
            </a:r>
            <a:r>
              <a:rPr lang="en-US" dirty="0"/>
              <a:t> as </a:t>
            </a:r>
            <a:r>
              <a:rPr lang="en-US" dirty="0" err="1"/>
              <a:t>autestiatur</a:t>
            </a:r>
            <a:r>
              <a:rPr lang="en-US" dirty="0"/>
              <a:t>. </a:t>
            </a:r>
            <a:r>
              <a:rPr lang="en-US" dirty="0" err="1"/>
              <a:t>Urestempor</a:t>
            </a:r>
            <a:r>
              <a:rPr lang="en-US" dirty="0"/>
              <a:t> </a:t>
            </a:r>
            <a:r>
              <a:rPr lang="en-US" dirty="0" err="1"/>
              <a:t>ra</a:t>
            </a:r>
            <a:r>
              <a:rPr lang="en-US" dirty="0"/>
              <a:t> </a:t>
            </a:r>
            <a:r>
              <a:rPr lang="en-US" dirty="0" err="1"/>
              <a:t>aut</a:t>
            </a:r>
            <a:r>
              <a:rPr lang="en-US" dirty="0"/>
              <a:t> </a:t>
            </a:r>
            <a:r>
              <a:rPr lang="en-US" dirty="0" err="1"/>
              <a:t>velique</a:t>
            </a:r>
            <a:r>
              <a:rPr lang="en-US" dirty="0"/>
              <a:t> </a:t>
            </a:r>
            <a:r>
              <a:rPr lang="en-US" dirty="0" err="1"/>
              <a:t>perum</a:t>
            </a:r>
            <a:r>
              <a:rPr lang="en-US" dirty="0"/>
              <a:t> </a:t>
            </a:r>
            <a:r>
              <a:rPr lang="en-US" dirty="0" err="1"/>
              <a:t>enim</a:t>
            </a:r>
            <a:r>
              <a:rPr lang="en-US" dirty="0"/>
              <a:t> qui </a:t>
            </a:r>
            <a:r>
              <a:rPr lang="en-US" dirty="0" err="1"/>
              <a:t>omnimus</a:t>
            </a:r>
            <a:r>
              <a:rPr lang="en-US" dirty="0"/>
              <a:t>, </a:t>
            </a:r>
            <a:r>
              <a:rPr lang="en-US" dirty="0" err="1"/>
              <a:t>sunt</a:t>
            </a:r>
            <a:r>
              <a:rPr lang="en-US" dirty="0"/>
              <a:t> </a:t>
            </a:r>
            <a:r>
              <a:rPr lang="en-US" dirty="0" err="1"/>
              <a:t>fuga</a:t>
            </a:r>
            <a:r>
              <a:rPr lang="en-US" dirty="0"/>
              <a:t>.</a:t>
            </a:r>
          </a:p>
          <a:p>
            <a:pPr lvl="1"/>
            <a:endParaRPr lang="en-US" dirty="0"/>
          </a:p>
        </p:txBody>
      </p:sp>
    </p:spTree>
    <p:extLst>
      <p:ext uri="{BB962C8B-B14F-4D97-AF65-F5344CB8AC3E}">
        <p14:creationId xmlns:p14="http://schemas.microsoft.com/office/powerpoint/2010/main" val="408693891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2: two columns copy heavy</a:t>
            </a:r>
          </a:p>
        </p:txBody>
      </p:sp>
      <p:sp>
        <p:nvSpPr>
          <p:cNvPr id="5" name="Text Placeholder 4"/>
          <p:cNvSpPr>
            <a:spLocks noGrp="1"/>
          </p:cNvSpPr>
          <p:nvPr>
            <p:ph type="body" sz="quarter" idx="11" hasCustomPrompt="1"/>
          </p:nvPr>
        </p:nvSpPr>
        <p:spPr>
          <a:xfrm>
            <a:off x="465138" y="200545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
        <p:nvSpPr>
          <p:cNvPr id="7" name="Text Placeholder 4"/>
          <p:cNvSpPr>
            <a:spLocks noGrp="1"/>
          </p:cNvSpPr>
          <p:nvPr>
            <p:ph type="body" sz="quarter" idx="12" hasCustomPrompt="1"/>
          </p:nvPr>
        </p:nvSpPr>
        <p:spPr>
          <a:xfrm>
            <a:off x="6354763" y="1995296"/>
            <a:ext cx="5653087" cy="386862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Pa </a:t>
            </a:r>
            <a:r>
              <a:rPr lang="en-US" dirty="0" err="1"/>
              <a:t>consed</a:t>
            </a:r>
            <a:r>
              <a:rPr lang="en-US" dirty="0"/>
              <a:t> et </a:t>
            </a:r>
            <a:r>
              <a:rPr lang="en-US" dirty="0" err="1"/>
              <a:t>atur</a:t>
            </a:r>
            <a:r>
              <a:rPr lang="en-US" dirty="0"/>
              <a:t>. </a:t>
            </a:r>
            <a:r>
              <a:rPr lang="en-US" dirty="0" err="1"/>
              <a:t>Serion</a:t>
            </a:r>
            <a:r>
              <a:rPr lang="en-US" dirty="0"/>
              <a:t> </a:t>
            </a:r>
            <a:r>
              <a:rPr lang="en-US" dirty="0" err="1"/>
              <a:t>corepudi</a:t>
            </a:r>
            <a:r>
              <a:rPr lang="en-US" dirty="0"/>
              <a:t> dolor </a:t>
            </a:r>
            <a:r>
              <a:rPr lang="en-US" dirty="0" err="1"/>
              <a:t>adionse</a:t>
            </a:r>
            <a:r>
              <a:rPr lang="en-US" dirty="0"/>
              <a:t> </a:t>
            </a:r>
            <a:r>
              <a:rPr lang="en-US" dirty="0" err="1"/>
              <a:t>quibusame</a:t>
            </a:r>
            <a:r>
              <a:rPr lang="en-US" dirty="0"/>
              <a:t> </a:t>
            </a:r>
            <a:r>
              <a:rPr lang="en-US" dirty="0" err="1"/>
              <a:t>nullabora</a:t>
            </a:r>
            <a:r>
              <a:rPr lang="en-US" dirty="0"/>
              <a:t> </a:t>
            </a:r>
            <a:r>
              <a:rPr lang="en-US" dirty="0" err="1"/>
              <a:t>volent</a:t>
            </a:r>
            <a:r>
              <a:rPr lang="en-US" dirty="0"/>
              <a:t> </a:t>
            </a:r>
            <a:r>
              <a:rPr lang="en-US" dirty="0" err="1"/>
              <a:t>lignam</a:t>
            </a:r>
            <a:r>
              <a:rPr lang="en-US" dirty="0"/>
              <a:t> </a:t>
            </a:r>
            <a:r>
              <a:rPr lang="en-US" dirty="0" err="1"/>
              <a:t>entis</a:t>
            </a:r>
            <a:r>
              <a:rPr lang="en-US" dirty="0"/>
              <a:t> ape </a:t>
            </a:r>
            <a:r>
              <a:rPr lang="en-US" dirty="0" err="1"/>
              <a:t>dolores</a:t>
            </a:r>
            <a:r>
              <a:rPr lang="en-US" dirty="0"/>
              <a:t> se </a:t>
            </a:r>
            <a:r>
              <a:rPr lang="en-US" dirty="0" err="1"/>
              <a:t>voluptae</a:t>
            </a:r>
            <a:r>
              <a:rPr lang="en-US" dirty="0"/>
              <a:t> </a:t>
            </a:r>
            <a:r>
              <a:rPr lang="en-US" dirty="0" err="1"/>
              <a:t>nimolupti</a:t>
            </a:r>
            <a:r>
              <a:rPr lang="en-US" dirty="0"/>
              <a:t> </a:t>
            </a:r>
            <a:r>
              <a:rPr lang="en-US" dirty="0" err="1"/>
              <a:t>quam</a:t>
            </a:r>
            <a:r>
              <a:rPr lang="en-US" dirty="0"/>
              <a:t> </a:t>
            </a:r>
            <a:r>
              <a:rPr lang="en-US" dirty="0" err="1"/>
              <a:t>ium</a:t>
            </a:r>
            <a:r>
              <a:rPr lang="en-US" dirty="0"/>
              <a:t> </a:t>
            </a:r>
            <a:r>
              <a:rPr lang="en-US" dirty="0" err="1"/>
              <a:t>simusa</a:t>
            </a:r>
            <a:r>
              <a:rPr lang="en-US" dirty="0"/>
              <a:t> </a:t>
            </a:r>
            <a:r>
              <a:rPr lang="en-US" dirty="0" err="1"/>
              <a:t>doluptur</a:t>
            </a:r>
            <a:r>
              <a:rPr lang="en-US" dirty="0"/>
              <a:t>, sum hic </a:t>
            </a:r>
            <a:r>
              <a:rPr lang="en-US" dirty="0" err="1"/>
              <a:t>tem</a:t>
            </a:r>
            <a:r>
              <a:rPr lang="en-US" dirty="0"/>
              <a:t> qui cum </a:t>
            </a:r>
            <a:r>
              <a:rPr lang="en-US" dirty="0" err="1"/>
              <a:t>evelest</a:t>
            </a:r>
            <a:r>
              <a:rPr lang="en-US" dirty="0"/>
              <a:t>, </a:t>
            </a:r>
            <a:r>
              <a:rPr lang="en-US" dirty="0" err="1"/>
              <a:t>cusapel</a:t>
            </a:r>
            <a:r>
              <a:rPr lang="en-US" dirty="0"/>
              <a:t> et </a:t>
            </a:r>
            <a:r>
              <a:rPr lang="en-US" dirty="0" err="1"/>
              <a:t>unt</a:t>
            </a:r>
            <a:r>
              <a:rPr lang="en-US" dirty="0"/>
              <a:t> et </a:t>
            </a:r>
            <a:r>
              <a:rPr lang="en-US" dirty="0" err="1"/>
              <a:t>hiciisciume</a:t>
            </a:r>
            <a:r>
              <a:rPr lang="en-US" dirty="0"/>
              <a:t> </a:t>
            </a:r>
            <a:r>
              <a:rPr lang="en-US" dirty="0" err="1"/>
              <a:t>vernatiore</a:t>
            </a:r>
            <a:r>
              <a:rPr lang="en-US" dirty="0"/>
              <a:t> </a:t>
            </a:r>
            <a:r>
              <a:rPr lang="en-US" dirty="0" err="1"/>
              <a:t>volenecabor</a:t>
            </a:r>
            <a:r>
              <a:rPr lang="en-US" dirty="0"/>
              <a:t> </a:t>
            </a:r>
            <a:r>
              <a:rPr lang="en-US" dirty="0" err="1"/>
              <a:t>seque</a:t>
            </a:r>
            <a:r>
              <a:rPr lang="en-US" dirty="0"/>
              <a:t> </a:t>
            </a:r>
            <a:r>
              <a:rPr lang="en-US" dirty="0" err="1"/>
              <a:t>officient</a:t>
            </a:r>
            <a:r>
              <a:rPr lang="en-US" dirty="0"/>
              <a:t>, </a:t>
            </a:r>
            <a:r>
              <a:rPr lang="en-US" dirty="0" err="1"/>
              <a:t>quamus</a:t>
            </a:r>
            <a:r>
              <a:rPr lang="en-US" dirty="0"/>
              <a:t> </a:t>
            </a:r>
            <a:r>
              <a:rPr lang="en-US" dirty="0" err="1"/>
              <a:t>voluptium</a:t>
            </a:r>
            <a:r>
              <a:rPr lang="en-US" dirty="0"/>
              <a:t> </a:t>
            </a:r>
            <a:r>
              <a:rPr lang="en-US" dirty="0" err="1"/>
              <a:t>natur</a:t>
            </a:r>
            <a:r>
              <a:rPr lang="en-US" dirty="0"/>
              <a:t> </a:t>
            </a:r>
            <a:r>
              <a:rPr lang="en-US" dirty="0" err="1"/>
              <a:t>maio</a:t>
            </a:r>
            <a:r>
              <a:rPr lang="en-US" dirty="0"/>
              <a:t> </a:t>
            </a:r>
            <a:r>
              <a:rPr lang="en-US" dirty="0" err="1"/>
              <a:t>volupta</a:t>
            </a:r>
            <a:r>
              <a:rPr lang="en-US" dirty="0"/>
              <a:t> </a:t>
            </a:r>
            <a:r>
              <a:rPr lang="en-US" dirty="0" err="1"/>
              <a:t>tioria</a:t>
            </a:r>
            <a:r>
              <a:rPr lang="en-US" dirty="0"/>
              <a:t> </a:t>
            </a:r>
            <a:r>
              <a:rPr lang="en-US" dirty="0" err="1"/>
              <a:t>venimetur</a:t>
            </a:r>
            <a:r>
              <a:rPr lang="en-US" dirty="0"/>
              <a:t> re </a:t>
            </a:r>
            <a:r>
              <a:rPr lang="en-US" dirty="0" err="1"/>
              <a:t>vel</a:t>
            </a:r>
            <a:r>
              <a:rPr lang="en-US" dirty="0"/>
              <a:t> </a:t>
            </a:r>
            <a:r>
              <a:rPr lang="en-US" dirty="0" err="1"/>
              <a:t>ent</a:t>
            </a:r>
            <a:r>
              <a:rPr lang="en-US" dirty="0"/>
              <a:t>, </a:t>
            </a:r>
            <a:r>
              <a:rPr lang="en-US" dirty="0" err="1"/>
              <a:t>quae</a:t>
            </a:r>
            <a:r>
              <a:rPr lang="en-US" dirty="0"/>
              <a:t> </a:t>
            </a:r>
            <a:r>
              <a:rPr lang="en-US" dirty="0" err="1"/>
              <a:t>liqui</a:t>
            </a:r>
            <a:r>
              <a:rPr lang="en-US" dirty="0"/>
              <a:t> </a:t>
            </a:r>
            <a:r>
              <a:rPr lang="en-US" dirty="0" err="1"/>
              <a:t>tem</a:t>
            </a:r>
            <a:r>
              <a:rPr lang="en-US" dirty="0"/>
              <a:t> sin con re </a:t>
            </a:r>
            <a:r>
              <a:rPr lang="en-US" dirty="0" err="1"/>
              <a:t>laut</a:t>
            </a:r>
            <a:r>
              <a:rPr lang="en-US" dirty="0"/>
              <a:t> </a:t>
            </a:r>
            <a:r>
              <a:rPr lang="en-US" dirty="0" err="1"/>
              <a:t>aut</a:t>
            </a:r>
            <a:r>
              <a:rPr lang="en-US" dirty="0"/>
              <a:t> </a:t>
            </a:r>
            <a:r>
              <a:rPr lang="en-US" dirty="0" err="1"/>
              <a:t>volupietur</a:t>
            </a:r>
            <a:r>
              <a:rPr lang="en-US" dirty="0"/>
              <a:t>.</a:t>
            </a:r>
          </a:p>
          <a:p>
            <a:pPr lvl="1"/>
            <a:endParaRPr lang="en-US" dirty="0"/>
          </a:p>
          <a:p>
            <a:pPr lvl="1"/>
            <a:r>
              <a:rPr lang="en-US" dirty="0" err="1"/>
              <a:t>Henestios</a:t>
            </a:r>
            <a:r>
              <a:rPr lang="en-US" dirty="0"/>
              <a:t> </a:t>
            </a:r>
            <a:r>
              <a:rPr lang="en-US" dirty="0" err="1"/>
              <a:t>vellantium</a:t>
            </a:r>
            <a:r>
              <a:rPr lang="en-US" dirty="0"/>
              <a:t> </a:t>
            </a:r>
            <a:r>
              <a:rPr lang="en-US" dirty="0" err="1"/>
              <a:t>simi</a:t>
            </a:r>
            <a:r>
              <a:rPr lang="en-US" dirty="0"/>
              <a:t>, </a:t>
            </a:r>
            <a:r>
              <a:rPr lang="en-US" dirty="0" err="1"/>
              <a:t>quassenime</a:t>
            </a:r>
            <a:r>
              <a:rPr lang="en-US" dirty="0"/>
              <a:t> consent </a:t>
            </a:r>
            <a:r>
              <a:rPr lang="en-US" dirty="0" err="1"/>
              <a:t>emquatincti</a:t>
            </a:r>
            <a:r>
              <a:rPr lang="en-US" dirty="0"/>
              <a:t> to doles </a:t>
            </a:r>
            <a:r>
              <a:rPr lang="en-US" dirty="0" err="1"/>
              <a:t>cium</a:t>
            </a:r>
            <a:r>
              <a:rPr lang="en-US" dirty="0"/>
              <a:t> </a:t>
            </a:r>
            <a:r>
              <a:rPr lang="en-US" dirty="0" err="1"/>
              <a:t>nectur</a:t>
            </a:r>
            <a:r>
              <a:rPr lang="en-US" dirty="0"/>
              <a:t>. </a:t>
            </a:r>
            <a:r>
              <a:rPr lang="en-US" dirty="0" err="1"/>
              <a:t>Experit</a:t>
            </a:r>
            <a:r>
              <a:rPr lang="en-US" dirty="0"/>
              <a:t> </a:t>
            </a:r>
            <a:r>
              <a:rPr lang="en-US" dirty="0" err="1"/>
              <a:t>occus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a:t>
            </a:r>
            <a:r>
              <a:rPr lang="en-US" dirty="0" err="1"/>
              <a:t>ipsuntius</a:t>
            </a:r>
            <a:r>
              <a:rPr lang="en-US" dirty="0"/>
              <a:t> </a:t>
            </a:r>
            <a:r>
              <a:rPr lang="en-US" dirty="0" err="1"/>
              <a:t>quideli</a:t>
            </a:r>
            <a:r>
              <a:rPr lang="en-US" dirty="0"/>
              <a:t> </a:t>
            </a:r>
            <a:r>
              <a:rPr lang="en-US" dirty="0" err="1"/>
              <a:t>tatiis</a:t>
            </a:r>
            <a:r>
              <a:rPr lang="en-US" dirty="0"/>
              <a:t> rem </a:t>
            </a:r>
            <a:r>
              <a:rPr lang="en-US" dirty="0" err="1"/>
              <a:t>restis</a:t>
            </a:r>
            <a:r>
              <a:rPr lang="en-US" dirty="0"/>
              <a:t> pro </a:t>
            </a:r>
            <a:r>
              <a:rPr lang="en-US" dirty="0" err="1"/>
              <a:t>ium</a:t>
            </a:r>
            <a:r>
              <a:rPr lang="en-US" dirty="0"/>
              <a:t> qui </a:t>
            </a:r>
            <a:r>
              <a:rPr lang="en-US" dirty="0" err="1"/>
              <a:t>ra</a:t>
            </a:r>
            <a:r>
              <a:rPr lang="en-US" dirty="0"/>
              <a:t> </a:t>
            </a:r>
            <a:r>
              <a:rPr lang="en-US" dirty="0" err="1"/>
              <a:t>debist</a:t>
            </a:r>
            <a:r>
              <a:rPr lang="en-US" dirty="0"/>
              <a:t> at </a:t>
            </a:r>
            <a:r>
              <a:rPr lang="en-US" dirty="0" err="1"/>
              <a:t>ilit</a:t>
            </a:r>
            <a:r>
              <a:rPr lang="en-US" dirty="0"/>
              <a:t> </a:t>
            </a:r>
            <a:r>
              <a:rPr lang="en-US" dirty="0" err="1"/>
              <a:t>est</a:t>
            </a:r>
            <a:r>
              <a:rPr lang="en-US" dirty="0"/>
              <a:t>, </a:t>
            </a:r>
            <a:r>
              <a:rPr lang="en-US" dirty="0" err="1"/>
              <a:t>cus</a:t>
            </a:r>
            <a:r>
              <a:rPr lang="en-US" dirty="0"/>
              <a:t> </a:t>
            </a:r>
            <a:r>
              <a:rPr lang="en-US" dirty="0" err="1"/>
              <a:t>invenim</a:t>
            </a:r>
            <a:r>
              <a:rPr lang="en-US" dirty="0"/>
              <a:t> </a:t>
            </a:r>
            <a:r>
              <a:rPr lang="en-US" dirty="0" err="1"/>
              <a:t>laborro</a:t>
            </a:r>
            <a:r>
              <a:rPr lang="en-US" dirty="0"/>
              <a:t> </a:t>
            </a:r>
            <a:r>
              <a:rPr lang="en-US" dirty="0" err="1"/>
              <a:t>tem</a:t>
            </a:r>
            <a:r>
              <a:rPr lang="en-US" dirty="0"/>
              <a:t> </a:t>
            </a:r>
            <a:r>
              <a:rPr lang="en-US" dirty="0" err="1"/>
              <a:t>rectiissunt</a:t>
            </a:r>
            <a:r>
              <a:rPr lang="en-US" dirty="0"/>
              <a:t> et, </a:t>
            </a:r>
            <a:r>
              <a:rPr lang="en-US" dirty="0" err="1"/>
              <a:t>nos</a:t>
            </a:r>
            <a:r>
              <a:rPr lang="en-US" dirty="0"/>
              <a:t> </a:t>
            </a:r>
            <a:r>
              <a:rPr lang="en-US" dirty="0" err="1"/>
              <a:t>doloratia</a:t>
            </a:r>
            <a:r>
              <a:rPr lang="en-US" dirty="0"/>
              <a:t> et </a:t>
            </a:r>
            <a:r>
              <a:rPr lang="en-US" dirty="0" err="1"/>
              <a:t>opta</a:t>
            </a:r>
            <a:r>
              <a:rPr lang="en-US" dirty="0"/>
              <a:t> dis </a:t>
            </a:r>
            <a:r>
              <a:rPr lang="en-US" dirty="0" err="1"/>
              <a:t>aut</a:t>
            </a:r>
            <a:r>
              <a:rPr lang="en-US" dirty="0"/>
              <a:t> </a:t>
            </a:r>
            <a:r>
              <a:rPr lang="en-US" dirty="0" err="1"/>
              <a:t>modis</a:t>
            </a:r>
            <a:r>
              <a:rPr lang="en-US" dirty="0"/>
              <a:t> </a:t>
            </a:r>
            <a:r>
              <a:rPr lang="en-US" dirty="0" err="1"/>
              <a:t>rerat</a:t>
            </a:r>
            <a:r>
              <a:rPr lang="en-US" dirty="0"/>
              <a:t> </a:t>
            </a:r>
            <a:r>
              <a:rPr lang="en-US" dirty="0" err="1"/>
              <a:t>oditatu</a:t>
            </a:r>
            <a:r>
              <a:rPr lang="en-US" dirty="0"/>
              <a:t> </a:t>
            </a:r>
            <a:r>
              <a:rPr lang="en-US" dirty="0" err="1"/>
              <a:t>reseque</a:t>
            </a:r>
            <a:r>
              <a:rPr lang="en-US" dirty="0"/>
              <a:t> </a:t>
            </a:r>
            <a:r>
              <a:rPr lang="en-US" dirty="0" err="1"/>
              <a:t>nisque</a:t>
            </a:r>
            <a:r>
              <a:rPr lang="en-US" dirty="0"/>
              <a:t> rem </a:t>
            </a:r>
            <a:r>
              <a:rPr lang="en-US" dirty="0" err="1"/>
              <a:t>rempores</a:t>
            </a:r>
            <a:r>
              <a:rPr lang="en-US" dirty="0"/>
              <a:t>. </a:t>
            </a:r>
            <a:r>
              <a:rPr lang="en-US" dirty="0" err="1"/>
              <a:t>Anduntus</a:t>
            </a:r>
            <a:r>
              <a:rPr lang="en-US" dirty="0"/>
              <a:t> </a:t>
            </a:r>
            <a:r>
              <a:rPr lang="en-US" dirty="0" err="1"/>
              <a:t>dolecta</a:t>
            </a:r>
            <a:r>
              <a:rPr lang="en-US" dirty="0"/>
              <a:t> </a:t>
            </a:r>
            <a:r>
              <a:rPr lang="en-US" dirty="0" err="1"/>
              <a:t>tiusam</a:t>
            </a:r>
            <a:r>
              <a:rPr lang="en-US" dirty="0"/>
              <a:t> </a:t>
            </a:r>
            <a:r>
              <a:rPr lang="en-US" dirty="0" err="1"/>
              <a:t>esto</a:t>
            </a:r>
            <a:r>
              <a:rPr lang="en-US" dirty="0"/>
              <a:t> </a:t>
            </a:r>
            <a:r>
              <a:rPr lang="en-US" dirty="0" err="1"/>
              <a:t>eos</a:t>
            </a:r>
            <a:r>
              <a:rPr lang="en-US" dirty="0"/>
              <a:t> </a:t>
            </a:r>
            <a:r>
              <a:rPr lang="en-US" dirty="0" err="1"/>
              <a:t>delit</a:t>
            </a:r>
            <a:r>
              <a:rPr lang="en-US" dirty="0"/>
              <a:t>, at. </a:t>
            </a:r>
            <a:r>
              <a:rPr lang="en-US" dirty="0" err="1"/>
              <a:t>Haria</a:t>
            </a:r>
            <a:r>
              <a:rPr lang="en-US" dirty="0"/>
              <a:t> dis </a:t>
            </a:r>
            <a:r>
              <a:rPr lang="en-US" dirty="0" err="1"/>
              <a:t>eum</a:t>
            </a:r>
            <a:r>
              <a:rPr lang="en-US" dirty="0"/>
              <a:t> a </a:t>
            </a:r>
            <a:r>
              <a:rPr lang="en-US" dirty="0" err="1"/>
              <a:t>sitibus</a:t>
            </a:r>
            <a:r>
              <a:rPr lang="en-US" dirty="0"/>
              <a:t> </a:t>
            </a:r>
            <a:r>
              <a:rPr lang="en-US" dirty="0" err="1"/>
              <a:t>volorib</a:t>
            </a:r>
            <a:r>
              <a:rPr lang="en-US" dirty="0"/>
              <a:t> </a:t>
            </a:r>
            <a:r>
              <a:rPr lang="en-US" dirty="0" err="1"/>
              <a:t>usapere</a:t>
            </a:r>
            <a:r>
              <a:rPr lang="en-US" dirty="0"/>
              <a:t> </a:t>
            </a:r>
            <a:r>
              <a:rPr lang="en-US" dirty="0" err="1"/>
              <a:t>nonse</a:t>
            </a:r>
            <a:r>
              <a:rPr lang="en-US" dirty="0"/>
              <a:t> </a:t>
            </a:r>
            <a:r>
              <a:rPr lang="en-US" dirty="0" err="1"/>
              <a:t>cullit</a:t>
            </a:r>
            <a:r>
              <a:rPr lang="en-US" dirty="0"/>
              <a:t> </a:t>
            </a:r>
            <a:r>
              <a:rPr lang="en-US" dirty="0" err="1"/>
              <a:t>iditatquam</a:t>
            </a:r>
            <a:r>
              <a:rPr lang="en-US" dirty="0"/>
              <a:t> </a:t>
            </a:r>
            <a:r>
              <a:rPr lang="en-US" dirty="0" err="1"/>
              <a:t>hil</a:t>
            </a:r>
            <a:r>
              <a:rPr lang="en-US" dirty="0"/>
              <a:t> </a:t>
            </a:r>
            <a:r>
              <a:rPr lang="en-US" dirty="0" err="1"/>
              <a:t>mincius</a:t>
            </a:r>
            <a:r>
              <a:rPr lang="en-US" dirty="0"/>
              <a:t> </a:t>
            </a:r>
            <a:r>
              <a:rPr lang="en-US" dirty="0" err="1"/>
              <a:t>ea</a:t>
            </a:r>
            <a:r>
              <a:rPr lang="en-US" dirty="0"/>
              <a:t> debit </a:t>
            </a:r>
            <a:r>
              <a:rPr lang="en-US" dirty="0" err="1"/>
              <a:t>quae</a:t>
            </a:r>
            <a:r>
              <a:rPr lang="en-US" dirty="0"/>
              <a:t> sit.</a:t>
            </a:r>
          </a:p>
        </p:txBody>
      </p:sp>
    </p:spTree>
    <p:extLst>
      <p:ext uri="{BB962C8B-B14F-4D97-AF65-F5344CB8AC3E}">
        <p14:creationId xmlns:p14="http://schemas.microsoft.com/office/powerpoint/2010/main" val="33017468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3" name="Rectangle 2"/>
          <p:cNvSpPr/>
          <p:nvPr userDrawn="1"/>
        </p:nvSpPr>
        <p:spPr bwMode="auto">
          <a:xfrm>
            <a:off x="465135"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933450" y="1997075"/>
            <a:ext cx="2752725" cy="2459482"/>
          </a:xfrm>
        </p:spPr>
        <p:txBody>
          <a:bodyPr>
            <a:noAutofit/>
          </a:bodyPr>
          <a:lstStyle>
            <a:lvl1pPr marL="0" indent="0">
              <a:buNone/>
              <a:defRPr sz="2000"/>
            </a:lvl1pPr>
          </a:lstStyle>
          <a:p>
            <a:pPr lvl="0"/>
            <a:r>
              <a:rPr lang="en-US" dirty="0"/>
              <a:t>Picture</a:t>
            </a:r>
          </a:p>
        </p:txBody>
      </p:sp>
      <p:sp>
        <p:nvSpPr>
          <p:cNvPr id="6" name="Rectangle 5"/>
          <p:cNvSpPr/>
          <p:nvPr userDrawn="1"/>
        </p:nvSpPr>
        <p:spPr bwMode="auto">
          <a:xfrm>
            <a:off x="4389438"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307386" y="1631569"/>
            <a:ext cx="3690939" cy="319125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3: three columns images and text</a:t>
            </a:r>
          </a:p>
        </p:txBody>
      </p:sp>
      <p:sp>
        <p:nvSpPr>
          <p:cNvPr id="5" name="Text Placeholder 4"/>
          <p:cNvSpPr>
            <a:spLocks noGrp="1"/>
          </p:cNvSpPr>
          <p:nvPr>
            <p:ph type="body" sz="quarter" idx="11" hasCustomPrompt="1"/>
          </p:nvPr>
        </p:nvSpPr>
        <p:spPr>
          <a:xfrm>
            <a:off x="46513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9" name="Text Placeholder 4"/>
          <p:cNvSpPr>
            <a:spLocks noGrp="1"/>
          </p:cNvSpPr>
          <p:nvPr>
            <p:ph type="body" sz="quarter" idx="12" hasCustomPrompt="1"/>
          </p:nvPr>
        </p:nvSpPr>
        <p:spPr>
          <a:xfrm>
            <a:off x="4386263"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0" name="Text Placeholder 4"/>
          <p:cNvSpPr>
            <a:spLocks noGrp="1"/>
          </p:cNvSpPr>
          <p:nvPr>
            <p:ph type="body" sz="quarter" idx="13" hasCustomPrompt="1"/>
          </p:nvPr>
        </p:nvSpPr>
        <p:spPr>
          <a:xfrm>
            <a:off x="8307388" y="5026024"/>
            <a:ext cx="3690937" cy="1209675"/>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autestiatur</a:t>
            </a:r>
            <a:r>
              <a:rPr lang="en-US" dirty="0"/>
              <a:t>.</a:t>
            </a:r>
          </a:p>
        </p:txBody>
      </p:sp>
      <p:sp>
        <p:nvSpPr>
          <p:cNvPr id="17" name="Content Placeholder 15"/>
          <p:cNvSpPr>
            <a:spLocks noGrp="1"/>
          </p:cNvSpPr>
          <p:nvPr>
            <p:ph sz="quarter" idx="18" hasCustomPrompt="1"/>
          </p:nvPr>
        </p:nvSpPr>
        <p:spPr>
          <a:xfrm>
            <a:off x="4855368" y="1997075"/>
            <a:ext cx="2752725" cy="2459482"/>
          </a:xfrm>
        </p:spPr>
        <p:txBody>
          <a:bodyPr>
            <a:noAutofit/>
          </a:bodyPr>
          <a:lstStyle>
            <a:lvl1pPr marL="0" indent="0">
              <a:buNone/>
              <a:defRPr sz="2000"/>
            </a:lvl1pPr>
          </a:lstStyle>
          <a:p>
            <a:pPr lvl="0"/>
            <a:r>
              <a:rPr lang="en-US" dirty="0"/>
              <a:t>Picture</a:t>
            </a:r>
          </a:p>
        </p:txBody>
      </p:sp>
      <p:sp>
        <p:nvSpPr>
          <p:cNvPr id="18" name="Content Placeholder 15"/>
          <p:cNvSpPr>
            <a:spLocks noGrp="1"/>
          </p:cNvSpPr>
          <p:nvPr>
            <p:ph sz="quarter" idx="19" hasCustomPrompt="1"/>
          </p:nvPr>
        </p:nvSpPr>
        <p:spPr>
          <a:xfrm>
            <a:off x="8777286" y="1997075"/>
            <a:ext cx="2752725" cy="2459482"/>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78519937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178680"/>
            <a:ext cx="1727200" cy="1042035"/>
          </a:xfrm>
        </p:spPr>
        <p:txBody>
          <a:bodyPr>
            <a:noAutofit/>
          </a:bodyPr>
          <a:lstStyle>
            <a:lvl1pPr marL="0" indent="0">
              <a:buNone/>
              <a:defRPr sz="2000"/>
            </a:lvl1pPr>
          </a:lstStyle>
          <a:p>
            <a:pPr lvl="0"/>
            <a:r>
              <a:rPr lang="en-US" dirty="0"/>
              <a:t>Picture</a:t>
            </a:r>
          </a:p>
        </p:txBody>
      </p:sp>
      <p:sp>
        <p:nvSpPr>
          <p:cNvPr id="2" name="Title 1"/>
          <p:cNvSpPr>
            <a:spLocks noGrp="1"/>
          </p:cNvSpPr>
          <p:nvPr>
            <p:ph type="title" hasCustomPrompt="1"/>
          </p:nvPr>
        </p:nvSpPr>
        <p:spPr>
          <a:xfrm>
            <a:off x="465138" y="632779"/>
            <a:ext cx="11533187" cy="411162"/>
          </a:xfrm>
        </p:spPr>
        <p:txBody>
          <a:bodyPr wrap="square" lIns="0" tIns="0" rIns="0" bIns="0">
            <a:spAutoFit/>
          </a:bodyPr>
          <a:lstStyle>
            <a:lvl1pPr>
              <a:lnSpc>
                <a:spcPts val="3200"/>
              </a:lnSpc>
              <a:defRPr sz="2800">
                <a:solidFill>
                  <a:srgbClr val="2F2F2F"/>
                </a:solidFill>
              </a:defRPr>
            </a:lvl1pPr>
          </a:lstStyle>
          <a:p>
            <a:r>
              <a:rPr lang="en-US" dirty="0"/>
              <a:t>Text option 4: six columns (numbered list)</a:t>
            </a:r>
          </a:p>
        </p:txBody>
      </p:sp>
      <p:sp>
        <p:nvSpPr>
          <p:cNvPr id="5" name="Text Placeholder 4"/>
          <p:cNvSpPr>
            <a:spLocks noGrp="1"/>
          </p:cNvSpPr>
          <p:nvPr>
            <p:ph type="body" sz="quarter" idx="11" hasCustomPrompt="1"/>
          </p:nvPr>
        </p:nvSpPr>
        <p:spPr>
          <a:xfrm>
            <a:off x="465139" y="3230880"/>
            <a:ext cx="1727200" cy="2834109"/>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4" name="Text Placeholder 4"/>
          <p:cNvSpPr>
            <a:spLocks noGrp="1"/>
          </p:cNvSpPr>
          <p:nvPr>
            <p:ph type="body" sz="quarter" idx="15" hasCustomPrompt="1"/>
          </p:nvPr>
        </p:nvSpPr>
        <p:spPr>
          <a:xfrm>
            <a:off x="2426019" y="3230880"/>
            <a:ext cx="1727200" cy="2817053"/>
          </a:xfrm>
        </p:spPr>
        <p:txBody>
          <a:bodyPr lIns="0" tIns="0" rIns="0" bIns="0"/>
          <a:lstStyle>
            <a:lvl1pPr marL="0" indent="0">
              <a:lnSpc>
                <a:spcPts val="1800"/>
              </a:lnSpc>
              <a:spcBef>
                <a:spcPts val="900"/>
              </a:spcBef>
              <a:buNone/>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lvl="0"/>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6" name="Text Placeholder 4"/>
          <p:cNvSpPr>
            <a:spLocks noGrp="1"/>
          </p:cNvSpPr>
          <p:nvPr>
            <p:ph type="body" sz="quarter" idx="17" hasCustomPrompt="1"/>
          </p:nvPr>
        </p:nvSpPr>
        <p:spPr>
          <a:xfrm>
            <a:off x="438689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18" name="Text Placeholder 4"/>
          <p:cNvSpPr>
            <a:spLocks noGrp="1"/>
          </p:cNvSpPr>
          <p:nvPr>
            <p:ph type="body" sz="quarter" idx="19" hasCustomPrompt="1"/>
          </p:nvPr>
        </p:nvSpPr>
        <p:spPr>
          <a:xfrm>
            <a:off x="634777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0" name="Text Placeholder 4"/>
          <p:cNvSpPr>
            <a:spLocks noGrp="1"/>
          </p:cNvSpPr>
          <p:nvPr>
            <p:ph type="body" sz="quarter" idx="21" hasCustomPrompt="1"/>
          </p:nvPr>
        </p:nvSpPr>
        <p:spPr>
          <a:xfrm>
            <a:off x="8308659"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2" name="Text Placeholder 4"/>
          <p:cNvSpPr>
            <a:spLocks noGrp="1"/>
          </p:cNvSpPr>
          <p:nvPr>
            <p:ph type="body" sz="quarter" idx="23" hasCustomPrompt="1"/>
          </p:nvPr>
        </p:nvSpPr>
        <p:spPr>
          <a:xfrm>
            <a:off x="10269538" y="3230880"/>
            <a:ext cx="1727200" cy="2817053"/>
          </a:xfr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1" kern="1200" spc="0" baseline="0" dirty="0">
                <a:solidFill>
                  <a:schemeClr val="accent1"/>
                </a:solidFill>
                <a:latin typeface="+mn-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chemeClr val="tx1"/>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dirty="0"/>
              <a:t>Paragraph title Segoe UI bold 14</a:t>
            </a:r>
          </a:p>
          <a:p>
            <a:pPr lvl="1"/>
            <a:r>
              <a:rPr lang="en-US" dirty="0"/>
              <a:t>Body copy Segoe Regular 14/18.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sincit</a:t>
            </a:r>
            <a:r>
              <a:rPr lang="en-US" dirty="0"/>
              <a:t>. </a:t>
            </a:r>
            <a:r>
              <a:rPr lang="en-US" dirty="0" err="1"/>
              <a:t>Unt</a:t>
            </a:r>
            <a:r>
              <a:rPr lang="en-US" dirty="0"/>
              <a:t> faces et </a:t>
            </a:r>
            <a:r>
              <a:rPr lang="en-US" dirty="0" err="1"/>
              <a:t>labore</a:t>
            </a:r>
            <a:r>
              <a:rPr lang="en-US" dirty="0"/>
              <a:t> </a:t>
            </a:r>
            <a:r>
              <a:rPr lang="en-US" dirty="0" err="1"/>
              <a:t>ium</a:t>
            </a:r>
            <a:r>
              <a:rPr lang="en-US" dirty="0"/>
              <a:t> el id et re od </a:t>
            </a:r>
            <a:r>
              <a:rPr lang="en-US" dirty="0" err="1"/>
              <a:t>utem</a:t>
            </a:r>
            <a:r>
              <a:rPr lang="en-US" dirty="0"/>
              <a:t> que </a:t>
            </a:r>
            <a:r>
              <a:rPr lang="en-US" dirty="0" err="1"/>
              <a:t>nist</a:t>
            </a:r>
            <a:r>
              <a:rPr lang="en-US" dirty="0"/>
              <a:t> et </a:t>
            </a:r>
            <a:r>
              <a:rPr lang="en-US" dirty="0" err="1"/>
              <a:t>ped</a:t>
            </a:r>
            <a:r>
              <a:rPr lang="en-US" dirty="0"/>
              <a:t> </a:t>
            </a:r>
            <a:r>
              <a:rPr lang="en-US" dirty="0" err="1"/>
              <a:t>quia</a:t>
            </a:r>
            <a:r>
              <a:rPr lang="en-US" dirty="0"/>
              <a:t> </a:t>
            </a:r>
            <a:r>
              <a:rPr lang="en-US" dirty="0" err="1"/>
              <a:t>dolore</a:t>
            </a:r>
            <a:r>
              <a:rPr lang="en-US" dirty="0"/>
              <a:t> is et lam, </a:t>
            </a:r>
            <a:r>
              <a:rPr lang="en-US" dirty="0" err="1"/>
              <a:t>vendunt</a:t>
            </a:r>
            <a:r>
              <a:rPr lang="en-US" dirty="0"/>
              <a:t> </a:t>
            </a:r>
            <a:r>
              <a:rPr lang="en-US" dirty="0" err="1"/>
              <a:t>voluptatur</a:t>
            </a:r>
            <a:r>
              <a:rPr lang="en-US" dirty="0"/>
              <a:t>. </a:t>
            </a:r>
          </a:p>
        </p:txBody>
      </p:sp>
      <p:sp>
        <p:nvSpPr>
          <p:cNvPr id="25" name="Content Placeholder 15"/>
          <p:cNvSpPr>
            <a:spLocks noGrp="1"/>
          </p:cNvSpPr>
          <p:nvPr>
            <p:ph sz="quarter" idx="26" hasCustomPrompt="1"/>
          </p:nvPr>
        </p:nvSpPr>
        <p:spPr>
          <a:xfrm>
            <a:off x="2426019" y="2178680"/>
            <a:ext cx="1727200" cy="1042035"/>
          </a:xfrm>
        </p:spPr>
        <p:txBody>
          <a:bodyPr>
            <a:noAutofit/>
          </a:bodyPr>
          <a:lstStyle>
            <a:lvl1pPr marL="0" indent="0">
              <a:buNone/>
              <a:defRPr sz="2000"/>
            </a:lvl1pPr>
          </a:lstStyle>
          <a:p>
            <a:pPr lvl="0"/>
            <a:r>
              <a:rPr lang="en-US" dirty="0"/>
              <a:t>Picture</a:t>
            </a:r>
          </a:p>
        </p:txBody>
      </p:sp>
      <p:sp>
        <p:nvSpPr>
          <p:cNvPr id="26" name="Content Placeholder 15"/>
          <p:cNvSpPr>
            <a:spLocks noGrp="1"/>
          </p:cNvSpPr>
          <p:nvPr>
            <p:ph sz="quarter" idx="27" hasCustomPrompt="1"/>
          </p:nvPr>
        </p:nvSpPr>
        <p:spPr>
          <a:xfrm>
            <a:off x="4386899" y="2178680"/>
            <a:ext cx="1727200" cy="1042035"/>
          </a:xfrm>
        </p:spPr>
        <p:txBody>
          <a:bodyPr>
            <a:noAutofit/>
          </a:bodyPr>
          <a:lstStyle>
            <a:lvl1pPr marL="0" indent="0">
              <a:buNone/>
              <a:defRPr sz="2000"/>
            </a:lvl1pPr>
          </a:lstStyle>
          <a:p>
            <a:pPr lvl="0"/>
            <a:r>
              <a:rPr lang="en-US" dirty="0"/>
              <a:t>Picture</a:t>
            </a:r>
          </a:p>
        </p:txBody>
      </p:sp>
      <p:sp>
        <p:nvSpPr>
          <p:cNvPr id="27" name="Content Placeholder 15"/>
          <p:cNvSpPr>
            <a:spLocks noGrp="1"/>
          </p:cNvSpPr>
          <p:nvPr>
            <p:ph sz="quarter" idx="28" hasCustomPrompt="1"/>
          </p:nvPr>
        </p:nvSpPr>
        <p:spPr>
          <a:xfrm>
            <a:off x="6347779" y="2178680"/>
            <a:ext cx="1727200" cy="1042035"/>
          </a:xfrm>
        </p:spPr>
        <p:txBody>
          <a:bodyPr>
            <a:noAutofit/>
          </a:bodyPr>
          <a:lstStyle>
            <a:lvl1pPr marL="0" indent="0">
              <a:buNone/>
              <a:defRPr sz="2000"/>
            </a:lvl1pPr>
          </a:lstStyle>
          <a:p>
            <a:pPr lvl="0"/>
            <a:r>
              <a:rPr lang="en-US" dirty="0"/>
              <a:t>Picture</a:t>
            </a:r>
          </a:p>
        </p:txBody>
      </p:sp>
      <p:sp>
        <p:nvSpPr>
          <p:cNvPr id="28" name="Content Placeholder 15"/>
          <p:cNvSpPr>
            <a:spLocks noGrp="1"/>
          </p:cNvSpPr>
          <p:nvPr>
            <p:ph sz="quarter" idx="29" hasCustomPrompt="1"/>
          </p:nvPr>
        </p:nvSpPr>
        <p:spPr>
          <a:xfrm>
            <a:off x="8308659" y="2178680"/>
            <a:ext cx="1727200" cy="1042035"/>
          </a:xfrm>
        </p:spPr>
        <p:txBody>
          <a:bodyPr>
            <a:noAutofit/>
          </a:bodyPr>
          <a:lstStyle>
            <a:lvl1pPr marL="0" indent="0">
              <a:buNone/>
              <a:defRPr sz="2000"/>
            </a:lvl1pPr>
          </a:lstStyle>
          <a:p>
            <a:pPr lvl="0"/>
            <a:r>
              <a:rPr lang="en-US" dirty="0"/>
              <a:t>Picture</a:t>
            </a:r>
          </a:p>
        </p:txBody>
      </p:sp>
      <p:sp>
        <p:nvSpPr>
          <p:cNvPr id="29" name="Content Placeholder 15"/>
          <p:cNvSpPr>
            <a:spLocks noGrp="1"/>
          </p:cNvSpPr>
          <p:nvPr>
            <p:ph sz="quarter" idx="30" hasCustomPrompt="1"/>
          </p:nvPr>
        </p:nvSpPr>
        <p:spPr>
          <a:xfrm>
            <a:off x="10269538" y="2178680"/>
            <a:ext cx="1727200" cy="1042035"/>
          </a:xfrm>
        </p:spPr>
        <p:txBody>
          <a:bodyPr>
            <a:noAutofit/>
          </a:bodyPr>
          <a:lstStyle>
            <a:lvl1pPr marL="0" indent="0">
              <a:buNone/>
              <a:defRPr sz="2000"/>
            </a:lvl1pPr>
          </a:lstStyle>
          <a:p>
            <a:pPr lvl="0"/>
            <a:r>
              <a:rPr lang="en-US" dirty="0"/>
              <a:t>Picture</a:t>
            </a:r>
          </a:p>
        </p:txBody>
      </p:sp>
    </p:spTree>
    <p:extLst>
      <p:ext uri="{BB962C8B-B14F-4D97-AF65-F5344CB8AC3E}">
        <p14:creationId xmlns:p14="http://schemas.microsoft.com/office/powerpoint/2010/main" val="3699272733"/>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308324"/>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0" cstate="screen">
            <a:extLst>
              <a:ext uri="{28A0092B-C50C-407E-A947-70E740481C1C}">
                <a14:useLocalDpi xmlns:a14="http://schemas.microsoft.com/office/drawing/2010/main"/>
              </a:ext>
            </a:extLst>
          </a:blip>
          <a:stretch>
            <a:fillRect/>
          </a:stretch>
        </p:blipFill>
        <p:spPr>
          <a:xfrm rot="5400000">
            <a:off x="9363858" y="3071982"/>
            <a:ext cx="6995160" cy="849926"/>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24" r:id="rId1"/>
    <p:sldLayoutId id="2147484525" r:id="rId2"/>
    <p:sldLayoutId id="2147484526" r:id="rId3"/>
    <p:sldLayoutId id="2147484240" r:id="rId4"/>
    <p:sldLayoutId id="2147484529" r:id="rId5"/>
    <p:sldLayoutId id="2147484530" r:id="rId6"/>
    <p:sldLayoutId id="2147484531" r:id="rId7"/>
    <p:sldLayoutId id="2147484532" r:id="rId8"/>
    <p:sldLayoutId id="2147484533" r:id="rId9"/>
    <p:sldLayoutId id="2147484535" r:id="rId10"/>
    <p:sldLayoutId id="2147484251" r:id="rId11"/>
    <p:sldLayoutId id="2147484548" r:id="rId12"/>
    <p:sldLayoutId id="2147484536" r:id="rId13"/>
    <p:sldLayoutId id="2147484264" r:id="rId14"/>
    <p:sldLayoutId id="2147484537" r:id="rId15"/>
    <p:sldLayoutId id="2147484538" r:id="rId16"/>
    <p:sldLayoutId id="2147484539" r:id="rId17"/>
    <p:sldLayoutId id="2147484540" r:id="rId18"/>
    <p:sldLayoutId id="2147484541" r:id="rId19"/>
    <p:sldLayoutId id="2147484542" r:id="rId20"/>
    <p:sldLayoutId id="2147484543" r:id="rId21"/>
    <p:sldLayoutId id="2147484544" r:id="rId22"/>
    <p:sldLayoutId id="2147484545" r:id="rId23"/>
    <p:sldLayoutId id="2147484546" r:id="rId24"/>
    <p:sldLayoutId id="2147484299" r:id="rId25"/>
    <p:sldLayoutId id="2147484556" r:id="rId26"/>
    <p:sldLayoutId id="2147484559" r:id="rId27"/>
    <p:sldLayoutId id="2147484560" r:id="rId28"/>
  </p:sldLayoutIdLst>
  <p:transition>
    <p:fade/>
  </p:transition>
  <p:txStyles>
    <p:titleStyle>
      <a:lvl1pPr algn="l" defTabSz="932742" rtl="0" eaLnBrk="1" latinLnBrk="0" hangingPunct="1">
        <a:lnSpc>
          <a:spcPct val="90000"/>
        </a:lnSpc>
        <a:spcBef>
          <a:spcPct val="0"/>
        </a:spcBef>
        <a:buNone/>
        <a:defRPr lang="en-US" sz="4800" b="0" kern="1200" cap="none" spc="-1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3600" kern="1200" spc="0" baseline="0">
          <a:gradFill>
            <a:gsLst>
              <a:gs pos="1250">
                <a:schemeClr val="tx1"/>
              </a:gs>
              <a:gs pos="100000">
                <a:schemeClr val="tx1"/>
              </a:gs>
            </a:gsLst>
            <a:lin ang="5400000" scaled="0"/>
          </a:gradFill>
          <a:latin typeface="+mj-lt"/>
          <a:ea typeface="+mn-ea"/>
          <a:cs typeface="+mn-cs"/>
        </a:defRPr>
      </a:lvl1pPr>
      <a:lvl2pPr marL="4572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mn-cs"/>
        </a:defRPr>
      </a:lvl2pPr>
      <a:lvl3pPr marL="6858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400" kern="1200" spc="0" baseline="0">
          <a:gradFill>
            <a:gsLst>
              <a:gs pos="1250">
                <a:schemeClr val="tx1"/>
              </a:gs>
              <a:gs pos="100000">
                <a:schemeClr val="tx1"/>
              </a:gs>
            </a:gsLst>
            <a:lin ang="5400000" scaled="0"/>
          </a:gradFill>
          <a:latin typeface="+mn-lt"/>
          <a:ea typeface="+mn-ea"/>
          <a:cs typeface="+mn-cs"/>
        </a:defRPr>
      </a:lvl3pPr>
      <a:lvl4pPr marL="9144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4pPr>
      <a:lvl5pPr marL="1143000" marR="0" indent="-228600" algn="l" defTabSz="932742" rtl="0" eaLnBrk="1" fontAlgn="auto" latinLnBrk="0" hangingPunct="1">
        <a:lnSpc>
          <a:spcPct val="90000"/>
        </a:lnSpc>
        <a:spcBef>
          <a:spcPct val="20000"/>
        </a:spcBef>
        <a:spcAft>
          <a:spcPts val="0"/>
        </a:spcAft>
        <a:buClrTx/>
        <a:buSzPct val="90000"/>
        <a:buFont typeface="Wingdings" panose="05000000000000000000" pitchFamily="2" charset="2"/>
        <a:buChar char=""/>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81" userDrawn="1">
          <p15:clr>
            <a:srgbClr val="C35EA4"/>
          </p15:clr>
        </p15:guide>
        <p15:guide id="4" pos="1528" userDrawn="1">
          <p15:clr>
            <a:srgbClr val="C35EA4"/>
          </p15:clr>
        </p15:guide>
        <p15:guide id="5" pos="2618" userDrawn="1">
          <p15:clr>
            <a:srgbClr val="C35EA4"/>
          </p15:clr>
        </p15:guide>
        <p15:guide id="6" pos="2765" userDrawn="1">
          <p15:clr>
            <a:srgbClr val="C35EA4"/>
          </p15:clr>
        </p15:guide>
        <p15:guide id="7" pos="3854" userDrawn="1">
          <p15:clr>
            <a:srgbClr val="C35EA4"/>
          </p15:clr>
        </p15:guide>
        <p15:guide id="8" pos="4003" userDrawn="1">
          <p15:clr>
            <a:srgbClr val="C35EA4"/>
          </p15:clr>
        </p15:guide>
        <p15:guide id="9" pos="5083" userDrawn="1">
          <p15:clr>
            <a:srgbClr val="C35EA4"/>
          </p15:clr>
        </p15:guide>
        <p15:guide id="10" pos="5230" userDrawn="1">
          <p15:clr>
            <a:srgbClr val="C35EA4"/>
          </p15:clr>
        </p15:guide>
        <p15:guide id="11" pos="6323" userDrawn="1">
          <p15:clr>
            <a:srgbClr val="C35EA4"/>
          </p15:clr>
        </p15:guide>
        <p15:guide id="12" pos="6469" userDrawn="1">
          <p15:clr>
            <a:srgbClr val="C35EA4"/>
          </p15:clr>
        </p15:guide>
        <p15:guide id="16" pos="293" userDrawn="1">
          <p15:clr>
            <a:srgbClr val="F26B43"/>
          </p15:clr>
        </p15:guide>
        <p15:guide id="17" pos="7558" userDrawn="1">
          <p15:clr>
            <a:srgbClr val="F26B43"/>
          </p15:clr>
        </p15:guide>
        <p15:guide id="18" orient="horz" pos="751" userDrawn="1">
          <p15:clr>
            <a:srgbClr val="5ACBF0"/>
          </p15:clr>
        </p15:guide>
        <p15:guide id="19" orient="horz" pos="1366" userDrawn="1">
          <p15:clr>
            <a:srgbClr val="5ACBF0"/>
          </p15:clr>
        </p15:guide>
        <p15:guide id="20" orient="horz" pos="605" userDrawn="1">
          <p15:clr>
            <a:srgbClr val="5ACBF0"/>
          </p15:clr>
        </p15:guide>
        <p15:guide id="21" orient="horz" pos="1514" userDrawn="1">
          <p15:clr>
            <a:srgbClr val="5ACBF0"/>
          </p15:clr>
        </p15:guide>
        <p15:guide id="22" orient="horz" pos="2130" userDrawn="1">
          <p15:clr>
            <a:srgbClr val="5ACBF0"/>
          </p15:clr>
        </p15:guide>
        <p15:guide id="23" orient="horz" pos="2275" userDrawn="1">
          <p15:clr>
            <a:srgbClr val="5ACBF0"/>
          </p15:clr>
        </p15:guide>
        <p15:guide id="25" orient="horz" pos="283" userDrawn="1">
          <p15:clr>
            <a:srgbClr val="F26B43"/>
          </p15:clr>
        </p15:guide>
        <p15:guide id="26" orient="horz" pos="4120" userDrawn="1">
          <p15:clr>
            <a:srgbClr val="F26B43"/>
          </p15:clr>
        </p15:guide>
        <p15:guide id="27" orient="horz" pos="2891" userDrawn="1">
          <p15:clr>
            <a:srgbClr val="5ACBF0"/>
          </p15:clr>
        </p15:guide>
        <p15:guide id="28" orient="horz" pos="3038" userDrawn="1">
          <p15:clr>
            <a:srgbClr val="5ACBF0"/>
          </p15:clr>
        </p15:guide>
        <p15:guide id="29" orient="horz" pos="3654" userDrawn="1">
          <p15:clr>
            <a:srgbClr val="5ACBF0"/>
          </p15:clr>
        </p15:guide>
        <p15:guide id="30" orient="horz" pos="3800"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sharepoint/dev/spfx/use-aadhttpclient" TargetMode="Externa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2" Type="http://schemas.openxmlformats.org/officeDocument/2006/relationships/image" Target="../media/image19.tiff"/><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0.xml"/><Relationship Id="rId1" Type="http://schemas.openxmlformats.org/officeDocument/2006/relationships/tags" Target="../tags/tag1.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microsoftgraph/msgraph-sdk-javascript" TargetMode="External"/><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microsoftgraph/msgraph-typescript-typings" TargetMode="External"/><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hyperlink" Target="https://docs.microsoft.com/sharepoint/dev/spfx/sharepoint-framework-overview"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hyperlink" Target="https://docs.microsoft.com/sharepoint/dev/spfx/connect-to-anonymous-apis"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docs.microsoft.com/sharepoint/dev/spfx/web-parts/guidance/connect-to-api-secured-with-aad"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hyperlink" Target="https://docs.microsoft.com/en-us/sharepoint/dev/spfx/use-msgraph" TargetMode="External"/><Relationship Id="rId4" Type="http://schemas.openxmlformats.org/officeDocument/2006/relationships/hyperlink" Target="https://docs.microsoft.com/sharepoint/dev/spfx/use-aadhttpclient"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developer.mozilla.org/docs/Web/API/Fetch_API" TargetMode="Externa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Anonymous 3rd Party REST APIs</a:t>
            </a:r>
          </a:p>
        </p:txBody>
      </p:sp>
    </p:spTree>
    <p:extLst>
      <p:ext uri="{BB962C8B-B14F-4D97-AF65-F5344CB8AC3E}">
        <p14:creationId xmlns:p14="http://schemas.microsoft.com/office/powerpoint/2010/main" val="220835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3693319"/>
          </a:xfrm>
        </p:spPr>
        <p:txBody>
          <a:bodyPr/>
          <a:lstStyle/>
          <a:p>
            <a:r>
              <a:rPr lang="en-US" dirty="0"/>
              <a:t>Resources in Azure can be easily secured with Azure AD</a:t>
            </a:r>
          </a:p>
          <a:p>
            <a:endParaRPr lang="en-US" dirty="0"/>
          </a:p>
          <a:p>
            <a:r>
              <a:rPr lang="en-US" dirty="0"/>
              <a:t>Requires a request to include a valid OAuth access token in the </a:t>
            </a:r>
            <a:br>
              <a:rPr lang="en-US" dirty="0"/>
            </a:br>
            <a:r>
              <a:rPr lang="en-US" dirty="0"/>
              <a:t>HTTP header on request</a:t>
            </a:r>
          </a:p>
          <a:p>
            <a:endParaRPr lang="en-US" dirty="0"/>
          </a:p>
          <a:p>
            <a:r>
              <a:rPr lang="en-US" dirty="0"/>
              <a:t>Similar to how existing services are secured</a:t>
            </a:r>
          </a:p>
          <a:p>
            <a:pPr lvl="1"/>
            <a:r>
              <a:rPr lang="en-US" dirty="0"/>
              <a:t>SharePoint REST API</a:t>
            </a:r>
          </a:p>
          <a:p>
            <a:pPr lvl="1"/>
            <a:r>
              <a:rPr lang="en-US" dirty="0"/>
              <a:t>Microsoft Graph API</a:t>
            </a:r>
          </a:p>
          <a:p>
            <a:pPr lvl="1"/>
            <a:r>
              <a:rPr lang="en-US" dirty="0"/>
              <a:t>Azure Management REST API</a:t>
            </a:r>
          </a:p>
          <a:p>
            <a:pPr lvl="1"/>
            <a:r>
              <a:rPr lang="en-US" dirty="0"/>
              <a:t>etc.</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Securing REST APIs with Azure AD</a:t>
            </a:r>
          </a:p>
        </p:txBody>
      </p:sp>
    </p:spTree>
    <p:extLst>
      <p:ext uri="{BB962C8B-B14F-4D97-AF65-F5344CB8AC3E}">
        <p14:creationId xmlns:p14="http://schemas.microsoft.com/office/powerpoint/2010/main" val="528061833"/>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7463F5-31E8-6F4C-A6CC-F2B19B4BC6A6}"/>
              </a:ext>
            </a:extLst>
          </p:cNvPr>
          <p:cNvSpPr>
            <a:spLocks noGrp="1"/>
          </p:cNvSpPr>
          <p:nvPr>
            <p:ph type="title"/>
          </p:nvPr>
        </p:nvSpPr>
        <p:spPr/>
        <p:txBody>
          <a:bodyPr/>
          <a:lstStyle/>
          <a:p>
            <a:r>
              <a:rPr lang="en-US" dirty="0"/>
              <a:t>Securing Azure Functions</a:t>
            </a:r>
          </a:p>
        </p:txBody>
      </p:sp>
      <p:pic>
        <p:nvPicPr>
          <p:cNvPr id="6" name="Picture 5">
            <a:extLst>
              <a:ext uri="{FF2B5EF4-FFF2-40B4-BE49-F238E27FC236}">
                <a16:creationId xmlns:a16="http://schemas.microsoft.com/office/drawing/2014/main" id="{5F6EFC5C-9B01-4055-937D-B64FCCB6DB53}"/>
              </a:ext>
            </a:extLst>
          </p:cNvPr>
          <p:cNvPicPr>
            <a:picLocks noChangeAspect="1"/>
          </p:cNvPicPr>
          <p:nvPr/>
        </p:nvPicPr>
        <p:blipFill>
          <a:blip r:embed="rId2"/>
          <a:stretch>
            <a:fillRect/>
          </a:stretch>
        </p:blipFill>
        <p:spPr>
          <a:xfrm>
            <a:off x="678656" y="1203514"/>
            <a:ext cx="11079162" cy="5158232"/>
          </a:xfrm>
          <a:prstGeom prst="rect">
            <a:avLst/>
          </a:prstGeom>
          <a:ln>
            <a:solidFill>
              <a:schemeClr val="bg1">
                <a:lumMod val="75000"/>
              </a:schemeClr>
            </a:solidFill>
          </a:ln>
        </p:spPr>
      </p:pic>
    </p:spTree>
    <p:extLst>
      <p:ext uri="{BB962C8B-B14F-4D97-AF65-F5344CB8AC3E}">
        <p14:creationId xmlns:p14="http://schemas.microsoft.com/office/powerpoint/2010/main" val="212822576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1D49-9517-214A-8890-30DD67A9BC9C}"/>
              </a:ext>
            </a:extLst>
          </p:cNvPr>
          <p:cNvSpPr>
            <a:spLocks noGrp="1"/>
          </p:cNvSpPr>
          <p:nvPr>
            <p:ph type="title"/>
          </p:nvPr>
        </p:nvSpPr>
        <p:spPr/>
        <p:txBody>
          <a:bodyPr/>
          <a:lstStyle/>
          <a:p>
            <a:r>
              <a:rPr lang="en-US" dirty="0"/>
              <a:t>Securing Azure Functions</a:t>
            </a:r>
          </a:p>
        </p:txBody>
      </p:sp>
      <p:pic>
        <p:nvPicPr>
          <p:cNvPr id="6" name="Picture 5">
            <a:extLst>
              <a:ext uri="{FF2B5EF4-FFF2-40B4-BE49-F238E27FC236}">
                <a16:creationId xmlns:a16="http://schemas.microsoft.com/office/drawing/2014/main" id="{6F0F4026-AFCB-41D5-8E3D-53502AD81EA4}"/>
              </a:ext>
            </a:extLst>
          </p:cNvPr>
          <p:cNvPicPr>
            <a:picLocks noChangeAspect="1"/>
          </p:cNvPicPr>
          <p:nvPr/>
        </p:nvPicPr>
        <p:blipFill>
          <a:blip r:embed="rId3"/>
          <a:stretch>
            <a:fillRect/>
          </a:stretch>
        </p:blipFill>
        <p:spPr>
          <a:xfrm>
            <a:off x="465138" y="1226049"/>
            <a:ext cx="5173662" cy="5342675"/>
          </a:xfrm>
          <a:prstGeom prst="rect">
            <a:avLst/>
          </a:prstGeom>
          <a:ln>
            <a:solidFill>
              <a:schemeClr val="bg1">
                <a:lumMod val="75000"/>
              </a:schemeClr>
            </a:solidFill>
          </a:ln>
        </p:spPr>
      </p:pic>
      <p:pic>
        <p:nvPicPr>
          <p:cNvPr id="8" name="Picture 7">
            <a:extLst>
              <a:ext uri="{FF2B5EF4-FFF2-40B4-BE49-F238E27FC236}">
                <a16:creationId xmlns:a16="http://schemas.microsoft.com/office/drawing/2014/main" id="{631C5CCD-5A2D-410D-9814-7A3A89150C3D}"/>
              </a:ext>
            </a:extLst>
          </p:cNvPr>
          <p:cNvPicPr>
            <a:picLocks noChangeAspect="1"/>
          </p:cNvPicPr>
          <p:nvPr/>
        </p:nvPicPr>
        <p:blipFill>
          <a:blip r:embed="rId4"/>
          <a:stretch>
            <a:fillRect/>
          </a:stretch>
        </p:blipFill>
        <p:spPr>
          <a:xfrm>
            <a:off x="6218237" y="1226049"/>
            <a:ext cx="4879924" cy="5342675"/>
          </a:xfrm>
          <a:prstGeom prst="rect">
            <a:avLst/>
          </a:prstGeom>
          <a:ln>
            <a:solidFill>
              <a:schemeClr val="bg1">
                <a:lumMod val="75000"/>
              </a:schemeClr>
            </a:solidFill>
          </a:ln>
        </p:spPr>
      </p:pic>
    </p:spTree>
    <p:extLst>
      <p:ext uri="{BB962C8B-B14F-4D97-AF65-F5344CB8AC3E}">
        <p14:creationId xmlns:p14="http://schemas.microsoft.com/office/powerpoint/2010/main" val="251268231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00309C0-ABA8-6141-8AF3-F1EA8C83B997}"/>
              </a:ext>
            </a:extLst>
          </p:cNvPr>
          <p:cNvSpPr>
            <a:spLocks noGrp="1"/>
          </p:cNvSpPr>
          <p:nvPr>
            <p:ph type="body" sz="quarter" idx="10"/>
          </p:nvPr>
        </p:nvSpPr>
        <p:spPr>
          <a:xfrm>
            <a:off x="464400" y="1212850"/>
            <a:ext cx="11574000" cy="3490186"/>
          </a:xfrm>
        </p:spPr>
        <p:txBody>
          <a:bodyPr/>
          <a:lstStyle/>
          <a:p>
            <a:r>
              <a:rPr lang="en-US" dirty="0"/>
              <a:t>Permission requests to resources are granted to special SharePoint app by tenant admin</a:t>
            </a:r>
          </a:p>
          <a:p>
            <a:pPr lvl="1"/>
            <a:r>
              <a:rPr lang="en-US" b="1" dirty="0"/>
              <a:t>SharePoint Online Client Extensibility Web Application Principal</a:t>
            </a:r>
          </a:p>
          <a:p>
            <a:pPr lvl="1"/>
            <a:r>
              <a:rPr lang="en-US" dirty="0"/>
              <a:t>Present in each SharePoint Online tenant</a:t>
            </a:r>
          </a:p>
          <a:p>
            <a:endParaRPr lang="en-US" dirty="0"/>
          </a:p>
          <a:p>
            <a:r>
              <a:rPr lang="en-US" dirty="0"/>
              <a:t>Permissions are unique to the tenant, not the </a:t>
            </a:r>
            <a:r>
              <a:rPr lang="en-US" dirty="0" err="1"/>
              <a:t>SPFx</a:t>
            </a:r>
            <a:r>
              <a:rPr lang="en-US" dirty="0"/>
              <a:t> solution</a:t>
            </a:r>
          </a:p>
          <a:p>
            <a:pPr lvl="1"/>
            <a:r>
              <a:rPr lang="en-US" dirty="0"/>
              <a:t>Once a permission is granted, all solutions can leverage the grant</a:t>
            </a:r>
          </a:p>
          <a:p>
            <a:pPr lvl="1"/>
            <a:r>
              <a:rPr lang="en-US" dirty="0"/>
              <a:t>Permission grant is valid until revoked</a:t>
            </a:r>
          </a:p>
          <a:p>
            <a:pPr lvl="1"/>
            <a:r>
              <a:rPr lang="en-US" dirty="0"/>
              <a:t>Permission grant not directly linked to the solution that requested it</a:t>
            </a:r>
          </a:p>
          <a:p>
            <a:pPr lvl="1"/>
            <a:r>
              <a:rPr lang="en-US" dirty="0"/>
              <a:t>Solution installation not linked to permission grant approval / rejection</a:t>
            </a:r>
          </a:p>
        </p:txBody>
      </p:sp>
      <p:sp>
        <p:nvSpPr>
          <p:cNvPr id="3" name="Title 2">
            <a:extLst>
              <a:ext uri="{FF2B5EF4-FFF2-40B4-BE49-F238E27FC236}">
                <a16:creationId xmlns:a16="http://schemas.microsoft.com/office/drawing/2014/main" id="{60F9604C-273C-DE43-A6FA-EFCAAA5AE0F3}"/>
              </a:ext>
            </a:extLst>
          </p:cNvPr>
          <p:cNvSpPr>
            <a:spLocks noGrp="1"/>
          </p:cNvSpPr>
          <p:nvPr>
            <p:ph type="title"/>
          </p:nvPr>
        </p:nvSpPr>
        <p:spPr/>
        <p:txBody>
          <a:bodyPr/>
          <a:lstStyle/>
          <a:p>
            <a:r>
              <a:rPr lang="en-US" dirty="0"/>
              <a:t>Calling Azure AD Secured Resources from </a:t>
            </a:r>
            <a:r>
              <a:rPr lang="en-US" dirty="0" err="1"/>
              <a:t>SPFx</a:t>
            </a:r>
            <a:endParaRPr lang="en-US" dirty="0"/>
          </a:p>
        </p:txBody>
      </p:sp>
    </p:spTree>
    <p:extLst>
      <p:ext uri="{BB962C8B-B14F-4D97-AF65-F5344CB8AC3E}">
        <p14:creationId xmlns:p14="http://schemas.microsoft.com/office/powerpoint/2010/main" val="10934245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66878A-F13B-0A43-AA8B-3BB29B462411}"/>
              </a:ext>
            </a:extLst>
          </p:cNvPr>
          <p:cNvSpPr>
            <a:spLocks noGrp="1"/>
          </p:cNvSpPr>
          <p:nvPr>
            <p:ph type="body" sz="quarter" idx="10"/>
          </p:nvPr>
        </p:nvSpPr>
        <p:spPr>
          <a:xfrm>
            <a:off x="464400" y="1212850"/>
            <a:ext cx="11574000" cy="3619452"/>
          </a:xfrm>
        </p:spPr>
        <p:txBody>
          <a:bodyPr/>
          <a:lstStyle/>
          <a:p>
            <a:r>
              <a:rPr lang="en-US" dirty="0"/>
              <a:t>Special SharePoint Online Azure AD app can be granted permissions to resources in multiple ways:</a:t>
            </a:r>
          </a:p>
          <a:p>
            <a:endParaRPr lang="en-US" dirty="0"/>
          </a:p>
          <a:p>
            <a:pPr marL="457200" indent="-457200">
              <a:buFont typeface="+mj-lt"/>
              <a:buAutoNum type="arabicPeriod"/>
            </a:pPr>
            <a:r>
              <a:rPr lang="en-US" dirty="0"/>
              <a:t>Defined within solution manifest – admin notified upon deployment to approve/reject</a:t>
            </a:r>
          </a:p>
          <a:p>
            <a:pPr marL="457200" indent="-457200">
              <a:buFont typeface="+mj-lt"/>
              <a:buAutoNum type="arabicPeriod"/>
            </a:pPr>
            <a:r>
              <a:rPr lang="en-US" dirty="0"/>
              <a:t>PowerShell</a:t>
            </a:r>
          </a:p>
          <a:p>
            <a:pPr marL="457200" indent="-457200">
              <a:buFont typeface="+mj-lt"/>
              <a:buAutoNum type="arabicPeriod"/>
            </a:pPr>
            <a:r>
              <a:rPr lang="en-US" dirty="0"/>
              <a:t>Office 365 CLI</a:t>
            </a:r>
          </a:p>
          <a:p>
            <a:endParaRPr lang="en-US" dirty="0"/>
          </a:p>
          <a:p>
            <a:r>
              <a:rPr lang="en-US" dirty="0"/>
              <a:t>Ref: </a:t>
            </a:r>
            <a:r>
              <a:rPr lang="en-US" dirty="0">
                <a:hlinkClick r:id="rId2"/>
              </a:rPr>
              <a:t>https://docs.microsoft.com/sharepoint/dev/spfx/use-aadhttpclient</a:t>
            </a:r>
            <a:r>
              <a:rPr lang="en-US" dirty="0"/>
              <a:t> </a:t>
            </a:r>
          </a:p>
        </p:txBody>
      </p:sp>
      <p:sp>
        <p:nvSpPr>
          <p:cNvPr id="3" name="Title 2">
            <a:extLst>
              <a:ext uri="{FF2B5EF4-FFF2-40B4-BE49-F238E27FC236}">
                <a16:creationId xmlns:a16="http://schemas.microsoft.com/office/drawing/2014/main" id="{C60C27B9-6B39-6443-AF49-F5C6B2BF71BE}"/>
              </a:ext>
            </a:extLst>
          </p:cNvPr>
          <p:cNvSpPr>
            <a:spLocks noGrp="1"/>
          </p:cNvSpPr>
          <p:nvPr>
            <p:ph type="title"/>
          </p:nvPr>
        </p:nvSpPr>
        <p:spPr/>
        <p:txBody>
          <a:bodyPr/>
          <a:lstStyle/>
          <a:p>
            <a:r>
              <a:rPr lang="en-US" dirty="0"/>
              <a:t>Granting Permissions to SharePoint Online</a:t>
            </a:r>
          </a:p>
        </p:txBody>
      </p:sp>
    </p:spTree>
    <p:extLst>
      <p:ext uri="{BB962C8B-B14F-4D97-AF65-F5344CB8AC3E}">
        <p14:creationId xmlns:p14="http://schemas.microsoft.com/office/powerpoint/2010/main" val="98627010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a:xfrm>
            <a:off x="464400" y="1178952"/>
            <a:ext cx="11575200" cy="4949047"/>
          </a:xfrm>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sp</a:t>
            </a:r>
            <a:r>
              <a:rPr lang="en-US" sz="1600" dirty="0"/>
              <a:t>-</a:t>
            </a:r>
            <a:r>
              <a:rPr lang="en-US" sz="1600" dirty="0" err="1"/>
              <a:t>fx</a:t>
            </a:r>
            <a:r>
              <a:rPr lang="en-US" sz="1600" dirty="0"/>
              <a:t>-</a:t>
            </a:r>
            <a:r>
              <a:rPr lang="en-US" sz="1600" dirty="0" err="1"/>
              <a:t>aad</a:t>
            </a:r>
            <a:r>
              <a:rPr lang="en-US" sz="1600" dirty="0"/>
              <a:t>-http-client-side-solution",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t>    "</a:t>
            </a:r>
            <a:r>
              <a:rPr lang="en-US" sz="1600" dirty="0" err="1"/>
              <a:t>isDomainIsolated</a:t>
            </a:r>
            <a:r>
              <a:rPr lang="en-US" sz="1600" dirty="0"/>
              <a:t>": false,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sp-fx-aad-http.sppkg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63453717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51FCB-A08B-DC49-A19A-48F99EFC6043}"/>
              </a:ext>
            </a:extLst>
          </p:cNvPr>
          <p:cNvSpPr>
            <a:spLocks noGrp="1"/>
          </p:cNvSpPr>
          <p:nvPr>
            <p:ph type="title"/>
          </p:nvPr>
        </p:nvSpPr>
        <p:spPr/>
        <p:txBody>
          <a:bodyPr/>
          <a:lstStyle/>
          <a:p>
            <a:r>
              <a:rPr lang="en-US" dirty="0"/>
              <a:t>How It Works: Calling Azure AD Secured REST APIs from </a:t>
            </a:r>
            <a:r>
              <a:rPr lang="en-US" dirty="0" err="1"/>
              <a:t>SPFx</a:t>
            </a:r>
            <a:endParaRPr lang="en-US" dirty="0"/>
          </a:p>
        </p:txBody>
      </p:sp>
      <p:pic>
        <p:nvPicPr>
          <p:cNvPr id="3" name="Picture 2">
            <a:extLst>
              <a:ext uri="{FF2B5EF4-FFF2-40B4-BE49-F238E27FC236}">
                <a16:creationId xmlns:a16="http://schemas.microsoft.com/office/drawing/2014/main" id="{6BC95221-1191-7A41-BC75-9838D80B33F1}"/>
              </a:ext>
            </a:extLst>
          </p:cNvPr>
          <p:cNvPicPr>
            <a:picLocks noChangeAspect="1"/>
          </p:cNvPicPr>
          <p:nvPr/>
        </p:nvPicPr>
        <p:blipFill>
          <a:blip r:embed="rId2"/>
          <a:stretch>
            <a:fillRect/>
          </a:stretch>
        </p:blipFill>
        <p:spPr>
          <a:xfrm>
            <a:off x="1138237" y="1199729"/>
            <a:ext cx="10160000" cy="5397500"/>
          </a:xfrm>
          <a:prstGeom prst="rect">
            <a:avLst/>
          </a:prstGeom>
        </p:spPr>
      </p:pic>
    </p:spTree>
    <p:extLst>
      <p:ext uri="{BB962C8B-B14F-4D97-AF65-F5344CB8AC3E}">
        <p14:creationId xmlns:p14="http://schemas.microsoft.com/office/powerpoint/2010/main" val="94108309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dirty="0"/>
              <a:t>Using the Azure AD HTTP Client</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5432256"/>
          </a:xfrm>
        </p:spPr>
        <p:txBody>
          <a:bodyPr/>
          <a:lstStyle/>
          <a:p>
            <a:r>
              <a:rPr lang="en-US" sz="2000" dirty="0"/>
              <a:t>import { </a:t>
            </a:r>
            <a:r>
              <a:rPr lang="en-US" sz="2000" dirty="0" err="1">
                <a:solidFill>
                  <a:schemeClr val="accent1"/>
                </a:solidFill>
              </a:rPr>
              <a:t>AadHttpClient</a:t>
            </a:r>
            <a:r>
              <a:rPr lang="en-US" sz="2000" dirty="0"/>
              <a:t>, </a:t>
            </a:r>
            <a:r>
              <a:rPr lang="en-US" sz="2000" dirty="0" err="1"/>
              <a:t>HttpClientResponse</a:t>
            </a:r>
            <a:r>
              <a:rPr lang="en-US" sz="2000" dirty="0"/>
              <a:t> } from '@</a:t>
            </a:r>
            <a:r>
              <a:rPr lang="en-US" sz="2000" dirty="0" err="1"/>
              <a:t>microsoft</a:t>
            </a:r>
            <a:r>
              <a:rPr lang="en-US" sz="2000" dirty="0"/>
              <a:t>/</a:t>
            </a:r>
            <a:r>
              <a:rPr lang="en-US" sz="2000" dirty="0" err="1"/>
              <a:t>sp</a:t>
            </a:r>
            <a:r>
              <a:rPr lang="en-US" sz="2000" dirty="0"/>
              <a:t>-http';</a:t>
            </a:r>
          </a:p>
          <a:p>
            <a:endParaRPr lang="en-US" sz="2000" dirty="0"/>
          </a:p>
          <a:p>
            <a:r>
              <a:rPr lang="en-US" sz="2000" dirty="0" err="1"/>
              <a:t>this.context.</a:t>
            </a:r>
            <a:r>
              <a:rPr lang="en-US" sz="2000" dirty="0" err="1">
                <a:solidFill>
                  <a:schemeClr val="accent1"/>
                </a:solidFill>
              </a:rPr>
              <a:t>aadHttpClientFactory</a:t>
            </a:r>
            <a:endParaRPr lang="en-US" sz="2000" dirty="0">
              <a:solidFill>
                <a:schemeClr val="accent1"/>
              </a:solidFill>
            </a:endParaRPr>
          </a:p>
          <a:p>
            <a:r>
              <a:rPr lang="en-US" sz="2000" dirty="0"/>
              <a:t>  </a:t>
            </a:r>
            <a:r>
              <a:rPr lang="en-US" sz="2000" dirty="0">
                <a:solidFill>
                  <a:schemeClr val="accent1"/>
                </a:solidFill>
              </a:rPr>
              <a:t>.</a:t>
            </a:r>
            <a:r>
              <a:rPr lang="en-US" sz="2000" dirty="0" err="1">
                <a:solidFill>
                  <a:schemeClr val="accent1"/>
                </a:solidFill>
              </a:rPr>
              <a:t>getClient</a:t>
            </a:r>
            <a:r>
              <a:rPr lang="en-US" sz="2000" dirty="0">
                <a:solidFill>
                  <a:schemeClr val="accent1"/>
                </a:solidFill>
              </a:rPr>
              <a:t>([name / URI of target resource])</a:t>
            </a:r>
          </a:p>
          <a:p>
            <a:r>
              <a:rPr lang="en-US" sz="2000" dirty="0"/>
              <a:t>  .then((</a:t>
            </a:r>
            <a:r>
              <a:rPr lang="en-US" sz="2000" dirty="0" err="1">
                <a:solidFill>
                  <a:schemeClr val="accent1"/>
                </a:solidFill>
              </a:rPr>
              <a:t>aadClient</a:t>
            </a:r>
            <a:r>
              <a:rPr lang="en-US" sz="2000" dirty="0">
                <a:solidFill>
                  <a:schemeClr val="accent1"/>
                </a:solidFill>
              </a:rPr>
              <a:t>: </a:t>
            </a:r>
            <a:r>
              <a:rPr lang="en-US" sz="2000" dirty="0" err="1">
                <a:solidFill>
                  <a:schemeClr val="accent1"/>
                </a:solidFill>
              </a:rPr>
              <a:t>AadHttpClient</a:t>
            </a:r>
            <a:r>
              <a:rPr lang="en-US" sz="2000" dirty="0"/>
              <a:t>) =&gt; {</a:t>
            </a:r>
          </a:p>
          <a:p>
            <a:r>
              <a:rPr lang="en-US" sz="2000" dirty="0"/>
              <a:t>    </a:t>
            </a:r>
            <a:r>
              <a:rPr lang="en-US" sz="2000" dirty="0" err="1"/>
              <a:t>const</a:t>
            </a:r>
            <a:r>
              <a:rPr lang="en-US" sz="2000" dirty="0"/>
              <a:t> endpoint: string = 'https://secured endpoint'</a:t>
            </a:r>
          </a:p>
          <a:p>
            <a:r>
              <a:rPr lang="en-US" sz="2000" dirty="0">
                <a:solidFill>
                  <a:schemeClr val="accent1"/>
                </a:solidFill>
              </a:rPr>
              <a:t>    </a:t>
            </a:r>
            <a:r>
              <a:rPr lang="en-US" sz="2000" dirty="0" err="1">
                <a:solidFill>
                  <a:schemeClr val="accent1"/>
                </a:solidFill>
              </a:rPr>
              <a:t>aadClient.get</a:t>
            </a:r>
            <a:r>
              <a:rPr lang="en-US" sz="2000" dirty="0">
                <a:solidFill>
                  <a:schemeClr val="accent1"/>
                </a:solidFill>
              </a:rPr>
              <a:t>(endpoint, AadHttpClient.configurations.v1)</a:t>
            </a:r>
          </a:p>
          <a:p>
            <a:r>
              <a:rPr lang="en-US" sz="2000" dirty="0"/>
              <a:t>      .then((</a:t>
            </a:r>
            <a:r>
              <a:rPr lang="en-US" sz="2000" dirty="0" err="1"/>
              <a:t>rawResponse</a:t>
            </a:r>
            <a:r>
              <a:rPr lang="en-US" sz="2000" dirty="0"/>
              <a:t>: </a:t>
            </a:r>
            <a:r>
              <a:rPr lang="en-US" sz="2000" dirty="0" err="1"/>
              <a:t>HttpClientResponse</a:t>
            </a:r>
            <a:r>
              <a:rPr lang="en-US" sz="2000" dirty="0"/>
              <a:t>) =&gt; {</a:t>
            </a:r>
          </a:p>
          <a:p>
            <a:r>
              <a:rPr lang="en-US" sz="2000" dirty="0"/>
              <a:t>        return </a:t>
            </a:r>
            <a:r>
              <a:rPr lang="en-US" sz="2000" dirty="0" err="1"/>
              <a:t>rawResponse.json</a:t>
            </a:r>
            <a:r>
              <a:rPr lang="en-US" sz="2000" dirty="0"/>
              <a:t>();</a:t>
            </a:r>
          </a:p>
          <a:p>
            <a:r>
              <a:rPr lang="en-US" sz="2000" dirty="0"/>
              <a:t>      })</a:t>
            </a:r>
          </a:p>
          <a:p>
            <a:r>
              <a:rPr lang="en-US" sz="2000" dirty="0"/>
              <a:t>      .then((</a:t>
            </a:r>
            <a:r>
              <a:rPr lang="en-US" sz="2000" dirty="0" err="1"/>
              <a:t>jsonResponse</a:t>
            </a:r>
            <a:r>
              <a:rPr lang="en-US" sz="2000" dirty="0"/>
              <a:t>: any) =&gt; {</a:t>
            </a:r>
          </a:p>
          <a:p>
            <a:r>
              <a:rPr lang="en-US" sz="2000" dirty="0"/>
              <a:t>        // work with result</a:t>
            </a:r>
          </a:p>
          <a:p>
            <a:r>
              <a:rPr lang="en-US" sz="2000" dirty="0"/>
              <a:t>      });</a:t>
            </a:r>
          </a:p>
          <a:p>
            <a:r>
              <a:rPr lang="en-US" sz="2000" dirty="0"/>
              <a:t>  });</a:t>
            </a:r>
          </a:p>
          <a:p>
            <a:r>
              <a:rPr lang="en-US" sz="2000" dirty="0"/>
              <a:t>});</a:t>
            </a:r>
          </a:p>
        </p:txBody>
      </p:sp>
    </p:spTree>
    <p:extLst>
      <p:ext uri="{BB962C8B-B14F-4D97-AF65-F5344CB8AC3E}">
        <p14:creationId xmlns:p14="http://schemas.microsoft.com/office/powerpoint/2010/main" val="481016818"/>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p:txBody>
          <a:bodyPr/>
          <a:lstStyle/>
          <a:p>
            <a:r>
              <a:rPr lang="en-US" dirty="0"/>
              <a:t>Upload SharePoint packages to the app catalog</a:t>
            </a:r>
          </a:p>
          <a:p>
            <a:endParaRPr lang="en-US" dirty="0"/>
          </a:p>
          <a:p>
            <a:pPr lvl="1"/>
            <a:r>
              <a:rPr lang="en-US" dirty="0"/>
              <a:t>Extra note in dialog notifies of additional step required</a:t>
            </a:r>
          </a:p>
          <a:p>
            <a:pPr lvl="1"/>
            <a:r>
              <a:rPr lang="en-US" dirty="0"/>
              <a:t>While application can be installed </a:t>
            </a:r>
            <a:br>
              <a:rPr lang="en-US" dirty="0"/>
            </a:br>
            <a:r>
              <a:rPr lang="en-US" dirty="0"/>
              <a:t>in SharePoint sites, it does not </a:t>
            </a:r>
            <a:br>
              <a:rPr lang="en-US" dirty="0"/>
            </a:br>
            <a:r>
              <a:rPr lang="en-US" dirty="0"/>
              <a:t>have the permissions granted </a:t>
            </a:r>
            <a:br>
              <a:rPr lang="en-US" dirty="0"/>
            </a:br>
            <a:r>
              <a:rPr lang="en-US" dirty="0"/>
              <a:t>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3" name="Picture 2" descr="A screenshot of a cell phone&#10;&#10;Description automatically generated">
            <a:extLst>
              <a:ext uri="{FF2B5EF4-FFF2-40B4-BE49-F238E27FC236}">
                <a16:creationId xmlns:a16="http://schemas.microsoft.com/office/drawing/2014/main" id="{41055624-2E08-0241-8C6F-661E07F80B76}"/>
              </a:ext>
            </a:extLst>
          </p:cNvPr>
          <p:cNvPicPr>
            <a:picLocks noChangeAspect="1"/>
          </p:cNvPicPr>
          <p:nvPr/>
        </p:nvPicPr>
        <p:blipFill>
          <a:blip r:embed="rId2"/>
          <a:stretch>
            <a:fillRect/>
          </a:stretch>
        </p:blipFill>
        <p:spPr>
          <a:xfrm>
            <a:off x="5081047" y="2711885"/>
            <a:ext cx="5930720" cy="3798224"/>
          </a:xfrm>
          <a:prstGeom prst="rect">
            <a:avLst/>
          </a:prstGeom>
        </p:spPr>
      </p:pic>
    </p:spTree>
    <p:extLst>
      <p:ext uri="{BB962C8B-B14F-4D97-AF65-F5344CB8AC3E}">
        <p14:creationId xmlns:p14="http://schemas.microsoft.com/office/powerpoint/2010/main" val="209742638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6" name="Picture 5">
            <a:extLst>
              <a:ext uri="{FF2B5EF4-FFF2-40B4-BE49-F238E27FC236}">
                <a16:creationId xmlns:a16="http://schemas.microsoft.com/office/drawing/2014/main" id="{FEC618F4-F928-47D0-91A1-5DA784271CCC}"/>
              </a:ext>
            </a:extLst>
          </p:cNvPr>
          <p:cNvPicPr>
            <a:picLocks noChangeAspect="1"/>
          </p:cNvPicPr>
          <p:nvPr/>
        </p:nvPicPr>
        <p:blipFill>
          <a:blip r:embed="rId3"/>
          <a:stretch>
            <a:fillRect/>
          </a:stretch>
        </p:blipFill>
        <p:spPr>
          <a:xfrm>
            <a:off x="465137" y="1385455"/>
            <a:ext cx="8091527" cy="4976291"/>
          </a:xfrm>
          <a:prstGeom prst="rect">
            <a:avLst/>
          </a:prstGeom>
          <a:ln>
            <a:solidFill>
              <a:schemeClr val="accent1"/>
            </a:solidFill>
          </a:ln>
        </p:spPr>
      </p:pic>
      <p:pic>
        <p:nvPicPr>
          <p:cNvPr id="10" name="Picture 9">
            <a:extLst>
              <a:ext uri="{FF2B5EF4-FFF2-40B4-BE49-F238E27FC236}">
                <a16:creationId xmlns:a16="http://schemas.microsoft.com/office/drawing/2014/main" id="{ABDBA5D7-5614-4ECD-B230-FF067C9DB518}"/>
              </a:ext>
            </a:extLst>
          </p:cNvPr>
          <p:cNvPicPr>
            <a:picLocks noChangeAspect="1"/>
          </p:cNvPicPr>
          <p:nvPr/>
        </p:nvPicPr>
        <p:blipFill>
          <a:blip r:embed="rId4"/>
          <a:stretch>
            <a:fillRect/>
          </a:stretch>
        </p:blipFill>
        <p:spPr>
          <a:xfrm>
            <a:off x="8956928" y="1385455"/>
            <a:ext cx="2270957" cy="4976291"/>
          </a:xfrm>
          <a:prstGeom prst="rect">
            <a:avLst/>
          </a:prstGeom>
          <a:ln>
            <a:solidFill>
              <a:schemeClr val="accent1"/>
            </a:solidFill>
          </a:ln>
        </p:spPr>
      </p:pic>
    </p:spTree>
    <p:extLst>
      <p:ext uri="{BB962C8B-B14F-4D97-AF65-F5344CB8AC3E}">
        <p14:creationId xmlns:p14="http://schemas.microsoft.com/office/powerpoint/2010/main" val="89639224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Anonymous 3rd Party REST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Consume REST APIs in </a:t>
            </a:r>
            <a:r>
              <a:rPr lang="en-US" sz="2000" dirty="0" err="1"/>
              <a:t>SPFx</a:t>
            </a:r>
            <a:endParaRPr lang="en-US" sz="2000" dirty="0"/>
          </a:p>
          <a:p>
            <a:pPr>
              <a:spcBef>
                <a:spcPts val="1200"/>
              </a:spcBef>
            </a:pPr>
            <a:r>
              <a:rPr lang="en-US" sz="2000" dirty="0"/>
              <a:t>Understanding the </a:t>
            </a:r>
            <a:r>
              <a:rPr lang="en-US" sz="2000" dirty="0" err="1"/>
              <a:t>HTTPClient</a:t>
            </a:r>
            <a:endParaRPr lang="en-US" sz="2000" dirty="0"/>
          </a:p>
          <a:p>
            <a:pPr>
              <a:spcBef>
                <a:spcPts val="1200"/>
              </a:spcBef>
            </a:pPr>
            <a:r>
              <a:rPr lang="en-US" sz="2000" dirty="0"/>
              <a:t>Calling Anonymous REST APIs</a:t>
            </a:r>
          </a:p>
        </p:txBody>
      </p:sp>
    </p:spTree>
    <p:extLst>
      <p:ext uri="{BB962C8B-B14F-4D97-AF65-F5344CB8AC3E}">
        <p14:creationId xmlns:p14="http://schemas.microsoft.com/office/powerpoint/2010/main" val="228049460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32299264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348061"/>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Azure AD Protected Resources &amp; </a:t>
            </a:r>
            <a:r>
              <a:rPr lang="en-US" sz="1600" b="0" dirty="0" err="1">
                <a:solidFill>
                  <a:srgbClr val="2F2F2F"/>
                </a:solidFill>
                <a:latin typeface="Segoe UI Semibold"/>
              </a:rPr>
              <a:t>SPFx</a:t>
            </a:r>
            <a:r>
              <a:rPr lang="en-US" sz="1600" b="0" dirty="0">
                <a:solidFill>
                  <a:srgbClr val="2F2F2F"/>
                </a:solidFill>
                <a:latin typeface="Segoe UI Semibold"/>
              </a:rPr>
              <a:t>: How it Works</a:t>
            </a:r>
          </a:p>
          <a:p>
            <a:pPr lvl="0">
              <a:lnSpc>
                <a:spcPct val="90000"/>
              </a:lnSpc>
              <a:spcBef>
                <a:spcPts val="1800"/>
              </a:spcBef>
            </a:pPr>
            <a:r>
              <a:rPr lang="en-US" sz="1600" b="0" dirty="0">
                <a:solidFill>
                  <a:srgbClr val="2F2F2F"/>
                </a:solidFill>
                <a:latin typeface="Segoe UI Semibold"/>
              </a:rPr>
              <a:t>Permission Requests</a:t>
            </a:r>
          </a:p>
          <a:p>
            <a:pPr lvl="0">
              <a:lnSpc>
                <a:spcPct val="90000"/>
              </a:lnSpc>
              <a:spcBef>
                <a:spcPts val="1800"/>
              </a:spcBef>
            </a:pPr>
            <a:r>
              <a:rPr lang="en-US" sz="1600" b="0" dirty="0" err="1">
                <a:solidFill>
                  <a:srgbClr val="2F2F2F"/>
                </a:solidFill>
                <a:latin typeface="Segoe UI Semibold"/>
              </a:rPr>
              <a:t>SPFx’s</a:t>
            </a:r>
            <a:r>
              <a:rPr lang="en-US" sz="1600" b="0" dirty="0">
                <a:solidFill>
                  <a:srgbClr val="2F2F2F"/>
                </a:solidFill>
                <a:latin typeface="Segoe UI Semibold"/>
              </a:rPr>
              <a:t> </a:t>
            </a:r>
            <a:r>
              <a:rPr lang="en-US" sz="1600" b="0" dirty="0" err="1">
                <a:solidFill>
                  <a:srgbClr val="2F2F2F"/>
                </a:solidFill>
                <a:latin typeface="Segoe UI Semibold"/>
              </a:rPr>
              <a:t>AadHttpClient</a:t>
            </a:r>
            <a:endParaRPr lang="en-US" sz="1600" b="0" dirty="0">
              <a:solidFill>
                <a:srgbClr val="2F2F2F"/>
              </a:solidFill>
              <a:latin typeface="Segoe UI Semibold"/>
            </a:endParaRPr>
          </a:p>
        </p:txBody>
      </p:sp>
    </p:spTree>
    <p:extLst>
      <p:ext uri="{BB962C8B-B14F-4D97-AF65-F5344CB8AC3E}">
        <p14:creationId xmlns:p14="http://schemas.microsoft.com/office/powerpoint/2010/main" val="156659827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the Microsoft Graph</a:t>
            </a:r>
          </a:p>
        </p:txBody>
      </p:sp>
    </p:spTree>
    <p:extLst>
      <p:ext uri="{BB962C8B-B14F-4D97-AF65-F5344CB8AC3E}">
        <p14:creationId xmlns:p14="http://schemas.microsoft.com/office/powerpoint/2010/main" val="858296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the Microsoft Graph</a:t>
            </a:r>
            <a:br>
              <a:rPr lang="en-US" sz="2800" dirty="0"/>
            </a:br>
            <a:endParaRPr lang="en-US" sz="2800" dirty="0"/>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Overview of the Microsoft Graph</a:t>
            </a:r>
          </a:p>
          <a:p>
            <a:pPr>
              <a:spcBef>
                <a:spcPts val="1200"/>
              </a:spcBef>
            </a:pPr>
            <a:r>
              <a:rPr lang="en-US" sz="2000" dirty="0"/>
              <a:t>Microsoft Graph JavaScript API</a:t>
            </a:r>
          </a:p>
          <a:p>
            <a:pPr>
              <a:spcBef>
                <a:spcPts val="1200"/>
              </a:spcBef>
            </a:pPr>
            <a:r>
              <a:rPr lang="en-US" sz="2000" dirty="0"/>
              <a:t>TypeScript Type Declarations</a:t>
            </a:r>
          </a:p>
          <a:p>
            <a:pPr>
              <a:spcBef>
                <a:spcPts val="1200"/>
              </a:spcBef>
            </a:pPr>
            <a:r>
              <a:rPr lang="en-US" sz="2000" dirty="0" err="1"/>
              <a:t>SPFx’s</a:t>
            </a:r>
            <a:r>
              <a:rPr lang="en-US" sz="2000" dirty="0"/>
              <a:t> </a:t>
            </a:r>
            <a:r>
              <a:rPr lang="en-US" sz="2000" dirty="0" err="1"/>
              <a:t>MSGraphClient</a:t>
            </a:r>
            <a:endParaRPr lang="en-US" sz="2000" dirty="0"/>
          </a:p>
          <a:p>
            <a:pPr>
              <a:spcBef>
                <a:spcPts val="1200"/>
              </a:spcBef>
            </a:pPr>
            <a:endParaRPr lang="en-US" sz="2000" dirty="0"/>
          </a:p>
        </p:txBody>
      </p:sp>
    </p:spTree>
    <p:extLst>
      <p:ext uri="{BB962C8B-B14F-4D97-AF65-F5344CB8AC3E}">
        <p14:creationId xmlns:p14="http://schemas.microsoft.com/office/powerpoint/2010/main" val="37801447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A058B3-CB4A-424B-ADD1-96CAA62C74F8}"/>
              </a:ext>
            </a:extLst>
          </p:cNvPr>
          <p:cNvSpPr>
            <a:spLocks noGrp="1"/>
          </p:cNvSpPr>
          <p:nvPr>
            <p:ph type="title"/>
          </p:nvPr>
        </p:nvSpPr>
        <p:spPr/>
        <p:txBody>
          <a:bodyPr/>
          <a:lstStyle/>
          <a:p>
            <a:r>
              <a:rPr lang="en-US" dirty="0"/>
              <a:t>Microsoft 365 Platform</a:t>
            </a:r>
          </a:p>
        </p:txBody>
      </p:sp>
      <p:pic>
        <p:nvPicPr>
          <p:cNvPr id="389" name="Picture 388">
            <a:extLst>
              <a:ext uri="{FF2B5EF4-FFF2-40B4-BE49-F238E27FC236}">
                <a16:creationId xmlns:a16="http://schemas.microsoft.com/office/drawing/2014/main" id="{24C1D9FB-1413-41CC-B0FE-2638DBC83830}"/>
              </a:ext>
            </a:extLst>
          </p:cNvPr>
          <p:cNvPicPr>
            <a:picLocks noChangeAspect="1"/>
          </p:cNvPicPr>
          <p:nvPr/>
        </p:nvPicPr>
        <p:blipFill rotWithShape="1">
          <a:blip r:embed="rId3">
            <a:lum bright="70000" contrast="-70000"/>
          </a:blip>
          <a:srcRect l="29939" t="12869" b="5805"/>
          <a:stretch/>
        </p:blipFill>
        <p:spPr>
          <a:xfrm>
            <a:off x="4812975" y="5086404"/>
            <a:ext cx="2403013" cy="1241242"/>
          </a:xfrm>
          <a:prstGeom prst="rect">
            <a:avLst/>
          </a:prstGeom>
        </p:spPr>
      </p:pic>
      <p:pic>
        <p:nvPicPr>
          <p:cNvPr id="390" name="Picture 389">
            <a:extLst>
              <a:ext uri="{FF2B5EF4-FFF2-40B4-BE49-F238E27FC236}">
                <a16:creationId xmlns:a16="http://schemas.microsoft.com/office/drawing/2014/main" id="{6CFE1B31-958A-4675-A08F-76E2FBA0848D}"/>
              </a:ext>
            </a:extLst>
          </p:cNvPr>
          <p:cNvPicPr>
            <a:picLocks noChangeAspect="1"/>
          </p:cNvPicPr>
          <p:nvPr/>
        </p:nvPicPr>
        <p:blipFill rotWithShape="1">
          <a:blip r:embed="rId3">
            <a:lum bright="70000" contrast="-70000"/>
          </a:blip>
          <a:srcRect l="29939" t="12869" b="5805"/>
          <a:stretch/>
        </p:blipFill>
        <p:spPr>
          <a:xfrm>
            <a:off x="411609" y="5109453"/>
            <a:ext cx="2403013" cy="1241242"/>
          </a:xfrm>
          <a:prstGeom prst="rect">
            <a:avLst/>
          </a:prstGeom>
        </p:spPr>
      </p:pic>
      <p:pic>
        <p:nvPicPr>
          <p:cNvPr id="391" name="Picture 390">
            <a:extLst>
              <a:ext uri="{FF2B5EF4-FFF2-40B4-BE49-F238E27FC236}">
                <a16:creationId xmlns:a16="http://schemas.microsoft.com/office/drawing/2014/main" id="{EC1F23B5-860A-4C19-B1C3-1BE895D482BD}"/>
              </a:ext>
            </a:extLst>
          </p:cNvPr>
          <p:cNvPicPr>
            <a:picLocks noChangeAspect="1"/>
          </p:cNvPicPr>
          <p:nvPr/>
        </p:nvPicPr>
        <p:blipFill rotWithShape="1">
          <a:blip r:embed="rId3">
            <a:lum bright="70000" contrast="-70000"/>
          </a:blip>
          <a:srcRect l="29939" t="12869" b="5805"/>
          <a:stretch/>
        </p:blipFill>
        <p:spPr>
          <a:xfrm>
            <a:off x="6999903" y="5093201"/>
            <a:ext cx="2441968" cy="1241242"/>
          </a:xfrm>
          <a:prstGeom prst="rect">
            <a:avLst/>
          </a:prstGeom>
        </p:spPr>
      </p:pic>
      <p:pic>
        <p:nvPicPr>
          <p:cNvPr id="392" name="Picture 391">
            <a:extLst>
              <a:ext uri="{FF2B5EF4-FFF2-40B4-BE49-F238E27FC236}">
                <a16:creationId xmlns:a16="http://schemas.microsoft.com/office/drawing/2014/main" id="{3E427282-5BFB-4C8D-B373-F72A99294A3C}"/>
              </a:ext>
            </a:extLst>
          </p:cNvPr>
          <p:cNvPicPr>
            <a:picLocks noChangeAspect="1"/>
          </p:cNvPicPr>
          <p:nvPr/>
        </p:nvPicPr>
        <p:blipFill rotWithShape="1">
          <a:blip r:embed="rId3">
            <a:lum bright="70000" contrast="-70000"/>
          </a:blip>
          <a:srcRect l="29939" t="12869" b="5805"/>
          <a:stretch/>
        </p:blipFill>
        <p:spPr>
          <a:xfrm>
            <a:off x="9216991" y="5100009"/>
            <a:ext cx="2533381" cy="1241242"/>
          </a:xfrm>
          <a:prstGeom prst="rect">
            <a:avLst/>
          </a:prstGeom>
        </p:spPr>
      </p:pic>
      <p:sp>
        <p:nvSpPr>
          <p:cNvPr id="396" name="Rectangle 395">
            <a:extLst>
              <a:ext uri="{FF2B5EF4-FFF2-40B4-BE49-F238E27FC236}">
                <a16:creationId xmlns:a16="http://schemas.microsoft.com/office/drawing/2014/main" id="{B4B8B249-D569-44E9-88FC-364F6221EC60}"/>
              </a:ext>
            </a:extLst>
          </p:cNvPr>
          <p:cNvSpPr/>
          <p:nvPr/>
        </p:nvSpPr>
        <p:spPr>
          <a:xfrm>
            <a:off x="9119032" y="1277267"/>
            <a:ext cx="2631340" cy="3587818"/>
          </a:xfrm>
          <a:prstGeom prst="rect">
            <a:avLst/>
          </a:prstGeom>
          <a:solidFill>
            <a:schemeClr val="bg1"/>
          </a:solidFill>
          <a:ln w="15875">
            <a:solidFill>
              <a:schemeClr val="accent1"/>
            </a:solidFill>
          </a:ln>
        </p:spPr>
        <p:style>
          <a:lnRef idx="2">
            <a:schemeClr val="accent6">
              <a:shade val="50000"/>
            </a:schemeClr>
          </a:lnRef>
          <a:fillRef idx="1">
            <a:schemeClr val="accent6"/>
          </a:fillRef>
          <a:effectRef idx="0">
            <a:schemeClr val="accent6"/>
          </a:effectRef>
          <a:fontRef idx="minor">
            <a:schemeClr val="lt1"/>
          </a:fontRef>
        </p:style>
        <p:txBody>
          <a:bodyPr tIns="9144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endParaRPr>
          </a:p>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web, device, </a:t>
            </a:r>
            <a:b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br>
            <a:r>
              <a:rPr kumimoji="0" lang="en-US" sz="1600" b="0" i="0" u="none" strike="noStrike" kern="1200" cap="none" spc="0" normalizeH="0" baseline="0" noProof="0">
                <a:ln>
                  <a:noFill/>
                </a:ln>
                <a:solidFill>
                  <a:srgbClr val="1A1A1A"/>
                </a:solidFill>
                <a:effectLst/>
                <a:uLnTx/>
                <a:uFillTx/>
                <a:latin typeface="Segoe UI Semibold" panose="020B0702040204020203" pitchFamily="34" charset="0"/>
                <a:ea typeface="+mn-ea"/>
                <a:cs typeface="Segoe UI Semibold" panose="020B0702040204020203" pitchFamily="34" charset="0"/>
              </a:rPr>
              <a:t>and service apps</a:t>
            </a:r>
          </a:p>
        </p:txBody>
      </p:sp>
      <p:sp>
        <p:nvSpPr>
          <p:cNvPr id="397" name="Rectangle 396">
            <a:extLst>
              <a:ext uri="{FF2B5EF4-FFF2-40B4-BE49-F238E27FC236}">
                <a16:creationId xmlns:a16="http://schemas.microsoft.com/office/drawing/2014/main" id="{9005F082-53A5-486D-A2C7-4987206D3EA3}"/>
              </a:ext>
            </a:extLst>
          </p:cNvPr>
          <p:cNvSpPr/>
          <p:nvPr/>
        </p:nvSpPr>
        <p:spPr>
          <a:xfrm>
            <a:off x="426689" y="1277595"/>
            <a:ext cx="8513969" cy="3587818"/>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D0D0D"/>
              </a:solidFill>
              <a:effectLst/>
              <a:uLnTx/>
              <a:uFillTx/>
              <a:latin typeface="Segoe UI Semibold" panose="020B0702040204020203" pitchFamily="34" charset="0"/>
              <a:ea typeface="+mn-ea"/>
              <a:cs typeface="Segoe UI Semibold" panose="020B0702040204020203" pitchFamily="34" charset="0"/>
            </a:endParaRPr>
          </a:p>
        </p:txBody>
      </p:sp>
      <p:sp>
        <p:nvSpPr>
          <p:cNvPr id="398" name="Rectangle 397">
            <a:extLst>
              <a:ext uri="{FF2B5EF4-FFF2-40B4-BE49-F238E27FC236}">
                <a16:creationId xmlns:a16="http://schemas.microsoft.com/office/drawing/2014/main" id="{32CDD411-6375-4C88-A76B-EC69EF064023}"/>
              </a:ext>
            </a:extLst>
          </p:cNvPr>
          <p:cNvSpPr/>
          <p:nvPr/>
        </p:nvSpPr>
        <p:spPr bwMode="auto">
          <a:xfrm>
            <a:off x="426688" y="1282927"/>
            <a:ext cx="8513969"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Extend Microsoft 365 experiences</a:t>
            </a:r>
          </a:p>
        </p:txBody>
      </p:sp>
      <p:sp>
        <p:nvSpPr>
          <p:cNvPr id="399" name="Rectangle 398">
            <a:extLst>
              <a:ext uri="{FF2B5EF4-FFF2-40B4-BE49-F238E27FC236}">
                <a16:creationId xmlns:a16="http://schemas.microsoft.com/office/drawing/2014/main" id="{89B426E4-38FB-419B-89E4-510569C59A12}"/>
              </a:ext>
            </a:extLst>
          </p:cNvPr>
          <p:cNvSpPr/>
          <p:nvPr/>
        </p:nvSpPr>
        <p:spPr>
          <a:xfrm>
            <a:off x="3565712" y="1288987"/>
            <a:ext cx="1627166" cy="458461"/>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E6E6E6"/>
              </a:solidFill>
              <a:effectLst/>
              <a:uLnTx/>
              <a:uFillTx/>
              <a:latin typeface="Segoe UI Semibold" panose="020B0702040204020203" pitchFamily="34" charset="0"/>
              <a:ea typeface="+mn-ea"/>
              <a:cs typeface="Segoe UI Semibold" panose="020B0702040204020203" pitchFamily="34" charset="0"/>
            </a:endParaRPr>
          </a:p>
        </p:txBody>
      </p:sp>
      <p:sp>
        <p:nvSpPr>
          <p:cNvPr id="400" name="Rectangle 399">
            <a:extLst>
              <a:ext uri="{FF2B5EF4-FFF2-40B4-BE49-F238E27FC236}">
                <a16:creationId xmlns:a16="http://schemas.microsoft.com/office/drawing/2014/main" id="{C68733C3-A236-4C1D-A0F5-38D2853B3C7D}"/>
              </a:ext>
            </a:extLst>
          </p:cNvPr>
          <p:cNvSpPr/>
          <p:nvPr/>
        </p:nvSpPr>
        <p:spPr>
          <a:xfrm>
            <a:off x="426690" y="5086787"/>
            <a:ext cx="11338621" cy="1258116"/>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prstClr val="white"/>
                </a:solidFill>
                <a:effectLst/>
                <a:uLnTx/>
                <a:uFillTx/>
                <a:latin typeface="Calibri" panose="020F0502020204030204"/>
                <a:ea typeface="+mn-ea"/>
                <a:cs typeface="+mn-cs"/>
              </a:rPr>
              <a:t>1</a:t>
            </a:r>
          </a:p>
        </p:txBody>
      </p:sp>
      <p:sp>
        <p:nvSpPr>
          <p:cNvPr id="401" name="TextBox 400">
            <a:extLst>
              <a:ext uri="{FF2B5EF4-FFF2-40B4-BE49-F238E27FC236}">
                <a16:creationId xmlns:a16="http://schemas.microsoft.com/office/drawing/2014/main" id="{E10CE1AF-A06C-4CDF-8178-B6DCFFD6254C}"/>
              </a:ext>
            </a:extLst>
          </p:cNvPr>
          <p:cNvSpPr txBox="1"/>
          <p:nvPr/>
        </p:nvSpPr>
        <p:spPr>
          <a:xfrm>
            <a:off x="9033764" y="4291900"/>
            <a:ext cx="2648215" cy="489365"/>
          </a:xfrm>
          <a:prstGeom prst="rect">
            <a:avLst/>
          </a:prstGeom>
          <a:noFill/>
        </p:spPr>
        <p:txBody>
          <a:bodyPr wrap="square" lIns="182880" tIns="146304" rIns="182880" bIns="14630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Semibold"/>
                <a:ea typeface="+mn-ea"/>
                <a:cs typeface="+mn-cs"/>
              </a:rPr>
              <a:t>iOS/Android/Windows/Web</a:t>
            </a:r>
          </a:p>
        </p:txBody>
      </p:sp>
      <p:grpSp>
        <p:nvGrpSpPr>
          <p:cNvPr id="402" name="Group 401">
            <a:extLst>
              <a:ext uri="{FF2B5EF4-FFF2-40B4-BE49-F238E27FC236}">
                <a16:creationId xmlns:a16="http://schemas.microsoft.com/office/drawing/2014/main" id="{53C232C1-2AE4-4064-9BC3-4E10C0476211}"/>
              </a:ext>
            </a:extLst>
          </p:cNvPr>
          <p:cNvGrpSpPr/>
          <p:nvPr/>
        </p:nvGrpSpPr>
        <p:grpSpPr>
          <a:xfrm>
            <a:off x="554187" y="2229506"/>
            <a:ext cx="1506874" cy="2417642"/>
            <a:chOff x="554186" y="1954179"/>
            <a:chExt cx="1667341" cy="2660311"/>
          </a:xfrm>
        </p:grpSpPr>
        <p:sp>
          <p:nvSpPr>
            <p:cNvPr id="403" name="TextBox 402">
              <a:extLst>
                <a:ext uri="{FF2B5EF4-FFF2-40B4-BE49-F238E27FC236}">
                  <a16:creationId xmlns:a16="http://schemas.microsoft.com/office/drawing/2014/main" id="{D648BE0E-1363-4ABE-BB58-6534993BFD01}"/>
                </a:ext>
              </a:extLst>
            </p:cNvPr>
            <p:cNvSpPr txBox="1"/>
            <p:nvPr/>
          </p:nvSpPr>
          <p:spPr>
            <a:xfrm>
              <a:off x="554186" y="1954179"/>
              <a:ext cx="1667341" cy="489295"/>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Documents</a:t>
              </a:r>
            </a:p>
          </p:txBody>
        </p:sp>
        <p:sp>
          <p:nvSpPr>
            <p:cNvPr id="404" name="Freeform 124">
              <a:extLst>
                <a:ext uri="{FF2B5EF4-FFF2-40B4-BE49-F238E27FC236}">
                  <a16:creationId xmlns:a16="http://schemas.microsoft.com/office/drawing/2014/main" id="{609935B1-B0BF-4D28-A42B-1750DC1FA09B}"/>
                </a:ext>
              </a:extLst>
            </p:cNvPr>
            <p:cNvSpPr>
              <a:spLocks/>
            </p:cNvSpPr>
            <p:nvPr/>
          </p:nvSpPr>
          <p:spPr bwMode="auto">
            <a:xfrm>
              <a:off x="599550" y="2374286"/>
              <a:ext cx="1569400" cy="2240204"/>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05" name="Group 404">
              <a:extLst>
                <a:ext uri="{FF2B5EF4-FFF2-40B4-BE49-F238E27FC236}">
                  <a16:creationId xmlns:a16="http://schemas.microsoft.com/office/drawing/2014/main" id="{635C6488-22F5-4C61-B8C9-E175F0BF564D}"/>
                </a:ext>
              </a:extLst>
            </p:cNvPr>
            <p:cNvGrpSpPr/>
            <p:nvPr/>
          </p:nvGrpSpPr>
          <p:grpSpPr>
            <a:xfrm>
              <a:off x="1802614" y="2455210"/>
              <a:ext cx="178777" cy="51888"/>
              <a:chOff x="3519313" y="2455072"/>
              <a:chExt cx="178802" cy="51895"/>
            </a:xfrm>
          </p:grpSpPr>
          <p:cxnSp>
            <p:nvCxnSpPr>
              <p:cNvPr id="422" name="Straight Connector 421">
                <a:extLst>
                  <a:ext uri="{FF2B5EF4-FFF2-40B4-BE49-F238E27FC236}">
                    <a16:creationId xmlns:a16="http://schemas.microsoft.com/office/drawing/2014/main" id="{A2E323A5-C600-44A1-9182-B5B89624F713}"/>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23" name="Rectangle 422">
                <a:extLst>
                  <a:ext uri="{FF2B5EF4-FFF2-40B4-BE49-F238E27FC236}">
                    <a16:creationId xmlns:a16="http://schemas.microsoft.com/office/drawing/2014/main" id="{DAF0A70A-33C2-4CE5-B0B2-85ECB2F2304E}"/>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406" name="Straight Connector 405">
              <a:extLst>
                <a:ext uri="{FF2B5EF4-FFF2-40B4-BE49-F238E27FC236}">
                  <a16:creationId xmlns:a16="http://schemas.microsoft.com/office/drawing/2014/main" id="{7C723DD2-6FE7-44B3-88AA-406D8E1298CD}"/>
                </a:ext>
              </a:extLst>
            </p:cNvPr>
            <p:cNvCxnSpPr>
              <a:cxnSpLocks/>
            </p:cNvCxnSpPr>
            <p:nvPr/>
          </p:nvCxnSpPr>
          <p:spPr>
            <a:xfrm>
              <a:off x="699340" y="2801609"/>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4002905B-7D41-4CEA-9656-F35A7797A43F}"/>
                </a:ext>
              </a:extLst>
            </p:cNvPr>
            <p:cNvCxnSpPr/>
            <p:nvPr/>
          </p:nvCxnSpPr>
          <p:spPr>
            <a:xfrm>
              <a:off x="699340" y="2988548"/>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BAE0790-9AA7-48E7-8E14-34A8B0FCC864}"/>
                </a:ext>
              </a:extLst>
            </p:cNvPr>
            <p:cNvCxnSpPr/>
            <p:nvPr/>
          </p:nvCxnSpPr>
          <p:spPr>
            <a:xfrm>
              <a:off x="699340" y="3175486"/>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5BFE027B-5ED2-40DF-B85B-F2B82A9BE2EF}"/>
                </a:ext>
              </a:extLst>
            </p:cNvPr>
            <p:cNvCxnSpPr/>
            <p:nvPr/>
          </p:nvCxnSpPr>
          <p:spPr>
            <a:xfrm>
              <a:off x="699340" y="3362425"/>
              <a:ext cx="848292"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0" name="Straight Connector 409">
              <a:extLst>
                <a:ext uri="{FF2B5EF4-FFF2-40B4-BE49-F238E27FC236}">
                  <a16:creationId xmlns:a16="http://schemas.microsoft.com/office/drawing/2014/main" id="{5D369368-C1AD-4B15-8495-EA76EDA58F37}"/>
                </a:ext>
              </a:extLst>
            </p:cNvPr>
            <p:cNvCxnSpPr/>
            <p:nvPr/>
          </p:nvCxnSpPr>
          <p:spPr>
            <a:xfrm>
              <a:off x="699339" y="3736302"/>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E24E0456-4570-4222-865D-FF56BC7434D7}"/>
                </a:ext>
              </a:extLst>
            </p:cNvPr>
            <p:cNvCxnSpPr/>
            <p:nvPr/>
          </p:nvCxnSpPr>
          <p:spPr>
            <a:xfrm>
              <a:off x="699339" y="3549363"/>
              <a:ext cx="1371405"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ABEB12-7AA6-45A9-9687-E6DB1C92A6A2}"/>
                </a:ext>
              </a:extLst>
            </p:cNvPr>
            <p:cNvCxnSpPr/>
            <p:nvPr/>
          </p:nvCxnSpPr>
          <p:spPr>
            <a:xfrm>
              <a:off x="699339" y="4484055"/>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413" name="Straight Connector 412">
              <a:extLst>
                <a:ext uri="{FF2B5EF4-FFF2-40B4-BE49-F238E27FC236}">
                  <a16:creationId xmlns:a16="http://schemas.microsoft.com/office/drawing/2014/main" id="{6B3532BD-E1F0-4C41-B780-3B892677650C}"/>
                </a:ext>
              </a:extLst>
            </p:cNvPr>
            <p:cNvCxnSpPr/>
            <p:nvPr/>
          </p:nvCxnSpPr>
          <p:spPr>
            <a:xfrm>
              <a:off x="699339" y="4297117"/>
              <a:ext cx="1371405" cy="0"/>
            </a:xfrm>
            <a:prstGeom prst="line">
              <a:avLst/>
            </a:prstGeom>
            <a:noFill/>
            <a:ln w="158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414" name="Rectangle 413">
              <a:extLst>
                <a:ext uri="{FF2B5EF4-FFF2-40B4-BE49-F238E27FC236}">
                  <a16:creationId xmlns:a16="http://schemas.microsoft.com/office/drawing/2014/main" id="{5626128C-730F-47B0-A74D-9E05724894BC}"/>
                </a:ext>
              </a:extLst>
            </p:cNvPr>
            <p:cNvSpPr/>
            <p:nvPr/>
          </p:nvSpPr>
          <p:spPr>
            <a:xfrm>
              <a:off x="1027661" y="3882397"/>
              <a:ext cx="735186" cy="279621"/>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nvGrpSpPr>
            <p:cNvPr id="415" name="Group 414">
              <a:extLst>
                <a:ext uri="{FF2B5EF4-FFF2-40B4-BE49-F238E27FC236}">
                  <a16:creationId xmlns:a16="http://schemas.microsoft.com/office/drawing/2014/main" id="{5FB17DC9-394C-463E-A73C-673CBC6065F1}"/>
                </a:ext>
              </a:extLst>
            </p:cNvPr>
            <p:cNvGrpSpPr/>
            <p:nvPr/>
          </p:nvGrpSpPr>
          <p:grpSpPr>
            <a:xfrm>
              <a:off x="1617809" y="2911668"/>
              <a:ext cx="441960" cy="436344"/>
              <a:chOff x="5236308" y="471199"/>
              <a:chExt cx="662637" cy="654216"/>
            </a:xfrm>
          </p:grpSpPr>
          <p:sp>
            <p:nvSpPr>
              <p:cNvPr id="420" name="Partial Circle 419">
                <a:extLst>
                  <a:ext uri="{FF2B5EF4-FFF2-40B4-BE49-F238E27FC236}">
                    <a16:creationId xmlns:a16="http://schemas.microsoft.com/office/drawing/2014/main" id="{B4504C37-A7BB-4156-9D6A-79C5D4F534C9}"/>
                  </a:ext>
                </a:extLst>
              </p:cNvPr>
              <p:cNvSpPr/>
              <p:nvPr/>
            </p:nvSpPr>
            <p:spPr bwMode="auto">
              <a:xfrm>
                <a:off x="5236308" y="508000"/>
                <a:ext cx="617415" cy="617415"/>
              </a:xfrm>
              <a:prstGeom prst="pie">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1" name="Partial Circle 420">
                <a:extLst>
                  <a:ext uri="{FF2B5EF4-FFF2-40B4-BE49-F238E27FC236}">
                    <a16:creationId xmlns:a16="http://schemas.microsoft.com/office/drawing/2014/main" id="{15604ADB-133B-43EC-A046-D35C29E8ECAF}"/>
                  </a:ext>
                </a:extLst>
              </p:cNvPr>
              <p:cNvSpPr/>
              <p:nvPr/>
            </p:nvSpPr>
            <p:spPr bwMode="auto">
              <a:xfrm rot="18411831">
                <a:off x="5272772" y="471199"/>
                <a:ext cx="626173" cy="626173"/>
              </a:xfrm>
              <a:prstGeom prst="pie">
                <a:avLst>
                  <a:gd name="adj1" fmla="val 19394019"/>
                  <a:gd name="adj2" fmla="val 3105972"/>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grpSp>
        <p:cxnSp>
          <p:nvCxnSpPr>
            <p:cNvPr id="416" name="Straight Connector 415">
              <a:extLst>
                <a:ext uri="{FF2B5EF4-FFF2-40B4-BE49-F238E27FC236}">
                  <a16:creationId xmlns:a16="http://schemas.microsoft.com/office/drawing/2014/main" id="{57AA1F80-08BD-4A87-A0C8-814990EA7213}"/>
                </a:ext>
              </a:extLst>
            </p:cNvPr>
            <p:cNvCxnSpPr>
              <a:cxnSpLocks/>
            </p:cNvCxnSpPr>
            <p:nvPr/>
          </p:nvCxnSpPr>
          <p:spPr>
            <a:xfrm>
              <a:off x="599550" y="2611553"/>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417" name="Group 416">
              <a:extLst>
                <a:ext uri="{FF2B5EF4-FFF2-40B4-BE49-F238E27FC236}">
                  <a16:creationId xmlns:a16="http://schemas.microsoft.com/office/drawing/2014/main" id="{9163892A-B8E6-4038-9695-60B5DBF16EEF}"/>
                </a:ext>
              </a:extLst>
            </p:cNvPr>
            <p:cNvGrpSpPr/>
            <p:nvPr/>
          </p:nvGrpSpPr>
          <p:grpSpPr>
            <a:xfrm>
              <a:off x="2035536" y="2448739"/>
              <a:ext cx="59952" cy="59952"/>
              <a:chOff x="3544362" y="2448739"/>
              <a:chExt cx="59952" cy="59952"/>
            </a:xfrm>
          </p:grpSpPr>
          <p:cxnSp>
            <p:nvCxnSpPr>
              <p:cNvPr id="418" name="Straight Connector 417">
                <a:extLst>
                  <a:ext uri="{FF2B5EF4-FFF2-40B4-BE49-F238E27FC236}">
                    <a16:creationId xmlns:a16="http://schemas.microsoft.com/office/drawing/2014/main" id="{D7DC8C8B-FA2C-44E0-8A7F-558127E3B923}"/>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19" name="Straight Connector 418">
                <a:extLst>
                  <a:ext uri="{FF2B5EF4-FFF2-40B4-BE49-F238E27FC236}">
                    <a16:creationId xmlns:a16="http://schemas.microsoft.com/office/drawing/2014/main" id="{25AD6BEA-FEA1-4AAA-8F8B-B029E908545F}"/>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grpSp>
        <p:nvGrpSpPr>
          <p:cNvPr id="424" name="Group 423">
            <a:extLst>
              <a:ext uri="{FF2B5EF4-FFF2-40B4-BE49-F238E27FC236}">
                <a16:creationId xmlns:a16="http://schemas.microsoft.com/office/drawing/2014/main" id="{435FC9D9-BE2E-4BDD-A52E-8BCD5A3F346F}"/>
              </a:ext>
            </a:extLst>
          </p:cNvPr>
          <p:cNvGrpSpPr/>
          <p:nvPr/>
        </p:nvGrpSpPr>
        <p:grpSpPr>
          <a:xfrm>
            <a:off x="2122669" y="2815266"/>
            <a:ext cx="2509648" cy="1828445"/>
            <a:chOff x="2266283" y="2734746"/>
            <a:chExt cx="2615623" cy="1910922"/>
          </a:xfrm>
        </p:grpSpPr>
        <p:sp>
          <p:nvSpPr>
            <p:cNvPr id="425" name="TextBox 424">
              <a:extLst>
                <a:ext uri="{FF2B5EF4-FFF2-40B4-BE49-F238E27FC236}">
                  <a16:creationId xmlns:a16="http://schemas.microsoft.com/office/drawing/2014/main" id="{71E85675-BB21-4DB5-BA79-2DD0A6ADAA04}"/>
                </a:ext>
              </a:extLst>
            </p:cNvPr>
            <p:cNvSpPr txBox="1"/>
            <p:nvPr/>
          </p:nvSpPr>
          <p:spPr>
            <a:xfrm>
              <a:off x="2671849" y="2734746"/>
              <a:ext cx="1834076" cy="493142"/>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Conversations</a:t>
              </a:r>
            </a:p>
          </p:txBody>
        </p:sp>
        <p:grpSp>
          <p:nvGrpSpPr>
            <p:cNvPr id="426" name="Group 425">
              <a:extLst>
                <a:ext uri="{FF2B5EF4-FFF2-40B4-BE49-F238E27FC236}">
                  <a16:creationId xmlns:a16="http://schemas.microsoft.com/office/drawing/2014/main" id="{E875E0E6-B461-45E9-A764-F01FE09055EF}"/>
                </a:ext>
              </a:extLst>
            </p:cNvPr>
            <p:cNvGrpSpPr/>
            <p:nvPr/>
          </p:nvGrpSpPr>
          <p:grpSpPr>
            <a:xfrm>
              <a:off x="2266283" y="3152287"/>
              <a:ext cx="2615623" cy="1493381"/>
              <a:chOff x="860785" y="2274531"/>
              <a:chExt cx="1711028" cy="976904"/>
            </a:xfrm>
          </p:grpSpPr>
          <p:grpSp>
            <p:nvGrpSpPr>
              <p:cNvPr id="437" name="Group 436">
                <a:extLst>
                  <a:ext uri="{FF2B5EF4-FFF2-40B4-BE49-F238E27FC236}">
                    <a16:creationId xmlns:a16="http://schemas.microsoft.com/office/drawing/2014/main" id="{49DDBE94-57EE-4DF3-B96C-4E0BB3A60D3C}"/>
                  </a:ext>
                </a:extLst>
              </p:cNvPr>
              <p:cNvGrpSpPr/>
              <p:nvPr/>
            </p:nvGrpSpPr>
            <p:grpSpPr>
              <a:xfrm>
                <a:off x="860785" y="2274531"/>
                <a:ext cx="1711028" cy="976904"/>
                <a:chOff x="506413" y="1787409"/>
                <a:chExt cx="2105025" cy="1201854"/>
              </a:xfrm>
            </p:grpSpPr>
            <p:sp>
              <p:nvSpPr>
                <p:cNvPr id="441" name="Rectangle 20">
                  <a:extLst>
                    <a:ext uri="{FF2B5EF4-FFF2-40B4-BE49-F238E27FC236}">
                      <a16:creationId xmlns:a16="http://schemas.microsoft.com/office/drawing/2014/main" id="{B33B93EB-5872-4DDE-9778-F68FA37E5ED0}"/>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2" name="Oval 21">
                  <a:extLst>
                    <a:ext uri="{FF2B5EF4-FFF2-40B4-BE49-F238E27FC236}">
                      <a16:creationId xmlns:a16="http://schemas.microsoft.com/office/drawing/2014/main" id="{254C58B7-0266-47D4-96FA-B12CDF18E59D}"/>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43" name="Freeform 23">
                  <a:extLst>
                    <a:ext uri="{FF2B5EF4-FFF2-40B4-BE49-F238E27FC236}">
                      <a16:creationId xmlns:a16="http://schemas.microsoft.com/office/drawing/2014/main" id="{8DCD5C5A-0DB7-4E9C-A250-5A279E79FBDD}"/>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438" name="Rectangle 437">
                <a:extLst>
                  <a:ext uri="{FF2B5EF4-FFF2-40B4-BE49-F238E27FC236}">
                    <a16:creationId xmlns:a16="http://schemas.microsoft.com/office/drawing/2014/main" id="{3973F69B-8D6C-4BA2-ACD6-908490901C29}"/>
                  </a:ext>
                </a:extLst>
              </p:cNvPr>
              <p:cNvSpPr/>
              <p:nvPr/>
            </p:nvSpPr>
            <p:spPr bwMode="auto">
              <a:xfrm>
                <a:off x="1416844" y="2379232"/>
                <a:ext cx="846536" cy="7395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439" name="Rectangle 438">
                <a:extLst>
                  <a:ext uri="{FF2B5EF4-FFF2-40B4-BE49-F238E27FC236}">
                    <a16:creationId xmlns:a16="http://schemas.microsoft.com/office/drawing/2014/main" id="{244AA675-5ECC-45D7-A555-F647D54B88B8}"/>
                  </a:ext>
                </a:extLst>
              </p:cNvPr>
              <p:cNvSpPr/>
              <p:nvPr/>
            </p:nvSpPr>
            <p:spPr bwMode="auto">
              <a:xfrm>
                <a:off x="1142807" y="2375321"/>
                <a:ext cx="234036" cy="73958"/>
              </a:xfrm>
              <a:prstGeom prst="rect">
                <a:avLst/>
              </a:prstGeom>
              <a:solidFill>
                <a:schemeClr val="bg1"/>
              </a:solid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91414" tIns="91414" rIns="34285" bIns="34285" rtlCol="0" anchor="b" anchorCtr="0"/>
              <a:lstStyle/>
              <a:p>
                <a:pPr marL="0" marR="0" lvl="0" indent="0" algn="ctr" defTabSz="932048"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40" name="Rectangle 439">
                <a:extLst>
                  <a:ext uri="{FF2B5EF4-FFF2-40B4-BE49-F238E27FC236}">
                    <a16:creationId xmlns:a16="http://schemas.microsoft.com/office/drawing/2014/main" id="{19AA5B78-C2A1-4094-B326-C9A917353320}"/>
                  </a:ext>
                </a:extLst>
              </p:cNvPr>
              <p:cNvSpPr/>
              <p:nvPr/>
            </p:nvSpPr>
            <p:spPr bwMode="auto">
              <a:xfrm>
                <a:off x="1142807" y="2375321"/>
                <a:ext cx="234036" cy="709167"/>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427" name="Straight Connector 426">
              <a:extLst>
                <a:ext uri="{FF2B5EF4-FFF2-40B4-BE49-F238E27FC236}">
                  <a16:creationId xmlns:a16="http://schemas.microsoft.com/office/drawing/2014/main" id="{7ED1F949-FC8C-491E-A289-808B4273E484}"/>
                </a:ext>
              </a:extLst>
            </p:cNvPr>
            <p:cNvCxnSpPr/>
            <p:nvPr/>
          </p:nvCxnSpPr>
          <p:spPr>
            <a:xfrm>
              <a:off x="3343330" y="3589569"/>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011231E9-7CF5-4831-81EF-74F89FE432B6}"/>
                </a:ext>
              </a:extLst>
            </p:cNvPr>
            <p:cNvCxnSpPr/>
            <p:nvPr/>
          </p:nvCxnSpPr>
          <p:spPr>
            <a:xfrm>
              <a:off x="3343330" y="365934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429" name="Group 428">
              <a:extLst>
                <a:ext uri="{FF2B5EF4-FFF2-40B4-BE49-F238E27FC236}">
                  <a16:creationId xmlns:a16="http://schemas.microsoft.com/office/drawing/2014/main" id="{600D7352-2F92-4C2F-85A3-DE46C6B15D6C}"/>
                </a:ext>
              </a:extLst>
            </p:cNvPr>
            <p:cNvGrpSpPr/>
            <p:nvPr/>
          </p:nvGrpSpPr>
          <p:grpSpPr>
            <a:xfrm>
              <a:off x="3465764" y="3856258"/>
              <a:ext cx="904970" cy="79564"/>
              <a:chOff x="5149230" y="3727609"/>
              <a:chExt cx="905098" cy="79575"/>
            </a:xfrm>
          </p:grpSpPr>
          <p:cxnSp>
            <p:nvCxnSpPr>
              <p:cNvPr id="435" name="Straight Connector 434">
                <a:extLst>
                  <a:ext uri="{FF2B5EF4-FFF2-40B4-BE49-F238E27FC236}">
                    <a16:creationId xmlns:a16="http://schemas.microsoft.com/office/drawing/2014/main" id="{55B83634-8F6D-4A07-A4C0-378AFD2BE69C}"/>
                  </a:ext>
                </a:extLst>
              </p:cNvPr>
              <p:cNvCxnSpPr/>
              <p:nvPr/>
            </p:nvCxnSpPr>
            <p:spPr>
              <a:xfrm>
                <a:off x="5149230" y="3727609"/>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56466D7F-34E0-461E-A6EE-30354709424D}"/>
                  </a:ext>
                </a:extLst>
              </p:cNvPr>
              <p:cNvCxnSpPr/>
              <p:nvPr/>
            </p:nvCxnSpPr>
            <p:spPr>
              <a:xfrm>
                <a:off x="5149230" y="3807184"/>
                <a:ext cx="905098"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430" name="Straight Connector 429">
              <a:extLst>
                <a:ext uri="{FF2B5EF4-FFF2-40B4-BE49-F238E27FC236}">
                  <a16:creationId xmlns:a16="http://schemas.microsoft.com/office/drawing/2014/main" id="{1001D14F-317F-470C-AF7A-48A3668EF1D2}"/>
                </a:ext>
              </a:extLst>
            </p:cNvPr>
            <p:cNvCxnSpPr/>
            <p:nvPr/>
          </p:nvCxnSpPr>
          <p:spPr>
            <a:xfrm>
              <a:off x="3341660" y="4141588"/>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614E0F55-E8F8-40E1-989D-16A39C78CCE9}"/>
                </a:ext>
              </a:extLst>
            </p:cNvPr>
            <p:cNvCxnSpPr/>
            <p:nvPr/>
          </p:nvCxnSpPr>
          <p:spPr>
            <a:xfrm>
              <a:off x="3341660" y="4211367"/>
              <a:ext cx="904970"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32" name="people_5" title="Icon of a person with a box around them">
              <a:extLst>
                <a:ext uri="{FF2B5EF4-FFF2-40B4-BE49-F238E27FC236}">
                  <a16:creationId xmlns:a16="http://schemas.microsoft.com/office/drawing/2014/main" id="{A3507F6B-1205-4EF5-934B-402CB7C6858E}"/>
                </a:ext>
              </a:extLst>
            </p:cNvPr>
            <p:cNvSpPr>
              <a:spLocks noChangeAspect="1" noEditPoints="1"/>
            </p:cNvSpPr>
            <p:nvPr/>
          </p:nvSpPr>
          <p:spPr bwMode="auto">
            <a:xfrm>
              <a:off x="3214970" y="3559909"/>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3" name="people_5" title="Icon of a person with a box around them">
              <a:extLst>
                <a:ext uri="{FF2B5EF4-FFF2-40B4-BE49-F238E27FC236}">
                  <a16:creationId xmlns:a16="http://schemas.microsoft.com/office/drawing/2014/main" id="{86F06F8C-EC6F-4008-906D-DE805AEC19A5}"/>
                </a:ext>
              </a:extLst>
            </p:cNvPr>
            <p:cNvSpPr>
              <a:spLocks noChangeAspect="1" noEditPoints="1"/>
            </p:cNvSpPr>
            <p:nvPr/>
          </p:nvSpPr>
          <p:spPr bwMode="auto">
            <a:xfrm>
              <a:off x="3334788" y="3838756"/>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434" name="people_5" title="Icon of a person with a box around them">
              <a:extLst>
                <a:ext uri="{FF2B5EF4-FFF2-40B4-BE49-F238E27FC236}">
                  <a16:creationId xmlns:a16="http://schemas.microsoft.com/office/drawing/2014/main" id="{948A2757-B165-4E3B-B366-47CFBE083034}"/>
                </a:ext>
              </a:extLst>
            </p:cNvPr>
            <p:cNvSpPr>
              <a:spLocks noChangeAspect="1" noEditPoints="1"/>
            </p:cNvSpPr>
            <p:nvPr/>
          </p:nvSpPr>
          <p:spPr bwMode="auto">
            <a:xfrm>
              <a:off x="3209049" y="4100200"/>
              <a:ext cx="113347" cy="112897"/>
            </a:xfrm>
            <a:custGeom>
              <a:avLst/>
              <a:gdLst>
                <a:gd name="T0" fmla="*/ 90 w 347"/>
                <a:gd name="T1" fmla="*/ 124 h 347"/>
                <a:gd name="T2" fmla="*/ 175 w 347"/>
                <a:gd name="T3" fmla="*/ 39 h 347"/>
                <a:gd name="T4" fmla="*/ 260 w 347"/>
                <a:gd name="T5" fmla="*/ 124 h 347"/>
                <a:gd name="T6" fmla="*/ 175 w 347"/>
                <a:gd name="T7" fmla="*/ 209 h 347"/>
                <a:gd name="T8" fmla="*/ 90 w 347"/>
                <a:gd name="T9" fmla="*/ 124 h 347"/>
                <a:gd name="T10" fmla="*/ 325 w 347"/>
                <a:gd name="T11" fmla="*/ 347 h 347"/>
                <a:gd name="T12" fmla="*/ 347 w 347"/>
                <a:gd name="T13" fmla="*/ 347 h 347"/>
                <a:gd name="T14" fmla="*/ 347 w 347"/>
                <a:gd name="T15" fmla="*/ 0 h 347"/>
                <a:gd name="T16" fmla="*/ 0 w 347"/>
                <a:gd name="T17" fmla="*/ 0 h 347"/>
                <a:gd name="T18" fmla="*/ 0 w 347"/>
                <a:gd name="T19" fmla="*/ 347 h 347"/>
                <a:gd name="T20" fmla="*/ 19 w 347"/>
                <a:gd name="T21" fmla="*/ 347 h 347"/>
                <a:gd name="T22" fmla="*/ 36 w 347"/>
                <a:gd name="T23" fmla="*/ 347 h 347"/>
                <a:gd name="T24" fmla="*/ 174 w 347"/>
                <a:gd name="T25" fmla="*/ 209 h 347"/>
                <a:gd name="T26" fmla="*/ 311 w 347"/>
                <a:gd name="T27" fmla="*/ 347 h 347"/>
                <a:gd name="T28" fmla="*/ 325 w 347"/>
                <a:gd name="T29" fmla="*/ 34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47" h="347">
                  <a:moveTo>
                    <a:pt x="90" y="124"/>
                  </a:moveTo>
                  <a:cubicBezTo>
                    <a:pt x="90" y="77"/>
                    <a:pt x="128" y="39"/>
                    <a:pt x="175" y="39"/>
                  </a:cubicBezTo>
                  <a:cubicBezTo>
                    <a:pt x="222" y="39"/>
                    <a:pt x="260" y="77"/>
                    <a:pt x="260" y="124"/>
                  </a:cubicBezTo>
                  <a:cubicBezTo>
                    <a:pt x="260" y="171"/>
                    <a:pt x="222" y="209"/>
                    <a:pt x="175" y="209"/>
                  </a:cubicBezTo>
                  <a:cubicBezTo>
                    <a:pt x="128" y="209"/>
                    <a:pt x="90" y="171"/>
                    <a:pt x="90" y="124"/>
                  </a:cubicBezTo>
                  <a:close/>
                  <a:moveTo>
                    <a:pt x="325" y="347"/>
                  </a:moveTo>
                  <a:cubicBezTo>
                    <a:pt x="347" y="347"/>
                    <a:pt x="347" y="347"/>
                    <a:pt x="347" y="347"/>
                  </a:cubicBezTo>
                  <a:cubicBezTo>
                    <a:pt x="347" y="0"/>
                    <a:pt x="347" y="0"/>
                    <a:pt x="347" y="0"/>
                  </a:cubicBezTo>
                  <a:cubicBezTo>
                    <a:pt x="0" y="0"/>
                    <a:pt x="0" y="0"/>
                    <a:pt x="0" y="0"/>
                  </a:cubicBezTo>
                  <a:cubicBezTo>
                    <a:pt x="0" y="347"/>
                    <a:pt x="0" y="347"/>
                    <a:pt x="0" y="347"/>
                  </a:cubicBezTo>
                  <a:cubicBezTo>
                    <a:pt x="19" y="347"/>
                    <a:pt x="19" y="347"/>
                    <a:pt x="19" y="347"/>
                  </a:cubicBezTo>
                  <a:cubicBezTo>
                    <a:pt x="36" y="347"/>
                    <a:pt x="36" y="347"/>
                    <a:pt x="36" y="347"/>
                  </a:cubicBezTo>
                  <a:cubicBezTo>
                    <a:pt x="36" y="271"/>
                    <a:pt x="98" y="209"/>
                    <a:pt x="174" y="209"/>
                  </a:cubicBezTo>
                  <a:cubicBezTo>
                    <a:pt x="249" y="209"/>
                    <a:pt x="311" y="271"/>
                    <a:pt x="311" y="347"/>
                  </a:cubicBezTo>
                  <a:lnTo>
                    <a:pt x="325" y="347"/>
                  </a:lnTo>
                  <a:close/>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grpSp>
      <p:grpSp>
        <p:nvGrpSpPr>
          <p:cNvPr id="444" name="Group 443">
            <a:extLst>
              <a:ext uri="{FF2B5EF4-FFF2-40B4-BE49-F238E27FC236}">
                <a16:creationId xmlns:a16="http://schemas.microsoft.com/office/drawing/2014/main" id="{F007ED73-819E-4DE9-BD73-D278B6B05026}"/>
              </a:ext>
            </a:extLst>
          </p:cNvPr>
          <p:cNvGrpSpPr/>
          <p:nvPr/>
        </p:nvGrpSpPr>
        <p:grpSpPr>
          <a:xfrm>
            <a:off x="4722705" y="2241366"/>
            <a:ext cx="1501789" cy="2402345"/>
            <a:chOff x="4992634" y="1954179"/>
            <a:chExt cx="1667341" cy="2655866"/>
          </a:xfrm>
        </p:grpSpPr>
        <p:grpSp>
          <p:nvGrpSpPr>
            <p:cNvPr id="445" name="Group 444">
              <a:extLst>
                <a:ext uri="{FF2B5EF4-FFF2-40B4-BE49-F238E27FC236}">
                  <a16:creationId xmlns:a16="http://schemas.microsoft.com/office/drawing/2014/main" id="{F8C06652-6CCD-43B3-B34D-C4018398359E}"/>
                </a:ext>
              </a:extLst>
            </p:cNvPr>
            <p:cNvGrpSpPr/>
            <p:nvPr/>
          </p:nvGrpSpPr>
          <p:grpSpPr>
            <a:xfrm>
              <a:off x="4992634" y="1954179"/>
              <a:ext cx="1667341" cy="2655866"/>
              <a:chOff x="6832147" y="1953970"/>
              <a:chExt cx="1667578" cy="2656243"/>
            </a:xfrm>
          </p:grpSpPr>
          <p:sp>
            <p:nvSpPr>
              <p:cNvPr id="513" name="TextBox 512">
                <a:extLst>
                  <a:ext uri="{FF2B5EF4-FFF2-40B4-BE49-F238E27FC236}">
                    <a16:creationId xmlns:a16="http://schemas.microsoft.com/office/drawing/2014/main" id="{FF5CB58D-1407-4E34-843C-90AFFE9D5D30}"/>
                  </a:ext>
                </a:extLst>
              </p:cNvPr>
              <p:cNvSpPr txBox="1"/>
              <p:nvPr/>
            </p:nvSpPr>
            <p:spPr>
              <a:xfrm>
                <a:off x="6832147" y="1953970"/>
                <a:ext cx="1667578" cy="489353"/>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Pages</a:t>
                </a:r>
              </a:p>
            </p:txBody>
          </p:sp>
          <p:sp>
            <p:nvSpPr>
              <p:cNvPr id="514" name="Freeform 124">
                <a:extLst>
                  <a:ext uri="{FF2B5EF4-FFF2-40B4-BE49-F238E27FC236}">
                    <a16:creationId xmlns:a16="http://schemas.microsoft.com/office/drawing/2014/main" id="{3295418C-35A9-4AF0-9D80-98D1059F8F8A}"/>
                  </a:ext>
                </a:extLst>
              </p:cNvPr>
              <p:cNvSpPr>
                <a:spLocks/>
              </p:cNvSpPr>
              <p:nvPr/>
            </p:nvSpPr>
            <p:spPr bwMode="auto">
              <a:xfrm>
                <a:off x="6881125" y="2369691"/>
                <a:ext cx="1569623" cy="2240522"/>
              </a:xfrm>
              <a:custGeom>
                <a:avLst/>
                <a:gdLst>
                  <a:gd name="T0" fmla="*/ 0 w 423"/>
                  <a:gd name="T1" fmla="*/ 590 h 604"/>
                  <a:gd name="T2" fmla="*/ 14 w 423"/>
                  <a:gd name="T3" fmla="*/ 604 h 604"/>
                  <a:gd name="T4" fmla="*/ 409 w 423"/>
                  <a:gd name="T5" fmla="*/ 604 h 604"/>
                  <a:gd name="T6" fmla="*/ 423 w 423"/>
                  <a:gd name="T7" fmla="*/ 590 h 604"/>
                  <a:gd name="T8" fmla="*/ 423 w 423"/>
                  <a:gd name="T9" fmla="*/ 14 h 604"/>
                  <a:gd name="T10" fmla="*/ 409 w 423"/>
                  <a:gd name="T11" fmla="*/ 0 h 604"/>
                  <a:gd name="T12" fmla="*/ 14 w 423"/>
                  <a:gd name="T13" fmla="*/ 0 h 604"/>
                  <a:gd name="T14" fmla="*/ 0 w 423"/>
                  <a:gd name="T15" fmla="*/ 14 h 604"/>
                  <a:gd name="T16" fmla="*/ 0 w 423"/>
                  <a:gd name="T17" fmla="*/ 590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3" h="604">
                    <a:moveTo>
                      <a:pt x="0" y="590"/>
                    </a:moveTo>
                    <a:cubicBezTo>
                      <a:pt x="0" y="598"/>
                      <a:pt x="6" y="604"/>
                      <a:pt x="14" y="604"/>
                    </a:cubicBezTo>
                    <a:cubicBezTo>
                      <a:pt x="409" y="604"/>
                      <a:pt x="409" y="604"/>
                      <a:pt x="409" y="604"/>
                    </a:cubicBezTo>
                    <a:cubicBezTo>
                      <a:pt x="417" y="604"/>
                      <a:pt x="423" y="598"/>
                      <a:pt x="423" y="590"/>
                    </a:cubicBezTo>
                    <a:cubicBezTo>
                      <a:pt x="423" y="14"/>
                      <a:pt x="423" y="14"/>
                      <a:pt x="423" y="14"/>
                    </a:cubicBezTo>
                    <a:cubicBezTo>
                      <a:pt x="423" y="6"/>
                      <a:pt x="417" y="0"/>
                      <a:pt x="409" y="0"/>
                    </a:cubicBezTo>
                    <a:cubicBezTo>
                      <a:pt x="14" y="0"/>
                      <a:pt x="14" y="0"/>
                      <a:pt x="14" y="0"/>
                    </a:cubicBezTo>
                    <a:cubicBezTo>
                      <a:pt x="6" y="0"/>
                      <a:pt x="0" y="6"/>
                      <a:pt x="0" y="14"/>
                    </a:cubicBezTo>
                    <a:lnTo>
                      <a:pt x="0" y="590"/>
                    </a:lnTo>
                    <a:close/>
                  </a:path>
                </a:pathLst>
              </a:cu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l"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15" name="Rectangle 514">
                <a:extLst>
                  <a:ext uri="{FF2B5EF4-FFF2-40B4-BE49-F238E27FC236}">
                    <a16:creationId xmlns:a16="http://schemas.microsoft.com/office/drawing/2014/main" id="{DD7B2A54-37EB-4865-A04F-BB7ED051B75F}"/>
                  </a:ext>
                </a:extLst>
              </p:cNvPr>
              <p:cNvSpPr/>
              <p:nvPr/>
            </p:nvSpPr>
            <p:spPr>
              <a:xfrm>
                <a:off x="7002590" y="2774445"/>
                <a:ext cx="1318182" cy="373929"/>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6" name="Rectangle 515">
                <a:extLst>
                  <a:ext uri="{FF2B5EF4-FFF2-40B4-BE49-F238E27FC236}">
                    <a16:creationId xmlns:a16="http://schemas.microsoft.com/office/drawing/2014/main" id="{FAF7EEA8-5338-48D4-8C9A-C9AB79F4C09D}"/>
                  </a:ext>
                </a:extLst>
              </p:cNvPr>
              <p:cNvSpPr/>
              <p:nvPr/>
            </p:nvSpPr>
            <p:spPr>
              <a:xfrm>
                <a:off x="7002590" y="3261494"/>
                <a:ext cx="320512" cy="35979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7" name="Rectangle 516">
                <a:extLst>
                  <a:ext uri="{FF2B5EF4-FFF2-40B4-BE49-F238E27FC236}">
                    <a16:creationId xmlns:a16="http://schemas.microsoft.com/office/drawing/2014/main" id="{EC3C8FDA-3F51-4B14-887E-1FD6A1D8B566}"/>
                  </a:ext>
                </a:extLst>
              </p:cNvPr>
              <p:cNvSpPr/>
              <p:nvPr/>
            </p:nvSpPr>
            <p:spPr>
              <a:xfrm>
                <a:off x="7002589" y="3761115"/>
                <a:ext cx="819347" cy="719581"/>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8" name="Rectangle 517">
                <a:extLst>
                  <a:ext uri="{FF2B5EF4-FFF2-40B4-BE49-F238E27FC236}">
                    <a16:creationId xmlns:a16="http://schemas.microsoft.com/office/drawing/2014/main" id="{3958270B-4B9D-4FBE-B906-E6F21C51A3CB}"/>
                  </a:ext>
                </a:extLst>
              </p:cNvPr>
              <p:cNvSpPr/>
              <p:nvPr/>
            </p:nvSpPr>
            <p:spPr>
              <a:xfrm>
                <a:off x="7999243" y="3258189"/>
                <a:ext cx="320512" cy="1219203"/>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sp>
            <p:nvSpPr>
              <p:cNvPr id="519" name="Rectangle 518">
                <a:extLst>
                  <a:ext uri="{FF2B5EF4-FFF2-40B4-BE49-F238E27FC236}">
                    <a16:creationId xmlns:a16="http://schemas.microsoft.com/office/drawing/2014/main" id="{F103E5CB-B226-4F7C-918B-9FDD8DE09FB0}"/>
                  </a:ext>
                </a:extLst>
              </p:cNvPr>
              <p:cNvSpPr/>
              <p:nvPr/>
            </p:nvSpPr>
            <p:spPr>
              <a:xfrm>
                <a:off x="7500408" y="3258190"/>
                <a:ext cx="320512" cy="359792"/>
              </a:xfrm>
              <a:prstGeom prst="rect">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solidFill>
                      <a:sysClr val="windowText" lastClr="000000"/>
                    </a:solidFill>
                  </a:ln>
                  <a:solidFill>
                    <a:srgbClr val="FFFFFF"/>
                  </a:solidFill>
                  <a:effectLst/>
                  <a:uLnTx/>
                  <a:uFillTx/>
                  <a:latin typeface="Segoe UI"/>
                  <a:ea typeface="+mn-ea"/>
                  <a:cs typeface="+mn-cs"/>
                </a:endParaRPr>
              </a:p>
            </p:txBody>
          </p:sp>
        </p:grpSp>
        <p:grpSp>
          <p:nvGrpSpPr>
            <p:cNvPr id="446" name="Group 445">
              <a:extLst>
                <a:ext uri="{FF2B5EF4-FFF2-40B4-BE49-F238E27FC236}">
                  <a16:creationId xmlns:a16="http://schemas.microsoft.com/office/drawing/2014/main" id="{7AF6F641-74DC-45DF-85AA-4EED07689B28}"/>
                </a:ext>
              </a:extLst>
            </p:cNvPr>
            <p:cNvGrpSpPr/>
            <p:nvPr/>
          </p:nvGrpSpPr>
          <p:grpSpPr>
            <a:xfrm>
              <a:off x="6245149" y="2449934"/>
              <a:ext cx="178777" cy="51888"/>
              <a:chOff x="3519313" y="2455072"/>
              <a:chExt cx="178802" cy="51895"/>
            </a:xfrm>
          </p:grpSpPr>
          <p:cxnSp>
            <p:nvCxnSpPr>
              <p:cNvPr id="453" name="Straight Connector 452">
                <a:extLst>
                  <a:ext uri="{FF2B5EF4-FFF2-40B4-BE49-F238E27FC236}">
                    <a16:creationId xmlns:a16="http://schemas.microsoft.com/office/drawing/2014/main" id="{4676732D-6C99-4F59-9EA4-FB48280F0F09}"/>
                  </a:ext>
                </a:extLst>
              </p:cNvPr>
              <p:cNvCxnSpPr/>
              <p:nvPr/>
            </p:nvCxnSpPr>
            <p:spPr>
              <a:xfrm>
                <a:off x="3519313" y="2494798"/>
                <a:ext cx="72363" cy="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12" name="Rectangle 511">
                <a:extLst>
                  <a:ext uri="{FF2B5EF4-FFF2-40B4-BE49-F238E27FC236}">
                    <a16:creationId xmlns:a16="http://schemas.microsoft.com/office/drawing/2014/main" id="{1BFBC584-E232-4F86-BF19-F47FF9E28E6F}"/>
                  </a:ext>
                </a:extLst>
              </p:cNvPr>
              <p:cNvSpPr/>
              <p:nvPr/>
            </p:nvSpPr>
            <p:spPr bwMode="auto">
              <a:xfrm>
                <a:off x="3650938" y="2455072"/>
                <a:ext cx="47177" cy="51895"/>
              </a:xfrm>
              <a:prstGeom prst="rect">
                <a:avLst/>
              </a:prstGeom>
              <a:noFill/>
              <a:ln w="15875">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nvGrpSpPr>
            <p:cNvPr id="447" name="Group 446">
              <a:extLst>
                <a:ext uri="{FF2B5EF4-FFF2-40B4-BE49-F238E27FC236}">
                  <a16:creationId xmlns:a16="http://schemas.microsoft.com/office/drawing/2014/main" id="{8BF90521-D75D-416A-B8B8-8857895E4B28}"/>
                </a:ext>
              </a:extLst>
            </p:cNvPr>
            <p:cNvGrpSpPr/>
            <p:nvPr/>
          </p:nvGrpSpPr>
          <p:grpSpPr>
            <a:xfrm>
              <a:off x="6478071" y="2443463"/>
              <a:ext cx="59952" cy="59952"/>
              <a:chOff x="3544362" y="2448739"/>
              <a:chExt cx="59952" cy="59952"/>
            </a:xfrm>
          </p:grpSpPr>
          <p:cxnSp>
            <p:nvCxnSpPr>
              <p:cNvPr id="449" name="Straight Connector 448">
                <a:extLst>
                  <a:ext uri="{FF2B5EF4-FFF2-40B4-BE49-F238E27FC236}">
                    <a16:creationId xmlns:a16="http://schemas.microsoft.com/office/drawing/2014/main" id="{B75BA815-73C3-495B-A633-6DC74EF6E3C7}"/>
                  </a:ext>
                </a:extLst>
              </p:cNvPr>
              <p:cNvCxnSpPr/>
              <p:nvPr/>
            </p:nvCxnSpPr>
            <p:spPr>
              <a:xfrm>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3C6A5D4D-A695-41A4-8658-B13A951C7541}"/>
                  </a:ext>
                </a:extLst>
              </p:cNvPr>
              <p:cNvCxnSpPr>
                <a:cxnSpLocks/>
              </p:cNvCxnSpPr>
              <p:nvPr/>
            </p:nvCxnSpPr>
            <p:spPr>
              <a:xfrm flipH="1">
                <a:off x="3544362" y="2448739"/>
                <a:ext cx="59952" cy="59952"/>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cxnSp>
          <p:nvCxnSpPr>
            <p:cNvPr id="448" name="Straight Connector 447">
              <a:extLst>
                <a:ext uri="{FF2B5EF4-FFF2-40B4-BE49-F238E27FC236}">
                  <a16:creationId xmlns:a16="http://schemas.microsoft.com/office/drawing/2014/main" id="{3155721B-E2DE-407A-9876-25BDFF2D6C65}"/>
                </a:ext>
              </a:extLst>
            </p:cNvPr>
            <p:cNvCxnSpPr>
              <a:cxnSpLocks/>
            </p:cNvCxnSpPr>
            <p:nvPr/>
          </p:nvCxnSpPr>
          <p:spPr>
            <a:xfrm>
              <a:off x="5041605" y="2602394"/>
              <a:ext cx="1565492" cy="0"/>
            </a:xfrm>
            <a:prstGeom prst="line">
              <a:avLst/>
            </a:prstGeom>
            <a:ln w="158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520" name="Group 519">
            <a:extLst>
              <a:ext uri="{FF2B5EF4-FFF2-40B4-BE49-F238E27FC236}">
                <a16:creationId xmlns:a16="http://schemas.microsoft.com/office/drawing/2014/main" id="{4ADFC889-FAA5-432F-81DE-01FF79224979}"/>
              </a:ext>
            </a:extLst>
          </p:cNvPr>
          <p:cNvGrpSpPr/>
          <p:nvPr/>
        </p:nvGrpSpPr>
        <p:grpSpPr>
          <a:xfrm>
            <a:off x="10074669" y="2884781"/>
            <a:ext cx="585527" cy="1090514"/>
            <a:chOff x="10084161" y="3071504"/>
            <a:chExt cx="585527" cy="1090514"/>
          </a:xfrm>
        </p:grpSpPr>
        <p:grpSp>
          <p:nvGrpSpPr>
            <p:cNvPr id="521" name="Group 520">
              <a:extLst>
                <a:ext uri="{FF2B5EF4-FFF2-40B4-BE49-F238E27FC236}">
                  <a16:creationId xmlns:a16="http://schemas.microsoft.com/office/drawing/2014/main" id="{75A6F67B-90D2-493F-8237-19A5EBA9F7B1}"/>
                </a:ext>
              </a:extLst>
            </p:cNvPr>
            <p:cNvGrpSpPr/>
            <p:nvPr/>
          </p:nvGrpSpPr>
          <p:grpSpPr>
            <a:xfrm>
              <a:off x="10084161" y="3071504"/>
              <a:ext cx="585527" cy="1090514"/>
              <a:chOff x="10084161" y="3117288"/>
              <a:chExt cx="585527" cy="1090514"/>
            </a:xfrm>
          </p:grpSpPr>
          <p:sp>
            <p:nvSpPr>
              <p:cNvPr id="525" name="Rectangle: Rounded Corners 524">
                <a:extLst>
                  <a:ext uri="{FF2B5EF4-FFF2-40B4-BE49-F238E27FC236}">
                    <a16:creationId xmlns:a16="http://schemas.microsoft.com/office/drawing/2014/main" id="{A5D2AC59-B718-4F1D-8A99-57CFA728B6DF}"/>
                  </a:ext>
                </a:extLst>
              </p:cNvPr>
              <p:cNvSpPr/>
              <p:nvPr/>
            </p:nvSpPr>
            <p:spPr bwMode="auto">
              <a:xfrm>
                <a:off x="10084161" y="3117288"/>
                <a:ext cx="585527" cy="1090514"/>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6" name="Oval 525">
                <a:extLst>
                  <a:ext uri="{FF2B5EF4-FFF2-40B4-BE49-F238E27FC236}">
                    <a16:creationId xmlns:a16="http://schemas.microsoft.com/office/drawing/2014/main" id="{3C9221AC-3EF5-4CC6-BC8A-A9739D5D0315}"/>
                  </a:ext>
                </a:extLst>
              </p:cNvPr>
              <p:cNvSpPr/>
              <p:nvPr/>
            </p:nvSpPr>
            <p:spPr bwMode="auto">
              <a:xfrm>
                <a:off x="10283455" y="3245970"/>
                <a:ext cx="186938" cy="186938"/>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7" name="Oval 526">
                <a:extLst>
                  <a:ext uri="{FF2B5EF4-FFF2-40B4-BE49-F238E27FC236}">
                    <a16:creationId xmlns:a16="http://schemas.microsoft.com/office/drawing/2014/main" id="{52C221E1-9180-4523-9B24-B85C0C489F5B}"/>
                  </a:ext>
                </a:extLst>
              </p:cNvPr>
              <p:cNvSpPr/>
              <p:nvPr/>
            </p:nvSpPr>
            <p:spPr bwMode="auto">
              <a:xfrm>
                <a:off x="10354065" y="4101529"/>
                <a:ext cx="45719" cy="45719"/>
              </a:xfrm>
              <a:prstGeom prst="ellipse">
                <a:avLst/>
              </a:prstGeom>
              <a:noFill/>
              <a:ln w="15875">
                <a:solidFill>
                  <a:schemeClr val="tx1"/>
                </a:solidFill>
                <a:round/>
                <a:headEnd/>
                <a:tailEnd/>
              </a:ln>
            </p:spPr>
            <p:txBody>
              <a:bodyPr rot="0" spcFirstLastPara="0" vertOverflow="overflow" horzOverflow="overflow" vert="horz" wrap="square" lIns="89630" tIns="44814" rIns="89630" bIns="44814" numCol="1" spcCol="0" rtlCol="0" fromWordArt="0" anchor="t" anchorCtr="0" forceAA="0" compatLnSpc="1">
                <a:prstTxWarp prst="textNoShape">
                  <a:avLst/>
                </a:prstTxWarp>
                <a:noAutofit/>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8" name="Rectangle: Rounded Corners 527">
                <a:extLst>
                  <a:ext uri="{FF2B5EF4-FFF2-40B4-BE49-F238E27FC236}">
                    <a16:creationId xmlns:a16="http://schemas.microsoft.com/office/drawing/2014/main" id="{266D8636-5780-4877-83AF-7E0CF16C3A09}"/>
                  </a:ext>
                </a:extLst>
              </p:cNvPr>
              <p:cNvSpPr/>
              <p:nvPr/>
            </p:nvSpPr>
            <p:spPr bwMode="auto">
              <a:xfrm>
                <a:off x="10209505" y="3510760"/>
                <a:ext cx="342529"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9" name="Rectangle: Rounded Corners 528">
                <a:extLst>
                  <a:ext uri="{FF2B5EF4-FFF2-40B4-BE49-F238E27FC236}">
                    <a16:creationId xmlns:a16="http://schemas.microsoft.com/office/drawing/2014/main" id="{71CB044B-77FD-41FF-8B54-14A102825FF5}"/>
                  </a:ext>
                </a:extLst>
              </p:cNvPr>
              <p:cNvSpPr/>
              <p:nvPr/>
            </p:nvSpPr>
            <p:spPr bwMode="auto">
              <a:xfrm>
                <a:off x="10209505" y="3704250"/>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30" name="Rectangle: Rounded Corners 529">
                <a:extLst>
                  <a:ext uri="{FF2B5EF4-FFF2-40B4-BE49-F238E27FC236}">
                    <a16:creationId xmlns:a16="http://schemas.microsoft.com/office/drawing/2014/main" id="{CF23083F-DCB1-4F0A-A9CD-8B05E8A83EE7}"/>
                  </a:ext>
                </a:extLst>
              </p:cNvPr>
              <p:cNvSpPr/>
              <p:nvPr/>
            </p:nvSpPr>
            <p:spPr bwMode="auto">
              <a:xfrm>
                <a:off x="10209505" y="3896979"/>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cxnSp>
          <p:nvCxnSpPr>
            <p:cNvPr id="522" name="Straight Connector 521">
              <a:extLst>
                <a:ext uri="{FF2B5EF4-FFF2-40B4-BE49-F238E27FC236}">
                  <a16:creationId xmlns:a16="http://schemas.microsoft.com/office/drawing/2014/main" id="{7337BE95-2952-40A4-9FFE-A94B9EC2BBD5}"/>
                </a:ext>
              </a:extLst>
            </p:cNvPr>
            <p:cNvCxnSpPr/>
            <p:nvPr/>
          </p:nvCxnSpPr>
          <p:spPr>
            <a:xfrm>
              <a:off x="10334438" y="3120488"/>
              <a:ext cx="84972" cy="0"/>
            </a:xfrm>
            <a:prstGeom prst="line">
              <a:avLst/>
            </a:prstGeom>
            <a:noFill/>
            <a:ln w="15875">
              <a:solidFill>
                <a:schemeClr val="tx1"/>
              </a:solidFill>
              <a:round/>
              <a:headEnd/>
              <a:tailEnd/>
            </a:ln>
          </p:spPr>
        </p:cxnSp>
        <p:sp>
          <p:nvSpPr>
            <p:cNvPr id="523" name="Rectangle: Rounded Corners 522">
              <a:extLst>
                <a:ext uri="{FF2B5EF4-FFF2-40B4-BE49-F238E27FC236}">
                  <a16:creationId xmlns:a16="http://schemas.microsoft.com/office/drawing/2014/main" id="{DFCD55D7-645E-4BF0-808B-7264B54D39CF}"/>
                </a:ext>
              </a:extLst>
            </p:cNvPr>
            <p:cNvSpPr/>
            <p:nvPr/>
          </p:nvSpPr>
          <p:spPr bwMode="auto">
            <a:xfrm>
              <a:off x="10412736" y="3658466"/>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sp>
          <p:nvSpPr>
            <p:cNvPr id="524" name="Rectangle: Rounded Corners 523">
              <a:extLst>
                <a:ext uri="{FF2B5EF4-FFF2-40B4-BE49-F238E27FC236}">
                  <a16:creationId xmlns:a16="http://schemas.microsoft.com/office/drawing/2014/main" id="{B9438F71-61A1-48C2-9EF8-44C84F35D298}"/>
                </a:ext>
              </a:extLst>
            </p:cNvPr>
            <p:cNvSpPr/>
            <p:nvPr/>
          </p:nvSpPr>
          <p:spPr bwMode="auto">
            <a:xfrm>
              <a:off x="10412736" y="3851195"/>
              <a:ext cx="139298" cy="138333"/>
            </a:xfrm>
            <a:prstGeom prst="roundRect">
              <a:avLst>
                <a:gd name="adj" fmla="val 7111"/>
              </a:avLst>
            </a:prstGeom>
            <a:noFill/>
            <a:ln w="15875">
              <a:solidFill>
                <a:schemeClr val="tx1"/>
              </a:solidFill>
              <a:round/>
              <a:headEnd/>
              <a:tailEnd/>
            </a:ln>
          </p:spPr>
          <p:txBody>
            <a:bodyPr vert="horz" wrap="square" lIns="89630" tIns="44814" rIns="89630" bIns="44814" numCol="1" anchor="t" anchorCtr="0" compatLnSpc="1">
              <a:prstTxWarp prst="textNoShape">
                <a:avLst/>
              </a:prstTxWarp>
            </a:bodyPr>
            <a:lstStyle/>
            <a:p>
              <a:pPr marL="0" marR="0" lvl="0" indent="0" algn="ctr" defTabSz="914139"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err="1">
                <a:ln>
                  <a:noFill/>
                </a:ln>
                <a:solidFill>
                  <a:srgbClr val="1A1A1A"/>
                </a:solidFill>
                <a:effectLst/>
                <a:uLnTx/>
                <a:uFillTx/>
                <a:latin typeface="Segoe UI"/>
                <a:ea typeface="+mn-ea"/>
                <a:cs typeface="+mn-cs"/>
              </a:endParaRPr>
            </a:p>
          </p:txBody>
        </p:sp>
      </p:grpSp>
      <p:sp>
        <p:nvSpPr>
          <p:cNvPr id="531" name="Rectangle 530">
            <a:extLst>
              <a:ext uri="{FF2B5EF4-FFF2-40B4-BE49-F238E27FC236}">
                <a16:creationId xmlns:a16="http://schemas.microsoft.com/office/drawing/2014/main" id="{0A4F0CB3-74A7-415C-BBAF-B5F84364B7C1}"/>
              </a:ext>
            </a:extLst>
          </p:cNvPr>
          <p:cNvSpPr/>
          <p:nvPr/>
        </p:nvSpPr>
        <p:spPr bwMode="auto">
          <a:xfrm>
            <a:off x="9119033" y="1282927"/>
            <a:ext cx="2631340" cy="4567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srgbClr val="FFFFFF"/>
                </a:solidFill>
                <a:effectLst/>
                <a:uLnTx/>
                <a:uFillTx/>
                <a:latin typeface="Segoe UI Semibold" panose="020B0702040204020203" pitchFamily="34" charset="0"/>
                <a:ea typeface="+mn-ea"/>
                <a:cs typeface="Segoe UI Semibold" panose="020B0702040204020203" pitchFamily="34" charset="0"/>
              </a:rPr>
              <a:t>Build your experience</a:t>
            </a:r>
          </a:p>
        </p:txBody>
      </p:sp>
      <p:grpSp>
        <p:nvGrpSpPr>
          <p:cNvPr id="532" name="Group 531">
            <a:extLst>
              <a:ext uri="{FF2B5EF4-FFF2-40B4-BE49-F238E27FC236}">
                <a16:creationId xmlns:a16="http://schemas.microsoft.com/office/drawing/2014/main" id="{30CCB179-5CE5-48B2-B0F6-08A6C6CDE7C3}"/>
              </a:ext>
            </a:extLst>
          </p:cNvPr>
          <p:cNvGrpSpPr/>
          <p:nvPr/>
        </p:nvGrpSpPr>
        <p:grpSpPr>
          <a:xfrm>
            <a:off x="6302211" y="2798615"/>
            <a:ext cx="2509648" cy="1828445"/>
            <a:chOff x="2266283" y="2734746"/>
            <a:chExt cx="2615623" cy="1910922"/>
          </a:xfrm>
        </p:grpSpPr>
        <p:sp>
          <p:nvSpPr>
            <p:cNvPr id="533" name="TextBox 532">
              <a:extLst>
                <a:ext uri="{FF2B5EF4-FFF2-40B4-BE49-F238E27FC236}">
                  <a16:creationId xmlns:a16="http://schemas.microsoft.com/office/drawing/2014/main" id="{35836C25-D9A1-4640-BC82-0AFA802FEC96}"/>
                </a:ext>
              </a:extLst>
            </p:cNvPr>
            <p:cNvSpPr txBox="1"/>
            <p:nvPr/>
          </p:nvSpPr>
          <p:spPr>
            <a:xfrm>
              <a:off x="2671849" y="2734746"/>
              <a:ext cx="1834076" cy="511396"/>
            </a:xfrm>
            <a:prstGeom prst="rect">
              <a:avLst/>
            </a:prstGeom>
            <a:noFill/>
          </p:spPr>
          <p:txBody>
            <a:bodyPr wrap="square" lIns="182854" tIns="146284" rIns="182854" bIns="146284" rtlCol="0">
              <a:spAutoFit/>
            </a:bodyPr>
            <a:lstStyle/>
            <a:p>
              <a:pPr marL="0" marR="0" lvl="0" indent="0" algn="ctr" defTabSz="914367" rtl="0" eaLnBrk="1" fontAlgn="auto"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a:ln>
                    <a:noFill/>
                  </a:ln>
                  <a:gradFill>
                    <a:gsLst>
                      <a:gs pos="2917">
                        <a:srgbClr val="1A1A1A"/>
                      </a:gs>
                      <a:gs pos="30000">
                        <a:srgbClr val="1A1A1A"/>
                      </a:gs>
                    </a:gsLst>
                    <a:lin ang="5400000" scaled="0"/>
                  </a:gradFill>
                  <a:effectLst/>
                  <a:uLnTx/>
                  <a:uFillTx/>
                  <a:latin typeface="Segoe UI Semibold" panose="020B0702040204020203" pitchFamily="34" charset="0"/>
                  <a:ea typeface="+mn-ea"/>
                  <a:cs typeface="Segoe UI Semibold" panose="020B0702040204020203" pitchFamily="34" charset="0"/>
                </a:rPr>
                <a:t>Timeline</a:t>
              </a:r>
            </a:p>
          </p:txBody>
        </p:sp>
        <p:grpSp>
          <p:nvGrpSpPr>
            <p:cNvPr id="534" name="Group 533">
              <a:extLst>
                <a:ext uri="{FF2B5EF4-FFF2-40B4-BE49-F238E27FC236}">
                  <a16:creationId xmlns:a16="http://schemas.microsoft.com/office/drawing/2014/main" id="{121E67FD-EDB0-4316-87AB-85AD267C09D2}"/>
                </a:ext>
              </a:extLst>
            </p:cNvPr>
            <p:cNvGrpSpPr/>
            <p:nvPr/>
          </p:nvGrpSpPr>
          <p:grpSpPr>
            <a:xfrm>
              <a:off x="2266283" y="3152287"/>
              <a:ext cx="2615623" cy="1493381"/>
              <a:chOff x="860785" y="2274531"/>
              <a:chExt cx="1711028" cy="976904"/>
            </a:xfrm>
          </p:grpSpPr>
          <p:grpSp>
            <p:nvGrpSpPr>
              <p:cNvPr id="536" name="Group 535">
                <a:extLst>
                  <a:ext uri="{FF2B5EF4-FFF2-40B4-BE49-F238E27FC236}">
                    <a16:creationId xmlns:a16="http://schemas.microsoft.com/office/drawing/2014/main" id="{BFCBFC96-EC2F-424A-A282-3F532F43BDF4}"/>
                  </a:ext>
                </a:extLst>
              </p:cNvPr>
              <p:cNvGrpSpPr/>
              <p:nvPr/>
            </p:nvGrpSpPr>
            <p:grpSpPr>
              <a:xfrm>
                <a:off x="860785" y="2274531"/>
                <a:ext cx="1711028" cy="976904"/>
                <a:chOff x="506413" y="1787409"/>
                <a:chExt cx="2105025" cy="1201854"/>
              </a:xfrm>
            </p:grpSpPr>
            <p:sp>
              <p:nvSpPr>
                <p:cNvPr id="538" name="Rectangle 20">
                  <a:extLst>
                    <a:ext uri="{FF2B5EF4-FFF2-40B4-BE49-F238E27FC236}">
                      <a16:creationId xmlns:a16="http://schemas.microsoft.com/office/drawing/2014/main" id="{0EA8554E-71EC-4814-8277-CC6894BC4591}"/>
                    </a:ext>
                  </a:extLst>
                </p:cNvPr>
                <p:cNvSpPr>
                  <a:spLocks noChangeArrowheads="1"/>
                </p:cNvSpPr>
                <p:nvPr/>
              </p:nvSpPr>
              <p:spPr bwMode="auto">
                <a:xfrm>
                  <a:off x="758825" y="1787409"/>
                  <a:ext cx="1624012" cy="1120775"/>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39" name="Oval 21">
                  <a:extLst>
                    <a:ext uri="{FF2B5EF4-FFF2-40B4-BE49-F238E27FC236}">
                      <a16:creationId xmlns:a16="http://schemas.microsoft.com/office/drawing/2014/main" id="{32BC5C88-32E8-452E-BA11-1922BBAB4B98}"/>
                    </a:ext>
                  </a:extLst>
                </p:cNvPr>
                <p:cNvSpPr>
                  <a:spLocks noChangeArrowheads="1"/>
                </p:cNvSpPr>
                <p:nvPr/>
              </p:nvSpPr>
              <p:spPr bwMode="auto">
                <a:xfrm>
                  <a:off x="1552575" y="1808744"/>
                  <a:ext cx="36512" cy="36513"/>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0" name="Freeform 23">
                  <a:extLst>
                    <a:ext uri="{FF2B5EF4-FFF2-40B4-BE49-F238E27FC236}">
                      <a16:creationId xmlns:a16="http://schemas.microsoft.com/office/drawing/2014/main" id="{3A5BF1EE-4F0A-4713-96AC-C77D6CC3261E}"/>
                    </a:ext>
                  </a:extLst>
                </p:cNvPr>
                <p:cNvSpPr>
                  <a:spLocks/>
                </p:cNvSpPr>
                <p:nvPr/>
              </p:nvSpPr>
              <p:spPr bwMode="auto">
                <a:xfrm>
                  <a:off x="506413" y="2903538"/>
                  <a:ext cx="2105025" cy="85725"/>
                </a:xfrm>
                <a:custGeom>
                  <a:avLst/>
                  <a:gdLst>
                    <a:gd name="T0" fmla="*/ 0 w 175"/>
                    <a:gd name="T1" fmla="*/ 0 h 7"/>
                    <a:gd name="T2" fmla="*/ 0 w 175"/>
                    <a:gd name="T3" fmla="*/ 1 h 7"/>
                    <a:gd name="T4" fmla="*/ 7 w 175"/>
                    <a:gd name="T5" fmla="*/ 7 h 7"/>
                    <a:gd name="T6" fmla="*/ 168 w 175"/>
                    <a:gd name="T7" fmla="*/ 7 h 7"/>
                    <a:gd name="T8" fmla="*/ 175 w 175"/>
                    <a:gd name="T9" fmla="*/ 1 h 7"/>
                    <a:gd name="T10" fmla="*/ 175 w 175"/>
                    <a:gd name="T11" fmla="*/ 0 h 7"/>
                    <a:gd name="T12" fmla="*/ 0 w 175"/>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175" h="7">
                      <a:moveTo>
                        <a:pt x="0" y="0"/>
                      </a:moveTo>
                      <a:cubicBezTo>
                        <a:pt x="0" y="1"/>
                        <a:pt x="0" y="1"/>
                        <a:pt x="0" y="1"/>
                      </a:cubicBezTo>
                      <a:cubicBezTo>
                        <a:pt x="0" y="4"/>
                        <a:pt x="3" y="7"/>
                        <a:pt x="7" y="7"/>
                      </a:cubicBezTo>
                      <a:cubicBezTo>
                        <a:pt x="168" y="7"/>
                        <a:pt x="168" y="7"/>
                        <a:pt x="168" y="7"/>
                      </a:cubicBezTo>
                      <a:cubicBezTo>
                        <a:pt x="172" y="7"/>
                        <a:pt x="175" y="4"/>
                        <a:pt x="175" y="1"/>
                      </a:cubicBezTo>
                      <a:cubicBezTo>
                        <a:pt x="175" y="0"/>
                        <a:pt x="175" y="0"/>
                        <a:pt x="175" y="0"/>
                      </a:cubicBezTo>
                      <a:lnTo>
                        <a:pt x="0" y="0"/>
                      </a:lnTo>
                      <a:close/>
                    </a:path>
                  </a:pathLst>
                </a:custGeom>
                <a:solidFill>
                  <a:schemeClr val="bg1"/>
                </a:solid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sp>
            <p:nvSpPr>
              <p:cNvPr id="537" name="Rectangle 536">
                <a:extLst>
                  <a:ext uri="{FF2B5EF4-FFF2-40B4-BE49-F238E27FC236}">
                    <a16:creationId xmlns:a16="http://schemas.microsoft.com/office/drawing/2014/main" id="{632D69D2-9E89-42E1-B0BA-A70C52F19FF5}"/>
                  </a:ext>
                </a:extLst>
              </p:cNvPr>
              <p:cNvSpPr/>
              <p:nvPr/>
            </p:nvSpPr>
            <p:spPr bwMode="auto">
              <a:xfrm>
                <a:off x="1173850" y="2444123"/>
                <a:ext cx="290399" cy="210468"/>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grpSp>
        <p:cxnSp>
          <p:nvCxnSpPr>
            <p:cNvPr id="535" name="Straight Connector 534">
              <a:extLst>
                <a:ext uri="{FF2B5EF4-FFF2-40B4-BE49-F238E27FC236}">
                  <a16:creationId xmlns:a16="http://schemas.microsoft.com/office/drawing/2014/main" id="{C5F1B8E3-C803-450D-BC96-1F4D4A20513D}"/>
                </a:ext>
              </a:extLst>
            </p:cNvPr>
            <p:cNvCxnSpPr>
              <a:cxnSpLocks/>
            </p:cNvCxnSpPr>
            <p:nvPr/>
          </p:nvCxnSpPr>
          <p:spPr>
            <a:xfrm>
              <a:off x="4438397" y="3388247"/>
              <a:ext cx="2935" cy="971510"/>
            </a:xfrm>
            <a:prstGeom prst="line">
              <a:avLst/>
            </a:prstGeom>
            <a:ln w="15875">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41" name="Rectangle 540">
            <a:extLst>
              <a:ext uri="{FF2B5EF4-FFF2-40B4-BE49-F238E27FC236}">
                <a16:creationId xmlns:a16="http://schemas.microsoft.com/office/drawing/2014/main" id="{0597DFBE-1AD8-471D-B354-0301B3E94D8E}"/>
              </a:ext>
            </a:extLst>
          </p:cNvPr>
          <p:cNvSpPr/>
          <p:nvPr/>
        </p:nvSpPr>
        <p:spPr bwMode="auto">
          <a:xfrm>
            <a:off x="7281759"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2" name="Rectangle 541">
            <a:extLst>
              <a:ext uri="{FF2B5EF4-FFF2-40B4-BE49-F238E27FC236}">
                <a16:creationId xmlns:a16="http://schemas.microsoft.com/office/drawing/2014/main" id="{21D64CB2-6E08-4F67-A29E-5B4CA85CB2A4}"/>
              </a:ext>
            </a:extLst>
          </p:cNvPr>
          <p:cNvSpPr/>
          <p:nvPr/>
        </p:nvSpPr>
        <p:spPr bwMode="auto">
          <a:xfrm>
            <a:off x="7816826" y="3438563"/>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3" name="Rectangle 542">
            <a:extLst>
              <a:ext uri="{FF2B5EF4-FFF2-40B4-BE49-F238E27FC236}">
                <a16:creationId xmlns:a16="http://schemas.microsoft.com/office/drawing/2014/main" id="{E141DED6-1D7C-4394-AC32-2E6F1F51197F}"/>
              </a:ext>
            </a:extLst>
          </p:cNvPr>
          <p:cNvSpPr/>
          <p:nvPr/>
        </p:nvSpPr>
        <p:spPr bwMode="auto">
          <a:xfrm>
            <a:off x="6753013"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sp>
        <p:nvSpPr>
          <p:cNvPr id="544" name="Rectangle 543">
            <a:extLst>
              <a:ext uri="{FF2B5EF4-FFF2-40B4-BE49-F238E27FC236}">
                <a16:creationId xmlns:a16="http://schemas.microsoft.com/office/drawing/2014/main" id="{B4D9EDBF-AFE2-4579-BE9B-07A0DD25450D}"/>
              </a:ext>
            </a:extLst>
          </p:cNvPr>
          <p:cNvSpPr/>
          <p:nvPr/>
        </p:nvSpPr>
        <p:spPr bwMode="auto">
          <a:xfrm>
            <a:off x="7288080" y="3857427"/>
            <a:ext cx="425942" cy="307853"/>
          </a:xfrm>
          <a:prstGeom prst="rect">
            <a:avLst/>
          </a:prstGeom>
          <a:noFill/>
          <a:ln w="15875">
            <a:solidFill>
              <a:srgbClr val="000000"/>
            </a:solidFill>
            <a:miter lim="800000"/>
            <a:headEnd/>
            <a:tailEnd/>
          </a:ln>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pic>
        <p:nvPicPr>
          <p:cNvPr id="548" name="Picture 547">
            <a:extLst>
              <a:ext uri="{FF2B5EF4-FFF2-40B4-BE49-F238E27FC236}">
                <a16:creationId xmlns:a16="http://schemas.microsoft.com/office/drawing/2014/main" id="{1FD5AFCD-0F16-4C32-BC98-AD408B560B68}"/>
              </a:ext>
            </a:extLst>
          </p:cNvPr>
          <p:cNvPicPr>
            <a:picLocks noChangeAspect="1"/>
          </p:cNvPicPr>
          <p:nvPr/>
        </p:nvPicPr>
        <p:blipFill rotWithShape="1">
          <a:blip r:embed="rId3">
            <a:lum bright="70000" contrast="-70000"/>
          </a:blip>
          <a:srcRect l="29939" t="12869" b="5805"/>
          <a:stretch/>
        </p:blipFill>
        <p:spPr>
          <a:xfrm>
            <a:off x="2613617" y="5095985"/>
            <a:ext cx="2403013" cy="1241242"/>
          </a:xfrm>
          <a:prstGeom prst="rect">
            <a:avLst/>
          </a:prstGeom>
        </p:spPr>
      </p:pic>
      <p:sp>
        <p:nvSpPr>
          <p:cNvPr id="549" name="Title 1">
            <a:extLst>
              <a:ext uri="{FF2B5EF4-FFF2-40B4-BE49-F238E27FC236}">
                <a16:creationId xmlns:a16="http://schemas.microsoft.com/office/drawing/2014/main" id="{7932D018-B5AF-49F6-945F-C4784440A8EE}"/>
              </a:ext>
            </a:extLst>
          </p:cNvPr>
          <p:cNvSpPr txBox="1">
            <a:spLocks/>
          </p:cNvSpPr>
          <p:nvPr/>
        </p:nvSpPr>
        <p:spPr>
          <a:xfrm>
            <a:off x="4427795" y="5481255"/>
            <a:ext cx="3336411" cy="486532"/>
          </a:xfrm>
          <a:prstGeom prst="rect">
            <a:avLst/>
          </a:prstGeom>
        </p:spPr>
        <p:txBody>
          <a:bodyPr vert="horz" wrap="square" lIns="146284" tIns="91427" rIns="146284" bIns="91427" rtlCol="0" anchor="t">
            <a:noAutofit/>
          </a:bodyPr>
          <a:lstStyle>
            <a:lvl1pPr marL="0" algn="l" defTabSz="896218" rtl="0" eaLnBrk="1" latinLnBrk="0" hangingPunct="1">
              <a:lnSpc>
                <a:spcPct val="90000"/>
              </a:lnSpc>
              <a:spcBef>
                <a:spcPct val="0"/>
              </a:spcBef>
              <a:buNone/>
              <a:defRPr lang="en-US" sz="3921" b="0" i="0" u="none" kern="1200" cap="none" spc="-147" baseline="0" dirty="0">
                <a:ln w="3175">
                  <a:noFill/>
                </a:ln>
                <a:solidFill>
                  <a:schemeClr val="accent5">
                    <a:lumMod val="50000"/>
                  </a:schemeClr>
                </a:solidFill>
                <a:effectLst/>
                <a:latin typeface="Segoe UI Semibold" charset="0"/>
                <a:ea typeface="Segoe UI Semibold" charset="0"/>
                <a:cs typeface="Segoe UI Semibold" charset="0"/>
              </a:defRPr>
            </a:lvl1pPr>
          </a:lstStyle>
          <a:p>
            <a:pPr marL="0" marR="0" lvl="0" indent="0" algn="l" defTabSz="896218" rtl="0" eaLnBrk="1" fontAlgn="auto" latinLnBrk="0" hangingPunct="1">
              <a:lnSpc>
                <a:spcPct val="90000"/>
              </a:lnSpc>
              <a:spcBef>
                <a:spcPct val="0"/>
              </a:spcBef>
              <a:spcAft>
                <a:spcPts val="0"/>
              </a:spcAft>
              <a:buClrTx/>
              <a:buSzTx/>
              <a:buFontTx/>
              <a:buNone/>
              <a:tabLst/>
              <a:defRPr/>
            </a:pPr>
            <a:r>
              <a:rPr kumimoji="0" lang="en-US" sz="3200" b="0" i="0" u="none" strike="noStrike" kern="0" cap="none" spc="-50" normalizeH="0" baseline="0" noProof="0" dirty="0">
                <a:ln w="3175">
                  <a:noFill/>
                </a:ln>
                <a:solidFill>
                  <a:srgbClr val="FF0000"/>
                </a:solidFill>
                <a:effectLst/>
                <a:uLnTx/>
                <a:uFillTx/>
                <a:latin typeface="Segoe UI Semibold" panose="020B0702040204020203" pitchFamily="34" charset="0"/>
                <a:cs typeface="Segoe UI Semibold" panose="020B0702040204020203" pitchFamily="34" charset="0"/>
              </a:rPr>
              <a:t>Microsoft </a:t>
            </a:r>
            <a:r>
              <a:rPr kumimoji="0" lang="en-US" sz="3200" b="0" i="0" u="none" strike="noStrike" kern="0" cap="none" spc="-50" normalizeH="0" baseline="0" noProof="0" dirty="0">
                <a:ln>
                  <a:noFill/>
                </a:ln>
                <a:solidFill>
                  <a:srgbClr val="FF0000"/>
                </a:solidFill>
                <a:effectLst/>
                <a:uLnTx/>
                <a:uFillTx/>
                <a:latin typeface="Segoe UI Semibold" panose="020B0702040204020203" pitchFamily="34" charset="0"/>
                <a:cs typeface="Segoe UI Semibold" panose="020B0702040204020203" pitchFamily="34" charset="0"/>
              </a:rPr>
              <a:t>Graph</a:t>
            </a:r>
            <a:endParaRPr kumimoji="0" lang="en-US" sz="3200" b="0" i="0" u="none" strike="noStrike" kern="1200" cap="none" spc="-147" normalizeH="0" baseline="0" noProof="0" dirty="0">
              <a:ln w="3175">
                <a:noFill/>
              </a:ln>
              <a:solidFill>
                <a:srgbClr val="FF0000"/>
              </a:solidFill>
              <a:effectLst/>
              <a:uLnTx/>
              <a:uFillTx/>
            </a:endParaRPr>
          </a:p>
        </p:txBody>
      </p:sp>
      <p:sp>
        <p:nvSpPr>
          <p:cNvPr id="550" name="Oval 21">
            <a:extLst>
              <a:ext uri="{FF2B5EF4-FFF2-40B4-BE49-F238E27FC236}">
                <a16:creationId xmlns:a16="http://schemas.microsoft.com/office/drawing/2014/main" id="{A8A8D9A8-439E-41EF-A5F9-A0510045FD5B}"/>
              </a:ext>
            </a:extLst>
          </p:cNvPr>
          <p:cNvSpPr>
            <a:spLocks noChangeArrowheads="1"/>
          </p:cNvSpPr>
          <p:nvPr/>
        </p:nvSpPr>
        <p:spPr bwMode="auto">
          <a:xfrm>
            <a:off x="8342789" y="3343833"/>
            <a:ext cx="43530" cy="43412"/>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17" tIns="44808" rIns="89617" bIns="44808" numCol="1" anchor="t" anchorCtr="0" compatLnSpc="1">
            <a:prstTxWarp prst="textNoShape">
              <a:avLst/>
            </a:prstTxWarp>
          </a:bodyPr>
          <a:lstStyle/>
          <a:p>
            <a:pPr marL="0" marR="0" lvl="0" indent="0" algn="l" defTabSz="914016"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404040"/>
              </a:solidFill>
              <a:effectLst/>
              <a:uLnTx/>
              <a:uFillTx/>
              <a:latin typeface="Segoe UI"/>
              <a:ea typeface="+mn-ea"/>
              <a:cs typeface="+mn-cs"/>
            </a:endParaRPr>
          </a:p>
        </p:txBody>
      </p:sp>
      <p:cxnSp>
        <p:nvCxnSpPr>
          <p:cNvPr id="551" name="Straight Connector 550">
            <a:extLst>
              <a:ext uri="{FF2B5EF4-FFF2-40B4-BE49-F238E27FC236}">
                <a16:creationId xmlns:a16="http://schemas.microsoft.com/office/drawing/2014/main" id="{4149A83A-69FA-4262-870F-85A63C274DAF}"/>
              </a:ext>
            </a:extLst>
          </p:cNvPr>
          <p:cNvCxnSpPr/>
          <p:nvPr/>
        </p:nvCxnSpPr>
        <p:spPr>
          <a:xfrm>
            <a:off x="7087904" y="4291900"/>
            <a:ext cx="1239419" cy="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545" name="Group 544">
            <a:extLst>
              <a:ext uri="{FF2B5EF4-FFF2-40B4-BE49-F238E27FC236}">
                <a16:creationId xmlns:a16="http://schemas.microsoft.com/office/drawing/2014/main" id="{E59D298E-965D-4FDA-A5BA-D763AC140196}"/>
              </a:ext>
            </a:extLst>
          </p:cNvPr>
          <p:cNvGrpSpPr/>
          <p:nvPr/>
        </p:nvGrpSpPr>
        <p:grpSpPr>
          <a:xfrm rot="10800000" flipH="1">
            <a:off x="3563058" y="4859293"/>
            <a:ext cx="534291" cy="648525"/>
            <a:chOff x="9158285" y="3056784"/>
            <a:chExt cx="606272" cy="735896"/>
          </a:xfrm>
        </p:grpSpPr>
        <p:sp>
          <p:nvSpPr>
            <p:cNvPr id="546" name="Freeform 168">
              <a:extLst>
                <a:ext uri="{FF2B5EF4-FFF2-40B4-BE49-F238E27FC236}">
                  <a16:creationId xmlns:a16="http://schemas.microsoft.com/office/drawing/2014/main" id="{3F40CC9E-F4F4-47DB-95D4-42B300C12BAC}"/>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547" name="Freeform 167">
              <a:extLst>
                <a:ext uri="{FF2B5EF4-FFF2-40B4-BE49-F238E27FC236}">
                  <a16:creationId xmlns:a16="http://schemas.microsoft.com/office/drawing/2014/main" id="{8C4E4AEC-2103-44A5-81AA-45AB70D71754}"/>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grpSp>
        <p:nvGrpSpPr>
          <p:cNvPr id="393" name="Group 392">
            <a:extLst>
              <a:ext uri="{FF2B5EF4-FFF2-40B4-BE49-F238E27FC236}">
                <a16:creationId xmlns:a16="http://schemas.microsoft.com/office/drawing/2014/main" id="{5D3B1263-BC7E-42EA-8D5E-215DCFD59177}"/>
              </a:ext>
            </a:extLst>
          </p:cNvPr>
          <p:cNvGrpSpPr/>
          <p:nvPr/>
        </p:nvGrpSpPr>
        <p:grpSpPr>
          <a:xfrm rot="10800000">
            <a:off x="8907580" y="4847833"/>
            <a:ext cx="534291" cy="648525"/>
            <a:chOff x="9158285" y="3056784"/>
            <a:chExt cx="606272" cy="735896"/>
          </a:xfrm>
        </p:grpSpPr>
        <p:sp>
          <p:nvSpPr>
            <p:cNvPr id="394" name="Freeform 168">
              <a:extLst>
                <a:ext uri="{FF2B5EF4-FFF2-40B4-BE49-F238E27FC236}">
                  <a16:creationId xmlns:a16="http://schemas.microsoft.com/office/drawing/2014/main" id="{ACE31FFE-04EC-4E76-8843-B59E6EF8C86B}"/>
                </a:ext>
              </a:extLst>
            </p:cNvPr>
            <p:cNvSpPr>
              <a:spLocks/>
            </p:cNvSpPr>
            <p:nvPr/>
          </p:nvSpPr>
          <p:spPr bwMode="auto">
            <a:xfrm>
              <a:off x="9510557" y="3056784"/>
              <a:ext cx="254000" cy="398462"/>
            </a:xfrm>
            <a:custGeom>
              <a:avLst/>
              <a:gdLst>
                <a:gd name="T0" fmla="*/ 20 w 67"/>
                <a:gd name="T1" fmla="*/ 0 h 105"/>
                <a:gd name="T2" fmla="*/ 20 w 67"/>
                <a:gd name="T3" fmla="*/ 16 h 105"/>
                <a:gd name="T4" fmla="*/ 47 w 67"/>
                <a:gd name="T5" fmla="*/ 16 h 105"/>
                <a:gd name="T6" fmla="*/ 47 w 67"/>
                <a:gd name="T7" fmla="*/ 0 h 105"/>
                <a:gd name="T8" fmla="*/ 53 w 67"/>
                <a:gd name="T9" fmla="*/ 0 h 105"/>
                <a:gd name="T10" fmla="*/ 53 w 67"/>
                <a:gd name="T11" fmla="*/ 16 h 105"/>
                <a:gd name="T12" fmla="*/ 67 w 67"/>
                <a:gd name="T13" fmla="*/ 16 h 105"/>
                <a:gd name="T14" fmla="*/ 67 w 67"/>
                <a:gd name="T15" fmla="*/ 56 h 105"/>
                <a:gd name="T16" fmla="*/ 44 w 67"/>
                <a:gd name="T17" fmla="*/ 84 h 105"/>
                <a:gd name="T18" fmla="*/ 44 w 67"/>
                <a:gd name="T19" fmla="*/ 105 h 105"/>
                <a:gd name="T20" fmla="*/ 24 w 67"/>
                <a:gd name="T21" fmla="*/ 105 h 105"/>
                <a:gd name="T22" fmla="*/ 24 w 67"/>
                <a:gd name="T23" fmla="*/ 84 h 105"/>
                <a:gd name="T24" fmla="*/ 0 w 67"/>
                <a:gd name="T25" fmla="*/ 56 h 105"/>
                <a:gd name="T26" fmla="*/ 0 w 67"/>
                <a:gd name="T27" fmla="*/ 16 h 105"/>
                <a:gd name="T28" fmla="*/ 14 w 67"/>
                <a:gd name="T29" fmla="*/ 16 h 105"/>
                <a:gd name="T30" fmla="*/ 14 w 67"/>
                <a:gd name="T31" fmla="*/ 0 h 105"/>
                <a:gd name="T32" fmla="*/ 20 w 67"/>
                <a:gd name="T33"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7" h="105">
                  <a:moveTo>
                    <a:pt x="20" y="0"/>
                  </a:moveTo>
                  <a:cubicBezTo>
                    <a:pt x="20" y="16"/>
                    <a:pt x="20" y="16"/>
                    <a:pt x="20" y="16"/>
                  </a:cubicBezTo>
                  <a:cubicBezTo>
                    <a:pt x="20" y="16"/>
                    <a:pt x="20" y="16"/>
                    <a:pt x="47" y="16"/>
                  </a:cubicBezTo>
                  <a:cubicBezTo>
                    <a:pt x="47" y="0"/>
                    <a:pt x="47" y="0"/>
                    <a:pt x="47" y="0"/>
                  </a:cubicBezTo>
                  <a:cubicBezTo>
                    <a:pt x="53" y="0"/>
                    <a:pt x="53" y="0"/>
                    <a:pt x="53" y="0"/>
                  </a:cubicBezTo>
                  <a:cubicBezTo>
                    <a:pt x="53" y="4"/>
                    <a:pt x="53" y="9"/>
                    <a:pt x="53" y="16"/>
                  </a:cubicBezTo>
                  <a:cubicBezTo>
                    <a:pt x="53" y="16"/>
                    <a:pt x="53" y="16"/>
                    <a:pt x="67" y="16"/>
                  </a:cubicBezTo>
                  <a:cubicBezTo>
                    <a:pt x="67" y="16"/>
                    <a:pt x="67" y="16"/>
                    <a:pt x="67" y="56"/>
                  </a:cubicBezTo>
                  <a:cubicBezTo>
                    <a:pt x="67" y="65"/>
                    <a:pt x="57" y="79"/>
                    <a:pt x="44" y="84"/>
                  </a:cubicBezTo>
                  <a:cubicBezTo>
                    <a:pt x="44" y="84"/>
                    <a:pt x="44" y="84"/>
                    <a:pt x="44" y="105"/>
                  </a:cubicBezTo>
                  <a:cubicBezTo>
                    <a:pt x="24" y="105"/>
                    <a:pt x="24" y="105"/>
                    <a:pt x="24" y="105"/>
                  </a:cubicBezTo>
                  <a:cubicBezTo>
                    <a:pt x="24" y="105"/>
                    <a:pt x="24" y="105"/>
                    <a:pt x="24" y="84"/>
                  </a:cubicBezTo>
                  <a:cubicBezTo>
                    <a:pt x="10" y="79"/>
                    <a:pt x="0" y="65"/>
                    <a:pt x="0" y="56"/>
                  </a:cubicBezTo>
                  <a:cubicBezTo>
                    <a:pt x="0" y="56"/>
                    <a:pt x="0" y="56"/>
                    <a:pt x="0" y="16"/>
                  </a:cubicBezTo>
                  <a:cubicBezTo>
                    <a:pt x="0" y="16"/>
                    <a:pt x="0" y="16"/>
                    <a:pt x="14" y="16"/>
                  </a:cubicBezTo>
                  <a:cubicBezTo>
                    <a:pt x="14" y="16"/>
                    <a:pt x="14" y="16"/>
                    <a:pt x="14" y="0"/>
                  </a:cubicBezTo>
                  <a:lnTo>
                    <a:pt x="20" y="0"/>
                  </a:lnTo>
                  <a:close/>
                </a:path>
              </a:pathLst>
            </a:custGeom>
            <a:solidFill>
              <a:schemeClr val="bg1"/>
            </a:solidFill>
            <a:ln w="15875">
              <a:solidFill>
                <a:schemeClr val="tx1"/>
              </a:solidFill>
            </a:ln>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sp>
          <p:nvSpPr>
            <p:cNvPr id="395" name="Freeform 167">
              <a:extLst>
                <a:ext uri="{FF2B5EF4-FFF2-40B4-BE49-F238E27FC236}">
                  <a16:creationId xmlns:a16="http://schemas.microsoft.com/office/drawing/2014/main" id="{9CAA38B9-747A-4193-92AC-269228926886}"/>
                </a:ext>
              </a:extLst>
            </p:cNvPr>
            <p:cNvSpPr>
              <a:spLocks/>
            </p:cNvSpPr>
            <p:nvPr/>
          </p:nvSpPr>
          <p:spPr bwMode="auto">
            <a:xfrm flipH="1">
              <a:off x="9158285" y="3448673"/>
              <a:ext cx="489298" cy="344007"/>
            </a:xfrm>
            <a:custGeom>
              <a:avLst/>
              <a:gdLst>
                <a:gd name="T0" fmla="*/ 243 w 243"/>
                <a:gd name="T1" fmla="*/ 122 h 122"/>
                <a:gd name="T2" fmla="*/ 195 w 243"/>
                <a:gd name="T3" fmla="*/ 66 h 122"/>
                <a:gd name="T4" fmla="*/ 103 w 243"/>
                <a:gd name="T5" fmla="*/ 58 h 122"/>
                <a:gd name="T6" fmla="*/ 10 w 243"/>
                <a:gd name="T7" fmla="*/ 33 h 122"/>
                <a:gd name="T8" fmla="*/ 2 w 243"/>
                <a:gd name="T9" fmla="*/ 0 h 122"/>
              </a:gdLst>
              <a:ahLst/>
              <a:cxnLst>
                <a:cxn ang="0">
                  <a:pos x="T0" y="T1"/>
                </a:cxn>
                <a:cxn ang="0">
                  <a:pos x="T2" y="T3"/>
                </a:cxn>
                <a:cxn ang="0">
                  <a:pos x="T4" y="T5"/>
                </a:cxn>
                <a:cxn ang="0">
                  <a:pos x="T6" y="T7"/>
                </a:cxn>
                <a:cxn ang="0">
                  <a:pos x="T8" y="T9"/>
                </a:cxn>
              </a:cxnLst>
              <a:rect l="0" t="0" r="r" b="b"/>
              <a:pathLst>
                <a:path w="243" h="122">
                  <a:moveTo>
                    <a:pt x="243" y="122"/>
                  </a:moveTo>
                  <a:cubicBezTo>
                    <a:pt x="238" y="101"/>
                    <a:pt x="224" y="79"/>
                    <a:pt x="195" y="66"/>
                  </a:cubicBezTo>
                  <a:cubicBezTo>
                    <a:pt x="167" y="54"/>
                    <a:pt x="135" y="55"/>
                    <a:pt x="103" y="58"/>
                  </a:cubicBezTo>
                  <a:cubicBezTo>
                    <a:pt x="65" y="62"/>
                    <a:pt x="27" y="56"/>
                    <a:pt x="10" y="33"/>
                  </a:cubicBezTo>
                  <a:cubicBezTo>
                    <a:pt x="3" y="23"/>
                    <a:pt x="0" y="11"/>
                    <a:pt x="2" y="0"/>
                  </a:cubicBezTo>
                </a:path>
              </a:pathLst>
            </a:custGeom>
            <a:noFill/>
            <a:ln w="15875"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3247" tIns="46623" rIns="93247" bIns="46623" numCol="1" anchor="t" anchorCtr="0" compatLnSpc="1">
              <a:prstTxWarp prst="textNoShape">
                <a:avLst/>
              </a:prstTxWarp>
            </a:bodyPr>
            <a:lstStyle/>
            <a:p>
              <a:pPr marL="0" marR="0" lvl="0" indent="0" algn="l" defTabSz="932563"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rgbClr val="404040"/>
                </a:solidFill>
                <a:effectLst/>
                <a:uLnTx/>
                <a:uFillTx/>
                <a:latin typeface="Segoe UI"/>
                <a:ea typeface="+mn-ea"/>
                <a:cs typeface="+mn-cs"/>
              </a:endParaRPr>
            </a:p>
          </p:txBody>
        </p:sp>
      </p:grpSp>
    </p:spTree>
    <p:extLst>
      <p:ext uri="{BB962C8B-B14F-4D97-AF65-F5344CB8AC3E}">
        <p14:creationId xmlns:p14="http://schemas.microsoft.com/office/powerpoint/2010/main" val="144741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EFD4C01-D747-4FBE-AC91-4039C1758E44}"/>
              </a:ext>
            </a:extLst>
          </p:cNvPr>
          <p:cNvSpPr>
            <a:spLocks noGrp="1"/>
          </p:cNvSpPr>
          <p:nvPr>
            <p:ph type="title"/>
          </p:nvPr>
        </p:nvSpPr>
        <p:spPr>
          <a:xfrm>
            <a:off x="465138" y="632779"/>
            <a:ext cx="11533187" cy="1231106"/>
          </a:xfrm>
        </p:spPr>
        <p:txBody>
          <a:bodyPr/>
          <a:lstStyle/>
          <a:p>
            <a:r>
              <a:rPr lang="en-US" dirty="0"/>
              <a:t>Microsoft Graph</a:t>
            </a:r>
            <a:br>
              <a:rPr lang="en-US" dirty="0"/>
            </a:br>
            <a:r>
              <a:rPr lang="en-US" dirty="0"/>
              <a:t>Gateway to </a:t>
            </a:r>
            <a:r>
              <a:rPr lang="en-US" dirty="0">
                <a:solidFill>
                  <a:srgbClr val="FF0000"/>
                </a:solidFill>
              </a:rPr>
              <a:t>your </a:t>
            </a:r>
            <a:r>
              <a:rPr lang="en-US" dirty="0"/>
              <a:t>data in the Microsoft</a:t>
            </a:r>
            <a:r>
              <a:rPr lang="en-US" dirty="0">
                <a:solidFill>
                  <a:schemeClr val="bg1"/>
                </a:solidFill>
              </a:rPr>
              <a:t>-</a:t>
            </a:r>
            <a:r>
              <a:rPr lang="en-US" dirty="0"/>
              <a:t>cloud </a:t>
            </a:r>
            <a:br>
              <a:rPr lang="en-US" dirty="0"/>
            </a:br>
            <a:endParaRPr lang="en-US" dirty="0"/>
          </a:p>
        </p:txBody>
      </p:sp>
      <p:pic>
        <p:nvPicPr>
          <p:cNvPr id="3" name="Picture 2">
            <a:extLst>
              <a:ext uri="{FF2B5EF4-FFF2-40B4-BE49-F238E27FC236}">
                <a16:creationId xmlns:a16="http://schemas.microsoft.com/office/drawing/2014/main" id="{9137E7D9-FA57-4F6D-A16D-CD0E9377DC23}"/>
              </a:ext>
            </a:extLst>
          </p:cNvPr>
          <p:cNvPicPr>
            <a:picLocks noChangeAspect="1"/>
          </p:cNvPicPr>
          <p:nvPr/>
        </p:nvPicPr>
        <p:blipFill>
          <a:blip r:embed="rId3"/>
          <a:stretch>
            <a:fillRect/>
          </a:stretch>
        </p:blipFill>
        <p:spPr>
          <a:xfrm>
            <a:off x="331732" y="1897510"/>
            <a:ext cx="11528535" cy="292633"/>
          </a:xfrm>
          <a:prstGeom prst="rect">
            <a:avLst/>
          </a:prstGeom>
        </p:spPr>
      </p:pic>
      <p:sp>
        <p:nvSpPr>
          <p:cNvPr id="4" name="Rectangle 3">
            <a:extLst>
              <a:ext uri="{FF2B5EF4-FFF2-40B4-BE49-F238E27FC236}">
                <a16:creationId xmlns:a16="http://schemas.microsoft.com/office/drawing/2014/main" id="{0048841F-BC01-46B4-A59E-D0A47B5BCCED}"/>
              </a:ext>
            </a:extLst>
          </p:cNvPr>
          <p:cNvSpPr/>
          <p:nvPr/>
        </p:nvSpPr>
        <p:spPr bwMode="auto">
          <a:xfrm>
            <a:off x="21339" y="1683250"/>
            <a:ext cx="12149322" cy="5153412"/>
          </a:xfrm>
          <a:prstGeom prst="rect">
            <a:avLst/>
          </a:prstGeom>
          <a:noFill/>
          <a:ln w="2540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5" name="Picture 4">
            <a:extLst>
              <a:ext uri="{FF2B5EF4-FFF2-40B4-BE49-F238E27FC236}">
                <a16:creationId xmlns:a16="http://schemas.microsoft.com/office/drawing/2014/main" id="{CB4B04C1-43F9-43AE-8858-061FD65DC3C2}"/>
              </a:ext>
            </a:extLst>
          </p:cNvPr>
          <p:cNvPicPr>
            <a:picLocks/>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7913420" y="494847"/>
            <a:ext cx="21339" cy="21339"/>
          </a:xfrm>
          <a:prstGeom prst="rect">
            <a:avLst/>
          </a:prstGeom>
        </p:spPr>
      </p:pic>
      <p:sp>
        <p:nvSpPr>
          <p:cNvPr id="6" name="Rectangle 5">
            <a:extLst>
              <a:ext uri="{FF2B5EF4-FFF2-40B4-BE49-F238E27FC236}">
                <a16:creationId xmlns:a16="http://schemas.microsoft.com/office/drawing/2014/main" id="{4717B54A-532C-4AA1-9849-D30E270D74BB}"/>
              </a:ext>
            </a:extLst>
          </p:cNvPr>
          <p:cNvSpPr/>
          <p:nvPr/>
        </p:nvSpPr>
        <p:spPr bwMode="auto">
          <a:xfrm>
            <a:off x="588263" y="2696761"/>
            <a:ext cx="3092688" cy="223419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Users, Groups, Organizations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Outlook</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SharePoint</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OneDrive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Teams</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Planner</a:t>
            </a:r>
            <a:endParaRPr kumimoji="0" lang="en-US" sz="16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Excel</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OneNote</a:t>
            </a:r>
            <a:endParaRPr kumimoji="0" lang="en-US" sz="18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7E364681-54BA-4CC1-9543-CE4CF33E1594}"/>
              </a:ext>
            </a:extLst>
          </p:cNvPr>
          <p:cNvSpPr/>
          <p:nvPr/>
        </p:nvSpPr>
        <p:spPr bwMode="auto">
          <a:xfrm>
            <a:off x="4495323" y="2751418"/>
            <a:ext cx="1967522" cy="185051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Activities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Device Relay </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Commands</a:t>
            </a:r>
          </a:p>
          <a:p>
            <a:pPr marL="0" marR="0" lvl="0" indent="0" algn="l" defTabSz="932472" rtl="0" eaLnBrk="1" fontAlgn="base" latinLnBrk="0" hangingPunct="1">
              <a:lnSpc>
                <a:spcPct val="90000"/>
              </a:lnSpc>
              <a:spcBef>
                <a:spcPts val="600"/>
              </a:spcBef>
              <a:spcAft>
                <a:spcPct val="0"/>
              </a:spcAft>
              <a:buClrTx/>
              <a:buSzTx/>
              <a:buFontTx/>
              <a:buNone/>
              <a:tabLst/>
              <a:defRPr/>
            </a:pPr>
            <a:r>
              <a:rPr kumimoji="0" lang="en-US" sz="1600" b="0" i="0" u="none" strike="noStrike" kern="1200" cap="none" spc="0" normalizeH="0" baseline="0" noProof="0">
                <a:ln>
                  <a:noFill/>
                </a:ln>
                <a:solidFill>
                  <a:srgbClr val="1A1A1A"/>
                </a:solidFill>
                <a:effectLst/>
                <a:uLnTx/>
                <a:uFillTx/>
                <a:latin typeface="Segoe UI"/>
                <a:ea typeface="+mn-ea"/>
                <a:cs typeface="Segoe UI" pitchFamily="34" charset="0"/>
              </a:rPr>
              <a:t>Notifications</a:t>
            </a:r>
          </a:p>
        </p:txBody>
      </p:sp>
      <p:sp>
        <p:nvSpPr>
          <p:cNvPr id="8" name="Rectangle 7">
            <a:extLst>
              <a:ext uri="{FF2B5EF4-FFF2-40B4-BE49-F238E27FC236}">
                <a16:creationId xmlns:a16="http://schemas.microsoft.com/office/drawing/2014/main" id="{E736F33D-00CE-449D-B5B7-1F32325B1DE1}"/>
              </a:ext>
            </a:extLst>
          </p:cNvPr>
          <p:cNvSpPr/>
          <p:nvPr/>
        </p:nvSpPr>
        <p:spPr bwMode="auto">
          <a:xfrm>
            <a:off x="7913420" y="2751416"/>
            <a:ext cx="3185504" cy="163916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Azure AD</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Intune</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Identity Manager</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a:t>
            </a:r>
          </a:p>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1600" b="1" i="0" u="none" strike="noStrike" kern="1200" cap="none" spc="0" normalizeH="0" baseline="0" noProof="0">
              <a:ln>
                <a:noFill/>
              </a:ln>
              <a:solidFill>
                <a:srgbClr val="1A1A1A"/>
              </a:solidFill>
              <a:effectLst/>
              <a:uLnTx/>
              <a:uFillTx/>
              <a:latin typeface="Segoe UI"/>
              <a:ea typeface="+mn-ea"/>
              <a:cs typeface="Segoe UI" pitchFamily="34" charset="0"/>
            </a:endParaRPr>
          </a:p>
        </p:txBody>
      </p:sp>
      <p:sp>
        <p:nvSpPr>
          <p:cNvPr id="10" name="Rectangle 9">
            <a:extLst>
              <a:ext uri="{FF2B5EF4-FFF2-40B4-BE49-F238E27FC236}">
                <a16:creationId xmlns:a16="http://schemas.microsoft.com/office/drawing/2014/main" id="{9C887E86-068F-4F7C-8007-C097C47A0EF8}"/>
              </a:ext>
            </a:extLst>
          </p:cNvPr>
          <p:cNvSpPr/>
          <p:nvPr/>
        </p:nvSpPr>
        <p:spPr bwMode="auto">
          <a:xfrm>
            <a:off x="479316" y="5115851"/>
            <a:ext cx="226408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Mail, Calendar,  </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Contacts and Tasks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Sites and Lists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Drives and Files</a:t>
            </a:r>
          </a:p>
        </p:txBody>
      </p:sp>
      <p:sp>
        <p:nvSpPr>
          <p:cNvPr id="11" name="Rectangle 10">
            <a:extLst>
              <a:ext uri="{FF2B5EF4-FFF2-40B4-BE49-F238E27FC236}">
                <a16:creationId xmlns:a16="http://schemas.microsoft.com/office/drawing/2014/main" id="{197C4FDA-1EF6-4927-872A-D6E4C8C88E22}"/>
              </a:ext>
            </a:extLst>
          </p:cNvPr>
          <p:cNvSpPr/>
          <p:nvPr/>
        </p:nvSpPr>
        <p:spPr>
          <a:xfrm>
            <a:off x="3112792" y="5115851"/>
            <a:ext cx="1967522"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Channels, Messages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Tasks and Plans</a:t>
            </a:r>
            <a:endParaRPr kumimoji="0" lang="en-US" sz="1400" b="1" i="0" u="none" strike="noStrike" kern="1200" cap="none" spc="0" normalizeH="0" baseline="0" noProof="0">
              <a:ln>
                <a:noFill/>
              </a:ln>
              <a:solidFill>
                <a:srgbClr val="1A1A1A"/>
              </a:solidFill>
              <a:effectLst/>
              <a:uLnTx/>
              <a:uFillTx/>
              <a:latin typeface="Segoe UI"/>
              <a:ea typeface="Segoe UI" pitchFamily="34" charset="0"/>
              <a:cs typeface="Segoe UI" pitchFamily="34" charset="0"/>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Spreadsheets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Notes, and more…</a:t>
            </a:r>
          </a:p>
        </p:txBody>
      </p:sp>
      <p:sp>
        <p:nvSpPr>
          <p:cNvPr id="12" name="Rectangle 11">
            <a:extLst>
              <a:ext uri="{FF2B5EF4-FFF2-40B4-BE49-F238E27FC236}">
                <a16:creationId xmlns:a16="http://schemas.microsoft.com/office/drawing/2014/main" id="{D27D6B41-730A-4193-840B-DFFEADADA180}"/>
              </a:ext>
            </a:extLst>
          </p:cNvPr>
          <p:cNvSpPr/>
          <p:nvPr/>
        </p:nvSpPr>
        <p:spPr>
          <a:xfrm>
            <a:off x="5449703" y="5115851"/>
            <a:ext cx="2068997" cy="1415772"/>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Identity Management</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Access Control</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Segoe UI" pitchFamily="34" charset="0"/>
                <a:cs typeface="Segoe UI" pitchFamily="34" charset="0"/>
              </a:rPr>
              <a:t>Synchronization</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mn-cs"/>
              </a:rPr>
              <a:t>Domains</a:t>
            </a:r>
          </a:p>
        </p:txBody>
      </p:sp>
      <p:sp>
        <p:nvSpPr>
          <p:cNvPr id="13" name="Rectangle 12">
            <a:extLst>
              <a:ext uri="{FF2B5EF4-FFF2-40B4-BE49-F238E27FC236}">
                <a16:creationId xmlns:a16="http://schemas.microsoft.com/office/drawing/2014/main" id="{49C613C8-45A6-495F-9E37-491FC4C20B6C}"/>
              </a:ext>
            </a:extLst>
          </p:cNvPr>
          <p:cNvSpPr/>
          <p:nvPr/>
        </p:nvSpPr>
        <p:spPr>
          <a:xfrm>
            <a:off x="7888089" y="5115851"/>
            <a:ext cx="2438681" cy="1446550"/>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Administrative Units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Applications and Devices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Analytics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Advanced Threat Protection </a:t>
            </a:r>
          </a:p>
        </p:txBody>
      </p:sp>
      <p:sp>
        <p:nvSpPr>
          <p:cNvPr id="14" name="Rectangle 13">
            <a:extLst>
              <a:ext uri="{FF2B5EF4-FFF2-40B4-BE49-F238E27FC236}">
                <a16:creationId xmlns:a16="http://schemas.microsoft.com/office/drawing/2014/main" id="{F095E92A-49F7-4461-A9CE-B416C97F0B6C}"/>
              </a:ext>
            </a:extLst>
          </p:cNvPr>
          <p:cNvSpPr/>
          <p:nvPr/>
        </p:nvSpPr>
        <p:spPr>
          <a:xfrm>
            <a:off x="10696160" y="5115851"/>
            <a:ext cx="1324703" cy="1077218"/>
          </a:xfrm>
          <a:prstGeom prst="rect">
            <a:avLst/>
          </a:prstGeom>
        </p:spPr>
        <p:txBody>
          <a:bodyPr wrap="square">
            <a:spAutoFit/>
          </a:bodyPr>
          <a:lstStyle/>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Alerts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Policies</a:t>
            </a: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US" sz="1400" b="0" i="0" u="none" strike="noStrike" kern="1200" cap="none" spc="0" normalizeH="0" baseline="0" noProof="0">
                <a:ln>
                  <a:noFill/>
                </a:ln>
                <a:solidFill>
                  <a:srgbClr val="1A1A1A"/>
                </a:solidFill>
                <a:effectLst/>
                <a:uLnTx/>
                <a:uFillTx/>
                <a:latin typeface="Segoe UI"/>
                <a:ea typeface="+mn-ea"/>
                <a:cs typeface="Segoe UI" pitchFamily="34" charset="0"/>
              </a:rPr>
              <a:t>and more…</a:t>
            </a:r>
          </a:p>
        </p:txBody>
      </p:sp>
      <p:sp>
        <p:nvSpPr>
          <p:cNvPr id="15" name="Rectangle 14">
            <a:extLst>
              <a:ext uri="{FF2B5EF4-FFF2-40B4-BE49-F238E27FC236}">
                <a16:creationId xmlns:a16="http://schemas.microsoft.com/office/drawing/2014/main" id="{99E88B8E-D9D1-40E8-A8EE-48E3F8E8C9E2}"/>
              </a:ext>
            </a:extLst>
          </p:cNvPr>
          <p:cNvSpPr/>
          <p:nvPr/>
        </p:nvSpPr>
        <p:spPr>
          <a:xfrm>
            <a:off x="584433" y="2351307"/>
            <a:ext cx="1284967"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Segoe UI" pitchFamily="34" charset="0"/>
                <a:cs typeface="Segoe UI" pitchFamily="34" charset="0"/>
              </a:rPr>
              <a:t>Office 365</a:t>
            </a:r>
          </a:p>
        </p:txBody>
      </p:sp>
      <p:sp>
        <p:nvSpPr>
          <p:cNvPr id="16" name="Rectangle 15">
            <a:extLst>
              <a:ext uri="{FF2B5EF4-FFF2-40B4-BE49-F238E27FC236}">
                <a16:creationId xmlns:a16="http://schemas.microsoft.com/office/drawing/2014/main" id="{4C697C76-6132-49E3-BBAF-6F95C260D78A}"/>
              </a:ext>
            </a:extLst>
          </p:cNvPr>
          <p:cNvSpPr/>
          <p:nvPr/>
        </p:nvSpPr>
        <p:spPr>
          <a:xfrm>
            <a:off x="4495323" y="2353449"/>
            <a:ext cx="1485343"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Windows 10</a:t>
            </a:r>
          </a:p>
        </p:txBody>
      </p:sp>
      <p:sp>
        <p:nvSpPr>
          <p:cNvPr id="17" name="Rectangle 16">
            <a:extLst>
              <a:ext uri="{FF2B5EF4-FFF2-40B4-BE49-F238E27FC236}">
                <a16:creationId xmlns:a16="http://schemas.microsoft.com/office/drawing/2014/main" id="{D4EC0DEC-45D8-4272-AD92-26AD00B5D955}"/>
              </a:ext>
            </a:extLst>
          </p:cNvPr>
          <p:cNvSpPr/>
          <p:nvPr/>
        </p:nvSpPr>
        <p:spPr>
          <a:xfrm>
            <a:off x="7913420" y="2368317"/>
            <a:ext cx="3640868" cy="400110"/>
          </a:xfrm>
          <a:prstGeom prst="rect">
            <a:avLst/>
          </a:prstGeom>
        </p:spPr>
        <p:txBody>
          <a:bodyPr wrap="none" lIns="0">
            <a:sp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FF0000"/>
                </a:solidFill>
                <a:effectLst/>
                <a:uLnTx/>
                <a:uFillTx/>
                <a:latin typeface="Segoe UI Semibold"/>
                <a:ea typeface="+mn-ea"/>
                <a:cs typeface="Segoe UI" pitchFamily="34" charset="0"/>
              </a:rPr>
              <a:t>Enterprise Mobility + Security</a:t>
            </a:r>
          </a:p>
        </p:txBody>
      </p:sp>
      <p:sp>
        <p:nvSpPr>
          <p:cNvPr id="18" name="Rounded Rectangle 13">
            <a:extLst>
              <a:ext uri="{FF2B5EF4-FFF2-40B4-BE49-F238E27FC236}">
                <a16:creationId xmlns:a16="http://schemas.microsoft.com/office/drawing/2014/main" id="{6E548463-53D4-4DF1-9F68-DEF6CBA18AFE}"/>
              </a:ext>
            </a:extLst>
          </p:cNvPr>
          <p:cNvSpPr/>
          <p:nvPr/>
        </p:nvSpPr>
        <p:spPr>
          <a:xfrm>
            <a:off x="4006924" y="1768772"/>
            <a:ext cx="4232033" cy="4616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Ins="0" rtlCol="0" anchor="ctr">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1A1A1A"/>
                </a:solidFill>
                <a:effectLst/>
                <a:uLnTx/>
                <a:uFillTx/>
                <a:latin typeface="Segoe UI"/>
                <a:ea typeface="+mn-ea"/>
                <a:cs typeface="+mn-cs"/>
              </a:rPr>
              <a:t>https://graph.microsoft.com</a:t>
            </a:r>
          </a:p>
        </p:txBody>
      </p:sp>
      <p:cxnSp>
        <p:nvCxnSpPr>
          <p:cNvPr id="19" name="Straight Connector 18">
            <a:extLst>
              <a:ext uri="{FF2B5EF4-FFF2-40B4-BE49-F238E27FC236}">
                <a16:creationId xmlns:a16="http://schemas.microsoft.com/office/drawing/2014/main" id="{A2E1D137-6EE2-47CC-9F7C-2613EE76B7B8}"/>
              </a:ext>
            </a:extLst>
          </p:cNvPr>
          <p:cNvCxnSpPr>
            <a:cxnSpLocks/>
          </p:cNvCxnSpPr>
          <p:nvPr/>
        </p:nvCxnSpPr>
        <p:spPr>
          <a:xfrm>
            <a:off x="331732" y="5043340"/>
            <a:ext cx="11442346" cy="0"/>
          </a:xfrm>
          <a:prstGeom prst="line">
            <a:avLst/>
          </a:prstGeom>
          <a:ln w="25400">
            <a:solidFill>
              <a:srgbClr val="CACACA"/>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7BD3C4F0-FD90-4CD6-AB9B-26C7514AD023}"/>
              </a:ext>
            </a:extLst>
          </p:cNvPr>
          <p:cNvGrpSpPr/>
          <p:nvPr/>
        </p:nvGrpSpPr>
        <p:grpSpPr>
          <a:xfrm>
            <a:off x="9884126" y="204396"/>
            <a:ext cx="2286535" cy="1017960"/>
            <a:chOff x="3304018" y="2780779"/>
            <a:chExt cx="5395428" cy="2402032"/>
          </a:xfrm>
        </p:grpSpPr>
        <p:pic>
          <p:nvPicPr>
            <p:cNvPr id="21" name="Picture 20">
              <a:extLst>
                <a:ext uri="{FF2B5EF4-FFF2-40B4-BE49-F238E27FC236}">
                  <a16:creationId xmlns:a16="http://schemas.microsoft.com/office/drawing/2014/main" id="{5B823ADD-A098-40D9-9B6D-D976EABD3435}"/>
                </a:ext>
              </a:extLst>
            </p:cNvPr>
            <p:cNvPicPr>
              <a:picLocks noChangeAspect="1"/>
            </p:cNvPicPr>
            <p:nvPr/>
          </p:nvPicPr>
          <p:blipFill>
            <a:blip r:embed="rId5"/>
            <a:stretch>
              <a:fillRect/>
            </a:stretch>
          </p:blipFill>
          <p:spPr>
            <a:xfrm>
              <a:off x="3304018" y="2780779"/>
              <a:ext cx="5395428" cy="2402032"/>
            </a:xfrm>
            <a:prstGeom prst="rect">
              <a:avLst/>
            </a:prstGeom>
          </p:spPr>
        </p:pic>
        <p:grpSp>
          <p:nvGrpSpPr>
            <p:cNvPr id="22" name="Group 21">
              <a:extLst>
                <a:ext uri="{FF2B5EF4-FFF2-40B4-BE49-F238E27FC236}">
                  <a16:creationId xmlns:a16="http://schemas.microsoft.com/office/drawing/2014/main" id="{78DBACEA-519B-4851-8B4D-955BEB37E8B1}"/>
                </a:ext>
              </a:extLst>
            </p:cNvPr>
            <p:cNvGrpSpPr/>
            <p:nvPr/>
          </p:nvGrpSpPr>
          <p:grpSpPr>
            <a:xfrm>
              <a:off x="5528267" y="3400738"/>
              <a:ext cx="1107203" cy="1107203"/>
              <a:chOff x="5586882" y="3450725"/>
              <a:chExt cx="1097280" cy="1097280"/>
            </a:xfrm>
          </p:grpSpPr>
          <p:sp>
            <p:nvSpPr>
              <p:cNvPr id="23" name="Oval 22">
                <a:extLst>
                  <a:ext uri="{FF2B5EF4-FFF2-40B4-BE49-F238E27FC236}">
                    <a16:creationId xmlns:a16="http://schemas.microsoft.com/office/drawing/2014/main" id="{81F3D87E-7CD3-4418-A515-EB9128E3DDC3}"/>
                  </a:ext>
                </a:extLst>
              </p:cNvPr>
              <p:cNvSpPr/>
              <p:nvPr/>
            </p:nvSpPr>
            <p:spPr bwMode="auto">
              <a:xfrm>
                <a:off x="5586882" y="3450725"/>
                <a:ext cx="1097280" cy="1097280"/>
              </a:xfrm>
              <a:prstGeom prst="ellipse">
                <a:avLst/>
              </a:prstGeom>
              <a:solidFill>
                <a:srgbClr val="FF0000"/>
              </a:solidFill>
              <a:ln w="12700" cap="flat" cmpd="sng" algn="ctr">
                <a:noFill/>
                <a:prstDash val="solid"/>
                <a:headEnd type="none" w="med" len="med"/>
                <a:tailEnd type="none" w="med" len="med"/>
              </a:ln>
              <a:effectLst/>
            </p:spPr>
            <p:txBody>
              <a:bodyPr rot="0" spcFirstLastPara="0" vert="horz" wrap="square" lIns="0" tIns="45700" rIns="0" bIns="4570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13576"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FF0000"/>
                  </a:solidFill>
                  <a:effectLst/>
                  <a:uLnTx/>
                  <a:uFillTx/>
                  <a:latin typeface="Segoe UI Semilight"/>
                  <a:ea typeface="+mn-ea"/>
                  <a:cs typeface="+mn-cs"/>
                </a:endParaRPr>
              </a:p>
            </p:txBody>
          </p:sp>
          <p:sp>
            <p:nvSpPr>
              <p:cNvPr id="24" name="Freeform 5">
                <a:extLst>
                  <a:ext uri="{FF2B5EF4-FFF2-40B4-BE49-F238E27FC236}">
                    <a16:creationId xmlns:a16="http://schemas.microsoft.com/office/drawing/2014/main" id="{B2947223-3C0F-4CD5-80FA-9464120F90F0}"/>
                  </a:ext>
                </a:extLst>
              </p:cNvPr>
              <p:cNvSpPr>
                <a:spLocks noEditPoints="1"/>
              </p:cNvSpPr>
              <p:nvPr/>
            </p:nvSpPr>
            <p:spPr bwMode="auto">
              <a:xfrm>
                <a:off x="5922617" y="3730888"/>
                <a:ext cx="425810" cy="475534"/>
              </a:xfrm>
              <a:custGeom>
                <a:avLst/>
                <a:gdLst>
                  <a:gd name="T0" fmla="*/ 48 w 246"/>
                  <a:gd name="T1" fmla="*/ 76 h 275"/>
                  <a:gd name="T2" fmla="*/ 124 w 246"/>
                  <a:gd name="T3" fmla="*/ 0 h 275"/>
                  <a:gd name="T4" fmla="*/ 201 w 246"/>
                  <a:gd name="T5" fmla="*/ 76 h 275"/>
                  <a:gd name="T6" fmla="*/ 124 w 246"/>
                  <a:gd name="T7" fmla="*/ 152 h 275"/>
                  <a:gd name="T8" fmla="*/ 48 w 246"/>
                  <a:gd name="T9" fmla="*/ 76 h 275"/>
                  <a:gd name="T10" fmla="*/ 246 w 246"/>
                  <a:gd name="T11" fmla="*/ 275 h 275"/>
                  <a:gd name="T12" fmla="*/ 123 w 246"/>
                  <a:gd name="T13" fmla="*/ 152 h 275"/>
                  <a:gd name="T14" fmla="*/ 0 w 246"/>
                  <a:gd name="T15" fmla="*/ 275 h 2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6" h="275">
                    <a:moveTo>
                      <a:pt x="48" y="76"/>
                    </a:moveTo>
                    <a:cubicBezTo>
                      <a:pt x="48" y="34"/>
                      <a:pt x="82" y="0"/>
                      <a:pt x="124" y="0"/>
                    </a:cubicBezTo>
                    <a:cubicBezTo>
                      <a:pt x="166" y="0"/>
                      <a:pt x="201" y="34"/>
                      <a:pt x="201" y="76"/>
                    </a:cubicBezTo>
                    <a:cubicBezTo>
                      <a:pt x="201" y="118"/>
                      <a:pt x="166" y="152"/>
                      <a:pt x="124" y="152"/>
                    </a:cubicBezTo>
                    <a:cubicBezTo>
                      <a:pt x="82" y="152"/>
                      <a:pt x="48" y="118"/>
                      <a:pt x="48" y="76"/>
                    </a:cubicBezTo>
                    <a:close/>
                    <a:moveTo>
                      <a:pt x="246" y="275"/>
                    </a:moveTo>
                    <a:cubicBezTo>
                      <a:pt x="246" y="207"/>
                      <a:pt x="191" y="152"/>
                      <a:pt x="123" y="152"/>
                    </a:cubicBezTo>
                    <a:cubicBezTo>
                      <a:pt x="55" y="152"/>
                      <a:pt x="0" y="207"/>
                      <a:pt x="0" y="275"/>
                    </a:cubicBezTo>
                  </a:path>
                </a:pathLst>
              </a:custGeom>
              <a:solidFill>
                <a:srgbClr val="FF0000"/>
              </a:solidFill>
              <a:ln w="25400" cap="flat">
                <a:solidFill>
                  <a:srgbClr val="FFFFFF"/>
                </a:solidFill>
                <a:prstDash val="solid"/>
                <a:miter lim="800000"/>
                <a:headEnd/>
                <a:tailEnd/>
              </a:ln>
            </p:spPr>
            <p:txBody>
              <a:bodyPr vert="horz" wrap="square" lIns="89604" tIns="44802" rIns="89604" bIns="44802"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3841"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0000"/>
                  </a:solidFill>
                  <a:effectLst/>
                  <a:uLnTx/>
                  <a:uFillTx/>
                  <a:latin typeface="Segoe UI Semilight"/>
                  <a:ea typeface="+mn-ea"/>
                  <a:cs typeface="+mn-cs"/>
                </a:endParaRPr>
              </a:p>
            </p:txBody>
          </p:sp>
        </p:grpSp>
      </p:grpSp>
    </p:spTree>
    <p:extLst>
      <p:ext uri="{BB962C8B-B14F-4D97-AF65-F5344CB8AC3E}">
        <p14:creationId xmlns:p14="http://schemas.microsoft.com/office/powerpoint/2010/main" val="36498320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up)">
                                      <p:cBhvr>
                                        <p:cTn id="10" dur="500"/>
                                        <p:tgtEl>
                                          <p:spTgt spid="7"/>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up)">
                                      <p:cBhvr>
                                        <p:cTn id="16" dur="500"/>
                                        <p:tgtEl>
                                          <p:spTgt spid="4"/>
                                        </p:tgtEl>
                                      </p:cBhvr>
                                    </p:animEffect>
                                  </p:childTnLst>
                                </p:cTn>
                              </p:par>
                              <p:par>
                                <p:cTn id="17" presetID="16" presetClass="entr" presetSubtype="37"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outVertical)">
                                      <p:cBhvr>
                                        <p:cTn id="19" dur="500"/>
                                        <p:tgtEl>
                                          <p:spTgt spid="3"/>
                                        </p:tgtEl>
                                      </p:cBhvr>
                                    </p:animEffect>
                                  </p:childTnLst>
                                </p:cTn>
                              </p:par>
                              <p:par>
                                <p:cTn id="20" presetID="16" presetClass="entr" presetSubtype="37" fill="hold" grpId="0" nodeType="with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barn(outVertical)">
                                      <p:cBhvr>
                                        <p:cTn id="22" dur="500"/>
                                        <p:tgtEl>
                                          <p:spTgt spid="18"/>
                                        </p:tgtEl>
                                      </p:cBhvr>
                                    </p:animEffect>
                                  </p:childTnLst>
                                </p:cTn>
                              </p:par>
                            </p:childTnLst>
                          </p:cTn>
                        </p:par>
                        <p:par>
                          <p:cTn id="23" fill="hold">
                            <p:stCondLst>
                              <p:cond delay="750"/>
                            </p:stCondLst>
                            <p:childTnLst>
                              <p:par>
                                <p:cTn id="24" presetID="1" presetClass="entr" presetSubtype="0" fill="hold" grpId="0" nodeType="afterEffect">
                                  <p:stCondLst>
                                    <p:cond delay="1000"/>
                                  </p:stCondLst>
                                  <p:childTnLst>
                                    <p:set>
                                      <p:cBhvr>
                                        <p:cTn id="25" dur="1" fill="hold">
                                          <p:stCondLst>
                                            <p:cond delay="0"/>
                                          </p:stCondLst>
                                        </p:cTn>
                                        <p:tgtEl>
                                          <p:spTgt spid="10"/>
                                        </p:tgtEl>
                                        <p:attrNameLst>
                                          <p:attrName>style.visibility</p:attrName>
                                        </p:attrNameLst>
                                      </p:cBhvr>
                                      <p:to>
                                        <p:strVal val="visible"/>
                                      </p:to>
                                    </p:set>
                                  </p:childTnLst>
                                </p:cTn>
                              </p:par>
                              <p:par>
                                <p:cTn id="26" presetID="6" presetClass="emph" presetSubtype="0" accel="100000" autoRev="1" fill="hold" grpId="1" nodeType="withEffect">
                                  <p:stCondLst>
                                    <p:cond delay="250"/>
                                  </p:stCondLst>
                                  <p:childTnLst>
                                    <p:animScale>
                                      <p:cBhvr>
                                        <p:cTn id="27" dur="750" fill="hold"/>
                                        <p:tgtEl>
                                          <p:spTgt spid="10"/>
                                        </p:tgtEl>
                                      </p:cBhvr>
                                      <p:by x="10000" y="10000"/>
                                    </p:animScale>
                                  </p:childTnLst>
                                </p:cTn>
                              </p:par>
                              <p:par>
                                <p:cTn id="28" presetID="42" presetClass="path" presetSubtype="0" accel="100000" autoRev="1" fill="hold" grpId="2" nodeType="withEffect">
                                  <p:stCondLst>
                                    <p:cond delay="250"/>
                                  </p:stCondLst>
                                  <p:childTnLst>
                                    <p:animMotion origin="layout" path="M -1.45833E-6 -4.07407E-6 L -0.03919 -0.30972 " pathEditMode="relative" rAng="0" ptsTypes="AA">
                                      <p:cBhvr>
                                        <p:cTn id="29" dur="750" fill="hold"/>
                                        <p:tgtEl>
                                          <p:spTgt spid="10"/>
                                        </p:tgtEl>
                                        <p:attrNameLst>
                                          <p:attrName>ppt_x</p:attrName>
                                          <p:attrName>ppt_y</p:attrName>
                                        </p:attrNameLst>
                                      </p:cBhvr>
                                      <p:rCtr x="-1966" y="-15486"/>
                                    </p:animMotion>
                                  </p:childTnLst>
                                </p:cTn>
                              </p:par>
                              <p:par>
                                <p:cTn id="30" presetID="1" presetClass="entr" presetSubtype="0" fill="hold" grpId="0" nodeType="withEffect">
                                  <p:stCondLst>
                                    <p:cond delay="1000"/>
                                  </p:stCondLst>
                                  <p:childTnLst>
                                    <p:set>
                                      <p:cBhvr>
                                        <p:cTn id="31" dur="1" fill="hold">
                                          <p:stCondLst>
                                            <p:cond delay="0"/>
                                          </p:stCondLst>
                                        </p:cTn>
                                        <p:tgtEl>
                                          <p:spTgt spid="11"/>
                                        </p:tgtEl>
                                        <p:attrNameLst>
                                          <p:attrName>style.visibility</p:attrName>
                                        </p:attrNameLst>
                                      </p:cBhvr>
                                      <p:to>
                                        <p:strVal val="visible"/>
                                      </p:to>
                                    </p:set>
                                  </p:childTnLst>
                                </p:cTn>
                              </p:par>
                              <p:par>
                                <p:cTn id="32" presetID="6" presetClass="emph" presetSubtype="0" accel="100000" autoRev="1" fill="hold" grpId="1" nodeType="withEffect">
                                  <p:stCondLst>
                                    <p:cond delay="250"/>
                                  </p:stCondLst>
                                  <p:childTnLst>
                                    <p:animScale>
                                      <p:cBhvr>
                                        <p:cTn id="33" dur="750" fill="hold"/>
                                        <p:tgtEl>
                                          <p:spTgt spid="11"/>
                                        </p:tgtEl>
                                      </p:cBhvr>
                                      <p:by x="10000" y="10000"/>
                                    </p:animScale>
                                  </p:childTnLst>
                                </p:cTn>
                              </p:par>
                              <p:par>
                                <p:cTn id="34" presetID="42" presetClass="path" presetSubtype="0" accel="100000" autoRev="1" fill="hold" grpId="2" nodeType="withEffect">
                                  <p:stCondLst>
                                    <p:cond delay="250"/>
                                  </p:stCondLst>
                                  <p:childTnLst>
                                    <p:animMotion origin="layout" path="M 2.5E-6 -4.07407E-6 L -0.22175 -0.31319 " pathEditMode="relative" rAng="0" ptsTypes="AA">
                                      <p:cBhvr>
                                        <p:cTn id="35" dur="750" fill="hold"/>
                                        <p:tgtEl>
                                          <p:spTgt spid="11"/>
                                        </p:tgtEl>
                                        <p:attrNameLst>
                                          <p:attrName>ppt_x</p:attrName>
                                          <p:attrName>ppt_y</p:attrName>
                                        </p:attrNameLst>
                                      </p:cBhvr>
                                      <p:rCtr x="-11094" y="-15671"/>
                                    </p:animMotion>
                                  </p:childTnLst>
                                </p:cTn>
                              </p:par>
                              <p:par>
                                <p:cTn id="36" presetID="1" presetClass="entr" presetSubtype="0" fill="hold" grpId="0" nodeType="withEffect">
                                  <p:stCondLst>
                                    <p:cond delay="1000"/>
                                  </p:stCondLst>
                                  <p:childTnLst>
                                    <p:set>
                                      <p:cBhvr>
                                        <p:cTn id="37" dur="1" fill="hold">
                                          <p:stCondLst>
                                            <p:cond delay="0"/>
                                          </p:stCondLst>
                                        </p:cTn>
                                        <p:tgtEl>
                                          <p:spTgt spid="12"/>
                                        </p:tgtEl>
                                        <p:attrNameLst>
                                          <p:attrName>style.visibility</p:attrName>
                                        </p:attrNameLst>
                                      </p:cBhvr>
                                      <p:to>
                                        <p:strVal val="visible"/>
                                      </p:to>
                                    </p:set>
                                  </p:childTnLst>
                                </p:cTn>
                              </p:par>
                              <p:par>
                                <p:cTn id="38" presetID="6" presetClass="emph" presetSubtype="0" accel="100000" autoRev="1" fill="hold" grpId="1" nodeType="withEffect">
                                  <p:stCondLst>
                                    <p:cond delay="250"/>
                                  </p:stCondLst>
                                  <p:childTnLst>
                                    <p:animScale>
                                      <p:cBhvr>
                                        <p:cTn id="39" dur="750" fill="hold"/>
                                        <p:tgtEl>
                                          <p:spTgt spid="12"/>
                                        </p:tgtEl>
                                      </p:cBhvr>
                                      <p:by x="10000" y="10000"/>
                                    </p:animScale>
                                  </p:childTnLst>
                                </p:cTn>
                              </p:par>
                              <p:par>
                                <p:cTn id="40" presetID="42" presetClass="path" presetSubtype="0" accel="100000" autoRev="1" fill="hold" grpId="2" nodeType="withEffect">
                                  <p:stCondLst>
                                    <p:cond delay="250"/>
                                  </p:stCondLst>
                                  <p:childTnLst>
                                    <p:animMotion origin="layout" path="M -8.33333E-7 -4.07407E-6 L 0.16875 -0.37662 " pathEditMode="relative" rAng="0" ptsTypes="AA">
                                      <p:cBhvr>
                                        <p:cTn id="41" dur="750" fill="hold"/>
                                        <p:tgtEl>
                                          <p:spTgt spid="12"/>
                                        </p:tgtEl>
                                        <p:attrNameLst>
                                          <p:attrName>ppt_x</p:attrName>
                                          <p:attrName>ppt_y</p:attrName>
                                        </p:attrNameLst>
                                      </p:cBhvr>
                                      <p:rCtr x="8438" y="-18843"/>
                                    </p:animMotion>
                                  </p:childTnLst>
                                </p:cTn>
                              </p:par>
                              <p:par>
                                <p:cTn id="42" presetID="1" presetClass="entr" presetSubtype="0" fill="hold" grpId="0" nodeType="withEffect">
                                  <p:stCondLst>
                                    <p:cond delay="1000"/>
                                  </p:stCondLst>
                                  <p:childTnLst>
                                    <p:set>
                                      <p:cBhvr>
                                        <p:cTn id="43" dur="1" fill="hold">
                                          <p:stCondLst>
                                            <p:cond delay="0"/>
                                          </p:stCondLst>
                                        </p:cTn>
                                        <p:tgtEl>
                                          <p:spTgt spid="13"/>
                                        </p:tgtEl>
                                        <p:attrNameLst>
                                          <p:attrName>style.visibility</p:attrName>
                                        </p:attrNameLst>
                                      </p:cBhvr>
                                      <p:to>
                                        <p:strVal val="visible"/>
                                      </p:to>
                                    </p:set>
                                  </p:childTnLst>
                                </p:cTn>
                              </p:par>
                              <p:par>
                                <p:cTn id="44" presetID="6" presetClass="emph" presetSubtype="0" accel="100000" autoRev="1" fill="hold" grpId="1" nodeType="withEffect">
                                  <p:stCondLst>
                                    <p:cond delay="250"/>
                                  </p:stCondLst>
                                  <p:childTnLst>
                                    <p:animScale>
                                      <p:cBhvr>
                                        <p:cTn id="45" dur="750" fill="hold"/>
                                        <p:tgtEl>
                                          <p:spTgt spid="13"/>
                                        </p:tgtEl>
                                      </p:cBhvr>
                                      <p:by x="10000" y="10000"/>
                                    </p:animScale>
                                  </p:childTnLst>
                                </p:cTn>
                              </p:par>
                              <p:par>
                                <p:cTn id="46" presetID="42" presetClass="path" presetSubtype="0" accel="100000" autoRev="1" fill="hold" grpId="2" nodeType="withEffect">
                                  <p:stCondLst>
                                    <p:cond delay="250"/>
                                  </p:stCondLst>
                                  <p:childTnLst>
                                    <p:animMotion origin="layout" path="M 4.79167E-6 1.11111E-6 L -0.02292 -0.35741 " pathEditMode="relative" rAng="0" ptsTypes="AA">
                                      <p:cBhvr>
                                        <p:cTn id="47" dur="750" fill="hold"/>
                                        <p:tgtEl>
                                          <p:spTgt spid="13"/>
                                        </p:tgtEl>
                                        <p:attrNameLst>
                                          <p:attrName>ppt_x</p:attrName>
                                          <p:attrName>ppt_y</p:attrName>
                                        </p:attrNameLst>
                                      </p:cBhvr>
                                      <p:rCtr x="-1146" y="-17870"/>
                                    </p:animMotion>
                                  </p:childTnLst>
                                </p:cTn>
                              </p:par>
                              <p:par>
                                <p:cTn id="48" presetID="1" presetClass="entr" presetSubtype="0" fill="hold" grpId="0" nodeType="withEffect">
                                  <p:stCondLst>
                                    <p:cond delay="1000"/>
                                  </p:stCondLst>
                                  <p:childTnLst>
                                    <p:set>
                                      <p:cBhvr>
                                        <p:cTn id="49" dur="1" fill="hold">
                                          <p:stCondLst>
                                            <p:cond delay="0"/>
                                          </p:stCondLst>
                                        </p:cTn>
                                        <p:tgtEl>
                                          <p:spTgt spid="14"/>
                                        </p:tgtEl>
                                        <p:attrNameLst>
                                          <p:attrName>style.visibility</p:attrName>
                                        </p:attrNameLst>
                                      </p:cBhvr>
                                      <p:to>
                                        <p:strVal val="visible"/>
                                      </p:to>
                                    </p:set>
                                  </p:childTnLst>
                                </p:cTn>
                              </p:par>
                              <p:par>
                                <p:cTn id="50" presetID="6" presetClass="emph" presetSubtype="0" accel="100000" autoRev="1" fill="hold" grpId="1" nodeType="withEffect">
                                  <p:stCondLst>
                                    <p:cond delay="250"/>
                                  </p:stCondLst>
                                  <p:childTnLst>
                                    <p:animScale>
                                      <p:cBhvr>
                                        <p:cTn id="51" dur="750" fill="hold"/>
                                        <p:tgtEl>
                                          <p:spTgt spid="14"/>
                                        </p:tgtEl>
                                      </p:cBhvr>
                                      <p:by x="10000" y="10000"/>
                                    </p:animScale>
                                  </p:childTnLst>
                                </p:cTn>
                              </p:par>
                              <p:par>
                                <p:cTn id="52" presetID="42" presetClass="path" presetSubtype="0" accel="100000" autoRev="1" fill="hold" grpId="2" nodeType="withEffect">
                                  <p:stCondLst>
                                    <p:cond delay="250"/>
                                  </p:stCondLst>
                                  <p:childTnLst>
                                    <p:animMotion origin="layout" path="M -6.25E-7 2.96296E-6 L -0.16966 -0.34144 " pathEditMode="relative" rAng="0" ptsTypes="AA">
                                      <p:cBhvr>
                                        <p:cTn id="53" dur="750" fill="hold"/>
                                        <p:tgtEl>
                                          <p:spTgt spid="14"/>
                                        </p:tgtEl>
                                        <p:attrNameLst>
                                          <p:attrName>ppt_x</p:attrName>
                                          <p:attrName>ppt_y</p:attrName>
                                        </p:attrNameLst>
                                      </p:cBhvr>
                                      <p:rCtr x="-8490" y="-17083"/>
                                    </p:animMotion>
                                  </p:childTnLst>
                                </p:cTn>
                              </p:par>
                              <p:par>
                                <p:cTn id="54" presetID="10" presetClass="entr" presetSubtype="0" fill="hold" nodeType="withEffect">
                                  <p:stCondLst>
                                    <p:cond delay="25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8" grpId="0"/>
      <p:bldP spid="10" grpId="0"/>
      <p:bldP spid="10" grpId="1"/>
      <p:bldP spid="10" grpId="2"/>
      <p:bldP spid="11" grpId="0"/>
      <p:bldP spid="11" grpId="1"/>
      <p:bldP spid="11" grpId="2"/>
      <p:bldP spid="12" grpId="0"/>
      <p:bldP spid="12" grpId="1"/>
      <p:bldP spid="12" grpId="2"/>
      <p:bldP spid="13" grpId="0"/>
      <p:bldP spid="13" grpId="1"/>
      <p:bldP spid="13" grpId="2"/>
      <p:bldP spid="14" grpId="0"/>
      <p:bldP spid="14" grpId="1"/>
      <p:bldP spid="14" grpId="2"/>
      <p:bldP spid="1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Single resource that proxies multiple Microsoft services</a:t>
            </a:r>
          </a:p>
          <a:p>
            <a:endParaRPr lang="en-US" dirty="0"/>
          </a:p>
          <a:p>
            <a:r>
              <a:rPr lang="en-US" dirty="0"/>
              <a:t>Allows for easy traversal of objects and relationships</a:t>
            </a:r>
          </a:p>
          <a:p>
            <a:endParaRPr lang="en-US" dirty="0"/>
          </a:p>
          <a:p>
            <a:r>
              <a:rPr lang="en-US" dirty="0"/>
              <a:t>Simplifies token acquisition and management</a:t>
            </a:r>
          </a:p>
          <a:p>
            <a:endParaRPr lang="en-US" dirty="0"/>
          </a:p>
          <a:p>
            <a:r>
              <a:rPr lang="en-US" dirty="0"/>
              <a:t>Eliminates the need to traditional discovery (using “me” and “</a:t>
            </a:r>
            <a:r>
              <a:rPr lang="en-US" dirty="0" err="1"/>
              <a:t>myorganization</a:t>
            </a:r>
            <a:r>
              <a:rPr lang="en-US" dirty="0"/>
              <a:t>”)</a:t>
            </a:r>
          </a:p>
        </p:txBody>
      </p:sp>
      <p:sp>
        <p:nvSpPr>
          <p:cNvPr id="2" name="Title 1"/>
          <p:cNvSpPr>
            <a:spLocks noGrp="1"/>
          </p:cNvSpPr>
          <p:nvPr>
            <p:ph type="title"/>
          </p:nvPr>
        </p:nvSpPr>
        <p:spPr/>
        <p:txBody>
          <a:bodyPr/>
          <a:lstStyle/>
          <a:p>
            <a:r>
              <a:rPr lang="en-US" dirty="0"/>
              <a:t>Microsoft Graph, gateway to Office 365</a:t>
            </a:r>
          </a:p>
        </p:txBody>
      </p:sp>
    </p:spTree>
    <p:extLst>
      <p:ext uri="{BB962C8B-B14F-4D97-AF65-F5344CB8AC3E}">
        <p14:creationId xmlns:p14="http://schemas.microsoft.com/office/powerpoint/2010/main" val="3352137667"/>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807526E-11FD-B74B-9E33-D4816D7D7191}"/>
              </a:ext>
            </a:extLst>
          </p:cNvPr>
          <p:cNvSpPr>
            <a:spLocks noGrp="1"/>
          </p:cNvSpPr>
          <p:nvPr>
            <p:ph type="body" sz="quarter" idx="10"/>
          </p:nvPr>
        </p:nvSpPr>
        <p:spPr/>
        <p:txBody>
          <a:bodyPr/>
          <a:lstStyle/>
          <a:p>
            <a:r>
              <a:rPr lang="en-US" dirty="0"/>
              <a:t>Microsoft Graph is accessible via REST API &amp; various SDKs</a:t>
            </a:r>
          </a:p>
          <a:p>
            <a:endParaRPr lang="en-US" dirty="0"/>
          </a:p>
          <a:p>
            <a:r>
              <a:rPr lang="en-US" dirty="0"/>
              <a:t>Client-side solutions can leverage the JavaScript SDK</a:t>
            </a:r>
            <a:endParaRPr lang="en-US" dirty="0">
              <a:hlinkClick r:id="rId3"/>
            </a:endParaRPr>
          </a:p>
          <a:p>
            <a:pPr lvl="1"/>
            <a:r>
              <a:rPr lang="en-US" dirty="0">
                <a:hlinkClick r:id="rId3"/>
              </a:rPr>
              <a:t>https://github.com/microsoftgraph/msgraph-sdk-javascript</a:t>
            </a:r>
            <a:endParaRPr lang="en-US" dirty="0"/>
          </a:p>
          <a:p>
            <a:pPr lvl="1"/>
            <a:r>
              <a:rPr lang="en-US" dirty="0"/>
              <a:t>Requires initialization with an Azure AD provided OAuth2 access token to create the client</a:t>
            </a:r>
          </a:p>
        </p:txBody>
      </p:sp>
      <p:sp>
        <p:nvSpPr>
          <p:cNvPr id="3" name="Title 2">
            <a:extLst>
              <a:ext uri="{FF2B5EF4-FFF2-40B4-BE49-F238E27FC236}">
                <a16:creationId xmlns:a16="http://schemas.microsoft.com/office/drawing/2014/main" id="{EA96BE08-91C8-1044-94EC-F3AD630E97A6}"/>
              </a:ext>
            </a:extLst>
          </p:cNvPr>
          <p:cNvSpPr>
            <a:spLocks noGrp="1"/>
          </p:cNvSpPr>
          <p:nvPr>
            <p:ph type="title"/>
          </p:nvPr>
        </p:nvSpPr>
        <p:spPr/>
        <p:txBody>
          <a:bodyPr/>
          <a:lstStyle/>
          <a:p>
            <a:r>
              <a:rPr lang="en-US" dirty="0"/>
              <a:t>Microsoft Graph JavaScript SDK</a:t>
            </a:r>
          </a:p>
        </p:txBody>
      </p:sp>
    </p:spTree>
    <p:extLst>
      <p:ext uri="{BB962C8B-B14F-4D97-AF65-F5344CB8AC3E}">
        <p14:creationId xmlns:p14="http://schemas.microsoft.com/office/powerpoint/2010/main" val="21819573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66F4372-9311-4746-8479-098A21DD9AA4}"/>
              </a:ext>
            </a:extLst>
          </p:cNvPr>
          <p:cNvSpPr>
            <a:spLocks noGrp="1"/>
          </p:cNvSpPr>
          <p:nvPr>
            <p:ph type="title"/>
          </p:nvPr>
        </p:nvSpPr>
        <p:spPr/>
        <p:txBody>
          <a:bodyPr/>
          <a:lstStyle/>
          <a:p>
            <a:r>
              <a:rPr lang="en-US" dirty="0"/>
              <a:t>Initializing the Microsoft Graph JS SDK</a:t>
            </a:r>
          </a:p>
        </p:txBody>
      </p:sp>
      <p:sp>
        <p:nvSpPr>
          <p:cNvPr id="7" name="Text Placeholder 6">
            <a:extLst>
              <a:ext uri="{FF2B5EF4-FFF2-40B4-BE49-F238E27FC236}">
                <a16:creationId xmlns:a16="http://schemas.microsoft.com/office/drawing/2014/main" id="{A4B56430-2D61-FA4B-8656-6D043578AF82}"/>
              </a:ext>
            </a:extLst>
          </p:cNvPr>
          <p:cNvSpPr>
            <a:spLocks noGrp="1"/>
          </p:cNvSpPr>
          <p:nvPr>
            <p:ph type="body" sz="quarter" idx="10"/>
          </p:nvPr>
        </p:nvSpPr>
        <p:spPr>
          <a:xfrm>
            <a:off x="464400" y="1178952"/>
            <a:ext cx="11575200" cy="4016484"/>
          </a:xfrm>
        </p:spPr>
        <p:txBody>
          <a:bodyPr/>
          <a:lstStyle/>
          <a:p>
            <a:r>
              <a:rPr lang="en-US" sz="2000" dirty="0" err="1"/>
              <a:t>var</a:t>
            </a:r>
            <a:r>
              <a:rPr lang="en-US" sz="2000" dirty="0"/>
              <a:t> client = </a:t>
            </a:r>
            <a:r>
              <a:rPr lang="en-US" sz="2000" dirty="0" err="1"/>
              <a:t>MicrosoftGraph.Client.init</a:t>
            </a:r>
            <a:r>
              <a:rPr lang="en-US" sz="2000" dirty="0"/>
              <a:t>({</a:t>
            </a:r>
          </a:p>
          <a:p>
            <a:r>
              <a:rPr lang="en-US" sz="2000" dirty="0"/>
              <a:t>  </a:t>
            </a:r>
            <a:r>
              <a:rPr lang="en-US" sz="2000" dirty="0" err="1"/>
              <a:t>authProvider</a:t>
            </a:r>
            <a:r>
              <a:rPr lang="en-US" sz="2000" dirty="0"/>
              <a:t>: (done) =&gt; {</a:t>
            </a:r>
          </a:p>
          <a:p>
            <a:r>
              <a:rPr lang="en-US" sz="2000" dirty="0"/>
              <a:t>    done(null, </a:t>
            </a:r>
            <a:r>
              <a:rPr lang="en-US" sz="2000" dirty="0" err="1"/>
              <a:t>access_token</a:t>
            </a:r>
            <a:r>
              <a:rPr lang="en-US" sz="2000" dirty="0"/>
              <a:t>);</a:t>
            </a:r>
          </a:p>
          <a:p>
            <a:r>
              <a:rPr lang="en-US" sz="2000" dirty="0"/>
              <a:t>  }</a:t>
            </a:r>
          </a:p>
          <a:p>
            <a:r>
              <a:rPr lang="en-US" sz="2000" dirty="0"/>
              <a:t>});</a:t>
            </a:r>
          </a:p>
          <a:p>
            <a:endParaRPr lang="en-US" sz="2000" dirty="0"/>
          </a:p>
          <a:p>
            <a:r>
              <a:rPr lang="en-US" sz="2000" dirty="0"/>
              <a:t>client</a:t>
            </a:r>
          </a:p>
          <a:p>
            <a:r>
              <a:rPr lang="en-US" sz="2000" dirty="0"/>
              <a:t>  .</a:t>
            </a:r>
            <a:r>
              <a:rPr lang="en-US" sz="2000" dirty="0" err="1"/>
              <a:t>api</a:t>
            </a:r>
            <a:r>
              <a:rPr lang="en-US" sz="2000" dirty="0"/>
              <a:t>('/me')</a:t>
            </a:r>
          </a:p>
          <a:p>
            <a:r>
              <a:rPr lang="en-US" sz="2000" dirty="0"/>
              <a:t>  .get((err, res) =&gt; {</a:t>
            </a:r>
          </a:p>
          <a:p>
            <a:r>
              <a:rPr lang="en-US" sz="2000" dirty="0"/>
              <a:t>    </a:t>
            </a:r>
            <a:r>
              <a:rPr lang="en-US" sz="2000" dirty="0" err="1"/>
              <a:t>console.log</a:t>
            </a:r>
            <a:r>
              <a:rPr lang="en-US" sz="2000" dirty="0"/>
              <a:t>(res);</a:t>
            </a:r>
          </a:p>
          <a:p>
            <a:r>
              <a:rPr lang="en-US" sz="2000" dirty="0"/>
              <a:t>  });</a:t>
            </a:r>
          </a:p>
        </p:txBody>
      </p:sp>
    </p:spTree>
    <p:extLst>
      <p:ext uri="{BB962C8B-B14F-4D97-AF65-F5344CB8AC3E}">
        <p14:creationId xmlns:p14="http://schemas.microsoft.com/office/powerpoint/2010/main" val="115497017"/>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344C447-64DF-8E4F-81D6-84769AA4E5B0}"/>
              </a:ext>
            </a:extLst>
          </p:cNvPr>
          <p:cNvSpPr>
            <a:spLocks noGrp="1"/>
          </p:cNvSpPr>
          <p:nvPr>
            <p:ph type="body" sz="quarter" idx="10"/>
          </p:nvPr>
        </p:nvSpPr>
        <p:spPr>
          <a:xfrm>
            <a:off x="464400" y="1212850"/>
            <a:ext cx="11574000" cy="1966692"/>
          </a:xfrm>
        </p:spPr>
        <p:txBody>
          <a:bodyPr/>
          <a:lstStyle/>
          <a:p>
            <a:r>
              <a:rPr lang="en-US" dirty="0"/>
              <a:t>Use the Microsoft Graph JavaScript SDK in TypeScript applications</a:t>
            </a:r>
          </a:p>
          <a:p>
            <a:endParaRPr lang="en-US" dirty="0"/>
          </a:p>
          <a:p>
            <a:r>
              <a:rPr lang="en-US" dirty="0"/>
              <a:t>TypeScript type declarations introduce strong types and documentation to client-side projects</a:t>
            </a:r>
          </a:p>
          <a:p>
            <a:pPr lvl="1"/>
            <a:r>
              <a:rPr lang="en-US" dirty="0">
                <a:hlinkClick r:id="rId3"/>
              </a:rPr>
              <a:t>https://github.com/microsoftgraph/msgraph-typescript-typings</a:t>
            </a:r>
            <a:r>
              <a:rPr lang="en-US" dirty="0"/>
              <a:t> </a:t>
            </a:r>
          </a:p>
        </p:txBody>
      </p:sp>
      <p:sp>
        <p:nvSpPr>
          <p:cNvPr id="2" name="Title 1">
            <a:extLst>
              <a:ext uri="{FF2B5EF4-FFF2-40B4-BE49-F238E27FC236}">
                <a16:creationId xmlns:a16="http://schemas.microsoft.com/office/drawing/2014/main" id="{C9BFF778-EB43-B341-8AA0-BC9340820EF9}"/>
              </a:ext>
            </a:extLst>
          </p:cNvPr>
          <p:cNvSpPr>
            <a:spLocks noGrp="1"/>
          </p:cNvSpPr>
          <p:nvPr>
            <p:ph type="title"/>
          </p:nvPr>
        </p:nvSpPr>
        <p:spPr/>
        <p:txBody>
          <a:bodyPr/>
          <a:lstStyle/>
          <a:p>
            <a:r>
              <a:rPr lang="en-US" dirty="0"/>
              <a:t>Microsoft Graph TypeScript Type Declarations</a:t>
            </a:r>
          </a:p>
        </p:txBody>
      </p:sp>
    </p:spTree>
    <p:extLst>
      <p:ext uri="{BB962C8B-B14F-4D97-AF65-F5344CB8AC3E}">
        <p14:creationId xmlns:p14="http://schemas.microsoft.com/office/powerpoint/2010/main" val="38196218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64400" y="1212850"/>
            <a:ext cx="11574000" cy="4884414"/>
          </a:xfrm>
        </p:spPr>
        <p:txBody>
          <a:bodyPr/>
          <a:lstStyle/>
          <a:p>
            <a:r>
              <a:rPr lang="en-US" dirty="0"/>
              <a:t>Common requirement in </a:t>
            </a:r>
            <a:r>
              <a:rPr lang="en-US" dirty="0" err="1"/>
              <a:t>SPFx</a:t>
            </a:r>
            <a:r>
              <a:rPr lang="en-US" dirty="0"/>
              <a:t> project is to display or interact with data external to the web part</a:t>
            </a:r>
          </a:p>
          <a:p>
            <a:pPr lvl="1"/>
            <a:r>
              <a:rPr lang="en-US" dirty="0"/>
              <a:t>Data in SharePoint lists &amp; libraries</a:t>
            </a:r>
          </a:p>
          <a:p>
            <a:pPr lvl="1"/>
            <a:r>
              <a:rPr lang="en-US" dirty="0"/>
              <a:t>Data accessible via Microsoft Graph REST API</a:t>
            </a:r>
          </a:p>
          <a:p>
            <a:pPr lvl="1"/>
            <a:r>
              <a:rPr lang="en-US" dirty="0"/>
              <a:t>Data accessible in external 3rd Party APIs – anonymous &amp; secured</a:t>
            </a:r>
          </a:p>
          <a:p>
            <a:endParaRPr lang="en-US" dirty="0"/>
          </a:p>
          <a:p>
            <a:r>
              <a:rPr lang="en-US" dirty="0"/>
              <a:t>SharePoint Framework provides APIs for all situations when you need to work with data sources external to the web part</a:t>
            </a:r>
          </a:p>
          <a:p>
            <a:pPr lvl="1"/>
            <a:r>
              <a:rPr lang="en-US" dirty="0" err="1">
                <a:latin typeface="Courier New" panose="02070309020205020404" pitchFamily="49" charset="0"/>
                <a:cs typeface="Courier New" panose="02070309020205020404" pitchFamily="49" charset="0"/>
              </a:rPr>
              <a:t>HttpClient</a:t>
            </a:r>
            <a:r>
              <a:rPr lang="en-US" dirty="0"/>
              <a:t>: for calling 3rd party REST APIs</a:t>
            </a:r>
          </a:p>
          <a:p>
            <a:pPr lvl="1"/>
            <a:r>
              <a:rPr lang="en-US" dirty="0" err="1">
                <a:latin typeface="Courier New" panose="02070309020205020404" pitchFamily="49" charset="0"/>
                <a:cs typeface="Courier New" panose="02070309020205020404" pitchFamily="49" charset="0"/>
              </a:rPr>
              <a:t>MSGraphClient</a:t>
            </a:r>
            <a:r>
              <a:rPr lang="en-US" dirty="0"/>
              <a:t>: for calling the Microsoft Graph in the same tenant as the </a:t>
            </a:r>
            <a:br>
              <a:rPr lang="en-US" dirty="0"/>
            </a:br>
            <a:r>
              <a:rPr lang="en-US" dirty="0"/>
              <a:t>SharePoint Online tenant</a:t>
            </a:r>
          </a:p>
          <a:p>
            <a:pPr lvl="1"/>
            <a:r>
              <a:rPr lang="en-US" dirty="0" err="1">
                <a:latin typeface="Courier New" panose="02070309020205020404" pitchFamily="49" charset="0"/>
                <a:cs typeface="Courier New" panose="02070309020205020404" pitchFamily="49" charset="0"/>
              </a:rPr>
              <a:t>AADHttpClient</a:t>
            </a:r>
            <a:r>
              <a:rPr lang="en-US" dirty="0"/>
              <a:t>: for 3rd party REST APIs secured with Azure Active Directory</a:t>
            </a:r>
          </a:p>
          <a:p>
            <a:endParaRPr lang="en-US" dirty="0"/>
          </a:p>
          <a:p>
            <a:r>
              <a:rPr lang="en-US" dirty="0"/>
              <a:t>Most scenarios require no extra clients / libraries are required</a:t>
            </a:r>
          </a:p>
        </p:txBody>
      </p:sp>
      <p:sp>
        <p:nvSpPr>
          <p:cNvPr id="2" name="Title 1"/>
          <p:cNvSpPr>
            <a:spLocks noGrp="1"/>
          </p:cNvSpPr>
          <p:nvPr>
            <p:ph type="title"/>
          </p:nvPr>
        </p:nvSpPr>
        <p:spPr/>
        <p:txBody>
          <a:bodyPr/>
          <a:lstStyle/>
          <a:p>
            <a:r>
              <a:rPr lang="en-US" dirty="0"/>
              <a:t>Overview Consume REST APIs in </a:t>
            </a:r>
            <a:r>
              <a:rPr lang="en-US" dirty="0" err="1"/>
              <a:t>SPFx</a:t>
            </a:r>
            <a:endParaRPr lang="en-US" dirty="0"/>
          </a:p>
        </p:txBody>
      </p:sp>
    </p:spTree>
    <p:extLst>
      <p:ext uri="{BB962C8B-B14F-4D97-AF65-F5344CB8AC3E}">
        <p14:creationId xmlns:p14="http://schemas.microsoft.com/office/powerpoint/2010/main" val="616216480"/>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FFE-7DAD-CC4C-8050-37A5A24D161C}"/>
              </a:ext>
            </a:extLst>
          </p:cNvPr>
          <p:cNvSpPr>
            <a:spLocks noGrp="1"/>
          </p:cNvSpPr>
          <p:nvPr>
            <p:ph type="title"/>
          </p:nvPr>
        </p:nvSpPr>
        <p:spPr/>
        <p:txBody>
          <a:bodyPr/>
          <a:lstStyle/>
          <a:p>
            <a:r>
              <a:rPr lang="en-US" dirty="0"/>
              <a:t>Microsoft Graph TypeScript Type Declarations</a:t>
            </a:r>
          </a:p>
        </p:txBody>
      </p:sp>
      <p:sp>
        <p:nvSpPr>
          <p:cNvPr id="3" name="Text Placeholder 2">
            <a:extLst>
              <a:ext uri="{FF2B5EF4-FFF2-40B4-BE49-F238E27FC236}">
                <a16:creationId xmlns:a16="http://schemas.microsoft.com/office/drawing/2014/main" id="{E25E72ED-2D61-824A-83DB-C372BD4A28B5}"/>
              </a:ext>
            </a:extLst>
          </p:cNvPr>
          <p:cNvSpPr>
            <a:spLocks noGrp="1"/>
          </p:cNvSpPr>
          <p:nvPr>
            <p:ph type="body" sz="quarter" idx="10"/>
          </p:nvPr>
        </p:nvSpPr>
        <p:spPr>
          <a:xfrm>
            <a:off x="464400" y="1178952"/>
            <a:ext cx="11575200" cy="4724370"/>
          </a:xfrm>
        </p:spPr>
        <p:txBody>
          <a:bodyPr/>
          <a:lstStyle/>
          <a:p>
            <a:r>
              <a:rPr lang="en-US" sz="2000" dirty="0"/>
              <a:t>import * as </a:t>
            </a:r>
            <a:r>
              <a:rPr lang="en-US" sz="2000" dirty="0" err="1"/>
              <a:t>MicrosoftGraph</a:t>
            </a:r>
            <a:r>
              <a:rPr lang="en-US" sz="2000" dirty="0"/>
              <a:t> from '@</a:t>
            </a:r>
            <a:r>
              <a:rPr lang="en-US" sz="2000" dirty="0" err="1"/>
              <a:t>microsoft</a:t>
            </a:r>
            <a:r>
              <a:rPr lang="en-US" sz="2000" dirty="0"/>
              <a:t>/</a:t>
            </a:r>
            <a:r>
              <a:rPr lang="en-US" sz="2000" dirty="0" err="1"/>
              <a:t>microsoft</a:t>
            </a:r>
            <a:r>
              <a:rPr lang="en-US" sz="2000" dirty="0"/>
              <a:t>-graph-types';</a:t>
            </a:r>
          </a:p>
          <a:p>
            <a:endParaRPr lang="en-US" sz="2000" dirty="0"/>
          </a:p>
          <a:p>
            <a:r>
              <a:rPr lang="en-US" sz="2000" dirty="0"/>
              <a:t>// </a:t>
            </a:r>
            <a:r>
              <a:rPr lang="en-US" sz="2000" dirty="0" err="1"/>
              <a:t>init</a:t>
            </a:r>
            <a:r>
              <a:rPr lang="en-US" sz="2000" dirty="0"/>
              <a:t> Microsoft Graph client</a:t>
            </a:r>
          </a:p>
          <a:p>
            <a:endParaRPr lang="en-US" sz="2000" dirty="0"/>
          </a:p>
          <a:p>
            <a:r>
              <a:rPr lang="en-US" sz="2000" dirty="0"/>
              <a:t>client</a:t>
            </a:r>
          </a:p>
          <a:p>
            <a:r>
              <a:rPr lang="en-US" sz="2000" dirty="0"/>
              <a:t>  .</a:t>
            </a:r>
            <a:r>
              <a:rPr lang="en-US" sz="2000" dirty="0" err="1"/>
              <a:t>api</a:t>
            </a:r>
            <a:r>
              <a:rPr lang="en-US" sz="2000" dirty="0"/>
              <a:t>('/me')</a:t>
            </a:r>
          </a:p>
          <a:p>
            <a:r>
              <a:rPr lang="en-US" sz="2000" dirty="0"/>
              <a:t>  .get((error: any, user: </a:t>
            </a:r>
            <a:r>
              <a:rPr lang="en-US" sz="2000" dirty="0" err="1"/>
              <a:t>MicrosoftGraph.User</a:t>
            </a:r>
            <a:r>
              <a:rPr lang="en-US" sz="2000" dirty="0"/>
              <a:t>, </a:t>
            </a:r>
            <a:r>
              <a:rPr lang="en-US" sz="2000" dirty="0" err="1"/>
              <a:t>rawResponse</a:t>
            </a:r>
            <a:r>
              <a:rPr lang="en-US" sz="2000" dirty="0"/>
              <a:t>?: any) =&gt; {</a:t>
            </a:r>
          </a:p>
          <a:p>
            <a:r>
              <a:rPr lang="en-US" sz="2000" dirty="0"/>
              <a:t>    </a:t>
            </a:r>
            <a:r>
              <a:rPr lang="en-US" sz="2000" dirty="0" err="1"/>
              <a:t>console.log</a:t>
            </a:r>
            <a:r>
              <a:rPr lang="en-US" sz="2000" dirty="0"/>
              <a:t>('name: ', </a:t>
            </a:r>
            <a:r>
              <a:rPr lang="en-US" sz="2000" dirty="0" err="1"/>
              <a:t>user.displayName</a:t>
            </a:r>
            <a:r>
              <a:rPr lang="en-US" sz="2000" dirty="0"/>
              <a:t>);</a:t>
            </a:r>
          </a:p>
          <a:p>
            <a:r>
              <a:rPr lang="en-US" sz="2000" dirty="0"/>
              <a:t>    console.log('email: ', </a:t>
            </a:r>
            <a:r>
              <a:rPr lang="en-US" sz="2000" dirty="0" err="1"/>
              <a:t>user.mail</a:t>
            </a:r>
            <a:r>
              <a:rPr lang="en-US" sz="2000" dirty="0"/>
              <a:t>);</a:t>
            </a:r>
          </a:p>
          <a:p>
            <a:r>
              <a:rPr lang="en-US" sz="2000" dirty="0"/>
              <a:t>    </a:t>
            </a:r>
            <a:r>
              <a:rPr lang="en-US" sz="2000" dirty="0" err="1"/>
              <a:t>console.log</a:t>
            </a:r>
            <a:r>
              <a:rPr lang="en-US" sz="2000" dirty="0"/>
              <a:t>('phone: ', </a:t>
            </a:r>
            <a:r>
              <a:rPr lang="en-US" sz="2000" dirty="0" err="1"/>
              <a:t>user.businessPhones</a:t>
            </a:r>
            <a:r>
              <a:rPr lang="en-US" sz="2000" dirty="0"/>
              <a:t>[0]);</a:t>
            </a:r>
          </a:p>
          <a:p>
            <a:r>
              <a:rPr lang="en-US" sz="2000" dirty="0"/>
              <a:t>    });</a:t>
            </a:r>
          </a:p>
          <a:p>
            <a:r>
              <a:rPr lang="en-US" sz="2000" dirty="0"/>
              <a:t>  });</a:t>
            </a:r>
          </a:p>
          <a:p>
            <a:endParaRPr lang="en-US" sz="2000" dirty="0"/>
          </a:p>
        </p:txBody>
      </p:sp>
    </p:spTree>
    <p:extLst>
      <p:ext uri="{BB962C8B-B14F-4D97-AF65-F5344CB8AC3E}">
        <p14:creationId xmlns:p14="http://schemas.microsoft.com/office/powerpoint/2010/main" val="180735883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485200-6B9F-D04F-BEEE-01D42D3C7F2D}"/>
              </a:ext>
            </a:extLst>
          </p:cNvPr>
          <p:cNvSpPr>
            <a:spLocks noGrp="1"/>
          </p:cNvSpPr>
          <p:nvPr>
            <p:ph type="body" sz="quarter" idx="10"/>
          </p:nvPr>
        </p:nvSpPr>
        <p:spPr>
          <a:xfrm>
            <a:off x="464400" y="1212850"/>
            <a:ext cx="11574000" cy="4431983"/>
          </a:xfrm>
        </p:spPr>
        <p:txBody>
          <a:bodyPr/>
          <a:lstStyle/>
          <a:p>
            <a:r>
              <a:rPr lang="en-US" b="1" dirty="0" err="1">
                <a:latin typeface="Courier New" panose="02070309020205020404" pitchFamily="49" charset="0"/>
                <a:cs typeface="Courier New" panose="02070309020205020404" pitchFamily="49" charset="0"/>
              </a:rPr>
              <a:t>MSGraphClient</a:t>
            </a:r>
            <a:r>
              <a:rPr lang="en-US" dirty="0"/>
              <a:t>: SharePoint Framework’s Microsoft Graph Client</a:t>
            </a:r>
          </a:p>
          <a:p>
            <a:r>
              <a:rPr lang="en-US" dirty="0"/>
              <a:t>Abstracts the token acquisition from the SharePoint Framework’s support for Azure AD</a:t>
            </a:r>
          </a:p>
          <a:p>
            <a:r>
              <a:rPr lang="en-US" dirty="0"/>
              <a:t>Wraps the Microsoft Graph JavaScript SDK and initializes it with one line that returns a promise</a:t>
            </a:r>
          </a:p>
          <a:p>
            <a:endParaRPr lang="en-US" dirty="0"/>
          </a:p>
          <a:p>
            <a:pPr marL="0" indent="0">
              <a:buNone/>
            </a:pPr>
            <a:r>
              <a:rPr lang="en-US" sz="2000" dirty="0" err="1">
                <a:latin typeface="Consolas" panose="020B0609020204030204" pitchFamily="49" charset="0"/>
                <a:cs typeface="Consolas" panose="020B0609020204030204" pitchFamily="49" charset="0"/>
              </a:rPr>
              <a:t>this.context.msGraphClientFactory</a:t>
            </a:r>
            <a:endParaRPr lang="en-US" sz="2000" dirty="0">
              <a:latin typeface="Consolas" panose="020B0609020204030204" pitchFamily="49" charset="0"/>
              <a:cs typeface="Consolas" panose="020B0609020204030204" pitchFamily="49" charset="0"/>
            </a:endParaRPr>
          </a:p>
          <a:p>
            <a:pPr marL="0" indent="0">
              <a:buNone/>
            </a:pP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getClient</a:t>
            </a:r>
            <a:r>
              <a:rPr lang="en-US" sz="2000" dirty="0">
                <a:latin typeface="Consolas" panose="020B0609020204030204" pitchFamily="49" charset="0"/>
                <a:cs typeface="Consolas" panose="020B0609020204030204" pitchFamily="49" charset="0"/>
              </a:rPr>
              <a:t>()</a:t>
            </a:r>
          </a:p>
          <a:p>
            <a:pPr marL="0" indent="0">
              <a:buNone/>
            </a:pPr>
            <a:r>
              <a:rPr lang="en-US" sz="2000" dirty="0">
                <a:latin typeface="Consolas" panose="020B0609020204030204" pitchFamily="49" charset="0"/>
                <a:cs typeface="Consolas" panose="020B0609020204030204" pitchFamily="49" charset="0"/>
              </a:rPr>
              <a:t>     .then((client: </a:t>
            </a:r>
            <a:r>
              <a:rPr lang="en-US" sz="2000" dirty="0" err="1">
                <a:latin typeface="Consolas" panose="020B0609020204030204" pitchFamily="49" charset="0"/>
                <a:cs typeface="Consolas" panose="020B0609020204030204" pitchFamily="49" charset="0"/>
              </a:rPr>
              <a:t>MSGraphClient</a:t>
            </a:r>
            <a:r>
              <a:rPr lang="en-US" sz="2000" dirty="0">
                <a:latin typeface="Consolas" panose="020B0609020204030204" pitchFamily="49" charset="0"/>
                <a:cs typeface="Consolas" panose="020B0609020204030204" pitchFamily="49" charset="0"/>
              </a:rPr>
              <a:t>): void =&gt; {</a:t>
            </a:r>
          </a:p>
          <a:p>
            <a:pPr marL="0" indent="0">
              <a:buNone/>
            </a:pPr>
            <a:r>
              <a:rPr lang="en-US" sz="2000" dirty="0">
                <a:latin typeface="Consolas" panose="020B0609020204030204" pitchFamily="49" charset="0"/>
                <a:cs typeface="Consolas" panose="020B0609020204030204" pitchFamily="49" charset="0"/>
              </a:rPr>
              <a:t>       // use </a:t>
            </a:r>
            <a:r>
              <a:rPr lang="en-US" sz="2000" dirty="0" err="1">
                <a:latin typeface="Consolas" panose="020B0609020204030204" pitchFamily="49" charset="0"/>
                <a:cs typeface="Consolas" panose="020B0609020204030204" pitchFamily="49" charset="0"/>
              </a:rPr>
              <a:t>MSGraphClient</a:t>
            </a:r>
            <a:r>
              <a:rPr lang="en-US" sz="2000" dirty="0">
                <a:latin typeface="Consolas" panose="020B0609020204030204" pitchFamily="49" charset="0"/>
                <a:cs typeface="Consolas" panose="020B0609020204030204" pitchFamily="49" charset="0"/>
              </a:rPr>
              <a:t> here</a:t>
            </a:r>
          </a:p>
          <a:p>
            <a:pPr marL="0" indent="0">
              <a:buNone/>
            </a:pPr>
            <a:r>
              <a:rPr lang="en-US" sz="2000" dirty="0">
                <a:latin typeface="Consolas" panose="020B0609020204030204" pitchFamily="49" charset="0"/>
                <a:cs typeface="Consolas" panose="020B0609020204030204" pitchFamily="49" charset="0"/>
              </a:rPr>
              <a:t>     });</a:t>
            </a:r>
          </a:p>
          <a:p>
            <a:pPr marL="0" indent="0">
              <a:buNone/>
            </a:pPr>
            <a:endParaRPr lang="en-US" sz="2000" dirty="0">
              <a:latin typeface="Consolas" panose="020B0609020204030204" pitchFamily="49" charset="0"/>
              <a:cs typeface="Consolas" panose="020B0609020204030204" pitchFamily="49" charset="0"/>
            </a:endParaRPr>
          </a:p>
        </p:txBody>
      </p:sp>
      <p:sp>
        <p:nvSpPr>
          <p:cNvPr id="3" name="Title 2">
            <a:extLst>
              <a:ext uri="{FF2B5EF4-FFF2-40B4-BE49-F238E27FC236}">
                <a16:creationId xmlns:a16="http://schemas.microsoft.com/office/drawing/2014/main" id="{C044E4E7-281D-8E46-BB8F-E3AC899F07D5}"/>
              </a:ext>
            </a:extLst>
          </p:cNvPr>
          <p:cNvSpPr>
            <a:spLocks noGrp="1"/>
          </p:cNvSpPr>
          <p:nvPr>
            <p:ph type="title"/>
          </p:nvPr>
        </p:nvSpPr>
        <p:spPr/>
        <p:txBody>
          <a:bodyPr/>
          <a:lstStyle/>
          <a:p>
            <a:r>
              <a:rPr lang="en-US" dirty="0"/>
              <a:t>SharePoint Framework Includes a Microsoft Graph Client</a:t>
            </a:r>
          </a:p>
        </p:txBody>
      </p:sp>
    </p:spTree>
    <p:extLst>
      <p:ext uri="{BB962C8B-B14F-4D97-AF65-F5344CB8AC3E}">
        <p14:creationId xmlns:p14="http://schemas.microsoft.com/office/powerpoint/2010/main" val="301460847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D52315-2A92-8B4A-941E-91AF8D844124}"/>
              </a:ext>
            </a:extLst>
          </p:cNvPr>
          <p:cNvSpPr>
            <a:spLocks noGrp="1"/>
          </p:cNvSpPr>
          <p:nvPr>
            <p:ph type="title"/>
          </p:nvPr>
        </p:nvSpPr>
        <p:spPr/>
        <p:txBody>
          <a:bodyPr/>
          <a:lstStyle/>
          <a:p>
            <a:r>
              <a:rPr lang="en-US" dirty="0" err="1"/>
              <a:t>SPFx</a:t>
            </a:r>
            <a:r>
              <a:rPr lang="en-US" dirty="0"/>
              <a:t> Solutions Declare Permission Requests</a:t>
            </a:r>
          </a:p>
        </p:txBody>
      </p:sp>
      <p:sp>
        <p:nvSpPr>
          <p:cNvPr id="4" name="Text Placeholder 3">
            <a:extLst>
              <a:ext uri="{FF2B5EF4-FFF2-40B4-BE49-F238E27FC236}">
                <a16:creationId xmlns:a16="http://schemas.microsoft.com/office/drawing/2014/main" id="{4D9FC978-D1D7-7C4E-A00C-9A2FAE9CB752}"/>
              </a:ext>
            </a:extLst>
          </p:cNvPr>
          <p:cNvSpPr>
            <a:spLocks noGrp="1"/>
          </p:cNvSpPr>
          <p:nvPr>
            <p:ph type="body" sz="quarter" idx="10"/>
          </p:nvPr>
        </p:nvSpPr>
        <p:spPr>
          <a:xfrm>
            <a:off x="464400" y="1178951"/>
            <a:ext cx="11575200" cy="5522637"/>
          </a:xfrm>
        </p:spPr>
        <p:txBody>
          <a:bodyPr/>
          <a:lstStyle/>
          <a:p>
            <a:r>
              <a:rPr lang="en-US" sz="1600" dirty="0"/>
              <a:t>// package-</a:t>
            </a:r>
            <a:r>
              <a:rPr lang="en-US" sz="1600" dirty="0" err="1"/>
              <a:t>solution.json</a:t>
            </a:r>
            <a:endParaRPr lang="en-US" sz="1600" dirty="0"/>
          </a:p>
          <a:p>
            <a:r>
              <a:rPr lang="en-US" sz="1600" dirty="0"/>
              <a:t>{</a:t>
            </a:r>
          </a:p>
          <a:p>
            <a:r>
              <a:rPr lang="en-US" sz="1600" dirty="0"/>
              <a:t>  "$schema": "https://</a:t>
            </a:r>
            <a:r>
              <a:rPr lang="en-US" sz="1600" dirty="0" err="1"/>
              <a:t>developer.microsoft.com</a:t>
            </a:r>
            <a:r>
              <a:rPr lang="en-US" sz="1600" dirty="0"/>
              <a:t>/</a:t>
            </a:r>
            <a:r>
              <a:rPr lang="en-US" sz="1600" dirty="0" err="1"/>
              <a:t>json</a:t>
            </a:r>
            <a:r>
              <a:rPr lang="en-US" sz="1600" dirty="0"/>
              <a:t>-schemas/</a:t>
            </a:r>
            <a:r>
              <a:rPr lang="en-US" sz="1600" dirty="0" err="1"/>
              <a:t>spfx</a:t>
            </a:r>
            <a:r>
              <a:rPr lang="en-US" sz="1600" dirty="0"/>
              <a:t>-build/package-</a:t>
            </a:r>
            <a:r>
              <a:rPr lang="en-US" sz="1600" dirty="0" err="1"/>
              <a:t>solution.schema.json</a:t>
            </a:r>
            <a:r>
              <a:rPr lang="en-US" sz="1600" dirty="0"/>
              <a:t>",</a:t>
            </a:r>
          </a:p>
          <a:p>
            <a:r>
              <a:rPr lang="en-US" sz="1600" dirty="0"/>
              <a:t>  "solution": {</a:t>
            </a:r>
          </a:p>
          <a:p>
            <a:r>
              <a:rPr lang="en-US" sz="1600" dirty="0"/>
              <a:t>    "name": "</a:t>
            </a:r>
            <a:r>
              <a:rPr lang="en-US" sz="1600" dirty="0" err="1"/>
              <a:t>ms</a:t>
            </a:r>
            <a:r>
              <a:rPr lang="en-US" sz="1600" dirty="0"/>
              <a:t>-graph-</a:t>
            </a:r>
            <a:r>
              <a:rPr lang="en-US" sz="1600" dirty="0" err="1"/>
              <a:t>sp</a:t>
            </a:r>
            <a:r>
              <a:rPr lang="en-US" sz="1600" dirty="0"/>
              <a:t>-</a:t>
            </a:r>
            <a:r>
              <a:rPr lang="en-US" sz="1600" dirty="0" err="1"/>
              <a:t>fx</a:t>
            </a:r>
            <a:r>
              <a:rPr lang="en-US" sz="1600" dirty="0"/>
              <a:t>-client-side-solution",</a:t>
            </a:r>
          </a:p>
          <a:p>
            <a:r>
              <a:rPr lang="en-US" sz="1600" dirty="0"/>
              <a:t>    "id": "dfb230b7-4f61-431f-9b65-a34e83922663",</a:t>
            </a:r>
          </a:p>
          <a:p>
            <a:r>
              <a:rPr lang="en-US" sz="1600" dirty="0"/>
              <a:t>    "version": "1.0.0.0",</a:t>
            </a:r>
          </a:p>
          <a:p>
            <a:r>
              <a:rPr lang="en-US" sz="1600" dirty="0"/>
              <a:t>    "</a:t>
            </a:r>
            <a:r>
              <a:rPr lang="en-US" sz="1600" dirty="0" err="1"/>
              <a:t>includeClientSideAssets</a:t>
            </a:r>
            <a:r>
              <a:rPr lang="en-US" sz="1600" dirty="0"/>
              <a:t>": true,</a:t>
            </a:r>
          </a:p>
          <a:p>
            <a:r>
              <a:rPr lang="en-US" sz="1600" dirty="0"/>
              <a:t>    "</a:t>
            </a:r>
            <a:r>
              <a:rPr lang="en-US" sz="1600" dirty="0" err="1"/>
              <a:t>isDomainIsolated</a:t>
            </a:r>
            <a:r>
              <a:rPr lang="en-US" sz="1600" dirty="0"/>
              <a:t>": false,</a:t>
            </a:r>
          </a:p>
          <a:p>
            <a:r>
              <a:rPr lang="en-US" sz="1600" dirty="0">
                <a:solidFill>
                  <a:schemeClr val="accent1"/>
                </a:solidFill>
              </a:rPr>
              <a:t>    "</a:t>
            </a:r>
            <a:r>
              <a:rPr lang="en-US" sz="1600" dirty="0" err="1">
                <a:solidFill>
                  <a:schemeClr val="accent1"/>
                </a:solidFill>
              </a:rPr>
              <a:t>webApiPermissionRequests</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User.ReadBasic.All</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Calendars.Read</a:t>
            </a:r>
            <a:r>
              <a:rPr lang="en-US" sz="1600" dirty="0">
                <a:solidFill>
                  <a:schemeClr val="accent1"/>
                </a:solidFill>
              </a:rPr>
              <a:t>” },</a:t>
            </a:r>
          </a:p>
          <a:p>
            <a:r>
              <a:rPr lang="en-US" sz="1600" dirty="0">
                <a:solidFill>
                  <a:schemeClr val="accent1"/>
                </a:solidFill>
              </a:rPr>
              <a:t>      { "resource": "Microsoft Graph", "scope": "</a:t>
            </a:r>
            <a:r>
              <a:rPr lang="en-US" sz="1600" dirty="0" err="1">
                <a:solidFill>
                  <a:schemeClr val="accent1"/>
                </a:solidFill>
              </a:rPr>
              <a:t>Tasks.Read</a:t>
            </a:r>
            <a:r>
              <a:rPr lang="en-US" sz="1600" dirty="0">
                <a:solidFill>
                  <a:schemeClr val="accent1"/>
                </a:solidFill>
              </a:rPr>
              <a:t>” }</a:t>
            </a:r>
          </a:p>
          <a:p>
            <a:r>
              <a:rPr lang="en-US" sz="1600" dirty="0">
                <a:solidFill>
                  <a:schemeClr val="accent1"/>
                </a:solidFill>
              </a:rPr>
              <a:t>    ]</a:t>
            </a:r>
          </a:p>
          <a:p>
            <a:r>
              <a:rPr lang="en-US" sz="1600" dirty="0"/>
              <a:t>  },</a:t>
            </a:r>
          </a:p>
          <a:p>
            <a:r>
              <a:rPr lang="en-US" sz="1600" dirty="0"/>
              <a:t>  "paths": {</a:t>
            </a:r>
          </a:p>
          <a:p>
            <a:r>
              <a:rPr lang="en-US" sz="1600" dirty="0"/>
              <a:t>    "</a:t>
            </a:r>
            <a:r>
              <a:rPr lang="en-US" sz="1600" dirty="0" err="1"/>
              <a:t>zippedPackage</a:t>
            </a:r>
            <a:r>
              <a:rPr lang="en-US" sz="1600" dirty="0"/>
              <a:t>": "solution/</a:t>
            </a:r>
            <a:r>
              <a:rPr lang="en-US" sz="1600" dirty="0" err="1"/>
              <a:t>ms</a:t>
            </a:r>
            <a:r>
              <a:rPr lang="en-US" sz="1600" dirty="0"/>
              <a:t>-graph-</a:t>
            </a:r>
            <a:r>
              <a:rPr lang="en-US" sz="1600" dirty="0" err="1"/>
              <a:t>sp</a:t>
            </a:r>
            <a:r>
              <a:rPr lang="en-US" sz="1600" dirty="0"/>
              <a:t>-</a:t>
            </a:r>
            <a:r>
              <a:rPr lang="en-US" sz="1600" dirty="0" err="1"/>
              <a:t>fx.sppkg</a:t>
            </a:r>
            <a:r>
              <a:rPr lang="en-US" sz="1600" dirty="0"/>
              <a:t>"</a:t>
            </a:r>
          </a:p>
          <a:p>
            <a:r>
              <a:rPr lang="en-US" sz="1600" dirty="0"/>
              <a:t>  }</a:t>
            </a:r>
          </a:p>
          <a:p>
            <a:r>
              <a:rPr lang="en-US" sz="1600" dirty="0"/>
              <a:t>}</a:t>
            </a:r>
          </a:p>
        </p:txBody>
      </p:sp>
    </p:spTree>
    <p:extLst>
      <p:ext uri="{BB962C8B-B14F-4D97-AF65-F5344CB8AC3E}">
        <p14:creationId xmlns:p14="http://schemas.microsoft.com/office/powerpoint/2010/main" val="19382365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C590F03-7E50-AD4A-A381-ED8F20034532}"/>
              </a:ext>
            </a:extLst>
          </p:cNvPr>
          <p:cNvSpPr>
            <a:spLocks noGrp="1"/>
          </p:cNvSpPr>
          <p:nvPr>
            <p:ph type="body" sz="quarter" idx="10"/>
          </p:nvPr>
        </p:nvSpPr>
        <p:spPr/>
        <p:txBody>
          <a:bodyPr/>
          <a:lstStyle/>
          <a:p>
            <a:r>
              <a:rPr lang="en-US" dirty="0"/>
              <a:t>Upload SharePoint packages to the app catalog</a:t>
            </a:r>
          </a:p>
          <a:p>
            <a:endParaRPr lang="en-US" dirty="0"/>
          </a:p>
          <a:p>
            <a:pPr lvl="1"/>
            <a:r>
              <a:rPr lang="en-US" dirty="0"/>
              <a:t>Extra note in dialog notifies of additional step required</a:t>
            </a:r>
          </a:p>
          <a:p>
            <a:pPr lvl="1"/>
            <a:r>
              <a:rPr lang="en-US" dirty="0"/>
              <a:t>While application can be installed </a:t>
            </a:r>
            <a:br>
              <a:rPr lang="en-US" dirty="0"/>
            </a:br>
            <a:r>
              <a:rPr lang="en-US" dirty="0"/>
              <a:t>in SharePoint sites, it does not </a:t>
            </a:r>
            <a:br>
              <a:rPr lang="en-US" dirty="0"/>
            </a:br>
            <a:r>
              <a:rPr lang="en-US" dirty="0"/>
              <a:t>have the permissions granted </a:t>
            </a:r>
            <a:br>
              <a:rPr lang="en-US" dirty="0"/>
            </a:br>
            <a:r>
              <a:rPr lang="en-US" dirty="0"/>
              <a:t>that it needs to access Azure AD </a:t>
            </a:r>
            <a:br>
              <a:rPr lang="en-US" dirty="0"/>
            </a:br>
            <a:r>
              <a:rPr lang="en-US" dirty="0"/>
              <a:t>protected resources</a:t>
            </a:r>
          </a:p>
        </p:txBody>
      </p:sp>
      <p:sp>
        <p:nvSpPr>
          <p:cNvPr id="7" name="Title 6">
            <a:extLst>
              <a:ext uri="{FF2B5EF4-FFF2-40B4-BE49-F238E27FC236}">
                <a16:creationId xmlns:a16="http://schemas.microsoft.com/office/drawing/2014/main" id="{28BA819A-BBF1-6B4E-931B-E498434F1A07}"/>
              </a:ext>
            </a:extLst>
          </p:cNvPr>
          <p:cNvSpPr>
            <a:spLocks noGrp="1"/>
          </p:cNvSpPr>
          <p:nvPr>
            <p:ph type="title"/>
          </p:nvPr>
        </p:nvSpPr>
        <p:spPr/>
        <p:txBody>
          <a:bodyPr/>
          <a:lstStyle/>
          <a:p>
            <a:r>
              <a:rPr lang="en-US" dirty="0"/>
              <a:t>Add SharePoint Package to SharePoint App Catalog</a:t>
            </a:r>
          </a:p>
        </p:txBody>
      </p:sp>
      <p:pic>
        <p:nvPicPr>
          <p:cNvPr id="12" name="Picture 11">
            <a:extLst>
              <a:ext uri="{FF2B5EF4-FFF2-40B4-BE49-F238E27FC236}">
                <a16:creationId xmlns:a16="http://schemas.microsoft.com/office/drawing/2014/main" id="{29291EF6-E42F-7440-9C9D-95859A0C920C}"/>
              </a:ext>
            </a:extLst>
          </p:cNvPr>
          <p:cNvPicPr>
            <a:picLocks noChangeAspect="1"/>
          </p:cNvPicPr>
          <p:nvPr/>
        </p:nvPicPr>
        <p:blipFill>
          <a:blip r:embed="rId2"/>
          <a:stretch>
            <a:fillRect/>
          </a:stretch>
        </p:blipFill>
        <p:spPr>
          <a:xfrm>
            <a:off x="5310983" y="2680724"/>
            <a:ext cx="5800563" cy="3353880"/>
          </a:xfrm>
          <a:prstGeom prst="rect">
            <a:avLst/>
          </a:prstGeom>
        </p:spPr>
      </p:pic>
    </p:spTree>
    <p:extLst>
      <p:ext uri="{BB962C8B-B14F-4D97-AF65-F5344CB8AC3E}">
        <p14:creationId xmlns:p14="http://schemas.microsoft.com/office/powerpoint/2010/main" val="249260752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6908-7459-8A43-87E4-1BEE3948D542}"/>
              </a:ext>
            </a:extLst>
          </p:cNvPr>
          <p:cNvSpPr>
            <a:spLocks noGrp="1"/>
          </p:cNvSpPr>
          <p:nvPr>
            <p:ph type="title"/>
          </p:nvPr>
        </p:nvSpPr>
        <p:spPr/>
        <p:txBody>
          <a:bodyPr/>
          <a:lstStyle/>
          <a:p>
            <a:r>
              <a:rPr lang="en-US" dirty="0"/>
              <a:t>Approve / Reject with SharePoint Online API Management Page</a:t>
            </a:r>
          </a:p>
        </p:txBody>
      </p:sp>
      <p:pic>
        <p:nvPicPr>
          <p:cNvPr id="4" name="Picture 3">
            <a:extLst>
              <a:ext uri="{FF2B5EF4-FFF2-40B4-BE49-F238E27FC236}">
                <a16:creationId xmlns:a16="http://schemas.microsoft.com/office/drawing/2014/main" id="{953F9434-FB8C-40E3-8E03-91AA5C568AC7}"/>
              </a:ext>
            </a:extLst>
          </p:cNvPr>
          <p:cNvPicPr>
            <a:picLocks noChangeAspect="1"/>
          </p:cNvPicPr>
          <p:nvPr/>
        </p:nvPicPr>
        <p:blipFill>
          <a:blip r:embed="rId3"/>
          <a:stretch>
            <a:fillRect/>
          </a:stretch>
        </p:blipFill>
        <p:spPr>
          <a:xfrm>
            <a:off x="468149" y="1385455"/>
            <a:ext cx="8134429" cy="5002675"/>
          </a:xfrm>
          <a:prstGeom prst="rect">
            <a:avLst/>
          </a:prstGeom>
          <a:ln>
            <a:solidFill>
              <a:schemeClr val="accent1"/>
            </a:solidFill>
          </a:ln>
        </p:spPr>
      </p:pic>
      <p:pic>
        <p:nvPicPr>
          <p:cNvPr id="6" name="Picture 5">
            <a:extLst>
              <a:ext uri="{FF2B5EF4-FFF2-40B4-BE49-F238E27FC236}">
                <a16:creationId xmlns:a16="http://schemas.microsoft.com/office/drawing/2014/main" id="{B0258B88-2C8E-42A1-B959-50F584900B1A}"/>
              </a:ext>
            </a:extLst>
          </p:cNvPr>
          <p:cNvPicPr>
            <a:picLocks noChangeAspect="1"/>
          </p:cNvPicPr>
          <p:nvPr/>
        </p:nvPicPr>
        <p:blipFill>
          <a:blip r:embed="rId4"/>
          <a:stretch>
            <a:fillRect/>
          </a:stretch>
        </p:blipFill>
        <p:spPr>
          <a:xfrm>
            <a:off x="9185528" y="1385455"/>
            <a:ext cx="2270957" cy="4976291"/>
          </a:xfrm>
          <a:prstGeom prst="rect">
            <a:avLst/>
          </a:prstGeom>
          <a:ln>
            <a:solidFill>
              <a:schemeClr val="accent1"/>
            </a:solidFill>
          </a:ln>
        </p:spPr>
      </p:pic>
    </p:spTree>
    <p:extLst>
      <p:ext uri="{BB962C8B-B14F-4D97-AF65-F5344CB8AC3E}">
        <p14:creationId xmlns:p14="http://schemas.microsoft.com/office/powerpoint/2010/main" val="16211440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the Microsoft Graph</a:t>
            </a:r>
            <a:endParaRPr lang="en-US" dirty="0"/>
          </a:p>
        </p:txBody>
      </p:sp>
    </p:spTree>
    <p:extLst>
      <p:ext uri="{BB962C8B-B14F-4D97-AF65-F5344CB8AC3E}">
        <p14:creationId xmlns:p14="http://schemas.microsoft.com/office/powerpoint/2010/main" val="169803819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578894"/>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of the Microsoft Graph</a:t>
            </a:r>
          </a:p>
          <a:p>
            <a:pPr lvl="0">
              <a:lnSpc>
                <a:spcPct val="90000"/>
              </a:lnSpc>
              <a:spcBef>
                <a:spcPts val="1800"/>
              </a:spcBef>
            </a:pPr>
            <a:r>
              <a:rPr lang="en-US" sz="1600" b="0" dirty="0">
                <a:solidFill>
                  <a:srgbClr val="2F2F2F"/>
                </a:solidFill>
                <a:latin typeface="Segoe UI Semibold"/>
              </a:rPr>
              <a:t>Microsoft Graph JavaScript API</a:t>
            </a:r>
          </a:p>
          <a:p>
            <a:pPr lvl="0">
              <a:lnSpc>
                <a:spcPct val="90000"/>
              </a:lnSpc>
              <a:spcBef>
                <a:spcPts val="1800"/>
              </a:spcBef>
            </a:pPr>
            <a:r>
              <a:rPr lang="en-US" sz="1600" b="0" dirty="0">
                <a:solidFill>
                  <a:srgbClr val="2F2F2F"/>
                </a:solidFill>
                <a:latin typeface="Segoe UI Semibold"/>
              </a:rPr>
              <a:t>TypeScript Type Declarations</a:t>
            </a:r>
          </a:p>
          <a:p>
            <a:pPr lvl="0">
              <a:lnSpc>
                <a:spcPct val="90000"/>
              </a:lnSpc>
              <a:spcBef>
                <a:spcPts val="1800"/>
              </a:spcBef>
            </a:pPr>
            <a:r>
              <a:rPr lang="en-US" sz="1600" b="0" dirty="0" err="1">
                <a:solidFill>
                  <a:srgbClr val="2F2F2F"/>
                </a:solidFill>
                <a:latin typeface="Segoe UI Semibold"/>
              </a:rPr>
              <a:t>SPFx’s</a:t>
            </a:r>
            <a:r>
              <a:rPr lang="en-US" sz="1600" b="0" dirty="0">
                <a:solidFill>
                  <a:srgbClr val="2F2F2F"/>
                </a:solidFill>
                <a:latin typeface="Segoe UI Semibold"/>
              </a:rPr>
              <a:t> </a:t>
            </a:r>
            <a:r>
              <a:rPr lang="en-US" sz="1600" b="0" dirty="0" err="1">
                <a:solidFill>
                  <a:srgbClr val="2F2F2F"/>
                </a:solidFill>
                <a:latin typeface="Segoe UI Semibold"/>
              </a:rPr>
              <a:t>MSGraphClient</a:t>
            </a:r>
            <a:endParaRPr lang="en-US" sz="1600" b="0" dirty="0">
              <a:solidFill>
                <a:srgbClr val="2F2F2F"/>
              </a:solidFill>
              <a:latin typeface="Segoe UI Semibold"/>
            </a:endParaRPr>
          </a:p>
        </p:txBody>
      </p:sp>
    </p:spTree>
    <p:extLst>
      <p:ext uri="{BB962C8B-B14F-4D97-AF65-F5344CB8AC3E}">
        <p14:creationId xmlns:p14="http://schemas.microsoft.com/office/powerpoint/2010/main" val="3278615518"/>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1692771"/>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Overview of the SharePoint Framework</a:t>
            </a:r>
          </a:p>
          <a:p>
            <a:pPr marL="342900" lvl="0" indent="-342900" defTabSz="914400">
              <a:lnSpc>
                <a:spcPct val="100000"/>
              </a:lnSpc>
              <a:spcBef>
                <a:spcPts val="600"/>
              </a:spcBef>
              <a:buSzTx/>
              <a:defRPr/>
            </a:pPr>
            <a:r>
              <a:rPr lang="en-US" sz="1800" dirty="0">
                <a:latin typeface="+mj-lt"/>
                <a:hlinkClick r:id="rId3"/>
              </a:rPr>
              <a:t>https://docs.microsoft.com/sharepoint/dev/spfx/sharepoint-framework-overview</a:t>
            </a:r>
            <a:endParaRPr lang="en-US" sz="1800" dirty="0">
              <a:latin typeface="+mj-lt"/>
            </a:endParaRPr>
          </a:p>
          <a:p>
            <a:pPr marL="342900" lvl="0" indent="-342900" defTabSz="914400">
              <a:lnSpc>
                <a:spcPct val="100000"/>
              </a:lnSpc>
              <a:spcBef>
                <a:spcPts val="600"/>
              </a:spcBef>
              <a:buSzTx/>
              <a:defRPr/>
            </a:pPr>
            <a:endParaRPr lang="en-US" sz="1800" dirty="0">
              <a:latin typeface="+mj-lt"/>
            </a:endParaRPr>
          </a:p>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Anonymous APIs</a:t>
            </a:r>
          </a:p>
          <a:p>
            <a:pPr marL="342900" lvl="0" indent="-342900" defTabSz="914400">
              <a:lnSpc>
                <a:spcPct val="100000"/>
              </a:lnSpc>
              <a:spcBef>
                <a:spcPts val="600"/>
              </a:spcBef>
              <a:buSzTx/>
              <a:defRPr/>
            </a:pPr>
            <a:r>
              <a:rPr lang="en-US" sz="1800" dirty="0">
                <a:latin typeface="+mj-lt"/>
                <a:hlinkClick r:id="rId4"/>
              </a:rPr>
              <a:t>https://docs.microsoft.com/sharepoint/dev/spfx/connect-to-anonymous-apis</a:t>
            </a:r>
            <a:r>
              <a:rPr lang="en-US" sz="1800" dirty="0">
                <a:latin typeface="+mj-lt"/>
              </a:rPr>
              <a:t> </a:t>
            </a:r>
          </a:p>
        </p:txBody>
      </p:sp>
    </p:spTree>
    <p:extLst>
      <p:ext uri="{BB962C8B-B14F-4D97-AF65-F5344CB8AC3E}">
        <p14:creationId xmlns:p14="http://schemas.microsoft.com/office/powerpoint/2010/main" val="265717425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B3A684-C5C1-4B91-8D72-E2DBE6DAFFCC}"/>
              </a:ext>
            </a:extLst>
          </p:cNvPr>
          <p:cNvSpPr/>
          <p:nvPr/>
        </p:nvSpPr>
        <p:spPr bwMode="auto">
          <a:xfrm>
            <a:off x="0" y="1504710"/>
            <a:ext cx="12436475" cy="459129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Reading further</a:t>
            </a:r>
          </a:p>
        </p:txBody>
      </p:sp>
      <p:sp>
        <p:nvSpPr>
          <p:cNvPr id="3" name="Text Placeholder 2"/>
          <p:cNvSpPr>
            <a:spLocks noGrp="1"/>
          </p:cNvSpPr>
          <p:nvPr>
            <p:ph type="body" sz="quarter" idx="10"/>
          </p:nvPr>
        </p:nvSpPr>
        <p:spPr>
          <a:xfrm>
            <a:off x="465138" y="1930734"/>
            <a:ext cx="11533187" cy="3108543"/>
          </a:xfrm>
        </p:spPr>
        <p:txBody>
          <a:bodyPr/>
          <a:lstStyle/>
          <a:p>
            <a:pPr marL="342900" marR="0" lvl="0" indent="-342900" defTabSz="914400" eaLnBrk="1" fontAlgn="auto" latinLnBrk="0" hangingPunct="1">
              <a:lnSpc>
                <a:spcPct val="100000"/>
              </a:lnSpc>
              <a:spcBef>
                <a:spcPts val="600"/>
              </a:spcBef>
              <a:spcAft>
                <a:spcPts val="0"/>
              </a:spcAft>
              <a:buClrTx/>
              <a:buSzTx/>
              <a:buFont typeface="Arial" charset="0"/>
              <a:buNone/>
              <a:tabLst/>
              <a:defRPr/>
            </a:pPr>
            <a:r>
              <a:rPr lang="en-US" sz="1800" dirty="0">
                <a:latin typeface="+mj-lt"/>
              </a:rPr>
              <a:t>Connect to API Secured with Azure Active Directory</a:t>
            </a:r>
          </a:p>
          <a:p>
            <a:pPr marL="342900" lvl="0" indent="-342900" defTabSz="914400">
              <a:lnSpc>
                <a:spcPct val="100000"/>
              </a:lnSpc>
              <a:spcBef>
                <a:spcPts val="600"/>
              </a:spcBef>
              <a:buSzTx/>
              <a:defRPr/>
            </a:pPr>
            <a:r>
              <a:rPr lang="en-US" sz="1800" dirty="0">
                <a:latin typeface="+mj-lt"/>
                <a:hlinkClick r:id="rId3"/>
              </a:rPr>
              <a:t>https://docs.microsoft.com/sharepoint/dev/spfx/web-parts/guidance/connect-to-api-secured-with-aad</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Connect to Azure AD-secured APIs in SharePoint Framework Solutions</a:t>
            </a:r>
          </a:p>
          <a:p>
            <a:pPr marL="342900" lvl="0" indent="-342900" defTabSz="914400">
              <a:lnSpc>
                <a:spcPct val="100000"/>
              </a:lnSpc>
              <a:spcBef>
                <a:spcPts val="600"/>
              </a:spcBef>
              <a:buSzTx/>
              <a:defRPr/>
            </a:pPr>
            <a:r>
              <a:rPr lang="en-US" sz="1800" dirty="0">
                <a:latin typeface="+mj-lt"/>
                <a:hlinkClick r:id="rId4"/>
              </a:rPr>
              <a:t>https://docs.microsoft.com/sharepoint/dev/spfx/use-aadhttpclient</a:t>
            </a:r>
            <a:r>
              <a:rPr lang="en-US" sz="1800" dirty="0">
                <a:latin typeface="+mj-lt"/>
              </a:rPr>
              <a:t> </a:t>
            </a:r>
          </a:p>
          <a:p>
            <a:pPr marL="342900" lvl="0" indent="-342900" defTabSz="914400">
              <a:lnSpc>
                <a:spcPct val="100000"/>
              </a:lnSpc>
              <a:spcBef>
                <a:spcPts val="600"/>
              </a:spcBef>
              <a:buSzTx/>
              <a:defRPr/>
            </a:pPr>
            <a:endParaRPr lang="en-US" sz="1800" dirty="0">
              <a:latin typeface="+mj-lt"/>
            </a:endParaRPr>
          </a:p>
          <a:p>
            <a:pPr marL="342900" lvl="0" indent="-342900" defTabSz="914400">
              <a:lnSpc>
                <a:spcPct val="100000"/>
              </a:lnSpc>
              <a:spcBef>
                <a:spcPts val="600"/>
              </a:spcBef>
              <a:buSzTx/>
              <a:defRPr/>
            </a:pPr>
            <a:r>
              <a:rPr lang="en-US" sz="1800" dirty="0">
                <a:latin typeface="+mj-lt"/>
              </a:rPr>
              <a:t>Use the </a:t>
            </a:r>
            <a:r>
              <a:rPr lang="en-US" sz="1800" dirty="0" err="1">
                <a:latin typeface="+mj-lt"/>
              </a:rPr>
              <a:t>MSGraphClient</a:t>
            </a:r>
            <a:r>
              <a:rPr lang="en-US" sz="1800" dirty="0">
                <a:latin typeface="+mj-lt"/>
              </a:rPr>
              <a:t> to Connect to Microsoft Graph</a:t>
            </a:r>
          </a:p>
          <a:p>
            <a:pPr marL="342900" lvl="0" indent="-342900" defTabSz="914400">
              <a:lnSpc>
                <a:spcPct val="100000"/>
              </a:lnSpc>
              <a:spcBef>
                <a:spcPts val="600"/>
              </a:spcBef>
              <a:buSzTx/>
              <a:defRPr/>
            </a:pPr>
            <a:r>
              <a:rPr lang="en-US" sz="1800" dirty="0">
                <a:solidFill>
                  <a:srgbClr val="D83B01"/>
                </a:solidFill>
                <a:latin typeface="+mj-lt"/>
                <a:hlinkClick r:id="rId5">
                  <a:extLst>
                    <a:ext uri="{A12FA001-AC4F-418D-AE19-62706E023703}">
                      <ahyp:hlinkClr xmlns:ahyp="http://schemas.microsoft.com/office/drawing/2018/hyperlinkcolor" val="tx"/>
                    </a:ext>
                  </a:extLst>
                </a:hlinkClick>
              </a:rPr>
              <a:t>https://docs.microsoft.com/sharepoint/dev/spfx/use-msgraph</a:t>
            </a:r>
            <a:r>
              <a:rPr lang="en-US" sz="1800" dirty="0">
                <a:solidFill>
                  <a:srgbClr val="D83B01"/>
                </a:solidFill>
                <a:latin typeface="+mj-lt"/>
              </a:rPr>
              <a:t> </a:t>
            </a:r>
          </a:p>
          <a:p>
            <a:pPr marL="342900" lvl="0" indent="-342900" defTabSz="914400">
              <a:lnSpc>
                <a:spcPct val="100000"/>
              </a:lnSpc>
              <a:spcBef>
                <a:spcPts val="600"/>
              </a:spcBef>
              <a:buSzTx/>
              <a:defRPr/>
            </a:pPr>
            <a:endParaRPr lang="en-US" sz="1800" dirty="0">
              <a:latin typeface="+mj-lt"/>
            </a:endParaRPr>
          </a:p>
        </p:txBody>
      </p:sp>
    </p:spTree>
    <p:extLst>
      <p:ext uri="{BB962C8B-B14F-4D97-AF65-F5344CB8AC3E}">
        <p14:creationId xmlns:p14="http://schemas.microsoft.com/office/powerpoint/2010/main" val="332298072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33AD-CF2C-4945-973E-F629FD9C7705}"/>
              </a:ext>
            </a:extLst>
          </p:cNvPr>
          <p:cNvSpPr>
            <a:spLocks noGrp="1"/>
          </p:cNvSpPr>
          <p:nvPr>
            <p:ph type="title"/>
          </p:nvPr>
        </p:nvSpPr>
        <p:spPr>
          <a:xfrm>
            <a:off x="465137" y="899477"/>
            <a:ext cx="10896545" cy="3629025"/>
          </a:xfrm>
        </p:spPr>
        <p:txBody>
          <a:bodyPr/>
          <a:lstStyle/>
          <a:p>
            <a:pPr>
              <a:lnSpc>
                <a:spcPct val="100000"/>
              </a:lnSpc>
            </a:pPr>
            <a:r>
              <a:rPr lang="en-US" dirty="0"/>
              <a:t>Lab</a:t>
            </a:r>
            <a:br>
              <a:rPr lang="en-US" dirty="0"/>
            </a:br>
            <a:br>
              <a:rPr lang="en-US" dirty="0"/>
            </a:br>
            <a:r>
              <a:rPr lang="en-US" sz="3200" dirty="0"/>
              <a:t>In this lab you work with the SharePoint Framework to communicate with the Microsoft Graph and third party REST APIs in your SharePoint Framework project.</a:t>
            </a:r>
            <a:br>
              <a:rPr lang="en-US" dirty="0"/>
            </a:br>
            <a:br>
              <a:rPr lang="en-US" dirty="0"/>
            </a:br>
            <a:r>
              <a:rPr lang="en-US" dirty="0"/>
              <a:t>aka.ms/spdevwsM4L6</a:t>
            </a:r>
          </a:p>
        </p:txBody>
      </p:sp>
    </p:spTree>
    <p:extLst>
      <p:ext uri="{BB962C8B-B14F-4D97-AF65-F5344CB8AC3E}">
        <p14:creationId xmlns:p14="http://schemas.microsoft.com/office/powerpoint/2010/main" val="13158778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D972B3-2A6F-DB4A-B056-B219680F244E}"/>
              </a:ext>
            </a:extLst>
          </p:cNvPr>
          <p:cNvSpPr>
            <a:spLocks noGrp="1"/>
          </p:cNvSpPr>
          <p:nvPr>
            <p:ph type="body" sz="quarter" idx="10"/>
          </p:nvPr>
        </p:nvSpPr>
        <p:spPr>
          <a:xfrm>
            <a:off x="464400" y="1212850"/>
            <a:ext cx="11574000" cy="4241161"/>
          </a:xfrm>
        </p:spPr>
        <p:txBody>
          <a:bodyPr/>
          <a:lstStyle/>
          <a:p>
            <a:r>
              <a:rPr lang="en-US" dirty="0"/>
              <a:t>Provided on the current SharePoint Context</a:t>
            </a:r>
          </a:p>
          <a:p>
            <a:pPr lvl="1"/>
            <a:r>
              <a:rPr lang="en-US" dirty="0" err="1">
                <a:latin typeface="Courier New" panose="02070309020205020404" pitchFamily="49" charset="0"/>
                <a:cs typeface="Courier New" panose="02070309020205020404" pitchFamily="49" charset="0"/>
              </a:rPr>
              <a:t>this.context.httpClient</a:t>
            </a:r>
            <a:endParaRPr lang="en-US" dirty="0">
              <a:latin typeface="Courier New" panose="02070309020205020404" pitchFamily="49" charset="0"/>
              <a:cs typeface="Courier New" panose="02070309020205020404" pitchFamily="49" charset="0"/>
            </a:endParaRPr>
          </a:p>
          <a:p>
            <a:r>
              <a:rPr lang="en-US" dirty="0"/>
              <a:t>Optimized for REST APIs</a:t>
            </a:r>
          </a:p>
          <a:p>
            <a:r>
              <a:rPr lang="en-US" dirty="0"/>
              <a:t>Leverages the Fetch API </a:t>
            </a:r>
          </a:p>
          <a:p>
            <a:pPr lvl="1"/>
            <a:r>
              <a:rPr lang="en-US" dirty="0">
                <a:hlinkClick r:id="rId2"/>
              </a:rPr>
              <a:t>https://developer.mozilla.org/docs/Web/API/Fetch_API</a:t>
            </a:r>
            <a:r>
              <a:rPr lang="en-US" dirty="0"/>
              <a:t> </a:t>
            </a:r>
          </a:p>
          <a:p>
            <a:pPr lvl="1"/>
            <a:r>
              <a:rPr lang="en-US" dirty="0"/>
              <a:t>Fully configurable HTTP headers &amp; payload</a:t>
            </a:r>
          </a:p>
          <a:p>
            <a:pPr lvl="1"/>
            <a:r>
              <a:rPr lang="en-US" b="1" dirty="0" err="1"/>
              <a:t>whatwg</a:t>
            </a:r>
            <a:r>
              <a:rPr lang="en-US" b="1" dirty="0"/>
              <a:t>-fetch</a:t>
            </a:r>
            <a:r>
              <a:rPr lang="en-US" dirty="0"/>
              <a:t>: </a:t>
            </a:r>
            <a:r>
              <a:rPr lang="en-US" dirty="0" err="1"/>
              <a:t>polyfill</a:t>
            </a:r>
            <a:r>
              <a:rPr lang="en-US" dirty="0"/>
              <a:t> package for browsers that don’t implement “fetch”</a:t>
            </a:r>
          </a:p>
          <a:p>
            <a:r>
              <a:rPr lang="en-US" dirty="0"/>
              <a:t>Use this to:</a:t>
            </a:r>
          </a:p>
          <a:p>
            <a:pPr lvl="1"/>
            <a:r>
              <a:rPr lang="en-US" dirty="0"/>
              <a:t>Call anonymous REST APIs</a:t>
            </a:r>
          </a:p>
          <a:p>
            <a:pPr lvl="1"/>
            <a:r>
              <a:rPr lang="en-US" dirty="0"/>
              <a:t>Call secured REST APIs</a:t>
            </a:r>
          </a:p>
          <a:p>
            <a:pPr lvl="2"/>
            <a:r>
              <a:rPr lang="en-US" dirty="0"/>
              <a:t>You provide all logic to obtain and pass authentication details required by service</a:t>
            </a:r>
          </a:p>
          <a:p>
            <a:r>
              <a:rPr lang="en-US" dirty="0"/>
              <a:t>Base HTTP API in </a:t>
            </a:r>
            <a:r>
              <a:rPr lang="en-US" dirty="0" err="1"/>
              <a:t>SPFx</a:t>
            </a:r>
            <a:r>
              <a:rPr lang="en-US" dirty="0"/>
              <a:t> used by other clients</a:t>
            </a:r>
          </a:p>
        </p:txBody>
      </p:sp>
      <p:sp>
        <p:nvSpPr>
          <p:cNvPr id="3" name="Title 2">
            <a:extLst>
              <a:ext uri="{FF2B5EF4-FFF2-40B4-BE49-F238E27FC236}">
                <a16:creationId xmlns:a16="http://schemas.microsoft.com/office/drawing/2014/main" id="{1C8277D9-E328-7E47-A194-7CB22A07C11E}"/>
              </a:ext>
            </a:extLst>
          </p:cNvPr>
          <p:cNvSpPr>
            <a:spLocks noGrp="1"/>
          </p:cNvSpPr>
          <p:nvPr>
            <p:ph type="title"/>
          </p:nvPr>
        </p:nvSpPr>
        <p:spPr/>
        <p:txBody>
          <a:bodyPr/>
          <a:lstStyle/>
          <a:p>
            <a:r>
              <a:rPr lang="en-US" dirty="0"/>
              <a:t>Calling 3rd Party APIs with the </a:t>
            </a:r>
            <a:r>
              <a:rPr lang="en-US" dirty="0" err="1"/>
              <a:t>HTTPClient</a:t>
            </a:r>
            <a:endParaRPr lang="en-US" dirty="0"/>
          </a:p>
        </p:txBody>
      </p:sp>
    </p:spTree>
    <p:extLst>
      <p:ext uri="{BB962C8B-B14F-4D97-AF65-F5344CB8AC3E}">
        <p14:creationId xmlns:p14="http://schemas.microsoft.com/office/powerpoint/2010/main" val="198707314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52231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379D57-F1AD-0443-AD60-63C8C536B382}"/>
              </a:ext>
            </a:extLst>
          </p:cNvPr>
          <p:cNvSpPr>
            <a:spLocks noGrp="1"/>
          </p:cNvSpPr>
          <p:nvPr>
            <p:ph type="title"/>
          </p:nvPr>
        </p:nvSpPr>
        <p:spPr/>
        <p:txBody>
          <a:bodyPr/>
          <a:lstStyle/>
          <a:p>
            <a:r>
              <a:rPr lang="en-US" dirty="0"/>
              <a:t>Calling Anonymous REST APIs </a:t>
            </a:r>
          </a:p>
        </p:txBody>
      </p:sp>
      <p:sp>
        <p:nvSpPr>
          <p:cNvPr id="4" name="Text Placeholder 3">
            <a:extLst>
              <a:ext uri="{FF2B5EF4-FFF2-40B4-BE49-F238E27FC236}">
                <a16:creationId xmlns:a16="http://schemas.microsoft.com/office/drawing/2014/main" id="{FE036A2D-AABF-6549-BF7B-3532C801A5D0}"/>
              </a:ext>
            </a:extLst>
          </p:cNvPr>
          <p:cNvSpPr>
            <a:spLocks noGrp="1"/>
          </p:cNvSpPr>
          <p:nvPr>
            <p:ph type="body" sz="quarter" idx="10"/>
          </p:nvPr>
        </p:nvSpPr>
        <p:spPr>
          <a:xfrm>
            <a:off x="464400" y="1178952"/>
            <a:ext cx="11575200" cy="4588949"/>
          </a:xfrm>
        </p:spPr>
        <p:txBody>
          <a:bodyPr/>
          <a:lstStyle/>
          <a:p>
            <a:r>
              <a:rPr lang="en-US" sz="1800" dirty="0">
                <a:solidFill>
                  <a:schemeClr val="accent1"/>
                </a:solidFill>
              </a:rPr>
              <a:t>import { </a:t>
            </a:r>
            <a:r>
              <a:rPr lang="en-US" sz="1800" dirty="0" err="1">
                <a:solidFill>
                  <a:schemeClr val="accent1"/>
                </a:solidFill>
              </a:rPr>
              <a:t>HttpClient</a:t>
            </a:r>
            <a:r>
              <a:rPr lang="en-US" sz="1800" dirty="0">
                <a:solidFill>
                  <a:schemeClr val="accent1"/>
                </a:solidFill>
              </a:rPr>
              <a:t>, </a:t>
            </a:r>
            <a:r>
              <a:rPr lang="en-US" sz="1800" dirty="0" err="1">
                <a:solidFill>
                  <a:schemeClr val="accent1"/>
                </a:solidFill>
              </a:rPr>
              <a:t>HttpClientResponse</a:t>
            </a:r>
            <a:r>
              <a:rPr lang="en-US" sz="1800" dirty="0">
                <a:solidFill>
                  <a:schemeClr val="accent1"/>
                </a:solidFill>
              </a:rPr>
              <a:t> }</a:t>
            </a:r>
          </a:p>
          <a:p>
            <a:r>
              <a:rPr lang="en-US" sz="1800" dirty="0">
                <a:solidFill>
                  <a:schemeClr val="accent1"/>
                </a:solidFill>
              </a:rPr>
              <a:t>  from '@</a:t>
            </a:r>
            <a:r>
              <a:rPr lang="en-US" sz="1800" dirty="0" err="1">
                <a:solidFill>
                  <a:schemeClr val="accent1"/>
                </a:solidFill>
              </a:rPr>
              <a:t>microsoft</a:t>
            </a:r>
            <a:r>
              <a:rPr lang="en-US" sz="1800" dirty="0">
                <a:solidFill>
                  <a:schemeClr val="accent1"/>
                </a:solidFill>
              </a:rPr>
              <a:t>/</a:t>
            </a:r>
            <a:r>
              <a:rPr lang="en-US" sz="1800" dirty="0" err="1">
                <a:solidFill>
                  <a:schemeClr val="accent1"/>
                </a:solidFill>
              </a:rPr>
              <a:t>sp</a:t>
            </a:r>
            <a:r>
              <a:rPr lang="en-US" sz="1800" dirty="0">
                <a:solidFill>
                  <a:schemeClr val="accent1"/>
                </a:solidFill>
              </a:rPr>
              <a:t>-http’;</a:t>
            </a:r>
          </a:p>
          <a:p>
            <a:endParaRPr lang="en-US" sz="1800" dirty="0">
              <a:solidFill>
                <a:schemeClr val="bg1">
                  <a:lumMod val="10000"/>
                </a:schemeClr>
              </a:solidFill>
            </a:endParaRPr>
          </a:p>
          <a:p>
            <a:r>
              <a:rPr lang="en-US" sz="1800" dirty="0"/>
              <a:t>return </a:t>
            </a:r>
            <a:r>
              <a:rPr lang="en-US" sz="1800" dirty="0" err="1">
                <a:solidFill>
                  <a:schemeClr val="accent1"/>
                </a:solidFill>
              </a:rPr>
              <a:t>this.context.httpClient.get</a:t>
            </a:r>
            <a:r>
              <a:rPr lang="en-US" sz="1800" dirty="0">
                <a:solidFill>
                  <a:schemeClr val="accent1"/>
                </a:solidFill>
              </a:rPr>
              <a:t>(</a:t>
            </a:r>
          </a:p>
          <a:p>
            <a:r>
              <a:rPr lang="en-US" sz="1800" dirty="0">
                <a:solidFill>
                  <a:schemeClr val="accent1"/>
                </a:solidFill>
              </a:rPr>
              <a:t>  `http://[rest-endpoint]`, </a:t>
            </a:r>
          </a:p>
          <a:p>
            <a:r>
              <a:rPr lang="en-US" sz="1800" dirty="0">
                <a:solidFill>
                  <a:schemeClr val="accent1"/>
                </a:solidFill>
              </a:rPr>
              <a:t>  HttpClient.configurations.v1</a:t>
            </a:r>
          </a:p>
          <a:p>
            <a:r>
              <a:rPr lang="en-US" sz="1800" dirty="0">
                <a:solidFill>
                  <a:schemeClr val="accent1"/>
                </a:solidFill>
              </a:rPr>
              <a:t>)</a:t>
            </a:r>
          </a:p>
          <a:p>
            <a:r>
              <a:rPr lang="en-US" sz="1800" dirty="0"/>
              <a:t>.then((response: </a:t>
            </a:r>
            <a:r>
              <a:rPr lang="en-US" sz="1800" dirty="0" err="1">
                <a:solidFill>
                  <a:schemeClr val="accent1"/>
                </a:solidFill>
              </a:rPr>
              <a:t>HttpClientResponse</a:t>
            </a:r>
            <a:r>
              <a:rPr lang="en-US" sz="1800" dirty="0"/>
              <a:t>) =&gt; {</a:t>
            </a:r>
          </a:p>
          <a:p>
            <a:r>
              <a:rPr lang="en-US" sz="1800" dirty="0"/>
              <a:t>  return </a:t>
            </a:r>
            <a:r>
              <a:rPr lang="en-US" sz="1800" dirty="0" err="1"/>
              <a:t>response.json</a:t>
            </a:r>
            <a:r>
              <a:rPr lang="en-US" sz="1800" dirty="0"/>
              <a:t>();</a:t>
            </a:r>
          </a:p>
          <a:p>
            <a:r>
              <a:rPr lang="en-US" sz="1800" dirty="0"/>
              <a:t>})</a:t>
            </a:r>
          </a:p>
          <a:p>
            <a:r>
              <a:rPr lang="en-US" sz="1800" dirty="0"/>
              <a:t>.then(</a:t>
            </a:r>
            <a:r>
              <a:rPr lang="en-US" sz="1800" dirty="0" err="1"/>
              <a:t>jsonResponse</a:t>
            </a:r>
            <a:r>
              <a:rPr lang="en-US" sz="1800" dirty="0"/>
              <a:t> =&gt; {</a:t>
            </a:r>
          </a:p>
          <a:p>
            <a:r>
              <a:rPr lang="en-US" sz="1800" dirty="0"/>
              <a:t>  return </a:t>
            </a:r>
            <a:r>
              <a:rPr lang="en-US" sz="1800" dirty="0" err="1"/>
              <a:t>jsonResponse</a:t>
            </a:r>
            <a:r>
              <a:rPr lang="en-US" sz="1800" dirty="0"/>
              <a:t>;</a:t>
            </a:r>
          </a:p>
          <a:p>
            <a:r>
              <a:rPr lang="en-US" sz="1800" dirty="0"/>
              <a:t>}) as Promise&lt;any&gt;;</a:t>
            </a:r>
          </a:p>
          <a:p>
            <a:endParaRPr lang="en-US" sz="1800" dirty="0"/>
          </a:p>
        </p:txBody>
      </p:sp>
    </p:spTree>
    <p:extLst>
      <p:ext uri="{BB962C8B-B14F-4D97-AF65-F5344CB8AC3E}">
        <p14:creationId xmlns:p14="http://schemas.microsoft.com/office/powerpoint/2010/main" val="255808797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a:t>
            </a:r>
            <a:br>
              <a:rPr lang="en-US" dirty="0"/>
            </a:br>
            <a:r>
              <a:rPr lang="en-US" sz="2400" dirty="0"/>
              <a:t>Calling Anonymous 3rd Party REST APIs</a:t>
            </a:r>
            <a:endParaRPr lang="en-US" dirty="0"/>
          </a:p>
        </p:txBody>
      </p:sp>
    </p:spTree>
    <p:extLst>
      <p:ext uri="{BB962C8B-B14F-4D97-AF65-F5344CB8AC3E}">
        <p14:creationId xmlns:p14="http://schemas.microsoft.com/office/powerpoint/2010/main" val="259610776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oup of people sitting at a table&#10;&#10;Description generated with high confidence">
            <a:extLst>
              <a:ext uri="{FF2B5EF4-FFF2-40B4-BE49-F238E27FC236}">
                <a16:creationId xmlns:a16="http://schemas.microsoft.com/office/drawing/2014/main" id="{D2306968-4303-2646-8585-0AC3A60408F7}"/>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
          <a:stretch/>
        </p:blipFill>
        <p:spPr>
          <a:xfrm flipH="1">
            <a:off x="1943100" y="0"/>
            <a:ext cx="10493376" cy="6994525"/>
          </a:xfrm>
          <a:prstGeom prst="rect">
            <a:avLst/>
          </a:prstGeom>
        </p:spPr>
      </p:pic>
      <p:sp>
        <p:nvSpPr>
          <p:cNvPr id="6" name="Rectangle 5">
            <a:extLst>
              <a:ext uri="{FF2B5EF4-FFF2-40B4-BE49-F238E27FC236}">
                <a16:creationId xmlns:a16="http://schemas.microsoft.com/office/drawing/2014/main" id="{983A2655-A41F-244A-9475-FD805B4A5770}"/>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047349F-0B8F-4D12-A39C-718C1C57DDFF}"/>
              </a:ext>
            </a:extLst>
          </p:cNvPr>
          <p:cNvSpPr>
            <a:spLocks noGrp="1"/>
          </p:cNvSpPr>
          <p:nvPr>
            <p:ph type="title"/>
          </p:nvPr>
        </p:nvSpPr>
        <p:spPr>
          <a:xfrm>
            <a:off x="465138" y="1843063"/>
            <a:ext cx="11533187" cy="411162"/>
          </a:xfrm>
        </p:spPr>
        <p:txBody>
          <a:bodyPr/>
          <a:lstStyle/>
          <a:p>
            <a:r>
              <a:rPr lang="en-US" dirty="0"/>
              <a:t>Summary</a:t>
            </a:r>
          </a:p>
        </p:txBody>
      </p:sp>
      <p:sp>
        <p:nvSpPr>
          <p:cNvPr id="10" name="Text Placeholder 6">
            <a:extLst>
              <a:ext uri="{FF2B5EF4-FFF2-40B4-BE49-F238E27FC236}">
                <a16:creationId xmlns:a16="http://schemas.microsoft.com/office/drawing/2014/main" id="{61D48218-75E0-4C6C-BFA7-A1010BADED35}"/>
              </a:ext>
            </a:extLst>
          </p:cNvPr>
          <p:cNvSpPr txBox="1">
            <a:spLocks/>
          </p:cNvSpPr>
          <p:nvPr/>
        </p:nvSpPr>
        <p:spPr>
          <a:xfrm>
            <a:off x="465139" y="2621905"/>
            <a:ext cx="4234184" cy="1126462"/>
          </a:xfrm>
          <a:prstGeom prst="rect">
            <a:avLst/>
          </a:prstGeom>
        </p:spPr>
        <p:txBody>
          <a:bodyPr vert="horz" wrap="square" lIns="0" tIns="0" rIns="0" bIns="0" rtlCol="0">
            <a:spAutoFit/>
          </a:bodyPr>
          <a:lstStyle>
            <a:lvl1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b="1" kern="1200" spc="0" baseline="0">
                <a:solidFill>
                  <a:schemeClr val="tx1"/>
                </a:solidFill>
                <a:latin typeface="+mn-lt"/>
                <a:ea typeface="+mn-ea"/>
                <a:cs typeface="+mn-cs"/>
              </a:defRPr>
            </a:lvl1pPr>
            <a:lvl2pPr marL="0" marR="0" indent="0" algn="l" defTabSz="932742" rtl="0" eaLnBrk="1" fontAlgn="auto" latinLnBrk="0" hangingPunct="1">
              <a:lnSpc>
                <a:spcPts val="1800"/>
              </a:lnSpc>
              <a:spcBef>
                <a:spcPts val="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4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90000"/>
              </a:lnSpc>
              <a:spcBef>
                <a:spcPct val="20000"/>
              </a:spcBef>
              <a:spcAft>
                <a:spcPts val="0"/>
              </a:spcAft>
              <a:buClrTx/>
              <a:buSzPct val="90000"/>
              <a:buFont typeface="Wingdings" panose="05000000000000000000" pitchFamily="2" charset="2"/>
              <a:buNone/>
              <a:tabLst/>
              <a:defRPr sz="22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nSpc>
                <a:spcPct val="90000"/>
              </a:lnSpc>
              <a:spcBef>
                <a:spcPts val="1800"/>
              </a:spcBef>
            </a:pPr>
            <a:r>
              <a:rPr lang="en-US" sz="1600" b="0" dirty="0">
                <a:solidFill>
                  <a:srgbClr val="2F2F2F"/>
                </a:solidFill>
                <a:latin typeface="Segoe UI Semibold"/>
              </a:rPr>
              <a:t>Overview calling 3rd Party APIs</a:t>
            </a:r>
          </a:p>
          <a:p>
            <a:pPr lvl="0">
              <a:lnSpc>
                <a:spcPct val="90000"/>
              </a:lnSpc>
              <a:spcBef>
                <a:spcPts val="1800"/>
              </a:spcBef>
            </a:pPr>
            <a:r>
              <a:rPr lang="en-US" sz="1600" b="0" dirty="0">
                <a:solidFill>
                  <a:srgbClr val="2F2F2F"/>
                </a:solidFill>
                <a:latin typeface="Segoe UI Semibold"/>
              </a:rPr>
              <a:t>Understanding the </a:t>
            </a:r>
            <a:r>
              <a:rPr lang="en-US" sz="1600" b="0" dirty="0" err="1">
                <a:solidFill>
                  <a:srgbClr val="2F2F2F"/>
                </a:solidFill>
                <a:latin typeface="Segoe UI Semibold"/>
              </a:rPr>
              <a:t>HTTPClient</a:t>
            </a:r>
            <a:endParaRPr lang="en-US" sz="1600" b="0" dirty="0">
              <a:solidFill>
                <a:srgbClr val="2F2F2F"/>
              </a:solidFill>
              <a:latin typeface="Segoe UI Semibold"/>
            </a:endParaRPr>
          </a:p>
          <a:p>
            <a:pPr lvl="0">
              <a:lnSpc>
                <a:spcPct val="90000"/>
              </a:lnSpc>
              <a:spcBef>
                <a:spcPts val="1800"/>
              </a:spcBef>
            </a:pPr>
            <a:r>
              <a:rPr lang="en-US" sz="1600" b="0" dirty="0">
                <a:solidFill>
                  <a:srgbClr val="2F2F2F"/>
                </a:solidFill>
                <a:latin typeface="Segoe UI Semibold"/>
              </a:rPr>
              <a:t>Calling Anonymous REST APIs</a:t>
            </a:r>
          </a:p>
        </p:txBody>
      </p:sp>
    </p:spTree>
    <p:extLst>
      <p:ext uri="{BB962C8B-B14F-4D97-AF65-F5344CB8AC3E}">
        <p14:creationId xmlns:p14="http://schemas.microsoft.com/office/powerpoint/2010/main" val="369050559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Leverage the Microsoft Graph &amp; 3rd Party APIs</a:t>
            </a:r>
            <a:endParaRPr lang="en-US" dirty="0"/>
          </a:p>
        </p:txBody>
      </p:sp>
      <p:sp>
        <p:nvSpPr>
          <p:cNvPr id="5" name="Text Placeholder 4"/>
          <p:cNvSpPr>
            <a:spLocks noGrp="1"/>
          </p:cNvSpPr>
          <p:nvPr>
            <p:ph type="body" sz="quarter" idx="12"/>
          </p:nvPr>
        </p:nvSpPr>
        <p:spPr/>
        <p:txBody>
          <a:bodyPr/>
          <a:lstStyle/>
          <a:p>
            <a:r>
              <a:rPr lang="en-US" dirty="0"/>
              <a:t>Calling Azure AD Protected 3rd Party REST APIs</a:t>
            </a:r>
          </a:p>
        </p:txBody>
      </p:sp>
    </p:spTree>
    <p:extLst>
      <p:ext uri="{BB962C8B-B14F-4D97-AF65-F5344CB8AC3E}">
        <p14:creationId xmlns:p14="http://schemas.microsoft.com/office/powerpoint/2010/main" val="514063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tanding in a room&#10;&#10;Description generated with very high confidence">
            <a:extLst>
              <a:ext uri="{FF2B5EF4-FFF2-40B4-BE49-F238E27FC236}">
                <a16:creationId xmlns:a16="http://schemas.microsoft.com/office/drawing/2014/main" id="{297CE05B-2BFB-9245-A0F0-B1C807F7EA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42064" y="0"/>
            <a:ext cx="10494411" cy="6994525"/>
          </a:xfrm>
          <a:prstGeom prst="rect">
            <a:avLst/>
          </a:prstGeom>
        </p:spPr>
      </p:pic>
      <p:sp>
        <p:nvSpPr>
          <p:cNvPr id="7" name="Rectangle 6">
            <a:extLst>
              <a:ext uri="{FF2B5EF4-FFF2-40B4-BE49-F238E27FC236}">
                <a16:creationId xmlns:a16="http://schemas.microsoft.com/office/drawing/2014/main" id="{9A852F9E-D476-2648-BBF6-16FE76BAE418}"/>
              </a:ext>
            </a:extLst>
          </p:cNvPr>
          <p:cNvSpPr/>
          <p:nvPr/>
        </p:nvSpPr>
        <p:spPr bwMode="auto">
          <a:xfrm>
            <a:off x="0" y="0"/>
            <a:ext cx="10048876" cy="6994525"/>
          </a:xfrm>
          <a:prstGeom prst="rect">
            <a:avLst/>
          </a:prstGeom>
          <a:gradFill flip="none" rotWithShape="1">
            <a:gsLst>
              <a:gs pos="0">
                <a:schemeClr val="accent1">
                  <a:lumMod val="5000"/>
                  <a:lumOff val="95000"/>
                  <a:alpha val="0"/>
                </a:schemeClr>
              </a:gs>
              <a:gs pos="59000">
                <a:schemeClr val="bg1"/>
              </a:gs>
              <a:gs pos="100000">
                <a:schemeClr val="bg1"/>
              </a:gs>
            </a:gsLst>
            <a:lin ang="10800000" scaled="0"/>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p:cNvSpPr>
            <a:spLocks noGrp="1"/>
          </p:cNvSpPr>
          <p:nvPr>
            <p:ph type="title"/>
          </p:nvPr>
        </p:nvSpPr>
        <p:spPr>
          <a:xfrm>
            <a:off x="465138" y="960438"/>
            <a:ext cx="3722689" cy="917575"/>
          </a:xfrm>
        </p:spPr>
        <p:txBody>
          <a:bodyPr/>
          <a:lstStyle/>
          <a:p>
            <a:r>
              <a:rPr lang="en-US" sz="2800" dirty="0"/>
              <a:t>Calling Azure AD Protected 3rd Party REST APIs</a:t>
            </a:r>
          </a:p>
        </p:txBody>
      </p:sp>
      <p:sp>
        <p:nvSpPr>
          <p:cNvPr id="5" name="Text Placeholder 4"/>
          <p:cNvSpPr>
            <a:spLocks noGrp="1"/>
          </p:cNvSpPr>
          <p:nvPr>
            <p:ph type="body" sz="quarter" idx="10"/>
          </p:nvPr>
        </p:nvSpPr>
        <p:spPr>
          <a:xfrm>
            <a:off x="465138" y="2574721"/>
            <a:ext cx="3914774" cy="3862387"/>
          </a:xfrm>
        </p:spPr>
        <p:txBody>
          <a:bodyPr/>
          <a:lstStyle/>
          <a:p>
            <a:pPr>
              <a:spcBef>
                <a:spcPts val="1200"/>
              </a:spcBef>
            </a:pPr>
            <a:r>
              <a:rPr lang="en-US" sz="2000" dirty="0"/>
              <a:t>Azure AD Protected Resources &amp; </a:t>
            </a:r>
            <a:r>
              <a:rPr lang="en-US" sz="2000" dirty="0" err="1"/>
              <a:t>SPFx</a:t>
            </a:r>
            <a:r>
              <a:rPr lang="en-US" sz="2000" dirty="0"/>
              <a:t>: How it Works</a:t>
            </a:r>
          </a:p>
          <a:p>
            <a:pPr>
              <a:spcBef>
                <a:spcPts val="1200"/>
              </a:spcBef>
            </a:pPr>
            <a:r>
              <a:rPr lang="en-US" sz="2000" dirty="0"/>
              <a:t>Permission Requests</a:t>
            </a:r>
          </a:p>
          <a:p>
            <a:pPr>
              <a:spcBef>
                <a:spcPts val="1200"/>
              </a:spcBef>
            </a:pPr>
            <a:r>
              <a:rPr lang="en-US" sz="2000" dirty="0" err="1"/>
              <a:t>SPFx’s</a:t>
            </a:r>
            <a:r>
              <a:rPr lang="en-US" sz="2000" dirty="0"/>
              <a:t> </a:t>
            </a:r>
            <a:r>
              <a:rPr lang="en-US" sz="2000" dirty="0" err="1"/>
              <a:t>AadHttpClient</a:t>
            </a:r>
            <a:endParaRPr lang="en-US" sz="2000" dirty="0"/>
          </a:p>
          <a:p>
            <a:pPr>
              <a:spcBef>
                <a:spcPts val="1200"/>
              </a:spcBef>
            </a:pPr>
            <a:endParaRPr lang="en-US" sz="2000" dirty="0"/>
          </a:p>
        </p:txBody>
      </p:sp>
    </p:spTree>
    <p:extLst>
      <p:ext uri="{BB962C8B-B14F-4D97-AF65-F5344CB8AC3E}">
        <p14:creationId xmlns:p14="http://schemas.microsoft.com/office/powerpoint/2010/main" val="10221831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THENA.CUSTOMXMLID" val="{C556B207-714A-467E-AC42-E37FA114FFC3}"/>
  <p:tag name="ATHENA.CUSTOMXMLCONTENT" val="&lt;?xml version=&quot;1.0&quot;?&gt;&lt;athena xmlns=&quot;http://schemas.microsoft.com/edu/athena&quot; version=&quot;0.1.3396.0&quot;&gt;&lt;ink scale=&quot;0.5713244&quot;&gt;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lt;/ink&gt;&lt;/athena&gt;"/>
</p:tagLst>
</file>

<file path=ppt/theme/theme1.xml><?xml version="1.0" encoding="utf-8"?>
<a:theme xmlns:a="http://schemas.openxmlformats.org/drawingml/2006/main" name="Office 365 PPT Template - 2017">
  <a:themeElements>
    <a:clrScheme name="Office17_2">
      <a:dk1>
        <a:srgbClr val="2F2F2F"/>
      </a:dk1>
      <a:lt1>
        <a:srgbClr val="E6E6E6"/>
      </a:lt1>
      <a:dk2>
        <a:srgbClr val="2F2F2F"/>
      </a:dk2>
      <a:lt2>
        <a:srgbClr val="FFFFFF"/>
      </a:lt2>
      <a:accent1>
        <a:srgbClr val="D83B01"/>
      </a:accent1>
      <a:accent2>
        <a:srgbClr val="2F2F2F"/>
      </a:accent2>
      <a:accent3>
        <a:srgbClr val="D2D2D2"/>
      </a:accent3>
      <a:accent4>
        <a:srgbClr val="E6E6E6"/>
      </a:accent4>
      <a:accent5>
        <a:srgbClr val="2F2F2F"/>
      </a:accent5>
      <a:accent6>
        <a:srgbClr val="D2D2D2"/>
      </a:accent6>
      <a:hlink>
        <a:srgbClr val="D83B01"/>
      </a:hlink>
      <a:folHlink>
        <a:srgbClr val="D83B01"/>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Office PPT Template 2017_Final [Read-Only]" id="{73F65A92-A1E2-4F85-816E-D7BE701F4FD1}" vid="{D56D5674-EDE9-4FB8-A009-BF74ED985E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athena xmlns="http://schemas.microsoft.com/edu/athena" version="0.1.3396.0">
  <ink scale="0.5713244">AAEAAAD/////AQAAAAAAAAAMAgAAAE9BdXRob3JQUFQsIFZlcnNpb249MC4xLjMzOTYuMCwgQ3VsdHVyZT1uZXV0cmFsLCBQdWJsaWNLZXlUb2tlbj0zMWJmMzg1NmFkMzY0ZTM1BQEAAAALSW5rTWF0dGVyVjEDAAAADUxpc3RgMStfaXRlbXMMTGlzdGAxK19zaXplD0xpc3RgMStfdmVyc2lvbgQAABdTaGFyZWQuSW5raW5nLklua0F0b21bXQIAAAAICAIAAAAJAwAAAAIAAAAdAAAABwMAAAAAAQAAAAQAAAAECUlua0F0b21WMQIAAAAJBAAAAAkFAAAADQIFBAAAAAtQZW5TdHJva2VWMQQAAAAKQXR0cmlidXRlcwVUcmFjZQlTdGFydFRpbWUEVHlwZQQEAAQPUGVuQXR0cmlidXRlc1YxAgAAAApJbmtUcmFjZVYxAgAAABAMQWN0aW9uVHlwZVYxAgAAAAIAAAAJBgAAAAkHAAAA5O8AAAAAAAAF+P///wxBY3Rpb25UeXBlVjEBAAAAB3ZhbHVlX18ACAIAAAAAAAAABQUAAAANQ2xlYXJDYW52YXNWMQIAAAAJU3RhcnRUaW1lBFR5cGUABBAMQWN0aW9uVHlwZVYxAgAAAAIAAADYBgEAAAAAAAH3////+P///wAAAAAFBgAAAA9QZW5BdHRyaWJ1dGVzVjEKAAAAB19jb2xvckEHX2NvbG9yUgdfY29sb3JHB19jb2xvckIKRml0VG9DdXJ2ZQZIZWlnaHQOSWdub3JlUHJlc3N1cmUNSXNIaWdobGlnaHRlcgVTaGFwZQVXaWR0aAAAAAAAAAAABAACAgICAQYBAQxCcnVzaFNoYXBlVjECAAAABgIAAAD/AAAAAAAAAAAAAAhAAAAF9v///wxCcnVzaFNoYXBlVjEBAAAAB3ZhbHVlX18ACAIAAAABAAAAAAAAAAAACEAFBwAAAApJbmtUcmFjZVYxAwAAAA1MaXN0YDErX2l0ZW1zDExpc3RgMStfc2l6ZQ9MaXN0YDErX3ZlcnNpb24EAAAYU2hhcmVkLklua2luZy5JbmtQb2ludFtdAgAAAAgIAgAAAAkLAAAAAQAAAAEAAAAHCwAAAAABAAAABAAAAAQKSW5rUG9pbnRWMQIAAAAJDAAAAA0DBQwAAAAKSW5rUG9pbnRWMQQAAAABWAFZDlByZXNzdXJlRmFjdG9yCVRpbWVTdGFtcAAAAAAGBgsQAgAAAAACAAAAAOA/IAAAAAAA4D8AAAA/AAAAAAAAAAAL</ink>
</athena>
</file>

<file path=customXml/item2.xml><?xml version="1.0" encoding="utf-8"?>
<p:properties xmlns:p="http://schemas.microsoft.com/office/2006/metadata/properties" xmlns:xsi="http://www.w3.org/2001/XMLSchema-instance" xmlns:pc="http://schemas.microsoft.com/office/infopath/2007/PartnerControls">
  <documentManagement>
    <blutitle xmlns="cddc2349-6e50-4a78-ad20-77af69b8a290">Presentation Slides</blutitle>
    <asdtitle xmlns="cddc2349-6e50-4a78-ad20-77af69b8a290">WorkshopPLUS - SharePoint Developer</asdtitle>
    <videolocation xmlns="cddc2349-6e50-4a78-ad20-77af69b8a290">
      <Url xsi:nil="true"/>
      <Description xsi:nil="true"/>
    </videolocation>
    <metadata xmlns="cddc2349-6e50-4a78-ad20-77af69b8a290" xsi:nil="true"/>
    <lablocation xmlns="cddc2349-6e50-4a78-ad20-77af69b8a290">
      <Url xsi:nil="true"/>
      <Description xsi:nil="true"/>
    </lablocation>
    <asdstatus xmlns="cddc2349-6e50-4a78-ad20-77af69b8a29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134593D9FDB36041A0C9CBFB18AF751F" ma:contentTypeVersion="16" ma:contentTypeDescription="Create a new document." ma:contentTypeScope="" ma:versionID="b639ca93db15d69f80c54af144beaa47">
  <xsd:schema xmlns:xsd="http://www.w3.org/2001/XMLSchema" xmlns:xs="http://www.w3.org/2001/XMLSchema" xmlns:p="http://schemas.microsoft.com/office/2006/metadata/properties" xmlns:ns2="cddc2349-6e50-4a78-ad20-77af69b8a290" xmlns:ns3="5a56240e-be8b-42d7-bc40-f959eb77459e" targetNamespace="http://schemas.microsoft.com/office/2006/metadata/properties" ma:root="true" ma:fieldsID="c7986977ab7afe05b493d5fcb23a19d8" ns2:_="" ns3:_="">
    <xsd:import namespace="cddc2349-6e50-4a78-ad20-77af69b8a290"/>
    <xsd:import namespace="5a56240e-be8b-42d7-bc40-f959eb77459e"/>
    <xsd:element name="properties">
      <xsd:complexType>
        <xsd:sequence>
          <xsd:element name="documentManagement">
            <xsd:complexType>
              <xsd:all>
                <xsd:element ref="ns2:asdstatus" minOccurs="0"/>
                <xsd:element ref="ns2:asdtitle" minOccurs="0"/>
                <xsd:element ref="ns2:blutitle" minOccurs="0"/>
                <xsd:element ref="ns2:videolocation" minOccurs="0"/>
                <xsd:element ref="ns2:lablocation" minOccurs="0"/>
                <xsd:element ref="ns2:metadata" minOccurs="0"/>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c2349-6e50-4a78-ad20-77af69b8a290"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default="WorkshopPLUS - SharePoint Developer" ma:format="Dropdown" ma:internalName="asdtitle">
      <xsd:simpleType>
        <xsd:restriction base="dms:Text">
          <xsd:maxLength value="255"/>
        </xsd:restriction>
      </xsd:simpleType>
    </xsd:element>
    <xsd:element name="blutitle" ma:index="10" nillable="true" ma:displayName="BLU Title" ma:default="Presentation Slides" ma:format="Dropdown" ma:internalName="blutitle">
      <xsd:simpleType>
        <xsd:restriction base="dms:Text">
          <xsd:maxLength value="255"/>
        </xsd:restriction>
      </xsd:simpleType>
    </xsd:element>
    <xsd:element name="videolocation" ma:index="11" nillable="true" ma:displayName="Video Location" ma:internalName="videolocation">
      <xsd:complexType>
        <xsd:complexContent>
          <xsd:extension base="dms:URL">
            <xsd:sequence>
              <xsd:element name="Url" type="dms:ValidUrl" minOccurs="0" nillable="true"/>
              <xsd:element name="Description" type="xsd:string" nillable="true"/>
            </xsd:sequence>
          </xsd:extension>
        </xsd:complexContent>
      </xsd:complexType>
    </xsd:element>
    <xsd:element name="lablocation" ma:index="12" nillable="true" ma:displayName="Lab Location" ma:internalName="lablocation">
      <xsd:complexType>
        <xsd:complexContent>
          <xsd:extension base="dms:URL">
            <xsd:sequence>
              <xsd:element name="Url" type="dms:ValidUrl" minOccurs="0" nillable="true"/>
              <xsd:element name="Description" type="xsd:string" nillable="true"/>
            </xsd:sequence>
          </xsd:extension>
        </xsd:complexContent>
      </xsd:complexType>
    </xsd:element>
    <xsd:element name="metadata" ma:index="13" nillable="true" ma:displayName="Metadata" ma:internalName="metadata">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56240e-be8b-42d7-bc40-f959eb7745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B748CBD-0949-444B-9600-75CD9A8FAB3E}">
  <ds:schemaRefs>
    <ds:schemaRef ds:uri="http://schemas.microsoft.com/edu/athena"/>
  </ds:schemaRefs>
</ds:datastoreItem>
</file>

<file path=customXml/itemProps2.xml><?xml version="1.0" encoding="utf-8"?>
<ds:datastoreItem xmlns:ds="http://schemas.openxmlformats.org/officeDocument/2006/customXml" ds:itemID="{357D70F7-39AE-4977-817B-6B0AFAD850F6}">
  <ds:schemaRefs>
    <ds:schemaRef ds:uri="http://schemas.microsoft.com/office/2006/metadata/properties"/>
    <ds:schemaRef ds:uri="http://schemas.microsoft.com/office/infopath/2007/PartnerControls"/>
    <ds:schemaRef ds:uri="cddc2349-6e50-4a78-ad20-77af69b8a290"/>
  </ds:schemaRefs>
</ds:datastoreItem>
</file>

<file path=customXml/itemProps3.xml><?xml version="1.0" encoding="utf-8"?>
<ds:datastoreItem xmlns:ds="http://schemas.openxmlformats.org/officeDocument/2006/customXml" ds:itemID="{565FB1F8-9449-4A00-98F0-7664C31755AC}">
  <ds:schemaRefs>
    <ds:schemaRef ds:uri="http://schemas.microsoft.com/sharepoint/v3/contenttype/forms"/>
  </ds:schemaRefs>
</ds:datastoreItem>
</file>

<file path=customXml/itemProps4.xml><?xml version="1.0" encoding="utf-8"?>
<ds:datastoreItem xmlns:ds="http://schemas.openxmlformats.org/officeDocument/2006/customXml" ds:itemID="{79C62FA4-E576-4E27-AF07-C8402C7C3B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c2349-6e50-4a78-ad20-77af69b8a290"/>
    <ds:schemaRef ds:uri="5a56240e-be8b-42d7-bc40-f959eb7745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templates</Template>
  <TotalTime>0</TotalTime>
  <Words>2775</Words>
  <Application>Microsoft Office PowerPoint</Application>
  <PresentationFormat>Custom</PresentationFormat>
  <Paragraphs>381</Paragraphs>
  <Slides>40</Slides>
  <Notes>24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40</vt:i4>
      </vt:variant>
    </vt:vector>
  </HeadingPairs>
  <TitlesOfParts>
    <vt:vector size="50" baseType="lpstr">
      <vt:lpstr>Arial</vt:lpstr>
      <vt:lpstr>Calibri</vt:lpstr>
      <vt:lpstr>Consolas</vt:lpstr>
      <vt:lpstr>Courier New</vt:lpstr>
      <vt:lpstr>Segoe UI</vt:lpstr>
      <vt:lpstr>Segoe UI Light</vt:lpstr>
      <vt:lpstr>Segoe UI Semibold</vt:lpstr>
      <vt:lpstr>Segoe UI Semilight</vt:lpstr>
      <vt:lpstr>Wingdings</vt:lpstr>
      <vt:lpstr>Office 365 PPT Template - 2017</vt:lpstr>
      <vt:lpstr>Leverage the Microsoft Graph &amp; 3rd Party APIs</vt:lpstr>
      <vt:lpstr>Calling Anonymous 3rd Party REST APIs</vt:lpstr>
      <vt:lpstr>Overview Consume REST APIs in SPFx</vt:lpstr>
      <vt:lpstr>Calling 3rd Party APIs with the HTTPClient</vt:lpstr>
      <vt:lpstr>Calling Anonymous REST APIs </vt:lpstr>
      <vt:lpstr>Demo Calling Anonymous 3rd Party REST APIs</vt:lpstr>
      <vt:lpstr>Summary</vt:lpstr>
      <vt:lpstr>Leverage the Microsoft Graph &amp; 3rd Party APIs</vt:lpstr>
      <vt:lpstr>Calling Azure AD Protected 3rd Party REST APIs</vt:lpstr>
      <vt:lpstr>Securing REST APIs with Azure AD</vt:lpstr>
      <vt:lpstr>Securing Azure Functions</vt:lpstr>
      <vt:lpstr>Securing Azure Functions</vt:lpstr>
      <vt:lpstr>Calling Azure AD Secured Resources from SPFx</vt:lpstr>
      <vt:lpstr>Granting Permissions to SharePoint Online</vt:lpstr>
      <vt:lpstr>SPFx Solutions Declare Permission Requests</vt:lpstr>
      <vt:lpstr>How It Works: Calling Azure AD Secured REST APIs from SPFx</vt:lpstr>
      <vt:lpstr>Using the Azure AD HTTP Client</vt:lpstr>
      <vt:lpstr>Add SharePoint Package to SharePoint App Catalog</vt:lpstr>
      <vt:lpstr>Approve / Reject with SharePoint Online API Management Page</vt:lpstr>
      <vt:lpstr>Demo Calling the Microsoft Graph</vt:lpstr>
      <vt:lpstr>Summary</vt:lpstr>
      <vt:lpstr>Leverage the Microsoft Graph &amp; 3rd Party APIs</vt:lpstr>
      <vt:lpstr>Calling the Microsoft Graph </vt:lpstr>
      <vt:lpstr>Microsoft 365 Platform</vt:lpstr>
      <vt:lpstr>Microsoft Graph Gateway to your data in the Microsoft-cloud  </vt:lpstr>
      <vt:lpstr>Microsoft Graph, gateway to Office 365</vt:lpstr>
      <vt:lpstr>Microsoft Graph JavaScript SDK</vt:lpstr>
      <vt:lpstr>Initializing the Microsoft Graph JS SDK</vt:lpstr>
      <vt:lpstr>Microsoft Graph TypeScript Type Declarations</vt:lpstr>
      <vt:lpstr>Microsoft Graph TypeScript Type Declarations</vt:lpstr>
      <vt:lpstr>SharePoint Framework Includes a Microsoft Graph Client</vt:lpstr>
      <vt:lpstr>SPFx Solutions Declare Permission Requests</vt:lpstr>
      <vt:lpstr>Add SharePoint Package to SharePoint App Catalog</vt:lpstr>
      <vt:lpstr>Approve / Reject with SharePoint Online API Management Page</vt:lpstr>
      <vt:lpstr>Demo Calling the Microsoft Graph</vt:lpstr>
      <vt:lpstr>Summary</vt:lpstr>
      <vt:lpstr>Reading further</vt:lpstr>
      <vt:lpstr>Reading further</vt:lpstr>
      <vt:lpstr>Lab  In this lab you work with the SharePoint Framework to communicate with the Microsoft Graph and third party REST APIs in your SharePoint Framework project.  aka.ms/spdevwsM4L6</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2017-08-19T23:50:46Z</dcterms:created>
  <dcterms:modified xsi:type="dcterms:W3CDTF">2020-04-11T07:27:49Z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vesaj@microsoft.com</vt:lpwstr>
  </property>
  <property fmtid="{D5CDD505-2E9C-101B-9397-08002B2CF9AE}" pid="5" name="MSIP_Label_f42aa342-8706-4288-bd11-ebb85995028c_SetDate">
    <vt:lpwstr>2018-12-20T12:55:35.4497539Z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0x010100134593D9FDB36041A0C9CBFB18AF751F</vt:lpwstr>
  </property>
</Properties>
</file>