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5"/>
  </p:sldMasterIdLst>
  <p:notesMasterIdLst>
    <p:notesMasterId r:id="rId55"/>
  </p:notesMasterIdLst>
  <p:handoutMasterIdLst>
    <p:handoutMasterId r:id="rId56"/>
  </p:handoutMasterIdLst>
  <p:sldIdLst>
    <p:sldId id="1562" r:id="rId6"/>
    <p:sldId id="1563" r:id="rId7"/>
    <p:sldId id="1547" r:id="rId8"/>
    <p:sldId id="1552" r:id="rId9"/>
    <p:sldId id="1555" r:id="rId10"/>
    <p:sldId id="1556" r:id="rId11"/>
    <p:sldId id="1557" r:id="rId12"/>
    <p:sldId id="1558" r:id="rId13"/>
    <p:sldId id="1559" r:id="rId14"/>
    <p:sldId id="1590" r:id="rId15"/>
    <p:sldId id="1550" r:id="rId16"/>
    <p:sldId id="1589" r:id="rId17"/>
    <p:sldId id="1577" r:id="rId18"/>
    <p:sldId id="1591" r:id="rId19"/>
    <p:sldId id="1592" r:id="rId20"/>
    <p:sldId id="1553" r:id="rId21"/>
    <p:sldId id="1593" r:id="rId22"/>
    <p:sldId id="1594" r:id="rId23"/>
    <p:sldId id="1551" r:id="rId24"/>
    <p:sldId id="1595" r:id="rId25"/>
    <p:sldId id="1596" r:id="rId26"/>
    <p:sldId id="1560" r:id="rId27"/>
    <p:sldId id="1561" r:id="rId28"/>
    <p:sldId id="1597" r:id="rId29"/>
    <p:sldId id="1598" r:id="rId30"/>
    <p:sldId id="1564" r:id="rId31"/>
    <p:sldId id="1565" r:id="rId32"/>
    <p:sldId id="1566" r:id="rId33"/>
    <p:sldId id="1568" r:id="rId34"/>
    <p:sldId id="1569" r:id="rId35"/>
    <p:sldId id="1570" r:id="rId36"/>
    <p:sldId id="1571" r:id="rId37"/>
    <p:sldId id="1572" r:id="rId38"/>
    <p:sldId id="1573" r:id="rId39"/>
    <p:sldId id="1574" r:id="rId40"/>
    <p:sldId id="1599" r:id="rId41"/>
    <p:sldId id="1600" r:id="rId42"/>
    <p:sldId id="1601" r:id="rId43"/>
    <p:sldId id="1605" r:id="rId44"/>
    <p:sldId id="1606" r:id="rId45"/>
    <p:sldId id="1607" r:id="rId46"/>
    <p:sldId id="1608" r:id="rId47"/>
    <p:sldId id="1609" r:id="rId48"/>
    <p:sldId id="1610" r:id="rId49"/>
    <p:sldId id="1611" r:id="rId50"/>
    <p:sldId id="1612" r:id="rId51"/>
    <p:sldId id="1602" r:id="rId52"/>
    <p:sldId id="1617" r:id="rId53"/>
    <p:sldId id="1615" r:id="rId5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ct 101 &amp; Basic React Web Part Structure" id="{E1FBED56-7E21-C94D-8049-451270E8C32A}">
          <p14:sldIdLst>
            <p14:sldId id="1562"/>
            <p14:sldId id="1563"/>
            <p14:sldId id="1547"/>
            <p14:sldId id="1552"/>
            <p14:sldId id="1555"/>
            <p14:sldId id="1556"/>
            <p14:sldId id="1557"/>
            <p14:sldId id="1558"/>
            <p14:sldId id="1559"/>
            <p14:sldId id="1590"/>
            <p14:sldId id="1550"/>
            <p14:sldId id="1589"/>
            <p14:sldId id="1577"/>
          </p14:sldIdLst>
        </p14:section>
        <p14:section name="Using React and office UI Fabric React Components" id="{A4A85E79-4D4A-4005-99EE-144C7E554A0B}">
          <p14:sldIdLst>
            <p14:sldId id="1591"/>
            <p14:sldId id="1592"/>
            <p14:sldId id="1553"/>
            <p14:sldId id="1593"/>
            <p14:sldId id="1594"/>
            <p14:sldId id="1551"/>
            <p14:sldId id="1595"/>
            <p14:sldId id="1596"/>
            <p14:sldId id="1560"/>
            <p14:sldId id="1561"/>
            <p14:sldId id="1597"/>
            <p14:sldId id="1598"/>
            <p14:sldId id="1564"/>
            <p14:sldId id="1565"/>
            <p14:sldId id="1566"/>
            <p14:sldId id="1568"/>
            <p14:sldId id="1569"/>
            <p14:sldId id="1570"/>
            <p14:sldId id="1571"/>
            <p14:sldId id="1572"/>
            <p14:sldId id="1573"/>
            <p14:sldId id="1574"/>
            <p14:sldId id="1599"/>
            <p14:sldId id="1600"/>
            <p14:sldId id="1601"/>
          </p14:sldIdLst>
        </p14:section>
        <p14:section name="Extend existing web part to be dynamic" id="{47BD882A-5642-470F-A6C1-1BA8648E2FD2}">
          <p14:sldIdLst>
            <p14:sldId id="1605"/>
            <p14:sldId id="1606"/>
            <p14:sldId id="1607"/>
            <p14:sldId id="1608"/>
            <p14:sldId id="1609"/>
            <p14:sldId id="1610"/>
            <p14:sldId id="1611"/>
            <p14:sldId id="1612"/>
            <p14:sldId id="1602"/>
            <p14:sldId id="1617"/>
            <p14:sldId id="161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B01"/>
    <a:srgbClr val="2D2D30"/>
    <a:srgbClr val="2F2F2F"/>
    <a:srgbClr val="787878"/>
    <a:srgbClr val="595959"/>
    <a:srgbClr val="A6A6A6"/>
    <a:srgbClr val="7F7F7F"/>
    <a:srgbClr val="00BCF2"/>
    <a:srgbClr val="FFFFFF"/>
    <a:srgbClr val="000A18"/>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82" autoAdjust="0"/>
    <p:restoredTop sz="71031" autoAdjust="0"/>
  </p:normalViewPr>
  <p:slideViewPr>
    <p:cSldViewPr snapToGrid="0">
      <p:cViewPr varScale="1">
        <p:scale>
          <a:sx n="114" d="100"/>
          <a:sy n="114" d="100"/>
        </p:scale>
        <p:origin x="1548" y="8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BE7ABA-259C-2D46-8838-78DA862CAA4A}"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EA1F32CA-5FE5-F644-8E6A-FB2B3B5232C5}">
      <dgm:prSet/>
      <dgm:spPr/>
      <dgm:t>
        <a:bodyPr/>
        <a:lstStyle/>
        <a:p>
          <a:r>
            <a:rPr lang="en-US" baseline="0"/>
            <a:t>Component design</a:t>
          </a:r>
          <a:endParaRPr lang="en-US"/>
        </a:p>
      </dgm:t>
    </dgm:pt>
    <dgm:pt modelId="{81EEEEE6-092E-1749-BF06-1ED6D1E9BDF2}" type="parTrans" cxnId="{0CDAE23D-050C-F043-8F55-CF50930AE87B}">
      <dgm:prSet/>
      <dgm:spPr/>
      <dgm:t>
        <a:bodyPr/>
        <a:lstStyle/>
        <a:p>
          <a:endParaRPr lang="en-US"/>
        </a:p>
      </dgm:t>
    </dgm:pt>
    <dgm:pt modelId="{44FF5AD5-E911-C34C-82CB-E5D8B4A1B8AD}" type="sibTrans" cxnId="{0CDAE23D-050C-F043-8F55-CF50930AE87B}">
      <dgm:prSet/>
      <dgm:spPr/>
      <dgm:t>
        <a:bodyPr/>
        <a:lstStyle/>
        <a:p>
          <a:endParaRPr lang="en-US"/>
        </a:p>
      </dgm:t>
    </dgm:pt>
    <dgm:pt modelId="{410AC37D-EFE3-E04B-B176-2439F1216C57}">
      <dgm:prSet/>
      <dgm:spPr/>
      <dgm:t>
        <a:bodyPr/>
        <a:lstStyle/>
        <a:p>
          <a:r>
            <a:rPr lang="en-US" baseline="0"/>
            <a:t>Splitting UIs</a:t>
          </a:r>
          <a:endParaRPr lang="en-US"/>
        </a:p>
      </dgm:t>
    </dgm:pt>
    <dgm:pt modelId="{BDD3B684-845A-B740-B2E5-A0DC92E1A6F9}" type="parTrans" cxnId="{A552E7E3-0625-854A-ABF7-545963330B84}">
      <dgm:prSet/>
      <dgm:spPr/>
      <dgm:t>
        <a:bodyPr/>
        <a:lstStyle/>
        <a:p>
          <a:endParaRPr lang="en-US"/>
        </a:p>
      </dgm:t>
    </dgm:pt>
    <dgm:pt modelId="{A26BD4CC-398D-124D-AB50-EE91D5B704B4}" type="sibTrans" cxnId="{A552E7E3-0625-854A-ABF7-545963330B84}">
      <dgm:prSet/>
      <dgm:spPr/>
      <dgm:t>
        <a:bodyPr/>
        <a:lstStyle/>
        <a:p>
          <a:endParaRPr lang="en-US"/>
        </a:p>
      </dgm:t>
    </dgm:pt>
    <dgm:pt modelId="{FD622341-C2BB-C448-8551-799248A15755}">
      <dgm:prSet/>
      <dgm:spPr/>
      <dgm:t>
        <a:bodyPr/>
        <a:lstStyle/>
        <a:p>
          <a:r>
            <a:rPr lang="en-US" baseline="0" dirty="0"/>
            <a:t>Designing flows and communications</a:t>
          </a:r>
          <a:endParaRPr lang="en-US" dirty="0"/>
        </a:p>
      </dgm:t>
    </dgm:pt>
    <dgm:pt modelId="{6B1D03CE-0923-594F-BDA6-34A92225B5A2}" type="parTrans" cxnId="{CFD49AFC-0790-2945-A6C9-A37F1009AA3D}">
      <dgm:prSet/>
      <dgm:spPr/>
      <dgm:t>
        <a:bodyPr/>
        <a:lstStyle/>
        <a:p>
          <a:endParaRPr lang="en-US"/>
        </a:p>
      </dgm:t>
    </dgm:pt>
    <dgm:pt modelId="{513269C5-D788-EA47-8DDD-A2D9CB8970E4}" type="sibTrans" cxnId="{CFD49AFC-0790-2945-A6C9-A37F1009AA3D}">
      <dgm:prSet/>
      <dgm:spPr/>
      <dgm:t>
        <a:bodyPr/>
        <a:lstStyle/>
        <a:p>
          <a:endParaRPr lang="en-US"/>
        </a:p>
      </dgm:t>
    </dgm:pt>
    <dgm:pt modelId="{504A0AA2-6C5B-F444-B110-A58DB5DBB572}" type="pres">
      <dgm:prSet presAssocID="{B8BE7ABA-259C-2D46-8838-78DA862CAA4A}" presName="outerComposite" presStyleCnt="0">
        <dgm:presLayoutVars>
          <dgm:chMax val="5"/>
          <dgm:dir/>
          <dgm:resizeHandles val="exact"/>
        </dgm:presLayoutVars>
      </dgm:prSet>
      <dgm:spPr/>
    </dgm:pt>
    <dgm:pt modelId="{33DFA462-350F-2E40-B3BC-A8BEF2EEAC0F}" type="pres">
      <dgm:prSet presAssocID="{B8BE7ABA-259C-2D46-8838-78DA862CAA4A}" presName="dummyMaxCanvas" presStyleCnt="0">
        <dgm:presLayoutVars/>
      </dgm:prSet>
      <dgm:spPr/>
    </dgm:pt>
    <dgm:pt modelId="{D720A50C-1EEC-6A47-9074-FFD3808EAC5B}" type="pres">
      <dgm:prSet presAssocID="{B8BE7ABA-259C-2D46-8838-78DA862CAA4A}" presName="ThreeNodes_1" presStyleLbl="node1" presStyleIdx="0" presStyleCnt="3">
        <dgm:presLayoutVars>
          <dgm:bulletEnabled val="1"/>
        </dgm:presLayoutVars>
      </dgm:prSet>
      <dgm:spPr/>
    </dgm:pt>
    <dgm:pt modelId="{899AE159-0D00-B842-9238-945799A192C4}" type="pres">
      <dgm:prSet presAssocID="{B8BE7ABA-259C-2D46-8838-78DA862CAA4A}" presName="ThreeNodes_2" presStyleLbl="node1" presStyleIdx="1" presStyleCnt="3">
        <dgm:presLayoutVars>
          <dgm:bulletEnabled val="1"/>
        </dgm:presLayoutVars>
      </dgm:prSet>
      <dgm:spPr/>
    </dgm:pt>
    <dgm:pt modelId="{C141266D-A880-3D46-9863-AE9906420ABA}" type="pres">
      <dgm:prSet presAssocID="{B8BE7ABA-259C-2D46-8838-78DA862CAA4A}" presName="ThreeNodes_3" presStyleLbl="node1" presStyleIdx="2" presStyleCnt="3">
        <dgm:presLayoutVars>
          <dgm:bulletEnabled val="1"/>
        </dgm:presLayoutVars>
      </dgm:prSet>
      <dgm:spPr/>
    </dgm:pt>
    <dgm:pt modelId="{6776E761-7DF5-A443-8F4B-647AB58166DA}" type="pres">
      <dgm:prSet presAssocID="{B8BE7ABA-259C-2D46-8838-78DA862CAA4A}" presName="ThreeConn_1-2" presStyleLbl="fgAccFollowNode1" presStyleIdx="0" presStyleCnt="2">
        <dgm:presLayoutVars>
          <dgm:bulletEnabled val="1"/>
        </dgm:presLayoutVars>
      </dgm:prSet>
      <dgm:spPr/>
    </dgm:pt>
    <dgm:pt modelId="{C7C950B6-C982-2946-BFA1-3B2287710731}" type="pres">
      <dgm:prSet presAssocID="{B8BE7ABA-259C-2D46-8838-78DA862CAA4A}" presName="ThreeConn_2-3" presStyleLbl="fgAccFollowNode1" presStyleIdx="1" presStyleCnt="2">
        <dgm:presLayoutVars>
          <dgm:bulletEnabled val="1"/>
        </dgm:presLayoutVars>
      </dgm:prSet>
      <dgm:spPr/>
    </dgm:pt>
    <dgm:pt modelId="{01F310DF-9AED-5341-8D66-516D67584135}" type="pres">
      <dgm:prSet presAssocID="{B8BE7ABA-259C-2D46-8838-78DA862CAA4A}" presName="ThreeNodes_1_text" presStyleLbl="node1" presStyleIdx="2" presStyleCnt="3">
        <dgm:presLayoutVars>
          <dgm:bulletEnabled val="1"/>
        </dgm:presLayoutVars>
      </dgm:prSet>
      <dgm:spPr/>
    </dgm:pt>
    <dgm:pt modelId="{C4EFBBFF-B896-B642-843F-B26BC37CD83B}" type="pres">
      <dgm:prSet presAssocID="{B8BE7ABA-259C-2D46-8838-78DA862CAA4A}" presName="ThreeNodes_2_text" presStyleLbl="node1" presStyleIdx="2" presStyleCnt="3">
        <dgm:presLayoutVars>
          <dgm:bulletEnabled val="1"/>
        </dgm:presLayoutVars>
      </dgm:prSet>
      <dgm:spPr/>
    </dgm:pt>
    <dgm:pt modelId="{44FCF7E6-6481-3040-9353-E3652AA6462F}" type="pres">
      <dgm:prSet presAssocID="{B8BE7ABA-259C-2D46-8838-78DA862CAA4A}" presName="ThreeNodes_3_text" presStyleLbl="node1" presStyleIdx="2" presStyleCnt="3">
        <dgm:presLayoutVars>
          <dgm:bulletEnabled val="1"/>
        </dgm:presLayoutVars>
      </dgm:prSet>
      <dgm:spPr/>
    </dgm:pt>
  </dgm:ptLst>
  <dgm:cxnLst>
    <dgm:cxn modelId="{70A3030C-0718-9E48-9525-72D12080B758}" type="presOf" srcId="{44FF5AD5-E911-C34C-82CB-E5D8B4A1B8AD}" destId="{6776E761-7DF5-A443-8F4B-647AB58166DA}" srcOrd="0" destOrd="0" presId="urn:microsoft.com/office/officeart/2005/8/layout/vProcess5"/>
    <dgm:cxn modelId="{FB4A1D3C-7B42-3444-8A8D-0DD7916ACDFA}" type="presOf" srcId="{FD622341-C2BB-C448-8551-799248A15755}" destId="{C141266D-A880-3D46-9863-AE9906420ABA}" srcOrd="0" destOrd="0" presId="urn:microsoft.com/office/officeart/2005/8/layout/vProcess5"/>
    <dgm:cxn modelId="{0CDAE23D-050C-F043-8F55-CF50930AE87B}" srcId="{B8BE7ABA-259C-2D46-8838-78DA862CAA4A}" destId="{EA1F32CA-5FE5-F644-8E6A-FB2B3B5232C5}" srcOrd="0" destOrd="0" parTransId="{81EEEEE6-092E-1749-BF06-1ED6D1E9BDF2}" sibTransId="{44FF5AD5-E911-C34C-82CB-E5D8B4A1B8AD}"/>
    <dgm:cxn modelId="{24DE0C44-F85F-924B-A938-90C6CB6E0FD2}" type="presOf" srcId="{EA1F32CA-5FE5-F644-8E6A-FB2B3B5232C5}" destId="{01F310DF-9AED-5341-8D66-516D67584135}" srcOrd="1" destOrd="0" presId="urn:microsoft.com/office/officeart/2005/8/layout/vProcess5"/>
    <dgm:cxn modelId="{5493D492-5587-7645-A41A-7654617073A2}" type="presOf" srcId="{FD622341-C2BB-C448-8551-799248A15755}" destId="{44FCF7E6-6481-3040-9353-E3652AA6462F}" srcOrd="1" destOrd="0" presId="urn:microsoft.com/office/officeart/2005/8/layout/vProcess5"/>
    <dgm:cxn modelId="{CA212D9A-2599-7143-A14E-0C00D7A2FA86}" type="presOf" srcId="{A26BD4CC-398D-124D-AB50-EE91D5B704B4}" destId="{C7C950B6-C982-2946-BFA1-3B2287710731}" srcOrd="0" destOrd="0" presId="urn:microsoft.com/office/officeart/2005/8/layout/vProcess5"/>
    <dgm:cxn modelId="{D5A55BA0-C037-9542-B815-4A24FE04AD19}" type="presOf" srcId="{410AC37D-EFE3-E04B-B176-2439F1216C57}" destId="{C4EFBBFF-B896-B642-843F-B26BC37CD83B}" srcOrd="1" destOrd="0" presId="urn:microsoft.com/office/officeart/2005/8/layout/vProcess5"/>
    <dgm:cxn modelId="{340911B7-62C6-F848-A254-E361D4D2C5A3}" type="presOf" srcId="{EA1F32CA-5FE5-F644-8E6A-FB2B3B5232C5}" destId="{D720A50C-1EEC-6A47-9074-FFD3808EAC5B}" srcOrd="0" destOrd="0" presId="urn:microsoft.com/office/officeart/2005/8/layout/vProcess5"/>
    <dgm:cxn modelId="{7C05D6B9-2D1D-F44E-8A55-818A52B541E2}" type="presOf" srcId="{410AC37D-EFE3-E04B-B176-2439F1216C57}" destId="{899AE159-0D00-B842-9238-945799A192C4}" srcOrd="0" destOrd="0" presId="urn:microsoft.com/office/officeart/2005/8/layout/vProcess5"/>
    <dgm:cxn modelId="{788B38D5-533D-1D44-8144-B154C8C33B2A}" type="presOf" srcId="{B8BE7ABA-259C-2D46-8838-78DA862CAA4A}" destId="{504A0AA2-6C5B-F444-B110-A58DB5DBB572}" srcOrd="0" destOrd="0" presId="urn:microsoft.com/office/officeart/2005/8/layout/vProcess5"/>
    <dgm:cxn modelId="{A552E7E3-0625-854A-ABF7-545963330B84}" srcId="{B8BE7ABA-259C-2D46-8838-78DA862CAA4A}" destId="{410AC37D-EFE3-E04B-B176-2439F1216C57}" srcOrd="1" destOrd="0" parTransId="{BDD3B684-845A-B740-B2E5-A0DC92E1A6F9}" sibTransId="{A26BD4CC-398D-124D-AB50-EE91D5B704B4}"/>
    <dgm:cxn modelId="{CFD49AFC-0790-2945-A6C9-A37F1009AA3D}" srcId="{B8BE7ABA-259C-2D46-8838-78DA862CAA4A}" destId="{FD622341-C2BB-C448-8551-799248A15755}" srcOrd="2" destOrd="0" parTransId="{6B1D03CE-0923-594F-BDA6-34A92225B5A2}" sibTransId="{513269C5-D788-EA47-8DDD-A2D9CB8970E4}"/>
    <dgm:cxn modelId="{9731B4DC-3F7E-9C4E-9CEE-928FFB6D4C96}" type="presParOf" srcId="{504A0AA2-6C5B-F444-B110-A58DB5DBB572}" destId="{33DFA462-350F-2E40-B3BC-A8BEF2EEAC0F}" srcOrd="0" destOrd="0" presId="urn:microsoft.com/office/officeart/2005/8/layout/vProcess5"/>
    <dgm:cxn modelId="{320ABA0B-07AB-7348-BD00-6AE5FA5A8ABE}" type="presParOf" srcId="{504A0AA2-6C5B-F444-B110-A58DB5DBB572}" destId="{D720A50C-1EEC-6A47-9074-FFD3808EAC5B}" srcOrd="1" destOrd="0" presId="urn:microsoft.com/office/officeart/2005/8/layout/vProcess5"/>
    <dgm:cxn modelId="{0793C135-3C0A-6F4A-BF90-08F9FE31BCF4}" type="presParOf" srcId="{504A0AA2-6C5B-F444-B110-A58DB5DBB572}" destId="{899AE159-0D00-B842-9238-945799A192C4}" srcOrd="2" destOrd="0" presId="urn:microsoft.com/office/officeart/2005/8/layout/vProcess5"/>
    <dgm:cxn modelId="{A39F28F3-1275-FD49-8971-754D222CBEFD}" type="presParOf" srcId="{504A0AA2-6C5B-F444-B110-A58DB5DBB572}" destId="{C141266D-A880-3D46-9863-AE9906420ABA}" srcOrd="3" destOrd="0" presId="urn:microsoft.com/office/officeart/2005/8/layout/vProcess5"/>
    <dgm:cxn modelId="{AEAEF909-0412-DD49-82D9-3D79B1024CB8}" type="presParOf" srcId="{504A0AA2-6C5B-F444-B110-A58DB5DBB572}" destId="{6776E761-7DF5-A443-8F4B-647AB58166DA}" srcOrd="4" destOrd="0" presId="urn:microsoft.com/office/officeart/2005/8/layout/vProcess5"/>
    <dgm:cxn modelId="{9E6D989C-F556-1A4A-85F3-93D725F433BE}" type="presParOf" srcId="{504A0AA2-6C5B-F444-B110-A58DB5DBB572}" destId="{C7C950B6-C982-2946-BFA1-3B2287710731}" srcOrd="5" destOrd="0" presId="urn:microsoft.com/office/officeart/2005/8/layout/vProcess5"/>
    <dgm:cxn modelId="{39D4D124-869E-B142-BADE-75D71196C3F8}" type="presParOf" srcId="{504A0AA2-6C5B-F444-B110-A58DB5DBB572}" destId="{01F310DF-9AED-5341-8D66-516D67584135}" srcOrd="6" destOrd="0" presId="urn:microsoft.com/office/officeart/2005/8/layout/vProcess5"/>
    <dgm:cxn modelId="{8E465341-2711-C249-8A20-D3C4AC3B8BD1}" type="presParOf" srcId="{504A0AA2-6C5B-F444-B110-A58DB5DBB572}" destId="{C4EFBBFF-B896-B642-843F-B26BC37CD83B}" srcOrd="7" destOrd="0" presId="urn:microsoft.com/office/officeart/2005/8/layout/vProcess5"/>
    <dgm:cxn modelId="{9A5B5DC3-DCD8-954F-A708-410C74967A96}" type="presParOf" srcId="{504A0AA2-6C5B-F444-B110-A58DB5DBB572}" destId="{44FCF7E6-6481-3040-9353-E3652AA6462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DB8580-789D-274C-AC54-FC2E28C99974}" type="doc">
      <dgm:prSet loTypeId="urn:microsoft.com/office/officeart/2005/8/layout/default" loCatId="process" qsTypeId="urn:microsoft.com/office/officeart/2005/8/quickstyle/simple1" qsCatId="simple" csTypeId="urn:microsoft.com/office/officeart/2005/8/colors/accent1_2" csCatId="accent1"/>
      <dgm:spPr/>
      <dgm:t>
        <a:bodyPr/>
        <a:lstStyle/>
        <a:p>
          <a:endParaRPr lang="en-US"/>
        </a:p>
      </dgm:t>
    </dgm:pt>
    <dgm:pt modelId="{AABFB2A4-ECCC-CE42-8B77-58F3E0645E79}">
      <dgm:prSet/>
      <dgm:spPr/>
      <dgm:t>
        <a:bodyPr/>
        <a:lstStyle/>
        <a:p>
          <a:r>
            <a:rPr lang="en-US" baseline="0"/>
            <a:t>Built by Microsoft</a:t>
          </a:r>
          <a:endParaRPr lang="en-US"/>
        </a:p>
      </dgm:t>
    </dgm:pt>
    <dgm:pt modelId="{C08E9A8A-E1CB-3449-94CF-6655694CF00C}" type="parTrans" cxnId="{A4EEC133-1501-964C-BDAA-206C2F71389D}">
      <dgm:prSet/>
      <dgm:spPr/>
      <dgm:t>
        <a:bodyPr/>
        <a:lstStyle/>
        <a:p>
          <a:endParaRPr lang="en-US"/>
        </a:p>
      </dgm:t>
    </dgm:pt>
    <dgm:pt modelId="{4A152869-F716-A745-AF51-D857FAC45EC3}" type="sibTrans" cxnId="{A4EEC133-1501-964C-BDAA-206C2F71389D}">
      <dgm:prSet/>
      <dgm:spPr/>
      <dgm:t>
        <a:bodyPr/>
        <a:lstStyle/>
        <a:p>
          <a:endParaRPr lang="en-US"/>
        </a:p>
      </dgm:t>
    </dgm:pt>
    <dgm:pt modelId="{0A6814AB-9436-9246-A2DD-BD0B3A701875}">
      <dgm:prSet/>
      <dgm:spPr/>
      <dgm:t>
        <a:bodyPr/>
        <a:lstStyle/>
        <a:p>
          <a:r>
            <a:rPr lang="en-US" baseline="0"/>
            <a:t>All about styling instead of JavaScript</a:t>
          </a:r>
          <a:endParaRPr lang="en-US"/>
        </a:p>
      </dgm:t>
    </dgm:pt>
    <dgm:pt modelId="{FEA65152-D34C-894B-899A-84A116F5254C}" type="parTrans" cxnId="{2727D0A2-2080-D149-A16C-85DF29B12798}">
      <dgm:prSet/>
      <dgm:spPr/>
      <dgm:t>
        <a:bodyPr/>
        <a:lstStyle/>
        <a:p>
          <a:endParaRPr lang="en-US"/>
        </a:p>
      </dgm:t>
    </dgm:pt>
    <dgm:pt modelId="{4F98178D-61B7-CC41-B7C1-BF7E328BA5BF}" type="sibTrans" cxnId="{2727D0A2-2080-D149-A16C-85DF29B12798}">
      <dgm:prSet/>
      <dgm:spPr/>
      <dgm:t>
        <a:bodyPr/>
        <a:lstStyle/>
        <a:p>
          <a:endParaRPr lang="en-US"/>
        </a:p>
      </dgm:t>
    </dgm:pt>
    <dgm:pt modelId="{E154FDF4-9666-F143-B4FF-86CAE8DEF004}">
      <dgm:prSet/>
      <dgm:spPr/>
      <dgm:t>
        <a:bodyPr/>
        <a:lstStyle/>
        <a:p>
          <a:r>
            <a:rPr lang="en-US" baseline="0"/>
            <a:t>Integrates with other frameworks</a:t>
          </a:r>
          <a:endParaRPr lang="en-US"/>
        </a:p>
      </dgm:t>
    </dgm:pt>
    <dgm:pt modelId="{663DC31A-094B-774E-8651-68B345B6BE47}" type="parTrans" cxnId="{47FE1E11-7B0A-3C46-82C1-072F60FA8E74}">
      <dgm:prSet/>
      <dgm:spPr/>
      <dgm:t>
        <a:bodyPr/>
        <a:lstStyle/>
        <a:p>
          <a:endParaRPr lang="en-US"/>
        </a:p>
      </dgm:t>
    </dgm:pt>
    <dgm:pt modelId="{61C66F67-5BCF-E94E-99BA-2D8FE265A233}" type="sibTrans" cxnId="{47FE1E11-7B0A-3C46-82C1-072F60FA8E74}">
      <dgm:prSet/>
      <dgm:spPr/>
      <dgm:t>
        <a:bodyPr/>
        <a:lstStyle/>
        <a:p>
          <a:endParaRPr lang="en-US"/>
        </a:p>
      </dgm:t>
    </dgm:pt>
    <dgm:pt modelId="{6A104F3F-A66A-9643-BBCA-4921F2670D53}">
      <dgm:prSet/>
      <dgm:spPr/>
      <dgm:t>
        <a:bodyPr/>
        <a:lstStyle/>
        <a:p>
          <a:r>
            <a:rPr lang="en-US" baseline="0"/>
            <a:t>Language support</a:t>
          </a:r>
          <a:endParaRPr lang="en-US"/>
        </a:p>
      </dgm:t>
    </dgm:pt>
    <dgm:pt modelId="{75B9DD63-5FE0-A447-A2A1-5BED22D78F19}" type="parTrans" cxnId="{F672ECE6-0875-644F-A4B2-2A2DD5A7B8F3}">
      <dgm:prSet/>
      <dgm:spPr/>
      <dgm:t>
        <a:bodyPr/>
        <a:lstStyle/>
        <a:p>
          <a:endParaRPr lang="en-US"/>
        </a:p>
      </dgm:t>
    </dgm:pt>
    <dgm:pt modelId="{F907388E-80CE-B34D-B1D2-E99F5470F9CB}" type="sibTrans" cxnId="{F672ECE6-0875-644F-A4B2-2A2DD5A7B8F3}">
      <dgm:prSet/>
      <dgm:spPr/>
      <dgm:t>
        <a:bodyPr/>
        <a:lstStyle/>
        <a:p>
          <a:endParaRPr lang="en-US"/>
        </a:p>
      </dgm:t>
    </dgm:pt>
    <dgm:pt modelId="{43DF0E68-71DE-AB4C-A4DD-2E0A55A14179}" type="pres">
      <dgm:prSet presAssocID="{2DDB8580-789D-274C-AC54-FC2E28C99974}" presName="diagram" presStyleCnt="0">
        <dgm:presLayoutVars>
          <dgm:dir/>
          <dgm:resizeHandles val="exact"/>
        </dgm:presLayoutVars>
      </dgm:prSet>
      <dgm:spPr/>
    </dgm:pt>
    <dgm:pt modelId="{4470083B-6368-1B4D-A154-E95D6074F57F}" type="pres">
      <dgm:prSet presAssocID="{AABFB2A4-ECCC-CE42-8B77-58F3E0645E79}" presName="node" presStyleLbl="node1" presStyleIdx="0" presStyleCnt="4">
        <dgm:presLayoutVars>
          <dgm:bulletEnabled val="1"/>
        </dgm:presLayoutVars>
      </dgm:prSet>
      <dgm:spPr/>
    </dgm:pt>
    <dgm:pt modelId="{50FF1F9A-F236-C544-97E4-D69299AE43FE}" type="pres">
      <dgm:prSet presAssocID="{4A152869-F716-A745-AF51-D857FAC45EC3}" presName="sibTrans" presStyleCnt="0"/>
      <dgm:spPr/>
    </dgm:pt>
    <dgm:pt modelId="{6E44590B-24BA-EF43-9A2E-77A5D396C31C}" type="pres">
      <dgm:prSet presAssocID="{0A6814AB-9436-9246-A2DD-BD0B3A701875}" presName="node" presStyleLbl="node1" presStyleIdx="1" presStyleCnt="4">
        <dgm:presLayoutVars>
          <dgm:bulletEnabled val="1"/>
        </dgm:presLayoutVars>
      </dgm:prSet>
      <dgm:spPr/>
    </dgm:pt>
    <dgm:pt modelId="{C0DFBA09-76E2-C24E-88B0-AC9F4808C412}" type="pres">
      <dgm:prSet presAssocID="{4F98178D-61B7-CC41-B7C1-BF7E328BA5BF}" presName="sibTrans" presStyleCnt="0"/>
      <dgm:spPr/>
    </dgm:pt>
    <dgm:pt modelId="{2B1B4D1A-4A04-A842-9445-4AF812EFEAB0}" type="pres">
      <dgm:prSet presAssocID="{E154FDF4-9666-F143-B4FF-86CAE8DEF004}" presName="node" presStyleLbl="node1" presStyleIdx="2" presStyleCnt="4">
        <dgm:presLayoutVars>
          <dgm:bulletEnabled val="1"/>
        </dgm:presLayoutVars>
      </dgm:prSet>
      <dgm:spPr/>
    </dgm:pt>
    <dgm:pt modelId="{7C62ACB9-848B-D144-A52C-AF57D21D4EDC}" type="pres">
      <dgm:prSet presAssocID="{61C66F67-5BCF-E94E-99BA-2D8FE265A233}" presName="sibTrans" presStyleCnt="0"/>
      <dgm:spPr/>
    </dgm:pt>
    <dgm:pt modelId="{AB8084BD-8E85-504B-A4E7-EADF01BA4DCD}" type="pres">
      <dgm:prSet presAssocID="{6A104F3F-A66A-9643-BBCA-4921F2670D53}" presName="node" presStyleLbl="node1" presStyleIdx="3" presStyleCnt="4">
        <dgm:presLayoutVars>
          <dgm:bulletEnabled val="1"/>
        </dgm:presLayoutVars>
      </dgm:prSet>
      <dgm:spPr/>
    </dgm:pt>
  </dgm:ptLst>
  <dgm:cxnLst>
    <dgm:cxn modelId="{F3DDDD02-43BE-5C4C-9664-0C4CF4A8BBB8}" type="presOf" srcId="{E154FDF4-9666-F143-B4FF-86CAE8DEF004}" destId="{2B1B4D1A-4A04-A842-9445-4AF812EFEAB0}" srcOrd="0" destOrd="0" presId="urn:microsoft.com/office/officeart/2005/8/layout/default"/>
    <dgm:cxn modelId="{47FE1E11-7B0A-3C46-82C1-072F60FA8E74}" srcId="{2DDB8580-789D-274C-AC54-FC2E28C99974}" destId="{E154FDF4-9666-F143-B4FF-86CAE8DEF004}" srcOrd="2" destOrd="0" parTransId="{663DC31A-094B-774E-8651-68B345B6BE47}" sibTransId="{61C66F67-5BCF-E94E-99BA-2D8FE265A233}"/>
    <dgm:cxn modelId="{157E601D-BA8E-264C-B337-0CFEC23DF6B9}" type="presOf" srcId="{AABFB2A4-ECCC-CE42-8B77-58F3E0645E79}" destId="{4470083B-6368-1B4D-A154-E95D6074F57F}" srcOrd="0" destOrd="0" presId="urn:microsoft.com/office/officeart/2005/8/layout/default"/>
    <dgm:cxn modelId="{A4EEC133-1501-964C-BDAA-206C2F71389D}" srcId="{2DDB8580-789D-274C-AC54-FC2E28C99974}" destId="{AABFB2A4-ECCC-CE42-8B77-58F3E0645E79}" srcOrd="0" destOrd="0" parTransId="{C08E9A8A-E1CB-3449-94CF-6655694CF00C}" sibTransId="{4A152869-F716-A745-AF51-D857FAC45EC3}"/>
    <dgm:cxn modelId="{C7584838-6D21-B648-B3C8-637E66C44A0B}" type="presOf" srcId="{2DDB8580-789D-274C-AC54-FC2E28C99974}" destId="{43DF0E68-71DE-AB4C-A4DD-2E0A55A14179}" srcOrd="0" destOrd="0" presId="urn:microsoft.com/office/officeart/2005/8/layout/default"/>
    <dgm:cxn modelId="{ACF02986-F966-F949-A361-FB8FEA7CD750}" type="presOf" srcId="{6A104F3F-A66A-9643-BBCA-4921F2670D53}" destId="{AB8084BD-8E85-504B-A4E7-EADF01BA4DCD}" srcOrd="0" destOrd="0" presId="urn:microsoft.com/office/officeart/2005/8/layout/default"/>
    <dgm:cxn modelId="{2727D0A2-2080-D149-A16C-85DF29B12798}" srcId="{2DDB8580-789D-274C-AC54-FC2E28C99974}" destId="{0A6814AB-9436-9246-A2DD-BD0B3A701875}" srcOrd="1" destOrd="0" parTransId="{FEA65152-D34C-894B-899A-84A116F5254C}" sibTransId="{4F98178D-61B7-CC41-B7C1-BF7E328BA5BF}"/>
    <dgm:cxn modelId="{247C32BD-36D0-524E-A9A0-80FD1785D86B}" type="presOf" srcId="{0A6814AB-9436-9246-A2DD-BD0B3A701875}" destId="{6E44590B-24BA-EF43-9A2E-77A5D396C31C}" srcOrd="0" destOrd="0" presId="urn:microsoft.com/office/officeart/2005/8/layout/default"/>
    <dgm:cxn modelId="{F672ECE6-0875-644F-A4B2-2A2DD5A7B8F3}" srcId="{2DDB8580-789D-274C-AC54-FC2E28C99974}" destId="{6A104F3F-A66A-9643-BBCA-4921F2670D53}" srcOrd="3" destOrd="0" parTransId="{75B9DD63-5FE0-A447-A2A1-5BED22D78F19}" sibTransId="{F907388E-80CE-B34D-B1D2-E99F5470F9CB}"/>
    <dgm:cxn modelId="{3A6B3C30-600C-6740-A47F-508A7975B416}" type="presParOf" srcId="{43DF0E68-71DE-AB4C-A4DD-2E0A55A14179}" destId="{4470083B-6368-1B4D-A154-E95D6074F57F}" srcOrd="0" destOrd="0" presId="urn:microsoft.com/office/officeart/2005/8/layout/default"/>
    <dgm:cxn modelId="{7D28E39E-EEFA-EA4F-8D11-45614A0C4FB8}" type="presParOf" srcId="{43DF0E68-71DE-AB4C-A4DD-2E0A55A14179}" destId="{50FF1F9A-F236-C544-97E4-D69299AE43FE}" srcOrd="1" destOrd="0" presId="urn:microsoft.com/office/officeart/2005/8/layout/default"/>
    <dgm:cxn modelId="{8E507201-70C9-6945-86D0-016C36D91830}" type="presParOf" srcId="{43DF0E68-71DE-AB4C-A4DD-2E0A55A14179}" destId="{6E44590B-24BA-EF43-9A2E-77A5D396C31C}" srcOrd="2" destOrd="0" presId="urn:microsoft.com/office/officeart/2005/8/layout/default"/>
    <dgm:cxn modelId="{3054A33F-15B6-AC4B-9CF5-CAF7285BBA9A}" type="presParOf" srcId="{43DF0E68-71DE-AB4C-A4DD-2E0A55A14179}" destId="{C0DFBA09-76E2-C24E-88B0-AC9F4808C412}" srcOrd="3" destOrd="0" presId="urn:microsoft.com/office/officeart/2005/8/layout/default"/>
    <dgm:cxn modelId="{CB43487E-4966-7242-9670-2032CDA13706}" type="presParOf" srcId="{43DF0E68-71DE-AB4C-A4DD-2E0A55A14179}" destId="{2B1B4D1A-4A04-A842-9445-4AF812EFEAB0}" srcOrd="4" destOrd="0" presId="urn:microsoft.com/office/officeart/2005/8/layout/default"/>
    <dgm:cxn modelId="{6A5232B8-50A7-314F-9EE2-980C4602B6F1}" type="presParOf" srcId="{43DF0E68-71DE-AB4C-A4DD-2E0A55A14179}" destId="{7C62ACB9-848B-D144-A52C-AF57D21D4EDC}" srcOrd="5" destOrd="0" presId="urn:microsoft.com/office/officeart/2005/8/layout/default"/>
    <dgm:cxn modelId="{2A012887-5418-7B47-BC8B-4F59F6268F52}" type="presParOf" srcId="{43DF0E68-71DE-AB4C-A4DD-2E0A55A14179}" destId="{AB8084BD-8E85-504B-A4E7-EADF01BA4DCD}"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0A50C-1EEC-6A47-9074-FFD3808EAC5B}">
      <dsp:nvSpPr>
        <dsp:cNvPr id="0" name=""/>
        <dsp:cNvSpPr/>
      </dsp:nvSpPr>
      <dsp:spPr>
        <a:xfrm>
          <a:off x="0" y="0"/>
          <a:ext cx="9837900" cy="145740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baseline="0"/>
            <a:t>Component design</a:t>
          </a:r>
          <a:endParaRPr lang="en-US" sz="3600" kern="1200"/>
        </a:p>
      </dsp:txBody>
      <dsp:txXfrm>
        <a:off x="42686" y="42686"/>
        <a:ext cx="8265247" cy="1372031"/>
      </dsp:txXfrm>
    </dsp:sp>
    <dsp:sp modelId="{899AE159-0D00-B842-9238-945799A192C4}">
      <dsp:nvSpPr>
        <dsp:cNvPr id="0" name=""/>
        <dsp:cNvSpPr/>
      </dsp:nvSpPr>
      <dsp:spPr>
        <a:xfrm>
          <a:off x="868049" y="1700304"/>
          <a:ext cx="9837900" cy="145740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baseline="0"/>
            <a:t>Splitting UIs</a:t>
          </a:r>
          <a:endParaRPr lang="en-US" sz="3600" kern="1200"/>
        </a:p>
      </dsp:txBody>
      <dsp:txXfrm>
        <a:off x="910735" y="1742990"/>
        <a:ext cx="7937165" cy="1372031"/>
      </dsp:txXfrm>
    </dsp:sp>
    <dsp:sp modelId="{C141266D-A880-3D46-9863-AE9906420ABA}">
      <dsp:nvSpPr>
        <dsp:cNvPr id="0" name=""/>
        <dsp:cNvSpPr/>
      </dsp:nvSpPr>
      <dsp:spPr>
        <a:xfrm>
          <a:off x="1736099" y="3400608"/>
          <a:ext cx="9837900" cy="145740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baseline="0" dirty="0"/>
            <a:t>Designing flows and communications</a:t>
          </a:r>
          <a:endParaRPr lang="en-US" sz="3600" kern="1200" dirty="0"/>
        </a:p>
      </dsp:txBody>
      <dsp:txXfrm>
        <a:off x="1778785" y="3443294"/>
        <a:ext cx="7937165" cy="1372031"/>
      </dsp:txXfrm>
    </dsp:sp>
    <dsp:sp modelId="{6776E761-7DF5-A443-8F4B-647AB58166DA}">
      <dsp:nvSpPr>
        <dsp:cNvPr id="0" name=""/>
        <dsp:cNvSpPr/>
      </dsp:nvSpPr>
      <dsp:spPr>
        <a:xfrm>
          <a:off x="8890587" y="1105197"/>
          <a:ext cx="947312" cy="947312"/>
        </a:xfrm>
        <a:prstGeom prst="downArrow">
          <a:avLst>
            <a:gd name="adj1" fmla="val 55000"/>
            <a:gd name="adj2" fmla="val 45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103732" y="1105197"/>
        <a:ext cx="521022" cy="712852"/>
      </dsp:txXfrm>
    </dsp:sp>
    <dsp:sp modelId="{C7C950B6-C982-2946-BFA1-3B2287710731}">
      <dsp:nvSpPr>
        <dsp:cNvPr id="0" name=""/>
        <dsp:cNvSpPr/>
      </dsp:nvSpPr>
      <dsp:spPr>
        <a:xfrm>
          <a:off x="9758637" y="2795785"/>
          <a:ext cx="947312" cy="947312"/>
        </a:xfrm>
        <a:prstGeom prst="downArrow">
          <a:avLst>
            <a:gd name="adj1" fmla="val 55000"/>
            <a:gd name="adj2" fmla="val 45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971782" y="2795785"/>
        <a:ext cx="521022" cy="712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0083B-6368-1B4D-A154-E95D6074F57F}">
      <dsp:nvSpPr>
        <dsp:cNvPr id="0" name=""/>
        <dsp:cNvSpPr/>
      </dsp:nvSpPr>
      <dsp:spPr>
        <a:xfrm>
          <a:off x="1728188" y="1864"/>
          <a:ext cx="3865535" cy="231932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baseline="0"/>
            <a:t>Built by Microsoft</a:t>
          </a:r>
          <a:endParaRPr lang="en-US" sz="4300" kern="1200"/>
        </a:p>
      </dsp:txBody>
      <dsp:txXfrm>
        <a:off x="1728188" y="1864"/>
        <a:ext cx="3865535" cy="2319321"/>
      </dsp:txXfrm>
    </dsp:sp>
    <dsp:sp modelId="{6E44590B-24BA-EF43-9A2E-77A5D396C31C}">
      <dsp:nvSpPr>
        <dsp:cNvPr id="0" name=""/>
        <dsp:cNvSpPr/>
      </dsp:nvSpPr>
      <dsp:spPr>
        <a:xfrm>
          <a:off x="5980276" y="1864"/>
          <a:ext cx="3865535" cy="231932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baseline="0"/>
            <a:t>All about styling instead of JavaScript</a:t>
          </a:r>
          <a:endParaRPr lang="en-US" sz="4300" kern="1200"/>
        </a:p>
      </dsp:txBody>
      <dsp:txXfrm>
        <a:off x="5980276" y="1864"/>
        <a:ext cx="3865535" cy="2319321"/>
      </dsp:txXfrm>
    </dsp:sp>
    <dsp:sp modelId="{2B1B4D1A-4A04-A842-9445-4AF812EFEAB0}">
      <dsp:nvSpPr>
        <dsp:cNvPr id="0" name=""/>
        <dsp:cNvSpPr/>
      </dsp:nvSpPr>
      <dsp:spPr>
        <a:xfrm>
          <a:off x="1728188" y="2707738"/>
          <a:ext cx="3865535" cy="231932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baseline="0"/>
            <a:t>Integrates with other frameworks</a:t>
          </a:r>
          <a:endParaRPr lang="en-US" sz="4300" kern="1200"/>
        </a:p>
      </dsp:txBody>
      <dsp:txXfrm>
        <a:off x="1728188" y="2707738"/>
        <a:ext cx="3865535" cy="2319321"/>
      </dsp:txXfrm>
    </dsp:sp>
    <dsp:sp modelId="{AB8084BD-8E85-504B-A4E7-EADF01BA4DCD}">
      <dsp:nvSpPr>
        <dsp:cNvPr id="0" name=""/>
        <dsp:cNvSpPr/>
      </dsp:nvSpPr>
      <dsp:spPr>
        <a:xfrm>
          <a:off x="5980276" y="2707738"/>
          <a:ext cx="3865535" cy="2319321"/>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ctr" defTabSz="1911350">
            <a:lnSpc>
              <a:spcPct val="90000"/>
            </a:lnSpc>
            <a:spcBef>
              <a:spcPct val="0"/>
            </a:spcBef>
            <a:spcAft>
              <a:spcPct val="35000"/>
            </a:spcAft>
            <a:buNone/>
          </a:pPr>
          <a:r>
            <a:rPr lang="en-US" sz="4300" kern="1200" baseline="0"/>
            <a:t>Language support</a:t>
          </a:r>
          <a:endParaRPr lang="en-US" sz="4300" kern="1200"/>
        </a:p>
      </dsp:txBody>
      <dsp:txXfrm>
        <a:off x="5980276" y="2707738"/>
        <a:ext cx="3865535" cy="231932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4/11/2020 10:20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4/11/2020 9:28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TlSGdDZmrT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github.com/SharePoint/sp-dev-training-spfx-react-fabric/tree/master/Demos/01-webpar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github.com/SharePoint/sp-dev-training-spfx-react-fabric/tree/master/Demos/02-fabricreact"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github.com/SharePoint/sp-dev-training-spfx-react-fabric/tree/master/Demos/03-dynamic-webpart"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Single_responsibility_principl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facebook.github.io/react/doc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Recorded presentation:</a:t>
            </a:r>
          </a:p>
          <a:p>
            <a:r>
              <a:rPr lang="en-US" dirty="0">
                <a:hlinkClick r:id="rId3"/>
              </a:rPr>
              <a:t>https://www.youtube.com/watch?v=TlSGdDZmrTM</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4/11/2020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steps:</a:t>
            </a:r>
          </a:p>
          <a:p>
            <a:r>
              <a:rPr lang="en-US" dirty="0">
                <a:hlinkClick r:id="rId3"/>
              </a:rPr>
              <a:t>https://github.com/SharePoint/sp-dev-training-spfx-react-fabric/tree/master/Demos/01-webpart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4/11/2020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4/11/2020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4/11/2020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talk about what we make available to developers, there are two broad categories:</a:t>
            </a:r>
            <a:r>
              <a:rPr lang="en-US" baseline="0" dirty="0"/>
              <a:t> core and components</a:t>
            </a:r>
          </a:p>
          <a:p>
            <a:endParaRPr lang="en-US" baseline="0" dirty="0"/>
          </a:p>
          <a:p>
            <a:r>
              <a:rPr lang="en-US" baseline="0" dirty="0"/>
              <a:t>Core is the basic, fundamental elements of our design language that </a:t>
            </a:r>
            <a:r>
              <a:rPr lang="en-US" baseline="0" dirty="0" err="1"/>
              <a:t>devs</a:t>
            </a:r>
            <a:r>
              <a:rPr lang="en-US" baseline="0" dirty="0"/>
              <a:t> (MS </a:t>
            </a:r>
            <a:r>
              <a:rPr lang="en-US" baseline="0" dirty="0" err="1"/>
              <a:t>devs</a:t>
            </a:r>
            <a:r>
              <a:rPr lang="en-US" baseline="0" dirty="0"/>
              <a:t> included) can use to integrate apps, web parts, and custom solutions into Office/Office 365 and (of course) SP experiences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4/11/2020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750575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steps:</a:t>
            </a:r>
          </a:p>
          <a:p>
            <a:r>
              <a:rPr lang="en-US" dirty="0">
                <a:hlinkClick r:id="rId3"/>
              </a:rPr>
              <a:t>https://github.com/SharePoint/sp-dev-training-spfx-react-fabric/tree/master/Demos/02-fabricreact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4/11/2020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4/11/2020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4/11/2020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steps:</a:t>
            </a:r>
          </a:p>
          <a:p>
            <a:r>
              <a:rPr lang="en-US" dirty="0">
                <a:hlinkClick r:id="rId3"/>
              </a:rPr>
              <a:t>https://github.com/SharePoint/sp-dev-training-spfx-react-fabric/tree/master/Demos/03-dynamic-webpart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4/11/2020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dirty="0"/>
          </a:p>
        </p:txBody>
      </p:sp>
    </p:spTree>
    <p:extLst>
      <p:ext uri="{BB962C8B-B14F-4D97-AF65-F5344CB8AC3E}">
        <p14:creationId xmlns:p14="http://schemas.microsoft.com/office/powerpoint/2010/main" val="3738293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4/11/2020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282806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manual at:</a:t>
            </a:r>
          </a:p>
          <a:p>
            <a:r>
              <a:rPr lang="en-US" dirty="0"/>
              <a:t>https://aka.ms/spdevwsm4l7</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4/11/2020 9:28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110560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4/11/2020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4/11/2020 9:28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key feature of React is composition of components. Components written by different people should work well together.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Add functionality to a component without causing rippling changes throughout the codebase.</a:t>
            </a:r>
          </a:p>
          <a:p>
            <a:r>
              <a:rPr lang="en-US" sz="900" b="0" i="0" kern="1200" dirty="0">
                <a:solidFill>
                  <a:schemeClr val="tx1"/>
                </a:solidFill>
                <a:effectLst/>
                <a:latin typeface="Segoe UI Light" pitchFamily="34" charset="0"/>
                <a:ea typeface="+mn-ea"/>
                <a:cs typeface="+mn-cs"/>
              </a:rPr>
              <a:t>For example, it should be possible to introduce some local state into a component without changing any of the components using it. Similarly, it should be possible to add some initialization and teardown code to any component when necessary.</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There is nothing "bad" about using state or lifecycle hooks in components. Like any powerful features, they should be used in moderation.</a:t>
            </a:r>
          </a:p>
          <a:p>
            <a:endParaRPr lang="en-US" dirty="0"/>
          </a:p>
          <a:p>
            <a:r>
              <a:rPr lang="en-US" sz="900" b="0" i="0" kern="1200" dirty="0">
                <a:solidFill>
                  <a:schemeClr val="tx1"/>
                </a:solidFill>
                <a:effectLst/>
                <a:latin typeface="Segoe UI Light" pitchFamily="34" charset="0"/>
                <a:ea typeface="+mn-ea"/>
                <a:cs typeface="+mn-cs"/>
              </a:rPr>
              <a:t> In React, components describe any </a:t>
            </a:r>
            <a:r>
              <a:rPr lang="en-US" sz="900" b="0" i="0" kern="1200" dirty="0" err="1">
                <a:solidFill>
                  <a:schemeClr val="tx1"/>
                </a:solidFill>
                <a:effectLst/>
                <a:latin typeface="Segoe UI Light" pitchFamily="34" charset="0"/>
                <a:ea typeface="+mn-ea"/>
                <a:cs typeface="+mn-cs"/>
              </a:rPr>
              <a:t>composable</a:t>
            </a:r>
            <a:r>
              <a:rPr lang="en-US" sz="900" b="0" i="0" kern="1200" dirty="0">
                <a:solidFill>
                  <a:schemeClr val="tx1"/>
                </a:solidFill>
                <a:effectLst/>
                <a:latin typeface="Segoe UI Light" pitchFamily="34" charset="0"/>
                <a:ea typeface="+mn-ea"/>
                <a:cs typeface="+mn-cs"/>
              </a:rPr>
              <a:t> behavior, and this includes rendering, lifecycle, and state. </a:t>
            </a:r>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776878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484848"/>
                </a:solidFill>
                <a:effectLst/>
                <a:latin typeface="proxima-nova"/>
              </a:rPr>
              <a:t>https://facebook.github.io/react/docs/thinking-in-react.html</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first thing you'll want to do is to draw boxes around every component (and subcomponent) in the mock and give them all names. If you're working with a designer, they may have already done this, so go talk to them! Their Photoshop layer names may end up being the names of your React components!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But how do you know what should be its own component? Just use the same techniques for deciding if you should create a new function or object. One such technique is the </a:t>
            </a:r>
            <a:r>
              <a:rPr lang="en-US" sz="900" b="0" i="0" u="none" strike="noStrike" kern="1200" dirty="0">
                <a:solidFill>
                  <a:schemeClr val="tx1"/>
                </a:solidFill>
                <a:effectLst/>
                <a:latin typeface="Segoe UI Light" pitchFamily="34" charset="0"/>
                <a:ea typeface="+mn-ea"/>
                <a:cs typeface="+mn-cs"/>
                <a:hlinkClick r:id="rId3"/>
              </a:rPr>
              <a:t>single responsibility principle</a:t>
            </a:r>
            <a:r>
              <a:rPr lang="en-US" sz="900" b="0" i="0" kern="1200" dirty="0">
                <a:solidFill>
                  <a:schemeClr val="tx1"/>
                </a:solidFill>
                <a:effectLst/>
                <a:latin typeface="Segoe UI Light" pitchFamily="34" charset="0"/>
                <a:ea typeface="+mn-ea"/>
                <a:cs typeface="+mn-cs"/>
              </a:rPr>
              <a:t>, that is, a component should ideally only do one thing. If it ends up growing, it should be decomposed into smaller subcomponents.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Since you're often displaying a JSON data model to a user, you'll find that if your model was built correctly, your UI (and therefore your component structure) will map nicely. That's because UI and data models tend to adhere to the same </a:t>
            </a:r>
            <a:r>
              <a:rPr lang="en-US" sz="900" b="0" i="1" kern="1200" dirty="0">
                <a:solidFill>
                  <a:schemeClr val="tx1"/>
                </a:solidFill>
                <a:effectLst/>
                <a:latin typeface="Segoe UI Light" pitchFamily="34" charset="0"/>
                <a:ea typeface="+mn-ea"/>
                <a:cs typeface="+mn-cs"/>
              </a:rPr>
              <a:t>information architecture</a:t>
            </a:r>
            <a:r>
              <a:rPr lang="en-US" sz="900" b="0" i="0" kern="1200" dirty="0">
                <a:solidFill>
                  <a:schemeClr val="tx1"/>
                </a:solidFill>
                <a:effectLst/>
                <a:latin typeface="Segoe UI Light" pitchFamily="34" charset="0"/>
                <a:ea typeface="+mn-ea"/>
                <a:cs typeface="+mn-cs"/>
              </a:rPr>
              <a:t>, which means the work of separating your UI into components is often trivial. Just break it up into components that represent exactly one piece of your data model.</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You'll see here that we have five components in our simple app. We've italicized the data each component represents.</a:t>
            </a:r>
          </a:p>
          <a:p>
            <a:r>
              <a:rPr lang="en-US" sz="900" b="1" i="0" kern="1200" dirty="0" err="1">
                <a:solidFill>
                  <a:schemeClr val="tx1"/>
                </a:solidFill>
                <a:effectLst/>
                <a:latin typeface="Segoe UI Light" pitchFamily="34" charset="0"/>
                <a:ea typeface="+mn-ea"/>
                <a:cs typeface="+mn-cs"/>
              </a:rPr>
              <a:t>FilterableProductTable</a:t>
            </a:r>
            <a:r>
              <a:rPr lang="en-US" sz="900" b="1" i="0" kern="1200" dirty="0">
                <a:solidFill>
                  <a:schemeClr val="tx1"/>
                </a:solidFill>
                <a:effectLst/>
                <a:latin typeface="Segoe UI Light" pitchFamily="34" charset="0"/>
                <a:ea typeface="+mn-ea"/>
                <a:cs typeface="+mn-cs"/>
              </a:rPr>
              <a:t> (orange):</a:t>
            </a:r>
            <a:r>
              <a:rPr lang="en-US" sz="900" b="0" i="0" kern="1200" dirty="0">
                <a:solidFill>
                  <a:schemeClr val="tx1"/>
                </a:solidFill>
                <a:effectLst/>
                <a:latin typeface="Segoe UI Light" pitchFamily="34" charset="0"/>
                <a:ea typeface="+mn-ea"/>
                <a:cs typeface="+mn-cs"/>
              </a:rPr>
              <a:t> contains the entirety of the example</a:t>
            </a:r>
          </a:p>
          <a:p>
            <a:r>
              <a:rPr lang="en-US" sz="900" b="1" i="0" kern="1200" dirty="0" err="1">
                <a:solidFill>
                  <a:schemeClr val="tx1"/>
                </a:solidFill>
                <a:effectLst/>
                <a:latin typeface="Segoe UI Light" pitchFamily="34" charset="0"/>
                <a:ea typeface="+mn-ea"/>
                <a:cs typeface="+mn-cs"/>
              </a:rPr>
              <a:t>SearchBar</a:t>
            </a:r>
            <a:r>
              <a:rPr lang="en-US" sz="900" b="1" i="0" kern="1200" dirty="0">
                <a:solidFill>
                  <a:schemeClr val="tx1"/>
                </a:solidFill>
                <a:effectLst/>
                <a:latin typeface="Segoe UI Light" pitchFamily="34" charset="0"/>
                <a:ea typeface="+mn-ea"/>
                <a:cs typeface="+mn-cs"/>
              </a:rPr>
              <a:t> (blue):</a:t>
            </a:r>
            <a:r>
              <a:rPr lang="en-US" sz="900" b="0" i="0" kern="1200" dirty="0">
                <a:solidFill>
                  <a:schemeClr val="tx1"/>
                </a:solidFill>
                <a:effectLst/>
                <a:latin typeface="Segoe UI Light" pitchFamily="34" charset="0"/>
                <a:ea typeface="+mn-ea"/>
                <a:cs typeface="+mn-cs"/>
              </a:rPr>
              <a:t> receives all </a:t>
            </a:r>
            <a:r>
              <a:rPr lang="en-US" sz="900" b="0" i="1" kern="1200" dirty="0">
                <a:solidFill>
                  <a:schemeClr val="tx1"/>
                </a:solidFill>
                <a:effectLst/>
                <a:latin typeface="Segoe UI Light" pitchFamily="34" charset="0"/>
                <a:ea typeface="+mn-ea"/>
                <a:cs typeface="+mn-cs"/>
              </a:rPr>
              <a:t>user input</a:t>
            </a:r>
            <a:endParaRPr lang="en-US" sz="900" b="0" i="0" kern="1200" dirty="0">
              <a:solidFill>
                <a:schemeClr val="tx1"/>
              </a:solidFill>
              <a:effectLst/>
              <a:latin typeface="Segoe UI Light" pitchFamily="34" charset="0"/>
              <a:ea typeface="+mn-ea"/>
              <a:cs typeface="+mn-cs"/>
            </a:endParaRPr>
          </a:p>
          <a:p>
            <a:r>
              <a:rPr lang="en-US" sz="900" b="1" i="0" kern="1200" dirty="0" err="1">
                <a:solidFill>
                  <a:schemeClr val="tx1"/>
                </a:solidFill>
                <a:effectLst/>
                <a:latin typeface="Segoe UI Light" pitchFamily="34" charset="0"/>
                <a:ea typeface="+mn-ea"/>
                <a:cs typeface="+mn-cs"/>
              </a:rPr>
              <a:t>ProductTable</a:t>
            </a:r>
            <a:r>
              <a:rPr lang="en-US" sz="900" b="1" i="0" kern="1200" dirty="0">
                <a:solidFill>
                  <a:schemeClr val="tx1"/>
                </a:solidFill>
                <a:effectLst/>
                <a:latin typeface="Segoe UI Light" pitchFamily="34" charset="0"/>
                <a:ea typeface="+mn-ea"/>
                <a:cs typeface="+mn-cs"/>
              </a:rPr>
              <a:t> (green):</a:t>
            </a:r>
            <a:r>
              <a:rPr lang="en-US" sz="900" b="0" i="0" kern="1200" dirty="0">
                <a:solidFill>
                  <a:schemeClr val="tx1"/>
                </a:solidFill>
                <a:effectLst/>
                <a:latin typeface="Segoe UI Light" pitchFamily="34" charset="0"/>
                <a:ea typeface="+mn-ea"/>
                <a:cs typeface="+mn-cs"/>
              </a:rPr>
              <a:t> displays and filters the </a:t>
            </a:r>
            <a:r>
              <a:rPr lang="en-US" sz="900" b="0" i="1" kern="1200" dirty="0">
                <a:solidFill>
                  <a:schemeClr val="tx1"/>
                </a:solidFill>
                <a:effectLst/>
                <a:latin typeface="Segoe UI Light" pitchFamily="34" charset="0"/>
                <a:ea typeface="+mn-ea"/>
                <a:cs typeface="+mn-cs"/>
              </a:rPr>
              <a:t>data collection</a:t>
            </a:r>
            <a:r>
              <a:rPr lang="en-US" sz="900" b="0" i="0" kern="1200" dirty="0">
                <a:solidFill>
                  <a:schemeClr val="tx1"/>
                </a:solidFill>
                <a:effectLst/>
                <a:latin typeface="Segoe UI Light" pitchFamily="34" charset="0"/>
                <a:ea typeface="+mn-ea"/>
                <a:cs typeface="+mn-cs"/>
              </a:rPr>
              <a:t> based on </a:t>
            </a:r>
            <a:r>
              <a:rPr lang="en-US" sz="900" b="0" i="1" kern="1200" dirty="0">
                <a:solidFill>
                  <a:schemeClr val="tx1"/>
                </a:solidFill>
                <a:effectLst/>
                <a:latin typeface="Segoe UI Light" pitchFamily="34" charset="0"/>
                <a:ea typeface="+mn-ea"/>
                <a:cs typeface="+mn-cs"/>
              </a:rPr>
              <a:t>user input</a:t>
            </a:r>
            <a:endParaRPr lang="en-US" sz="900" b="0" i="0" kern="1200" dirty="0">
              <a:solidFill>
                <a:schemeClr val="tx1"/>
              </a:solidFill>
              <a:effectLst/>
              <a:latin typeface="Segoe UI Light" pitchFamily="34" charset="0"/>
              <a:ea typeface="+mn-ea"/>
              <a:cs typeface="+mn-cs"/>
            </a:endParaRPr>
          </a:p>
          <a:p>
            <a:r>
              <a:rPr lang="en-US" sz="900" b="1" i="0" kern="1200" dirty="0" err="1">
                <a:solidFill>
                  <a:schemeClr val="tx1"/>
                </a:solidFill>
                <a:effectLst/>
                <a:latin typeface="Segoe UI Light" pitchFamily="34" charset="0"/>
                <a:ea typeface="+mn-ea"/>
                <a:cs typeface="+mn-cs"/>
              </a:rPr>
              <a:t>ProductCategoryRow</a:t>
            </a:r>
            <a:r>
              <a:rPr lang="en-US" sz="900" b="1" i="0" kern="1200" dirty="0">
                <a:solidFill>
                  <a:schemeClr val="tx1"/>
                </a:solidFill>
                <a:effectLst/>
                <a:latin typeface="Segoe UI Light" pitchFamily="34" charset="0"/>
                <a:ea typeface="+mn-ea"/>
                <a:cs typeface="+mn-cs"/>
              </a:rPr>
              <a:t> (turquoise):</a:t>
            </a:r>
            <a:r>
              <a:rPr lang="en-US" sz="900" b="0" i="0" kern="1200" dirty="0">
                <a:solidFill>
                  <a:schemeClr val="tx1"/>
                </a:solidFill>
                <a:effectLst/>
                <a:latin typeface="Segoe UI Light" pitchFamily="34" charset="0"/>
                <a:ea typeface="+mn-ea"/>
                <a:cs typeface="+mn-cs"/>
              </a:rPr>
              <a:t> displays a heading for each </a:t>
            </a:r>
            <a:r>
              <a:rPr lang="en-US" sz="900" b="0" i="1" kern="1200" dirty="0">
                <a:solidFill>
                  <a:schemeClr val="tx1"/>
                </a:solidFill>
                <a:effectLst/>
                <a:latin typeface="Segoe UI Light" pitchFamily="34" charset="0"/>
                <a:ea typeface="+mn-ea"/>
                <a:cs typeface="+mn-cs"/>
              </a:rPr>
              <a:t>category</a:t>
            </a:r>
            <a:endParaRPr lang="en-US" sz="900" b="0" i="0" kern="1200" dirty="0">
              <a:solidFill>
                <a:schemeClr val="tx1"/>
              </a:solidFill>
              <a:effectLst/>
              <a:latin typeface="Segoe UI Light" pitchFamily="34" charset="0"/>
              <a:ea typeface="+mn-ea"/>
              <a:cs typeface="+mn-cs"/>
            </a:endParaRPr>
          </a:p>
          <a:p>
            <a:r>
              <a:rPr lang="en-US" sz="900" b="1" i="0" kern="1200" dirty="0" err="1">
                <a:solidFill>
                  <a:schemeClr val="tx1"/>
                </a:solidFill>
                <a:effectLst/>
                <a:latin typeface="Segoe UI Light" pitchFamily="34" charset="0"/>
                <a:ea typeface="+mn-ea"/>
                <a:cs typeface="+mn-cs"/>
              </a:rPr>
              <a:t>ProductRow</a:t>
            </a:r>
            <a:r>
              <a:rPr lang="en-US" sz="900" b="1" i="0" kern="1200" dirty="0">
                <a:solidFill>
                  <a:schemeClr val="tx1"/>
                </a:solidFill>
                <a:effectLst/>
                <a:latin typeface="Segoe UI Light" pitchFamily="34" charset="0"/>
                <a:ea typeface="+mn-ea"/>
                <a:cs typeface="+mn-cs"/>
              </a:rPr>
              <a:t> (red):</a:t>
            </a:r>
            <a:r>
              <a:rPr lang="en-US" sz="900" b="0" i="0" kern="1200" dirty="0">
                <a:solidFill>
                  <a:schemeClr val="tx1"/>
                </a:solidFill>
                <a:effectLst/>
                <a:latin typeface="Segoe UI Light" pitchFamily="34" charset="0"/>
                <a:ea typeface="+mn-ea"/>
                <a:cs typeface="+mn-cs"/>
              </a:rPr>
              <a:t> displays a row for each </a:t>
            </a:r>
            <a:r>
              <a:rPr lang="en-US" sz="900" b="0" i="1" kern="1200" dirty="0">
                <a:solidFill>
                  <a:schemeClr val="tx1"/>
                </a:solidFill>
                <a:effectLst/>
                <a:latin typeface="Segoe UI Light" pitchFamily="34" charset="0"/>
                <a:ea typeface="+mn-ea"/>
                <a:cs typeface="+mn-cs"/>
              </a:rPr>
              <a:t>product</a:t>
            </a:r>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If you look at </a:t>
            </a:r>
            <a:r>
              <a:rPr lang="en-US" sz="900" b="0" i="0" kern="1200" dirty="0" err="1">
                <a:solidFill>
                  <a:schemeClr val="tx1"/>
                </a:solidFill>
                <a:effectLst/>
                <a:latin typeface="Segoe UI Light" pitchFamily="34" charset="0"/>
                <a:ea typeface="+mn-ea"/>
                <a:cs typeface="+mn-cs"/>
              </a:rPr>
              <a:t>ProductTable</a:t>
            </a:r>
            <a:r>
              <a:rPr lang="en-US" sz="900" b="0" i="0" kern="1200" dirty="0">
                <a:solidFill>
                  <a:schemeClr val="tx1"/>
                </a:solidFill>
                <a:effectLst/>
                <a:latin typeface="Segoe UI Light" pitchFamily="34" charset="0"/>
                <a:ea typeface="+mn-ea"/>
                <a:cs typeface="+mn-cs"/>
              </a:rPr>
              <a:t>, you'll see that the table header (containing the "Name" and "Price" labels) isn't its own component. This is a matter of preference, and there's an argument to be made either way. For this example, we left it as part of </a:t>
            </a:r>
            <a:r>
              <a:rPr lang="en-US" sz="900" b="0" i="0" kern="1200" dirty="0" err="1">
                <a:solidFill>
                  <a:schemeClr val="tx1"/>
                </a:solidFill>
                <a:effectLst/>
                <a:latin typeface="Segoe UI Light" pitchFamily="34" charset="0"/>
                <a:ea typeface="+mn-ea"/>
                <a:cs typeface="+mn-cs"/>
              </a:rPr>
              <a:t>ProductTablebecause</a:t>
            </a:r>
            <a:r>
              <a:rPr lang="en-US" sz="900" b="0" i="0" kern="1200" dirty="0">
                <a:solidFill>
                  <a:schemeClr val="tx1"/>
                </a:solidFill>
                <a:effectLst/>
                <a:latin typeface="Segoe UI Light" pitchFamily="34" charset="0"/>
                <a:ea typeface="+mn-ea"/>
                <a:cs typeface="+mn-cs"/>
              </a:rPr>
              <a:t> it is part of rendering the </a:t>
            </a:r>
            <a:r>
              <a:rPr lang="en-US" sz="900" b="0" i="1" kern="1200" dirty="0">
                <a:solidFill>
                  <a:schemeClr val="tx1"/>
                </a:solidFill>
                <a:effectLst/>
                <a:latin typeface="Segoe UI Light" pitchFamily="34" charset="0"/>
                <a:ea typeface="+mn-ea"/>
                <a:cs typeface="+mn-cs"/>
              </a:rPr>
              <a:t>data collection</a:t>
            </a:r>
            <a:r>
              <a:rPr lang="en-US" sz="900" b="0" i="0" kern="1200" dirty="0">
                <a:solidFill>
                  <a:schemeClr val="tx1"/>
                </a:solidFill>
                <a:effectLst/>
                <a:latin typeface="Segoe UI Light" pitchFamily="34" charset="0"/>
                <a:ea typeface="+mn-ea"/>
                <a:cs typeface="+mn-cs"/>
              </a:rPr>
              <a:t> which is </a:t>
            </a:r>
            <a:r>
              <a:rPr lang="en-US" sz="900" b="0" i="0" kern="1200" dirty="0" err="1">
                <a:solidFill>
                  <a:schemeClr val="tx1"/>
                </a:solidFill>
                <a:effectLst/>
                <a:latin typeface="Segoe UI Light" pitchFamily="34" charset="0"/>
                <a:ea typeface="+mn-ea"/>
                <a:cs typeface="+mn-cs"/>
              </a:rPr>
              <a:t>ProductTable's</a:t>
            </a:r>
            <a:r>
              <a:rPr lang="en-US" sz="900" b="0" i="0" kern="1200" dirty="0">
                <a:solidFill>
                  <a:schemeClr val="tx1"/>
                </a:solidFill>
                <a:effectLst/>
                <a:latin typeface="Segoe UI Light" pitchFamily="34" charset="0"/>
                <a:ea typeface="+mn-ea"/>
                <a:cs typeface="+mn-cs"/>
              </a:rPr>
              <a:t> responsibility. However, if this header grows to be complex (i.e. if we were to add affordances for sorting), it would certainly make sense to make this its own </a:t>
            </a:r>
            <a:r>
              <a:rPr lang="en-US" sz="900" b="0" i="0" kern="1200" dirty="0" err="1">
                <a:solidFill>
                  <a:schemeClr val="tx1"/>
                </a:solidFill>
                <a:effectLst/>
                <a:latin typeface="Segoe UI Light" pitchFamily="34" charset="0"/>
                <a:ea typeface="+mn-ea"/>
                <a:cs typeface="+mn-cs"/>
              </a:rPr>
              <a:t>ProductTableHeader</a:t>
            </a:r>
            <a:r>
              <a:rPr lang="en-US" sz="900" b="0" i="0" kern="1200" dirty="0">
                <a:solidFill>
                  <a:schemeClr val="tx1"/>
                </a:solidFill>
                <a:effectLst/>
                <a:latin typeface="Segoe UI Light" pitchFamily="34" charset="0"/>
                <a:ea typeface="+mn-ea"/>
                <a:cs typeface="+mn-cs"/>
              </a:rPr>
              <a:t> component.</a:t>
            </a:r>
          </a:p>
          <a:p>
            <a:r>
              <a:rPr lang="en-US" sz="900" b="0" i="0" kern="1200" dirty="0">
                <a:solidFill>
                  <a:schemeClr val="tx1"/>
                </a:solidFill>
                <a:effectLst/>
                <a:latin typeface="Segoe UI Light" pitchFamily="34" charset="0"/>
                <a:ea typeface="+mn-ea"/>
                <a:cs typeface="+mn-cs"/>
              </a:rPr>
              <a:t>Now that we've identified the components in our mock, let's arrange them into a hierarchy. This is easy. Components that appear within another component in the mock should appear as a child in the hierarchy:</a:t>
            </a:r>
          </a:p>
          <a:p>
            <a:r>
              <a:rPr lang="en-US" sz="900" b="0" i="0" kern="1200" dirty="0" err="1">
                <a:solidFill>
                  <a:schemeClr val="tx1"/>
                </a:solidFill>
                <a:effectLst/>
                <a:latin typeface="Segoe UI Light" pitchFamily="34" charset="0"/>
                <a:ea typeface="+mn-ea"/>
                <a:cs typeface="+mn-cs"/>
              </a:rPr>
              <a:t>FilterableProductTable</a:t>
            </a:r>
            <a:endParaRPr lang="en-US" sz="900" b="0" i="0" kern="1200" dirty="0">
              <a:solidFill>
                <a:schemeClr val="tx1"/>
              </a:solidFill>
              <a:effectLst/>
              <a:latin typeface="Segoe UI Light" pitchFamily="34" charset="0"/>
              <a:ea typeface="+mn-ea"/>
              <a:cs typeface="+mn-cs"/>
            </a:endParaRPr>
          </a:p>
          <a:p>
            <a:pPr lvl="1"/>
            <a:r>
              <a:rPr lang="en-US" sz="900" b="0" i="0" kern="1200" dirty="0" err="1">
                <a:solidFill>
                  <a:schemeClr val="tx1"/>
                </a:solidFill>
                <a:effectLst/>
                <a:latin typeface="Segoe UI Light" pitchFamily="34" charset="0"/>
                <a:ea typeface="+mn-ea"/>
                <a:cs typeface="+mn-cs"/>
              </a:rPr>
              <a:t>SearchBar</a:t>
            </a:r>
            <a:endParaRPr lang="en-US" sz="900" b="0" i="0" kern="1200" dirty="0">
              <a:solidFill>
                <a:schemeClr val="tx1"/>
              </a:solidFill>
              <a:effectLst/>
              <a:latin typeface="Segoe UI Light" pitchFamily="34" charset="0"/>
              <a:ea typeface="+mn-ea"/>
              <a:cs typeface="+mn-cs"/>
            </a:endParaRPr>
          </a:p>
          <a:p>
            <a:pPr lvl="1"/>
            <a:r>
              <a:rPr lang="en-US" sz="900" b="0" i="0" kern="1200" dirty="0" err="1">
                <a:solidFill>
                  <a:schemeClr val="tx1"/>
                </a:solidFill>
                <a:effectLst/>
                <a:latin typeface="Segoe UI Light" pitchFamily="34" charset="0"/>
                <a:ea typeface="+mn-ea"/>
                <a:cs typeface="+mn-cs"/>
              </a:rPr>
              <a:t>ProductTable</a:t>
            </a:r>
            <a:endParaRPr lang="en-US" sz="900" b="0" i="0" kern="1200" dirty="0">
              <a:solidFill>
                <a:schemeClr val="tx1"/>
              </a:solidFill>
              <a:effectLst/>
              <a:latin typeface="Segoe UI Light" pitchFamily="34" charset="0"/>
              <a:ea typeface="+mn-ea"/>
              <a:cs typeface="+mn-cs"/>
            </a:endParaRPr>
          </a:p>
          <a:p>
            <a:pPr lvl="2"/>
            <a:r>
              <a:rPr lang="en-US" sz="900" b="0" i="0" kern="1200" dirty="0" err="1">
                <a:solidFill>
                  <a:schemeClr val="tx1"/>
                </a:solidFill>
                <a:effectLst/>
                <a:latin typeface="Segoe UI Light" pitchFamily="34" charset="0"/>
                <a:ea typeface="+mn-ea"/>
                <a:cs typeface="+mn-cs"/>
              </a:rPr>
              <a:t>ProductCategoryRow</a:t>
            </a:r>
            <a:endParaRPr lang="en-US" sz="900" b="0" i="0" kern="1200" dirty="0">
              <a:solidFill>
                <a:schemeClr val="tx1"/>
              </a:solidFill>
              <a:effectLst/>
              <a:latin typeface="Segoe UI Light" pitchFamily="34" charset="0"/>
              <a:ea typeface="+mn-ea"/>
              <a:cs typeface="+mn-cs"/>
            </a:endParaRPr>
          </a:p>
          <a:p>
            <a:pPr lvl="2"/>
            <a:r>
              <a:rPr lang="en-US" sz="900" b="0" i="0" kern="1200" dirty="0" err="1">
                <a:solidFill>
                  <a:schemeClr val="tx1"/>
                </a:solidFill>
                <a:effectLst/>
                <a:latin typeface="Segoe UI Light" pitchFamily="34" charset="0"/>
                <a:ea typeface="+mn-ea"/>
                <a:cs typeface="+mn-cs"/>
              </a:rPr>
              <a:t>ProductRow</a:t>
            </a:r>
            <a:endParaRPr lang="en-US" sz="900"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968761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484848"/>
                </a:solidFill>
                <a:effectLst/>
                <a:latin typeface="proxima-nova"/>
              </a:rPr>
              <a:t>https://facebook.github.io/react/docs/thinking-in-react.html</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Now that you have your component hierarchy, it's time to implement your app. The easiest way is to build a version that takes your data model and renders the UI but has no interactivity. It's best to decouple these processes because building a static version requires a lot of typing and no thinking, and adding interactivity requires a lot of thinking and not a lot of typing. We'll see why.</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To build a static version of your app that renders your data model, you'll want to build components that reuse other components and pass data using </a:t>
            </a:r>
            <a:r>
              <a:rPr lang="en-US" sz="900" b="0" i="1" kern="1200" dirty="0">
                <a:solidFill>
                  <a:schemeClr val="tx1"/>
                </a:solidFill>
                <a:effectLst/>
                <a:latin typeface="Segoe UI Light" pitchFamily="34" charset="0"/>
                <a:ea typeface="+mn-ea"/>
                <a:cs typeface="+mn-cs"/>
              </a:rPr>
              <a:t>props</a:t>
            </a:r>
            <a:r>
              <a:rPr lang="en-US" sz="900" b="0" i="0" kern="1200" dirty="0">
                <a:solidFill>
                  <a:schemeClr val="tx1"/>
                </a:solidFill>
                <a:effectLst/>
                <a:latin typeface="Segoe UI Light" pitchFamily="34" charset="0"/>
                <a:ea typeface="+mn-ea"/>
                <a:cs typeface="+mn-cs"/>
              </a:rPr>
              <a:t>. </a:t>
            </a:r>
            <a:r>
              <a:rPr lang="en-US" sz="900" b="0" i="1" kern="1200" dirty="0">
                <a:solidFill>
                  <a:schemeClr val="tx1"/>
                </a:solidFill>
                <a:effectLst/>
                <a:latin typeface="Segoe UI Light" pitchFamily="34" charset="0"/>
                <a:ea typeface="+mn-ea"/>
                <a:cs typeface="+mn-cs"/>
              </a:rPr>
              <a:t>props</a:t>
            </a:r>
            <a:r>
              <a:rPr lang="en-US" sz="900" b="0" i="0" kern="1200" dirty="0">
                <a:solidFill>
                  <a:schemeClr val="tx1"/>
                </a:solidFill>
                <a:effectLst/>
                <a:latin typeface="Segoe UI Light" pitchFamily="34" charset="0"/>
                <a:ea typeface="+mn-ea"/>
                <a:cs typeface="+mn-cs"/>
              </a:rPr>
              <a:t> are a way of passing data from parent to child. If you're familiar with the concept of </a:t>
            </a:r>
            <a:r>
              <a:rPr lang="en-US" sz="900" b="0" i="1" kern="1200" dirty="0">
                <a:solidFill>
                  <a:schemeClr val="tx1"/>
                </a:solidFill>
                <a:effectLst/>
                <a:latin typeface="Segoe UI Light" pitchFamily="34" charset="0"/>
                <a:ea typeface="+mn-ea"/>
                <a:cs typeface="+mn-cs"/>
              </a:rPr>
              <a:t>state</a:t>
            </a:r>
            <a:r>
              <a:rPr lang="en-US" sz="900" b="0" i="0" kern="1200" dirty="0">
                <a:solidFill>
                  <a:schemeClr val="tx1"/>
                </a:solidFill>
                <a:effectLst/>
                <a:latin typeface="Segoe UI Light" pitchFamily="34" charset="0"/>
                <a:ea typeface="+mn-ea"/>
                <a:cs typeface="+mn-cs"/>
              </a:rPr>
              <a:t>, </a:t>
            </a:r>
            <a:r>
              <a:rPr lang="en-US" sz="900" b="1" i="0" kern="1200" dirty="0">
                <a:solidFill>
                  <a:schemeClr val="tx1"/>
                </a:solidFill>
                <a:effectLst/>
                <a:latin typeface="Segoe UI Light" pitchFamily="34" charset="0"/>
                <a:ea typeface="+mn-ea"/>
                <a:cs typeface="+mn-cs"/>
              </a:rPr>
              <a:t>don't use state at all</a:t>
            </a:r>
            <a:r>
              <a:rPr lang="en-US" sz="900" b="0" i="0" kern="1200" dirty="0">
                <a:solidFill>
                  <a:schemeClr val="tx1"/>
                </a:solidFill>
                <a:effectLst/>
                <a:latin typeface="Segoe UI Light" pitchFamily="34" charset="0"/>
                <a:ea typeface="+mn-ea"/>
                <a:cs typeface="+mn-cs"/>
              </a:rPr>
              <a:t> to build this static version. State is reserved only for interactivity, that is, data that changes over time. Since this is a static version of the app, you don't need it.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You can build top-down or bottom-up. That is, you can either start with building the components higher up in the hierarchy (i.e. starting with </a:t>
            </a:r>
            <a:r>
              <a:rPr lang="en-US" sz="900" b="0" i="0" kern="1200" dirty="0" err="1">
                <a:solidFill>
                  <a:schemeClr val="tx1"/>
                </a:solidFill>
                <a:effectLst/>
                <a:latin typeface="Segoe UI Light" pitchFamily="34" charset="0"/>
                <a:ea typeface="+mn-ea"/>
                <a:cs typeface="+mn-cs"/>
              </a:rPr>
              <a:t>FilterableProductTable</a:t>
            </a:r>
            <a:r>
              <a:rPr lang="en-US" sz="900" b="0" i="0" kern="1200" dirty="0">
                <a:solidFill>
                  <a:schemeClr val="tx1"/>
                </a:solidFill>
                <a:effectLst/>
                <a:latin typeface="Segoe UI Light" pitchFamily="34" charset="0"/>
                <a:ea typeface="+mn-ea"/>
                <a:cs typeface="+mn-cs"/>
              </a:rPr>
              <a:t>) or with the ones lower in it (</a:t>
            </a:r>
            <a:r>
              <a:rPr lang="en-US" sz="900" b="0" i="0" kern="1200" dirty="0" err="1">
                <a:solidFill>
                  <a:schemeClr val="tx1"/>
                </a:solidFill>
                <a:effectLst/>
                <a:latin typeface="Segoe UI Light" pitchFamily="34" charset="0"/>
                <a:ea typeface="+mn-ea"/>
                <a:cs typeface="+mn-cs"/>
              </a:rPr>
              <a:t>ProductRow</a:t>
            </a:r>
            <a:r>
              <a:rPr lang="en-US" sz="900" b="0" i="0" kern="1200" dirty="0">
                <a:solidFill>
                  <a:schemeClr val="tx1"/>
                </a:solidFill>
                <a:effectLst/>
                <a:latin typeface="Segoe UI Light" pitchFamily="34" charset="0"/>
                <a:ea typeface="+mn-ea"/>
                <a:cs typeface="+mn-cs"/>
              </a:rPr>
              <a:t>). In simpler examples, it's usually easier to go top-down, and on larger projects, it's easier to go bottom-up and write tests as you build.</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At the end of this step, you'll have a library of reusable components that render your data model. The components will only have render() methods since this is a static version of your app. The component at the top of the hierarchy (</a:t>
            </a:r>
            <a:r>
              <a:rPr lang="en-US" sz="900" b="0" i="0" kern="1200" dirty="0" err="1">
                <a:solidFill>
                  <a:schemeClr val="tx1"/>
                </a:solidFill>
                <a:effectLst/>
                <a:latin typeface="Segoe UI Light" pitchFamily="34" charset="0"/>
                <a:ea typeface="+mn-ea"/>
                <a:cs typeface="+mn-cs"/>
              </a:rPr>
              <a:t>FilterableProductTable</a:t>
            </a:r>
            <a:r>
              <a:rPr lang="en-US" sz="900" b="0" i="0" kern="1200" dirty="0">
                <a:solidFill>
                  <a:schemeClr val="tx1"/>
                </a:solidFill>
                <a:effectLst/>
                <a:latin typeface="Segoe UI Light" pitchFamily="34" charset="0"/>
                <a:ea typeface="+mn-ea"/>
                <a:cs typeface="+mn-cs"/>
              </a:rPr>
              <a:t>) will take your data model as a prop. If you make a change to your underlying data model and call </a:t>
            </a:r>
            <a:r>
              <a:rPr lang="en-US" sz="900" b="0" i="0" kern="1200" dirty="0" err="1">
                <a:solidFill>
                  <a:schemeClr val="tx1"/>
                </a:solidFill>
                <a:effectLst/>
                <a:latin typeface="Segoe UI Light" pitchFamily="34" charset="0"/>
                <a:ea typeface="+mn-ea"/>
                <a:cs typeface="+mn-cs"/>
              </a:rPr>
              <a:t>ReactDOM.render</a:t>
            </a:r>
            <a:r>
              <a:rPr lang="en-US" sz="900" b="0" i="0" kern="1200" dirty="0">
                <a:solidFill>
                  <a:schemeClr val="tx1"/>
                </a:solidFill>
                <a:effectLst/>
                <a:latin typeface="Segoe UI Light" pitchFamily="34" charset="0"/>
                <a:ea typeface="+mn-ea"/>
                <a:cs typeface="+mn-cs"/>
              </a:rPr>
              <a:t>() again, the UI will be updated. It's easy to see how your UI is updated and where to make changes since there's nothing complicated going on. </a:t>
            </a:r>
            <a:r>
              <a:rPr lang="en-US" sz="900" b="0" i="0" kern="1200" dirty="0" err="1">
                <a:solidFill>
                  <a:schemeClr val="tx1"/>
                </a:solidFill>
                <a:effectLst/>
                <a:latin typeface="Segoe UI Light" pitchFamily="34" charset="0"/>
                <a:ea typeface="+mn-ea"/>
                <a:cs typeface="+mn-cs"/>
              </a:rPr>
              <a:t>React's</a:t>
            </a:r>
            <a:r>
              <a:rPr lang="en-US" sz="900" b="0" i="0" kern="1200" dirty="0">
                <a:solidFill>
                  <a:schemeClr val="tx1"/>
                </a:solidFill>
                <a:effectLst/>
                <a:latin typeface="Segoe UI Light" pitchFamily="34" charset="0"/>
                <a:ea typeface="+mn-ea"/>
                <a:cs typeface="+mn-cs"/>
              </a:rPr>
              <a:t> </a:t>
            </a:r>
            <a:r>
              <a:rPr lang="en-US" sz="900" b="1" i="0" kern="1200" dirty="0">
                <a:solidFill>
                  <a:schemeClr val="tx1"/>
                </a:solidFill>
                <a:effectLst/>
                <a:latin typeface="Segoe UI Light" pitchFamily="34" charset="0"/>
                <a:ea typeface="+mn-ea"/>
                <a:cs typeface="+mn-cs"/>
              </a:rPr>
              <a:t>one-way data flow</a:t>
            </a:r>
            <a:r>
              <a:rPr lang="en-US" sz="900" b="0" i="0" kern="1200" dirty="0">
                <a:solidFill>
                  <a:schemeClr val="tx1"/>
                </a:solidFill>
                <a:effectLst/>
                <a:latin typeface="Segoe UI Light" pitchFamily="34" charset="0"/>
                <a:ea typeface="+mn-ea"/>
                <a:cs typeface="+mn-cs"/>
              </a:rPr>
              <a:t> (also called </a:t>
            </a:r>
            <a:r>
              <a:rPr lang="en-US" sz="900" b="0" i="1" kern="1200" dirty="0">
                <a:solidFill>
                  <a:schemeClr val="tx1"/>
                </a:solidFill>
                <a:effectLst/>
                <a:latin typeface="Segoe UI Light" pitchFamily="34" charset="0"/>
                <a:ea typeface="+mn-ea"/>
                <a:cs typeface="+mn-cs"/>
              </a:rPr>
              <a:t>one-way binding</a:t>
            </a:r>
            <a:r>
              <a:rPr lang="en-US" sz="900" b="0" i="0" kern="1200" dirty="0">
                <a:solidFill>
                  <a:schemeClr val="tx1"/>
                </a:solidFill>
                <a:effectLst/>
                <a:latin typeface="Segoe UI Light" pitchFamily="34" charset="0"/>
                <a:ea typeface="+mn-ea"/>
                <a:cs typeface="+mn-cs"/>
              </a:rPr>
              <a:t>) keeps everything modular and fast.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Simply refer to the </a:t>
            </a:r>
            <a:r>
              <a:rPr lang="en-US" sz="900" b="0" i="0" u="none" strike="noStrike" kern="1200" dirty="0">
                <a:solidFill>
                  <a:schemeClr val="tx1"/>
                </a:solidFill>
                <a:effectLst/>
                <a:latin typeface="Segoe UI Light" pitchFamily="34" charset="0"/>
                <a:ea typeface="+mn-ea"/>
                <a:cs typeface="+mn-cs"/>
                <a:hlinkClick r:id="rId3"/>
              </a:rPr>
              <a:t>React docs</a:t>
            </a:r>
            <a:r>
              <a:rPr lang="en-US" sz="900" b="0" i="0" kern="1200" dirty="0">
                <a:solidFill>
                  <a:schemeClr val="tx1"/>
                </a:solidFill>
                <a:effectLst/>
                <a:latin typeface="Segoe UI Light" pitchFamily="34" charset="0"/>
                <a:ea typeface="+mn-ea"/>
                <a:cs typeface="+mn-cs"/>
              </a:rPr>
              <a:t> if you need help executing this step.</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73592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484848"/>
                </a:solidFill>
                <a:effectLst/>
                <a:latin typeface="proxima-nova"/>
              </a:rPr>
              <a:t>https://facebook.github.io/react/docs/thinking-in-react.html</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To make your UI interactive, you need to be able to trigger changes to your underlying data model. React makes this easy with </a:t>
            </a:r>
            <a:r>
              <a:rPr lang="en-US" sz="900" b="1" i="0" kern="1200" dirty="0">
                <a:solidFill>
                  <a:schemeClr val="tx1"/>
                </a:solidFill>
                <a:effectLst/>
                <a:latin typeface="Segoe UI Light" pitchFamily="34" charset="0"/>
                <a:ea typeface="+mn-ea"/>
                <a:cs typeface="+mn-cs"/>
              </a:rPr>
              <a:t>state</a:t>
            </a:r>
            <a:r>
              <a:rPr lang="en-US" sz="900" b="0" i="0" kern="1200" dirty="0">
                <a:solidFill>
                  <a:schemeClr val="tx1"/>
                </a:solidFill>
                <a:effectLst/>
                <a:latin typeface="Segoe UI Light" pitchFamily="34" charset="0"/>
                <a:ea typeface="+mn-ea"/>
                <a:cs typeface="+mn-cs"/>
              </a:rPr>
              <a:t>.</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To build your app correctly, you first need to think of the minimal set of mutable state that your app needs. The key here is DRY: </a:t>
            </a:r>
            <a:r>
              <a:rPr lang="en-US" sz="900" b="0" i="1" kern="1200" dirty="0">
                <a:solidFill>
                  <a:schemeClr val="tx1"/>
                </a:solidFill>
                <a:effectLst/>
                <a:latin typeface="Segoe UI Light" pitchFamily="34" charset="0"/>
                <a:ea typeface="+mn-ea"/>
                <a:cs typeface="+mn-cs"/>
              </a:rPr>
              <a:t>Don't Repeat Yourself</a:t>
            </a:r>
            <a:r>
              <a:rPr lang="en-US" sz="900" b="0" i="0" kern="1200" dirty="0">
                <a:solidFill>
                  <a:schemeClr val="tx1"/>
                </a:solidFill>
                <a:effectLst/>
                <a:latin typeface="Segoe UI Light" pitchFamily="34" charset="0"/>
                <a:ea typeface="+mn-ea"/>
                <a:cs typeface="+mn-cs"/>
              </a:rPr>
              <a:t>. Figure out the absolute minimal representation of the state your application needs and compute everything else you need on-demand. </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For example, if you're building a TODO list, just keep an array of the TODO items around; don't keep a separate state variable for the count. Instead, when you want to render the TODO count, simply take the length of the TODO items array.</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Think of all of the pieces of data in our example application. We have:</a:t>
            </a:r>
          </a:p>
          <a:p>
            <a:endParaRPr lang="en-US" sz="900" b="0" i="0" kern="1200" baseline="0" dirty="0">
              <a:solidFill>
                <a:schemeClr val="tx1"/>
              </a:solidFill>
              <a:effectLst/>
              <a:latin typeface="Segoe UI Light" pitchFamily="34" charset="0"/>
              <a:ea typeface="+mn-ea"/>
              <a:cs typeface="+mn-cs"/>
            </a:endParaRPr>
          </a:p>
          <a:p>
            <a:r>
              <a:rPr lang="en-US" sz="900" b="0" i="0" kern="1200" baseline="0" dirty="0">
                <a:solidFill>
                  <a:schemeClr val="tx1"/>
                </a:solidFill>
                <a:effectLst/>
                <a:latin typeface="Segoe UI Light" pitchFamily="34" charset="0"/>
                <a:ea typeface="+mn-ea"/>
                <a:cs typeface="+mn-cs"/>
              </a:rPr>
              <a:t> - </a:t>
            </a:r>
            <a:r>
              <a:rPr lang="en-US" sz="900" b="0" i="0" kern="1200" dirty="0">
                <a:solidFill>
                  <a:schemeClr val="tx1"/>
                </a:solidFill>
                <a:effectLst/>
                <a:latin typeface="Segoe UI Light" pitchFamily="34" charset="0"/>
                <a:ea typeface="+mn-ea"/>
                <a:cs typeface="+mn-cs"/>
              </a:rPr>
              <a:t>The original list of products</a:t>
            </a:r>
          </a:p>
          <a:p>
            <a:r>
              <a:rPr lang="en-US" sz="900" b="0" i="0" kern="1200" dirty="0">
                <a:solidFill>
                  <a:schemeClr val="tx1"/>
                </a:solidFill>
                <a:effectLst/>
                <a:latin typeface="Segoe UI Light" pitchFamily="34" charset="0"/>
                <a:ea typeface="+mn-ea"/>
                <a:cs typeface="+mn-cs"/>
              </a:rPr>
              <a:t> - The search text the user has entered</a:t>
            </a:r>
          </a:p>
          <a:p>
            <a:r>
              <a:rPr lang="en-US" sz="900" b="0" i="0" kern="1200" dirty="0">
                <a:solidFill>
                  <a:schemeClr val="tx1"/>
                </a:solidFill>
                <a:effectLst/>
                <a:latin typeface="Segoe UI Light" pitchFamily="34" charset="0"/>
                <a:ea typeface="+mn-ea"/>
                <a:cs typeface="+mn-cs"/>
              </a:rPr>
              <a:t> - The value of the checkbox</a:t>
            </a:r>
          </a:p>
          <a:p>
            <a:r>
              <a:rPr lang="en-US" sz="900" b="0" i="0" kern="1200" dirty="0">
                <a:solidFill>
                  <a:schemeClr val="tx1"/>
                </a:solidFill>
                <a:effectLst/>
                <a:latin typeface="Segoe UI Light" pitchFamily="34" charset="0"/>
                <a:ea typeface="+mn-ea"/>
                <a:cs typeface="+mn-cs"/>
              </a:rPr>
              <a:t> - The filtered list of products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Let's go through each one and figure out which one is state. Simply ask three questions about each piece of data:</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1. Is it passed in from a parent via props? If so, it probably isn't state.</a:t>
            </a:r>
          </a:p>
          <a:p>
            <a:r>
              <a:rPr lang="en-US" sz="900" b="0" i="0" kern="1200" dirty="0">
                <a:solidFill>
                  <a:schemeClr val="tx1"/>
                </a:solidFill>
                <a:effectLst/>
                <a:latin typeface="Segoe UI Light" pitchFamily="34" charset="0"/>
                <a:ea typeface="+mn-ea"/>
                <a:cs typeface="+mn-cs"/>
              </a:rPr>
              <a:t>2. Does it remain unchanged over time? If so, it probably isn't state.</a:t>
            </a:r>
          </a:p>
          <a:p>
            <a:r>
              <a:rPr lang="en-US" sz="900" b="0" i="0" kern="1200" dirty="0">
                <a:solidFill>
                  <a:schemeClr val="tx1"/>
                </a:solidFill>
                <a:effectLst/>
                <a:latin typeface="Segoe UI Light" pitchFamily="34" charset="0"/>
                <a:ea typeface="+mn-ea"/>
                <a:cs typeface="+mn-cs"/>
              </a:rPr>
              <a:t>3. Can you compute it based on any other state or props in your component? If so, it isn't state.</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original list of products is passed in as props, so that's not state. The search text and the checkbox seem to be state since they change over time and can't be computed from anything. And finally, the filtered list of products isn't state because it can be computed by combining the original list of products with the search text and value of the checkbox.</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So finally, our state is:</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search text the user has entered</a:t>
            </a:r>
          </a:p>
          <a:p>
            <a:r>
              <a:rPr lang="en-US" sz="900" b="0" i="0" kern="1200" dirty="0">
                <a:solidFill>
                  <a:schemeClr val="tx1"/>
                </a:solidFill>
                <a:effectLst/>
                <a:latin typeface="Segoe UI Light" pitchFamily="34" charset="0"/>
                <a:ea typeface="+mn-ea"/>
                <a:cs typeface="+mn-cs"/>
              </a:rPr>
              <a:t>The value of the checkbox</a:t>
            </a:r>
          </a:p>
          <a:p>
            <a:endParaRPr lang="en-US" sz="900" b="0" i="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3994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i="0" dirty="0">
                <a:solidFill>
                  <a:srgbClr val="484848"/>
                </a:solidFill>
                <a:effectLst/>
                <a:latin typeface="proxima-nova"/>
              </a:rPr>
              <a:t>https://facebook.github.io/react/docs/thinking-in-react.html</a:t>
            </a:r>
          </a:p>
          <a:p>
            <a:pPr algn="l"/>
            <a:endParaRPr lang="en-US" b="0" i="0" dirty="0">
              <a:solidFill>
                <a:srgbClr val="484848"/>
              </a:solidFill>
              <a:effectLst/>
              <a:latin typeface="proxima-nova"/>
            </a:endParaRPr>
          </a:p>
          <a:p>
            <a:pPr algn="l"/>
            <a:r>
              <a:rPr lang="en-US" b="0" i="0" dirty="0">
                <a:solidFill>
                  <a:srgbClr val="484848"/>
                </a:solidFill>
                <a:effectLst/>
                <a:latin typeface="proxima-nova"/>
              </a:rPr>
              <a:t>OK, so we've identified what the minimal set of app state is. Next, we need to identify which component mutates, or </a:t>
            </a:r>
            <a:r>
              <a:rPr lang="en-US" b="0" i="1" dirty="0">
                <a:solidFill>
                  <a:srgbClr val="484848"/>
                </a:solidFill>
                <a:effectLst/>
                <a:latin typeface="proxima-nova"/>
              </a:rPr>
              <a:t>owns</a:t>
            </a:r>
            <a:r>
              <a:rPr lang="en-US" b="0" i="0" dirty="0">
                <a:solidFill>
                  <a:srgbClr val="484848"/>
                </a:solidFill>
                <a:effectLst/>
                <a:latin typeface="proxima-nova"/>
              </a:rPr>
              <a:t>, this state.</a:t>
            </a:r>
          </a:p>
          <a:p>
            <a:pPr algn="l"/>
            <a:endParaRPr lang="en-US" b="0" i="0" dirty="0">
              <a:solidFill>
                <a:srgbClr val="484848"/>
              </a:solidFill>
              <a:effectLst/>
              <a:latin typeface="proxima-nova"/>
            </a:endParaRPr>
          </a:p>
          <a:p>
            <a:pPr algn="l"/>
            <a:r>
              <a:rPr lang="en-US" b="0" i="0" dirty="0">
                <a:solidFill>
                  <a:srgbClr val="484848"/>
                </a:solidFill>
                <a:effectLst/>
                <a:latin typeface="proxima-nova"/>
              </a:rPr>
              <a:t>Remember: React is all about one-way data flow down the component hierarchy. It may not be immediately clear which component should own what state. </a:t>
            </a:r>
            <a:r>
              <a:rPr lang="en-US" b="1" i="0" dirty="0">
                <a:solidFill>
                  <a:srgbClr val="484848"/>
                </a:solidFill>
                <a:effectLst/>
                <a:latin typeface="proxima-nova"/>
              </a:rPr>
              <a:t>This is often the most challenging part for newcomers to understand,</a:t>
            </a:r>
            <a:r>
              <a:rPr lang="en-US" b="0" i="0" dirty="0">
                <a:solidFill>
                  <a:srgbClr val="484848"/>
                </a:solidFill>
                <a:effectLst/>
                <a:latin typeface="proxima-nova"/>
              </a:rPr>
              <a:t> so follow these steps to figure it out:</a:t>
            </a:r>
          </a:p>
          <a:p>
            <a:pPr algn="l"/>
            <a:endParaRPr lang="en-US" b="0" i="0" dirty="0">
              <a:solidFill>
                <a:srgbClr val="484848"/>
              </a:solidFill>
              <a:effectLst/>
              <a:latin typeface="proxima-nova"/>
            </a:endParaRPr>
          </a:p>
          <a:p>
            <a:pPr algn="l"/>
            <a:r>
              <a:rPr lang="en-US" b="0" i="0" dirty="0">
                <a:solidFill>
                  <a:srgbClr val="484848"/>
                </a:solidFill>
                <a:effectLst/>
                <a:latin typeface="proxima-nova"/>
              </a:rPr>
              <a:t>For each piece of state in your application:</a:t>
            </a:r>
          </a:p>
          <a:p>
            <a:pPr algn="l"/>
            <a:endParaRPr lang="en-US" b="0" i="0" dirty="0">
              <a:solidFill>
                <a:srgbClr val="484848"/>
              </a:solidFill>
              <a:effectLst/>
              <a:latin typeface="proxima-nova"/>
            </a:endParaRPr>
          </a:p>
          <a:p>
            <a:pPr algn="l">
              <a:buFont typeface="Arial" panose="020B0604020202020204" pitchFamily="34" charset="0"/>
              <a:buChar char="•"/>
            </a:pPr>
            <a:r>
              <a:rPr lang="en-US" b="0" i="0" dirty="0">
                <a:solidFill>
                  <a:srgbClr val="484848"/>
                </a:solidFill>
                <a:effectLst/>
                <a:latin typeface="proxima-nova"/>
              </a:rPr>
              <a:t>Identify every component that renders something based on that state.</a:t>
            </a:r>
          </a:p>
          <a:p>
            <a:pPr algn="l">
              <a:buFont typeface="Arial" panose="020B0604020202020204" pitchFamily="34" charset="0"/>
              <a:buChar char="•"/>
            </a:pPr>
            <a:r>
              <a:rPr lang="en-US" b="0" i="0" dirty="0">
                <a:solidFill>
                  <a:srgbClr val="484848"/>
                </a:solidFill>
                <a:effectLst/>
                <a:latin typeface="proxima-nova"/>
              </a:rPr>
              <a:t>Find a common owner component (a single component above all the components that need the state in the hierarchy).</a:t>
            </a:r>
          </a:p>
          <a:p>
            <a:pPr algn="l">
              <a:buFont typeface="Arial" panose="020B0604020202020204" pitchFamily="34" charset="0"/>
              <a:buChar char="•"/>
            </a:pPr>
            <a:r>
              <a:rPr lang="en-US" b="0" i="0" dirty="0">
                <a:solidFill>
                  <a:srgbClr val="484848"/>
                </a:solidFill>
                <a:effectLst/>
                <a:latin typeface="proxima-nova"/>
              </a:rPr>
              <a:t>Either the common owner or another component higher up in the hierarchy should own the state.</a:t>
            </a:r>
          </a:p>
          <a:p>
            <a:pPr algn="l">
              <a:buFont typeface="Arial" panose="020B0604020202020204" pitchFamily="34" charset="0"/>
              <a:buChar char="•"/>
            </a:pPr>
            <a:r>
              <a:rPr lang="en-US" b="0" i="0" dirty="0">
                <a:solidFill>
                  <a:srgbClr val="484848"/>
                </a:solidFill>
                <a:effectLst/>
                <a:latin typeface="proxima-nova"/>
              </a:rPr>
              <a:t>If you can't find a component where it makes sense to own the state, create a new component simply for holding the state and add it somewhere in the hierarchy above the common owner component.</a:t>
            </a:r>
          </a:p>
          <a:p>
            <a:pPr algn="l"/>
            <a:r>
              <a:rPr lang="en-US" b="0" i="0" dirty="0">
                <a:solidFill>
                  <a:srgbClr val="484848"/>
                </a:solidFill>
                <a:effectLst/>
                <a:latin typeface="proxima-nova"/>
              </a:rPr>
              <a:t>Let's run through this strategy for our application:</a:t>
            </a:r>
          </a:p>
          <a:p>
            <a:pPr algn="l">
              <a:buFont typeface="Arial" panose="020B0604020202020204" pitchFamily="34" charset="0"/>
              <a:buChar char="•"/>
            </a:pPr>
            <a:r>
              <a:rPr lang="en-US" b="0" i="0" dirty="0" err="1">
                <a:solidFill>
                  <a:srgbClr val="484848"/>
                </a:solidFill>
                <a:effectLst/>
                <a:latin typeface="proxima-nova"/>
              </a:rPr>
              <a:t>ProductTable</a:t>
            </a:r>
            <a:r>
              <a:rPr lang="en-US" b="0" i="0" dirty="0">
                <a:solidFill>
                  <a:srgbClr val="484848"/>
                </a:solidFill>
                <a:effectLst/>
                <a:latin typeface="proxima-nova"/>
              </a:rPr>
              <a:t> needs to filter the product list based on state and </a:t>
            </a:r>
            <a:r>
              <a:rPr lang="en-US" b="0" i="0" dirty="0" err="1">
                <a:solidFill>
                  <a:srgbClr val="484848"/>
                </a:solidFill>
                <a:effectLst/>
                <a:latin typeface="proxima-nova"/>
              </a:rPr>
              <a:t>SearchBar</a:t>
            </a:r>
            <a:r>
              <a:rPr lang="en-US" b="0" i="0" dirty="0">
                <a:solidFill>
                  <a:srgbClr val="484848"/>
                </a:solidFill>
                <a:effectLst/>
                <a:latin typeface="proxima-nova"/>
              </a:rPr>
              <a:t> needs to display the search text and checked state.</a:t>
            </a:r>
          </a:p>
          <a:p>
            <a:pPr algn="l">
              <a:buFont typeface="Arial" panose="020B0604020202020204" pitchFamily="34" charset="0"/>
              <a:buChar char="•"/>
            </a:pPr>
            <a:r>
              <a:rPr lang="en-US" b="0" i="0" dirty="0">
                <a:solidFill>
                  <a:srgbClr val="484848"/>
                </a:solidFill>
                <a:effectLst/>
                <a:latin typeface="proxima-nova"/>
              </a:rPr>
              <a:t>The common owner component is </a:t>
            </a:r>
            <a:r>
              <a:rPr lang="en-US" b="0" i="0" dirty="0" err="1">
                <a:solidFill>
                  <a:srgbClr val="484848"/>
                </a:solidFill>
                <a:effectLst/>
                <a:latin typeface="proxima-nova"/>
              </a:rPr>
              <a:t>FilterableProductTable</a:t>
            </a:r>
            <a:r>
              <a:rPr lang="en-US" b="0" i="0" dirty="0">
                <a:solidFill>
                  <a:srgbClr val="484848"/>
                </a:solidFill>
                <a:effectLst/>
                <a:latin typeface="proxima-nova"/>
              </a:rPr>
              <a:t>.</a:t>
            </a:r>
          </a:p>
          <a:p>
            <a:pPr algn="l">
              <a:buFont typeface="Arial" panose="020B0604020202020204" pitchFamily="34" charset="0"/>
              <a:buChar char="•"/>
            </a:pPr>
            <a:r>
              <a:rPr lang="en-US" b="0" i="0" dirty="0">
                <a:solidFill>
                  <a:srgbClr val="484848"/>
                </a:solidFill>
                <a:effectLst/>
                <a:latin typeface="proxima-nova"/>
              </a:rPr>
              <a:t>It conceptually makes sense for the filter text and checked value to live in </a:t>
            </a:r>
            <a:r>
              <a:rPr lang="en-US" b="0" i="0" dirty="0" err="1">
                <a:solidFill>
                  <a:srgbClr val="484848"/>
                </a:solidFill>
                <a:effectLst/>
                <a:latin typeface="proxima-nova"/>
              </a:rPr>
              <a:t>FilterableProductTable</a:t>
            </a:r>
            <a:endParaRPr lang="en-US" b="0" i="0" dirty="0">
              <a:solidFill>
                <a:srgbClr val="484848"/>
              </a:solidFill>
              <a:effectLst/>
              <a:latin typeface="proxima-nova"/>
            </a:endParaRPr>
          </a:p>
          <a:p>
            <a:pPr algn="l"/>
            <a:endParaRPr lang="en-US" b="0" i="0" dirty="0">
              <a:solidFill>
                <a:srgbClr val="484848"/>
              </a:solidFill>
              <a:effectLst/>
              <a:latin typeface="proxima-nova"/>
            </a:endParaRPr>
          </a:p>
          <a:p>
            <a:pPr algn="l"/>
            <a:r>
              <a:rPr lang="en-US" b="0" i="0" dirty="0">
                <a:solidFill>
                  <a:srgbClr val="484848"/>
                </a:solidFill>
                <a:effectLst/>
                <a:latin typeface="proxima-nova"/>
              </a:rPr>
              <a:t>Cool, so we've decided that our state lives in </a:t>
            </a:r>
            <a:r>
              <a:rPr lang="en-US" b="0" i="0" dirty="0" err="1">
                <a:solidFill>
                  <a:srgbClr val="484848"/>
                </a:solidFill>
                <a:effectLst/>
                <a:latin typeface="proxima-nova"/>
              </a:rPr>
              <a:t>FilterableProductTable</a:t>
            </a:r>
            <a:r>
              <a:rPr lang="en-US" b="0" i="0" dirty="0">
                <a:solidFill>
                  <a:srgbClr val="484848"/>
                </a:solidFill>
                <a:effectLst/>
                <a:latin typeface="proxima-nova"/>
              </a:rPr>
              <a:t>. First, add an instance property </a:t>
            </a:r>
            <a:r>
              <a:rPr lang="en-US" b="0" i="0" dirty="0" err="1">
                <a:solidFill>
                  <a:srgbClr val="484848"/>
                </a:solidFill>
                <a:effectLst/>
                <a:latin typeface="proxima-nova"/>
              </a:rPr>
              <a:t>this.state</a:t>
            </a:r>
            <a:r>
              <a:rPr lang="en-US" b="0" i="0" dirty="0">
                <a:solidFill>
                  <a:srgbClr val="484848"/>
                </a:solidFill>
                <a:effectLst/>
                <a:latin typeface="proxima-nova"/>
              </a:rPr>
              <a:t> = {</a:t>
            </a:r>
            <a:r>
              <a:rPr lang="en-US" b="0" i="0" dirty="0" err="1">
                <a:solidFill>
                  <a:srgbClr val="484848"/>
                </a:solidFill>
                <a:effectLst/>
                <a:latin typeface="proxima-nova"/>
              </a:rPr>
              <a:t>filterText</a:t>
            </a:r>
            <a:r>
              <a:rPr lang="en-US" b="0" i="0" dirty="0">
                <a:solidFill>
                  <a:srgbClr val="484848"/>
                </a:solidFill>
                <a:effectLst/>
                <a:latin typeface="proxima-nova"/>
              </a:rPr>
              <a:t>: '', </a:t>
            </a:r>
            <a:r>
              <a:rPr lang="en-US" b="0" i="0" dirty="0" err="1">
                <a:solidFill>
                  <a:srgbClr val="484848"/>
                </a:solidFill>
                <a:effectLst/>
                <a:latin typeface="proxima-nova"/>
              </a:rPr>
              <a:t>inStockOnly</a:t>
            </a:r>
            <a:r>
              <a:rPr lang="en-US" b="0" i="0" dirty="0">
                <a:solidFill>
                  <a:srgbClr val="484848"/>
                </a:solidFill>
                <a:effectLst/>
                <a:latin typeface="proxima-nova"/>
              </a:rPr>
              <a:t>: false} to </a:t>
            </a:r>
            <a:r>
              <a:rPr lang="en-US" b="0" i="0" dirty="0" err="1">
                <a:solidFill>
                  <a:srgbClr val="484848"/>
                </a:solidFill>
                <a:effectLst/>
                <a:latin typeface="proxima-nova"/>
              </a:rPr>
              <a:t>FilterableProductTable's</a:t>
            </a:r>
            <a:r>
              <a:rPr lang="en-US" b="0" i="0" dirty="0">
                <a:solidFill>
                  <a:srgbClr val="484848"/>
                </a:solidFill>
                <a:effectLst/>
                <a:latin typeface="proxima-nova"/>
              </a:rPr>
              <a:t> constructor to reflect the initial state of your application. Then, pass </a:t>
            </a:r>
            <a:r>
              <a:rPr lang="en-US" b="0" i="0" dirty="0" err="1">
                <a:solidFill>
                  <a:srgbClr val="484848"/>
                </a:solidFill>
                <a:effectLst/>
                <a:latin typeface="proxima-nova"/>
              </a:rPr>
              <a:t>filterText</a:t>
            </a:r>
            <a:r>
              <a:rPr lang="en-US" b="0" i="0" dirty="0">
                <a:solidFill>
                  <a:srgbClr val="484848"/>
                </a:solidFill>
                <a:effectLst/>
                <a:latin typeface="proxima-nova"/>
              </a:rPr>
              <a:t> and </a:t>
            </a:r>
            <a:r>
              <a:rPr lang="en-US" b="0" i="0" dirty="0" err="1">
                <a:solidFill>
                  <a:srgbClr val="484848"/>
                </a:solidFill>
                <a:effectLst/>
                <a:latin typeface="proxima-nova"/>
              </a:rPr>
              <a:t>inStockOnly</a:t>
            </a:r>
            <a:r>
              <a:rPr lang="en-US" b="0" i="0" dirty="0">
                <a:solidFill>
                  <a:srgbClr val="484848"/>
                </a:solidFill>
                <a:effectLst/>
                <a:latin typeface="proxima-nova"/>
              </a:rPr>
              <a:t> to </a:t>
            </a:r>
            <a:r>
              <a:rPr lang="en-US" b="0" i="0" dirty="0" err="1">
                <a:solidFill>
                  <a:srgbClr val="484848"/>
                </a:solidFill>
                <a:effectLst/>
                <a:latin typeface="proxima-nova"/>
              </a:rPr>
              <a:t>ProductTable</a:t>
            </a:r>
            <a:r>
              <a:rPr lang="en-US" b="0" i="0" dirty="0">
                <a:solidFill>
                  <a:srgbClr val="484848"/>
                </a:solidFill>
                <a:effectLst/>
                <a:latin typeface="proxima-nova"/>
              </a:rPr>
              <a:t> and </a:t>
            </a:r>
            <a:r>
              <a:rPr lang="en-US" b="0" i="0" dirty="0" err="1">
                <a:solidFill>
                  <a:srgbClr val="484848"/>
                </a:solidFill>
                <a:effectLst/>
                <a:latin typeface="proxima-nova"/>
              </a:rPr>
              <a:t>SearchBar</a:t>
            </a:r>
            <a:r>
              <a:rPr lang="en-US" b="0" i="0" dirty="0">
                <a:solidFill>
                  <a:srgbClr val="484848"/>
                </a:solidFill>
                <a:effectLst/>
                <a:latin typeface="proxima-nova"/>
              </a:rPr>
              <a:t> as a prop. Finally, use these props to filter the rows in </a:t>
            </a:r>
            <a:r>
              <a:rPr lang="en-US" b="0" i="0" dirty="0" err="1">
                <a:solidFill>
                  <a:srgbClr val="484848"/>
                </a:solidFill>
                <a:effectLst/>
                <a:latin typeface="proxima-nova"/>
              </a:rPr>
              <a:t>ProductTable</a:t>
            </a:r>
            <a:r>
              <a:rPr lang="en-US" b="0" i="0" dirty="0">
                <a:solidFill>
                  <a:srgbClr val="484848"/>
                </a:solidFill>
                <a:effectLst/>
                <a:latin typeface="proxima-nova"/>
              </a:rPr>
              <a:t> and set the values of the form fields in </a:t>
            </a:r>
            <a:r>
              <a:rPr lang="en-US" b="0" i="0" dirty="0" err="1">
                <a:solidFill>
                  <a:srgbClr val="484848"/>
                </a:solidFill>
                <a:effectLst/>
                <a:latin typeface="proxima-nova"/>
              </a:rPr>
              <a:t>SearchBar</a:t>
            </a:r>
            <a:r>
              <a:rPr lang="en-US" b="0" i="0" dirty="0">
                <a:solidFill>
                  <a:srgbClr val="484848"/>
                </a:solidFill>
                <a:effectLst/>
                <a:latin typeface="proxima-nova"/>
              </a:rPr>
              <a:t>.</a:t>
            </a:r>
          </a:p>
          <a:p>
            <a:pPr algn="l"/>
            <a:endParaRPr lang="en-US" b="0" i="0" dirty="0">
              <a:solidFill>
                <a:srgbClr val="484848"/>
              </a:solidFill>
              <a:effectLst/>
              <a:latin typeface="proxima-nova"/>
            </a:endParaRPr>
          </a:p>
          <a:p>
            <a:pPr algn="l"/>
            <a:r>
              <a:rPr lang="en-US" b="0" i="0" dirty="0">
                <a:solidFill>
                  <a:srgbClr val="484848"/>
                </a:solidFill>
                <a:effectLst/>
                <a:latin typeface="proxima-nova"/>
              </a:rPr>
              <a:t>You can start seeing how your application will behave: set </a:t>
            </a:r>
            <a:r>
              <a:rPr lang="en-US" b="0" i="0" dirty="0" err="1">
                <a:solidFill>
                  <a:srgbClr val="484848"/>
                </a:solidFill>
                <a:effectLst/>
                <a:latin typeface="proxima-nova"/>
              </a:rPr>
              <a:t>filterText</a:t>
            </a:r>
            <a:r>
              <a:rPr lang="en-US" b="0" i="0" dirty="0">
                <a:solidFill>
                  <a:srgbClr val="484848"/>
                </a:solidFill>
                <a:effectLst/>
                <a:latin typeface="proxima-nova"/>
              </a:rPr>
              <a:t> to "ball" and refresh your app. You'll see that the data table is updated correctly.</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579523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484848"/>
                </a:solidFill>
                <a:effectLst/>
                <a:latin typeface="proxima-nova"/>
              </a:rPr>
              <a:t>https://facebook.github.io/react/docs/thinking-in-react.html</a:t>
            </a:r>
          </a:p>
          <a:p>
            <a:pPr algn="l"/>
            <a:endParaRPr lang="en-US" b="0" i="0" dirty="0">
              <a:solidFill>
                <a:srgbClr val="484848"/>
              </a:solidFill>
              <a:effectLst/>
              <a:latin typeface="proxima-nova"/>
            </a:endParaRPr>
          </a:p>
          <a:p>
            <a:pPr algn="l"/>
            <a:r>
              <a:rPr lang="en-US" b="0" i="0" dirty="0">
                <a:solidFill>
                  <a:srgbClr val="484848"/>
                </a:solidFill>
                <a:effectLst/>
                <a:latin typeface="proxima-nova"/>
              </a:rPr>
              <a:t>So far, we've built an app that renders correctly as a function of props and state flowing down the hierarchy. Now it's time to support data flowing the other way: the form components deep in the hierarchy need to update the state in </a:t>
            </a:r>
            <a:r>
              <a:rPr lang="en-US" b="0" i="0" dirty="0" err="1">
                <a:solidFill>
                  <a:srgbClr val="484848"/>
                </a:solidFill>
                <a:effectLst/>
                <a:latin typeface="proxima-nova"/>
              </a:rPr>
              <a:t>FilterableProductTable</a:t>
            </a:r>
            <a:r>
              <a:rPr lang="en-US" b="0" i="0" dirty="0">
                <a:solidFill>
                  <a:srgbClr val="484848"/>
                </a:solidFill>
                <a:effectLst/>
                <a:latin typeface="proxima-nova"/>
              </a:rPr>
              <a:t>.</a:t>
            </a:r>
          </a:p>
          <a:p>
            <a:pPr algn="l"/>
            <a:endParaRPr lang="en-US" b="0" i="0" dirty="0">
              <a:solidFill>
                <a:srgbClr val="484848"/>
              </a:solidFill>
              <a:effectLst/>
              <a:latin typeface="proxima-nova"/>
            </a:endParaRPr>
          </a:p>
          <a:p>
            <a:pPr algn="l"/>
            <a:r>
              <a:rPr lang="en-US" b="0" i="0" dirty="0">
                <a:solidFill>
                  <a:srgbClr val="484848"/>
                </a:solidFill>
                <a:effectLst/>
                <a:latin typeface="proxima-nova"/>
              </a:rPr>
              <a:t>React makes this data flow explicit to make it easy to understand how your program works, but it does require a little more typing than traditional two-way data binding.</a:t>
            </a:r>
          </a:p>
          <a:p>
            <a:pPr algn="l"/>
            <a:endParaRPr lang="en-US" b="0" i="0" dirty="0">
              <a:solidFill>
                <a:srgbClr val="484848"/>
              </a:solidFill>
              <a:effectLst/>
              <a:latin typeface="proxima-nova"/>
            </a:endParaRPr>
          </a:p>
          <a:p>
            <a:pPr algn="l"/>
            <a:r>
              <a:rPr lang="en-US" b="0" i="0" dirty="0">
                <a:solidFill>
                  <a:srgbClr val="484848"/>
                </a:solidFill>
                <a:effectLst/>
                <a:latin typeface="proxima-nova"/>
              </a:rPr>
              <a:t>If you try to type or check the box in the current version of the example, you'll see that React ignores your input. This is intentional, as we've set the value prop of the input to always be equal to the state passed in from </a:t>
            </a:r>
            <a:r>
              <a:rPr lang="en-US" b="0" i="0" dirty="0" err="1">
                <a:solidFill>
                  <a:srgbClr val="484848"/>
                </a:solidFill>
                <a:effectLst/>
                <a:latin typeface="proxima-nova"/>
              </a:rPr>
              <a:t>FilterableProductTable</a:t>
            </a:r>
            <a:r>
              <a:rPr lang="en-US" b="0" i="0" dirty="0">
                <a:solidFill>
                  <a:srgbClr val="484848"/>
                </a:solidFill>
                <a:effectLst/>
                <a:latin typeface="proxima-nova"/>
              </a:rPr>
              <a:t>.</a:t>
            </a:r>
          </a:p>
          <a:p>
            <a:pPr algn="l"/>
            <a:endParaRPr lang="en-US" b="0" i="0" dirty="0">
              <a:solidFill>
                <a:srgbClr val="484848"/>
              </a:solidFill>
              <a:effectLst/>
              <a:latin typeface="proxima-nova"/>
            </a:endParaRPr>
          </a:p>
          <a:p>
            <a:pPr algn="l"/>
            <a:r>
              <a:rPr lang="en-US" b="0" i="0" dirty="0">
                <a:solidFill>
                  <a:srgbClr val="484848"/>
                </a:solidFill>
                <a:effectLst/>
                <a:latin typeface="proxima-nova"/>
              </a:rPr>
              <a:t>Let's think about what we want to happen. We want to make sure that whenever the user changes the form, we update the state to reflect the user input. Since components should only update their own state, </a:t>
            </a:r>
            <a:r>
              <a:rPr lang="en-US" b="0" i="0" dirty="0" err="1">
                <a:solidFill>
                  <a:srgbClr val="484848"/>
                </a:solidFill>
                <a:effectLst/>
                <a:latin typeface="proxima-nova"/>
              </a:rPr>
              <a:t>FilterableProductTable</a:t>
            </a:r>
            <a:r>
              <a:rPr lang="en-US" b="0" i="0" dirty="0">
                <a:solidFill>
                  <a:srgbClr val="484848"/>
                </a:solidFill>
                <a:effectLst/>
                <a:latin typeface="proxima-nova"/>
              </a:rPr>
              <a:t> will pass a callback to </a:t>
            </a:r>
            <a:r>
              <a:rPr lang="en-US" b="0" i="0" dirty="0" err="1">
                <a:solidFill>
                  <a:srgbClr val="484848"/>
                </a:solidFill>
                <a:effectLst/>
                <a:latin typeface="proxima-nova"/>
              </a:rPr>
              <a:t>SearchBar</a:t>
            </a:r>
            <a:r>
              <a:rPr lang="en-US" b="0" i="0" dirty="0">
                <a:solidFill>
                  <a:srgbClr val="484848"/>
                </a:solidFill>
                <a:effectLst/>
                <a:latin typeface="proxima-nova"/>
              </a:rPr>
              <a:t> that will fire whenever the state should be updated. </a:t>
            </a:r>
          </a:p>
          <a:p>
            <a:pPr algn="l"/>
            <a:endParaRPr lang="en-US" b="0" i="0" dirty="0">
              <a:solidFill>
                <a:srgbClr val="484848"/>
              </a:solidFill>
              <a:effectLst/>
              <a:latin typeface="proxima-nova"/>
            </a:endParaRPr>
          </a:p>
          <a:p>
            <a:pPr algn="l"/>
            <a:r>
              <a:rPr lang="en-US" b="0" i="0" dirty="0">
                <a:solidFill>
                  <a:srgbClr val="484848"/>
                </a:solidFill>
                <a:effectLst/>
                <a:latin typeface="proxima-nova"/>
              </a:rPr>
              <a:t>We can use the </a:t>
            </a:r>
            <a:r>
              <a:rPr lang="en-US" b="0" i="0" dirty="0" err="1">
                <a:solidFill>
                  <a:srgbClr val="484848"/>
                </a:solidFill>
                <a:effectLst/>
                <a:latin typeface="proxima-nova"/>
              </a:rPr>
              <a:t>onChange</a:t>
            </a:r>
            <a:r>
              <a:rPr lang="en-US" b="0" i="0" dirty="0">
                <a:solidFill>
                  <a:srgbClr val="484848"/>
                </a:solidFill>
                <a:effectLst/>
                <a:latin typeface="proxima-nova"/>
              </a:rPr>
              <a:t> event on the inputs to be notified of it. And the callback passed by </a:t>
            </a:r>
            <a:r>
              <a:rPr lang="en-US" b="0" i="0" dirty="0" err="1">
                <a:solidFill>
                  <a:srgbClr val="484848"/>
                </a:solidFill>
                <a:effectLst/>
                <a:latin typeface="proxima-nova"/>
              </a:rPr>
              <a:t>FilterableProductTable</a:t>
            </a:r>
            <a:r>
              <a:rPr lang="en-US" b="0" i="0" dirty="0">
                <a:solidFill>
                  <a:srgbClr val="484848"/>
                </a:solidFill>
                <a:effectLst/>
                <a:latin typeface="proxima-nova"/>
              </a:rPr>
              <a:t> will call </a:t>
            </a:r>
            <a:r>
              <a:rPr lang="en-US" b="0" i="0" dirty="0" err="1">
                <a:solidFill>
                  <a:srgbClr val="484848"/>
                </a:solidFill>
                <a:effectLst/>
                <a:latin typeface="proxima-nova"/>
              </a:rPr>
              <a:t>setState</a:t>
            </a:r>
            <a:r>
              <a:rPr lang="en-US" b="0" i="0" dirty="0">
                <a:solidFill>
                  <a:srgbClr val="484848"/>
                </a:solidFill>
                <a:effectLst/>
                <a:latin typeface="proxima-nova"/>
              </a:rPr>
              <a:t>(), and the app will be updated.</a:t>
            </a:r>
          </a:p>
          <a:p>
            <a:pPr algn="l"/>
            <a:endParaRPr lang="en-US" b="0" i="0" dirty="0">
              <a:solidFill>
                <a:srgbClr val="484848"/>
              </a:solidFill>
              <a:effectLst/>
              <a:latin typeface="proxima-nova"/>
            </a:endParaRPr>
          </a:p>
          <a:p>
            <a:pPr algn="l"/>
            <a:r>
              <a:rPr lang="en-US" b="0" i="0" dirty="0">
                <a:solidFill>
                  <a:srgbClr val="484848"/>
                </a:solidFill>
                <a:effectLst/>
                <a:latin typeface="proxima-nova"/>
              </a:rPr>
              <a:t>Though this sounds complex, it's really just a few lines of code. And it's really explicit how your data is flowing throughout the app.</a:t>
            </a:r>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615062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4/11/2020 9:28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3840431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733220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2" r:id="rId26"/>
    <p:sldLayoutId id="2147484556" r:id="rId27"/>
    <p:sldLayoutId id="2147484559"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OfficeDev/Office-UI-Fabric" TargetMode="External"/><Relationship Id="rId2" Type="http://schemas.openxmlformats.org/officeDocument/2006/relationships/hyperlink" Target="https://github.com/OfficeDev/Office-UI-Fabric/releases" TargetMode="Externa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Layout" Target="../slideLayouts/slideLayout28.xml"/><Relationship Id="rId7" Type="http://schemas.openxmlformats.org/officeDocument/2006/relationships/image" Target="../media/image21.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notesSlide" Target="../notesSlides/notesSlide13.xml"/><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github.com/OfficeDev/Office-UI-Fabric" TargetMode="External"/><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3" Type="http://schemas.openxmlformats.org/officeDocument/2006/relationships/hyperlink" Target="https://dev.office.com/fabric#/get-started" TargetMode="External"/><Relationship Id="rId2" Type="http://schemas.openxmlformats.org/officeDocument/2006/relationships/hyperlink" Target="https://developer.microsoft.com/en-us/fabric" TargetMode="External"/><Relationship Id="rId1" Type="http://schemas.openxmlformats.org/officeDocument/2006/relationships/slideLayout" Target="../slideLayouts/slideLayout28.xml"/><Relationship Id="rId4" Type="http://schemas.openxmlformats.org/officeDocument/2006/relationships/hyperlink" Target="https://github.com/OfficeDev/office-ui-fabric-reac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hyperlink" Target="https://docs.microsoft.com/en-us/sharepoint/dev/spfx/sharepoint-framework-overview"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hyperlink" Target="https://docs.microsoft.com/sharepoint/dev/spfx/web-parts/get-started/serve-your-web-part-in-a-sharepoint-page" TargetMode="External"/><Relationship Id="rId4" Type="http://schemas.openxmlformats.org/officeDocument/2006/relationships/hyperlink" Target="https://developer.microsoft.com/fabric"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Single_responsibility_principle" TargetMode="External"/><Relationship Id="rId2" Type="http://schemas.openxmlformats.org/officeDocument/2006/relationships/notesSlide" Target="../notesSlides/notesSlide4.xml"/><Relationship Id="rId1" Type="http://schemas.openxmlformats.org/officeDocument/2006/relationships/slideLayout" Target="../slideLayouts/slideLayout28.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Using React and Office UI Fabric React Components</a:t>
            </a:r>
            <a:endParaRPr lang="en-US" dirty="0"/>
          </a:p>
        </p:txBody>
      </p:sp>
      <p:sp>
        <p:nvSpPr>
          <p:cNvPr id="5" name="Text Placeholder 4"/>
          <p:cNvSpPr>
            <a:spLocks noGrp="1"/>
          </p:cNvSpPr>
          <p:nvPr>
            <p:ph type="body" sz="quarter" idx="12"/>
          </p:nvPr>
        </p:nvSpPr>
        <p:spPr/>
        <p:txBody>
          <a:bodyPr/>
          <a:lstStyle/>
          <a:p>
            <a:r>
              <a:rPr lang="en-US" dirty="0"/>
              <a:t>React 101 &amp; Basic React Web Part Structure</a:t>
            </a:r>
          </a:p>
          <a:p>
            <a:endParaRPr lang="en-US" dirty="0"/>
          </a:p>
        </p:txBody>
      </p:sp>
    </p:spTree>
    <p:extLst>
      <p:ext uri="{BB962C8B-B14F-4D97-AF65-F5344CB8AC3E}">
        <p14:creationId xmlns:p14="http://schemas.microsoft.com/office/powerpoint/2010/main" val="262945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64400" y="1212850"/>
            <a:ext cx="11574000" cy="1966692"/>
          </a:xfrm>
        </p:spPr>
        <p:txBody>
          <a:bodyPr/>
          <a:lstStyle/>
          <a:p>
            <a:r>
              <a:rPr lang="en-US" dirty="0"/>
              <a:t>Create a new web part by running the Yeoman SharePoint Framework Generator</a:t>
            </a:r>
          </a:p>
          <a:p>
            <a:pPr lvl="1"/>
            <a:r>
              <a:rPr lang="en-US" dirty="0" err="1"/>
              <a:t>yo</a:t>
            </a:r>
            <a:r>
              <a:rPr lang="en-US" dirty="0"/>
              <a:t> @</a:t>
            </a:r>
            <a:r>
              <a:rPr lang="en-US" dirty="0" err="1"/>
              <a:t>microsoft</a:t>
            </a:r>
            <a:r>
              <a:rPr lang="en-US" dirty="0"/>
              <a:t>/</a:t>
            </a:r>
            <a:r>
              <a:rPr lang="en-US" dirty="0" err="1"/>
              <a:t>sharepoint</a:t>
            </a:r>
            <a:endParaRPr lang="en-US" dirty="0"/>
          </a:p>
          <a:p>
            <a:endParaRPr lang="en-US" dirty="0"/>
          </a:p>
          <a:p>
            <a:r>
              <a:rPr lang="en-US" dirty="0"/>
              <a:t>When prompted for a web framework, select React</a:t>
            </a:r>
          </a:p>
        </p:txBody>
      </p:sp>
      <p:sp>
        <p:nvSpPr>
          <p:cNvPr id="2" name="Title 1"/>
          <p:cNvSpPr>
            <a:spLocks noGrp="1"/>
          </p:cNvSpPr>
          <p:nvPr>
            <p:ph type="title"/>
          </p:nvPr>
        </p:nvSpPr>
        <p:spPr/>
        <p:txBody>
          <a:bodyPr/>
          <a:lstStyle/>
          <a:p>
            <a:r>
              <a:rPr lang="en-US" dirty="0"/>
              <a:t>How to create a React web part</a:t>
            </a:r>
            <a:endParaRPr lang="fi-FI" dirty="0"/>
          </a:p>
        </p:txBody>
      </p:sp>
      <p:pic>
        <p:nvPicPr>
          <p:cNvPr id="8" name="Picture 7">
            <a:extLst>
              <a:ext uri="{FF2B5EF4-FFF2-40B4-BE49-F238E27FC236}">
                <a16:creationId xmlns:a16="http://schemas.microsoft.com/office/drawing/2014/main" id="{F3A3E05B-978C-1547-9655-62B00D5128CB}"/>
              </a:ext>
            </a:extLst>
          </p:cNvPr>
          <p:cNvPicPr>
            <a:picLocks noChangeAspect="1"/>
          </p:cNvPicPr>
          <p:nvPr/>
        </p:nvPicPr>
        <p:blipFill>
          <a:blip r:embed="rId3"/>
          <a:stretch>
            <a:fillRect/>
          </a:stretch>
        </p:blipFill>
        <p:spPr>
          <a:xfrm>
            <a:off x="2660797" y="3814983"/>
            <a:ext cx="6172200" cy="1524000"/>
          </a:xfrm>
          <a:prstGeom prst="rect">
            <a:avLst/>
          </a:prstGeom>
        </p:spPr>
      </p:pic>
    </p:spTree>
    <p:extLst>
      <p:ext uri="{BB962C8B-B14F-4D97-AF65-F5344CB8AC3E}">
        <p14:creationId xmlns:p14="http://schemas.microsoft.com/office/powerpoint/2010/main" val="299343052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A842C3A4-911F-AF4A-B4D0-987B54ED175C}"/>
              </a:ext>
            </a:extLst>
          </p:cNvPr>
          <p:cNvSpPr>
            <a:spLocks noGrp="1"/>
          </p:cNvSpPr>
          <p:nvPr>
            <p:ph type="body" sz="quarter" idx="10"/>
          </p:nvPr>
        </p:nvSpPr>
        <p:spPr>
          <a:xfrm>
            <a:off x="464400" y="1212850"/>
            <a:ext cx="6475876" cy="3776418"/>
          </a:xfrm>
        </p:spPr>
        <p:txBody>
          <a:bodyPr/>
          <a:lstStyle/>
          <a:p>
            <a:r>
              <a:rPr lang="en-US" dirty="0" err="1"/>
              <a:t>SPFx</a:t>
            </a:r>
            <a:r>
              <a:rPr lang="en-US" dirty="0"/>
              <a:t> web part same as non-React web part</a:t>
            </a:r>
          </a:p>
          <a:p>
            <a:pPr lvl="1"/>
            <a:r>
              <a:rPr lang="en-US" dirty="0"/>
              <a:t>./</a:t>
            </a:r>
            <a:r>
              <a:rPr lang="en-US" dirty="0" err="1"/>
              <a:t>src</a:t>
            </a:r>
            <a:r>
              <a:rPr lang="en-US" dirty="0"/>
              <a:t>/</a:t>
            </a:r>
            <a:r>
              <a:rPr lang="en-US" dirty="0" err="1"/>
              <a:t>webparts</a:t>
            </a:r>
            <a:r>
              <a:rPr lang="en-US" dirty="0"/>
              <a:t>/[..]/[..]</a:t>
            </a:r>
            <a:r>
              <a:rPr lang="en-US" dirty="0" err="1"/>
              <a:t>WebPart.ts</a:t>
            </a:r>
            <a:endParaRPr lang="en-US" dirty="0"/>
          </a:p>
          <a:p>
            <a:endParaRPr lang="en-US" dirty="0"/>
          </a:p>
          <a:p>
            <a:r>
              <a:rPr lang="en-US" dirty="0"/>
              <a:t>Web part’s </a:t>
            </a:r>
            <a:r>
              <a:rPr lang="en-US" dirty="0">
                <a:latin typeface="Courier New" panose="02070309020205020404" pitchFamily="49" charset="0"/>
                <a:cs typeface="Courier New" panose="02070309020205020404" pitchFamily="49" charset="0"/>
              </a:rPr>
              <a:t>render()</a:t>
            </a:r>
            <a:r>
              <a:rPr lang="en-US" dirty="0"/>
              <a:t> method creates an instance of a React control and adds to the page</a:t>
            </a:r>
          </a:p>
          <a:p>
            <a:endParaRPr lang="en-US" dirty="0"/>
          </a:p>
          <a:p>
            <a:r>
              <a:rPr lang="en-US" dirty="0"/>
              <a:t>React control located in </a:t>
            </a:r>
            <a:r>
              <a:rPr lang="en-US" dirty="0">
                <a:latin typeface="Courier New" panose="02070309020205020404" pitchFamily="49" charset="0"/>
                <a:cs typeface="Courier New" panose="02070309020205020404" pitchFamily="49" charset="0"/>
              </a:rPr>
              <a:t>components</a:t>
            </a:r>
            <a:r>
              <a:rPr lang="en-US" dirty="0"/>
              <a:t> subfolder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tsx</a:t>
            </a:r>
            <a:r>
              <a:rPr lang="en-US" dirty="0"/>
              <a:t> file</a:t>
            </a:r>
          </a:p>
        </p:txBody>
      </p:sp>
      <p:sp>
        <p:nvSpPr>
          <p:cNvPr id="3" name="Title 2"/>
          <p:cNvSpPr>
            <a:spLocks noGrp="1"/>
          </p:cNvSpPr>
          <p:nvPr>
            <p:ph type="title"/>
          </p:nvPr>
        </p:nvSpPr>
        <p:spPr>
          <a:xfrm>
            <a:off x="464400" y="633600"/>
            <a:ext cx="11574000" cy="387798"/>
          </a:xfrm>
        </p:spPr>
        <p:txBody>
          <a:bodyPr/>
          <a:lstStyle/>
          <a:p>
            <a:r>
              <a:rPr lang="en-US" dirty="0"/>
              <a:t>Structure of </a:t>
            </a:r>
            <a:r>
              <a:rPr lang="en-US" dirty="0" err="1"/>
              <a:t>SPFx</a:t>
            </a:r>
            <a:r>
              <a:rPr lang="en-US" dirty="0"/>
              <a:t> React project</a:t>
            </a:r>
          </a:p>
        </p:txBody>
      </p:sp>
      <p:pic>
        <p:nvPicPr>
          <p:cNvPr id="12" name="Picture 11">
            <a:extLst>
              <a:ext uri="{FF2B5EF4-FFF2-40B4-BE49-F238E27FC236}">
                <a16:creationId xmlns:a16="http://schemas.microsoft.com/office/drawing/2014/main" id="{E6B6ACC0-D89A-DA42-9011-E0A16EE12FAD}"/>
              </a:ext>
            </a:extLst>
          </p:cNvPr>
          <p:cNvPicPr>
            <a:picLocks noChangeAspect="1"/>
          </p:cNvPicPr>
          <p:nvPr/>
        </p:nvPicPr>
        <p:blipFill>
          <a:blip r:embed="rId2"/>
          <a:stretch>
            <a:fillRect/>
          </a:stretch>
        </p:blipFill>
        <p:spPr>
          <a:xfrm>
            <a:off x="7278754" y="106362"/>
            <a:ext cx="4572000" cy="6781800"/>
          </a:xfrm>
          <a:prstGeom prst="rect">
            <a:avLst/>
          </a:prstGeom>
        </p:spPr>
      </p:pic>
    </p:spTree>
    <p:extLst>
      <p:ext uri="{BB962C8B-B14F-4D97-AF65-F5344CB8AC3E}">
        <p14:creationId xmlns:p14="http://schemas.microsoft.com/office/powerpoint/2010/main" val="21440105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Creating a SharePoint Framework webpart which uses React</a:t>
            </a:r>
            <a:endParaRPr lang="en-US" dirty="0"/>
          </a:p>
        </p:txBody>
      </p:sp>
    </p:spTree>
    <p:extLst>
      <p:ext uri="{BB962C8B-B14F-4D97-AF65-F5344CB8AC3E}">
        <p14:creationId xmlns:p14="http://schemas.microsoft.com/office/powerpoint/2010/main" val="52845363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React 101</a:t>
            </a:r>
          </a:p>
          <a:p>
            <a:pPr lvl="0">
              <a:lnSpc>
                <a:spcPct val="90000"/>
              </a:lnSpc>
              <a:spcBef>
                <a:spcPts val="1800"/>
              </a:spcBef>
            </a:pPr>
            <a:r>
              <a:rPr lang="en-US" sz="1600" b="0" dirty="0">
                <a:solidFill>
                  <a:srgbClr val="2F2F2F"/>
                </a:solidFill>
                <a:latin typeface="Segoe UI Semibold"/>
              </a:rPr>
              <a:t>How to create a React web part</a:t>
            </a:r>
          </a:p>
          <a:p>
            <a:pPr lvl="0">
              <a:lnSpc>
                <a:spcPct val="90000"/>
              </a:lnSpc>
              <a:spcBef>
                <a:spcPts val="1800"/>
              </a:spcBef>
            </a:pPr>
            <a:r>
              <a:rPr lang="en-US" sz="1600" b="0" dirty="0">
                <a:solidFill>
                  <a:srgbClr val="2F2F2F"/>
                </a:solidFill>
                <a:latin typeface="Segoe UI Semibold"/>
              </a:rPr>
              <a:t>Structure of the basic template</a:t>
            </a:r>
          </a:p>
          <a:p>
            <a:pPr lvl="0">
              <a:lnSpc>
                <a:spcPct val="90000"/>
              </a:lnSpc>
              <a:spcBef>
                <a:spcPts val="1800"/>
              </a:spcBef>
            </a:pPr>
            <a:endParaRPr lang="en-US" sz="1600" b="0" dirty="0">
              <a:solidFill>
                <a:srgbClr val="2F2F2F"/>
              </a:solidFill>
              <a:latin typeface="Segoe UI Semibold"/>
            </a:endParaRPr>
          </a:p>
        </p:txBody>
      </p:sp>
    </p:spTree>
    <p:extLst>
      <p:ext uri="{BB962C8B-B14F-4D97-AF65-F5344CB8AC3E}">
        <p14:creationId xmlns:p14="http://schemas.microsoft.com/office/powerpoint/2010/main" val="1392507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Using React and Office UI Fabric React Components</a:t>
            </a:r>
            <a:endParaRPr lang="en-US" dirty="0"/>
          </a:p>
        </p:txBody>
      </p:sp>
      <p:sp>
        <p:nvSpPr>
          <p:cNvPr id="5" name="Text Placeholder 4"/>
          <p:cNvSpPr>
            <a:spLocks noGrp="1"/>
          </p:cNvSpPr>
          <p:nvPr>
            <p:ph type="body" sz="quarter" idx="12"/>
          </p:nvPr>
        </p:nvSpPr>
        <p:spPr/>
        <p:txBody>
          <a:bodyPr/>
          <a:lstStyle/>
          <a:p>
            <a:r>
              <a:rPr lang="en-US" dirty="0"/>
              <a:t>Using React and Office UI Fabric React Components</a:t>
            </a:r>
            <a:br>
              <a:rPr lang="en-US" dirty="0"/>
            </a:br>
            <a:br>
              <a:rPr lang="en-US" dirty="0"/>
            </a:br>
            <a:endParaRPr lang="en-US" dirty="0"/>
          </a:p>
        </p:txBody>
      </p:sp>
    </p:spTree>
    <p:extLst>
      <p:ext uri="{BB962C8B-B14F-4D97-AF65-F5344CB8AC3E}">
        <p14:creationId xmlns:p14="http://schemas.microsoft.com/office/powerpoint/2010/main" val="2614451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Using React and Office UI Fabric React Components</a:t>
            </a:r>
            <a:br>
              <a:rPr lang="en-US" sz="2800" dirty="0"/>
            </a:br>
            <a:br>
              <a:rPr lang="en-US" sz="2800" dirty="0"/>
            </a:b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Office UI Fabric</a:t>
            </a:r>
          </a:p>
          <a:p>
            <a:pPr>
              <a:spcBef>
                <a:spcPts val="1200"/>
              </a:spcBef>
            </a:pPr>
            <a:endParaRPr lang="en-US" sz="2000" dirty="0"/>
          </a:p>
          <a:p>
            <a:pPr>
              <a:spcBef>
                <a:spcPts val="1200"/>
              </a:spcBef>
            </a:pPr>
            <a:r>
              <a:rPr lang="en-US" sz="2000" dirty="0"/>
              <a:t>Fabric React</a:t>
            </a:r>
          </a:p>
          <a:p>
            <a:pPr>
              <a:spcBef>
                <a:spcPts val="1200"/>
              </a:spcBef>
            </a:pPr>
            <a:endParaRPr lang="en-US" sz="2000" dirty="0"/>
          </a:p>
          <a:p>
            <a:pPr>
              <a:spcBef>
                <a:spcPts val="1200"/>
              </a:spcBef>
            </a:pPr>
            <a:r>
              <a:rPr lang="en-US" sz="2000" dirty="0"/>
              <a:t>Adding Fabric React to </a:t>
            </a:r>
            <a:r>
              <a:rPr lang="en-US" sz="2000" dirty="0" err="1"/>
              <a:t>SPFx</a:t>
            </a:r>
            <a:r>
              <a:rPr lang="en-US" sz="2000" dirty="0"/>
              <a:t> Projects</a:t>
            </a:r>
          </a:p>
        </p:txBody>
      </p:sp>
    </p:spTree>
    <p:extLst>
      <p:ext uri="{BB962C8B-B14F-4D97-AF65-F5344CB8AC3E}">
        <p14:creationId xmlns:p14="http://schemas.microsoft.com/office/powerpoint/2010/main" val="15529534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8AD33738-8010-E14B-8D01-AB22EBA9E7D4}"/>
              </a:ext>
            </a:extLst>
          </p:cNvPr>
          <p:cNvGraphicFramePr/>
          <p:nvPr/>
        </p:nvGraphicFramePr>
        <p:xfrm>
          <a:off x="464400" y="1212850"/>
          <a:ext cx="11574000" cy="50289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en-US" dirty="0"/>
              <a:t>What is the Office UI Fabric?</a:t>
            </a:r>
          </a:p>
        </p:txBody>
      </p:sp>
    </p:spTree>
    <p:extLst>
      <p:ext uri="{BB962C8B-B14F-4D97-AF65-F5344CB8AC3E}">
        <p14:creationId xmlns:p14="http://schemas.microsoft.com/office/powerpoint/2010/main" val="34788674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3231654"/>
          </a:xfrm>
        </p:spPr>
        <p:txBody>
          <a:bodyPr/>
          <a:lstStyle/>
          <a:p>
            <a:r>
              <a:rPr lang="en-US" dirty="0"/>
              <a:t>The Office UI Fabric project is developed and maintained by Microsoft</a:t>
            </a:r>
            <a:br>
              <a:rPr lang="en-US" dirty="0"/>
            </a:br>
            <a:r>
              <a:rPr lang="en-US" dirty="0"/>
              <a:t>in order to...</a:t>
            </a:r>
          </a:p>
          <a:p>
            <a:pPr lvl="1"/>
            <a:endParaRPr lang="en-US" dirty="0"/>
          </a:p>
          <a:p>
            <a:pPr lvl="1"/>
            <a:r>
              <a:rPr lang="en-US" dirty="0"/>
              <a:t>Help the development community build Office Add-ins and Office 365 web apps that integrate seamlessly with Office</a:t>
            </a:r>
          </a:p>
          <a:p>
            <a:pPr lvl="1"/>
            <a:endParaRPr lang="en-US" dirty="0"/>
          </a:p>
          <a:p>
            <a:pPr lvl="1"/>
            <a:r>
              <a:rPr lang="en-US" dirty="0"/>
              <a:t>Provide a point of reference for the evolving Office 365 design language that anyone can reference</a:t>
            </a:r>
          </a:p>
          <a:p>
            <a:pPr lvl="1"/>
            <a:endParaRPr lang="en-US" dirty="0"/>
          </a:p>
          <a:p>
            <a:pPr lvl="1"/>
            <a:r>
              <a:rPr lang="en-US" dirty="0"/>
              <a:t>Enable the community to contribute to better experiences for everyone who builds for Office</a:t>
            </a:r>
          </a:p>
          <a:p>
            <a:pPr lvl="1"/>
            <a:endParaRPr lang="en-US" dirty="0"/>
          </a:p>
        </p:txBody>
      </p:sp>
      <p:sp>
        <p:nvSpPr>
          <p:cNvPr id="3" name="Title 2"/>
          <p:cNvSpPr>
            <a:spLocks noGrp="1"/>
          </p:cNvSpPr>
          <p:nvPr>
            <p:ph type="title"/>
          </p:nvPr>
        </p:nvSpPr>
        <p:spPr/>
        <p:txBody>
          <a:bodyPr/>
          <a:lstStyle/>
          <a:p>
            <a:r>
              <a:rPr lang="en-US" dirty="0"/>
              <a:t>Open Source</a:t>
            </a:r>
          </a:p>
        </p:txBody>
      </p:sp>
    </p:spTree>
    <p:extLst>
      <p:ext uri="{BB962C8B-B14F-4D97-AF65-F5344CB8AC3E}">
        <p14:creationId xmlns:p14="http://schemas.microsoft.com/office/powerpoint/2010/main" val="116981644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3822585"/>
          </a:xfrm>
        </p:spPr>
        <p:txBody>
          <a:bodyPr/>
          <a:lstStyle/>
          <a:p>
            <a:r>
              <a:rPr lang="en-US" dirty="0"/>
              <a:t>Microsoft releases changes to the design language, components, and other assets frequently, and will make these updates available to the community.</a:t>
            </a:r>
          </a:p>
          <a:p>
            <a:r>
              <a:rPr lang="en-US" dirty="0"/>
              <a:t>If features are deprecated MS notes that in the change log, and the feature will be removed from the next major release.</a:t>
            </a:r>
          </a:p>
          <a:p>
            <a:endParaRPr lang="en-US" dirty="0"/>
          </a:p>
          <a:p>
            <a:r>
              <a:rPr lang="en-US" dirty="0"/>
              <a:t>Change Log</a:t>
            </a:r>
          </a:p>
          <a:p>
            <a:pPr lvl="1"/>
            <a:r>
              <a:rPr lang="en-US" dirty="0">
                <a:hlinkClick r:id="rId2"/>
              </a:rPr>
              <a:t>https://github.com/OfficeDev/Office-UI-Fabric/releases</a:t>
            </a:r>
            <a:r>
              <a:rPr lang="en-US" dirty="0"/>
              <a:t> </a:t>
            </a:r>
          </a:p>
          <a:p>
            <a:endParaRPr lang="en-US" dirty="0"/>
          </a:p>
          <a:p>
            <a:r>
              <a:rPr lang="en-US" dirty="0"/>
              <a:t>Contribute In the GitHub Repository</a:t>
            </a:r>
          </a:p>
          <a:p>
            <a:pPr lvl="1"/>
            <a:r>
              <a:rPr lang="en-US" dirty="0">
                <a:hlinkClick r:id="rId3"/>
              </a:rPr>
              <a:t>https://github.com/OfficeDev/Office-UI-Fabric</a:t>
            </a:r>
            <a:r>
              <a:rPr lang="en-US" dirty="0"/>
              <a:t> </a:t>
            </a:r>
          </a:p>
        </p:txBody>
      </p:sp>
      <p:sp>
        <p:nvSpPr>
          <p:cNvPr id="3" name="Title 2"/>
          <p:cNvSpPr>
            <a:spLocks noGrp="1"/>
          </p:cNvSpPr>
          <p:nvPr>
            <p:ph type="title"/>
          </p:nvPr>
        </p:nvSpPr>
        <p:spPr/>
        <p:txBody>
          <a:bodyPr/>
          <a:lstStyle/>
          <a:p>
            <a:r>
              <a:rPr lang="en-US" dirty="0"/>
              <a:t>Monitor Releases and Contribute</a:t>
            </a:r>
          </a:p>
        </p:txBody>
      </p:sp>
    </p:spTree>
    <p:extLst>
      <p:ext uri="{BB962C8B-B14F-4D97-AF65-F5344CB8AC3E}">
        <p14:creationId xmlns:p14="http://schemas.microsoft.com/office/powerpoint/2010/main" val="257195984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Fabric Core styling</a:t>
            </a:r>
          </a:p>
        </p:txBody>
      </p:sp>
      <p:sp>
        <p:nvSpPr>
          <p:cNvPr id="7" name="Text Placeholder 4"/>
          <p:cNvSpPr txBox="1">
            <a:spLocks/>
          </p:cNvSpPr>
          <p:nvPr/>
        </p:nvSpPr>
        <p:spPr>
          <a:xfrm>
            <a:off x="274639" y="1204784"/>
            <a:ext cx="8229599" cy="1097280"/>
          </a:xfrm>
          <a:prstGeom prst="rect">
            <a:avLst/>
          </a:prstGeom>
          <a:solidFill>
            <a:schemeClr val="tx1">
              <a:alpha val="13000"/>
            </a:schemeClr>
          </a:solidFill>
        </p:spPr>
        <p:txBody>
          <a:bodyPr wrap="none" lIns="182880" tIns="146304" rIns="182880" bIns="146304" anchor="t"/>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spc="-70" dirty="0">
                <a:gradFill>
                  <a:gsLst>
                    <a:gs pos="5417">
                      <a:schemeClr val="tx1"/>
                    </a:gs>
                    <a:gs pos="28000">
                      <a:schemeClr val="tx1"/>
                    </a:gs>
                  </a:gsLst>
                  <a:lin ang="5400000" scaled="0"/>
                </a:gradFill>
                <a:latin typeface="Segoe UI Light"/>
              </a:rPr>
              <a:t>Fonts and typography</a:t>
            </a:r>
          </a:p>
          <a:p>
            <a:pPr>
              <a:lnSpc>
                <a:spcPct val="100000"/>
              </a:lnSpc>
              <a:spcBef>
                <a:spcPts val="0"/>
              </a:spcBef>
              <a:buSzTx/>
            </a:pPr>
            <a:r>
              <a:rPr lang="en-US" sz="2000" dirty="0">
                <a:gradFill>
                  <a:gsLst>
                    <a:gs pos="5417">
                      <a:schemeClr val="tx1"/>
                    </a:gs>
                    <a:gs pos="28000">
                      <a:schemeClr val="tx1"/>
                    </a:gs>
                  </a:gsLst>
                  <a:lin ang="5400000" scaled="0"/>
                </a:gradFill>
                <a:latin typeface="Segoe UI"/>
              </a:rPr>
              <a:t>Segoe font family + type ramp, official Office 365 iconography</a:t>
            </a:r>
          </a:p>
        </p:txBody>
      </p:sp>
      <p:sp>
        <p:nvSpPr>
          <p:cNvPr id="8" name="Text Placeholder 4"/>
          <p:cNvSpPr txBox="1">
            <a:spLocks/>
          </p:cNvSpPr>
          <p:nvPr/>
        </p:nvSpPr>
        <p:spPr>
          <a:xfrm>
            <a:off x="274639" y="2302064"/>
            <a:ext cx="8229599" cy="1097280"/>
          </a:xfrm>
          <a:prstGeom prst="rect">
            <a:avLst/>
          </a:prstGeom>
          <a:solidFill>
            <a:schemeClr val="tx1">
              <a:alpha val="13000"/>
            </a:schemeClr>
          </a:solidFill>
        </p:spPr>
        <p:txBody>
          <a:bodyPr wrap="none" lIns="182880" tIns="146304" rIns="182880" bIns="146304" anchor="t"/>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spc="-70" dirty="0">
                <a:gradFill>
                  <a:gsLst>
                    <a:gs pos="5417">
                      <a:schemeClr val="tx1"/>
                    </a:gs>
                    <a:gs pos="28000">
                      <a:schemeClr val="tx1"/>
                    </a:gs>
                  </a:gsLst>
                  <a:lin ang="5400000" scaled="0"/>
                </a:gradFill>
                <a:latin typeface="Segoe UI Light"/>
              </a:rPr>
              <a:t>Color</a:t>
            </a:r>
          </a:p>
          <a:p>
            <a:pPr>
              <a:lnSpc>
                <a:spcPct val="100000"/>
              </a:lnSpc>
              <a:spcBef>
                <a:spcPts val="0"/>
              </a:spcBef>
              <a:buSzTx/>
            </a:pPr>
            <a:r>
              <a:rPr lang="en-US" sz="2000" dirty="0">
                <a:gradFill>
                  <a:gsLst>
                    <a:gs pos="5417">
                      <a:schemeClr val="tx1"/>
                    </a:gs>
                    <a:gs pos="28000">
                      <a:schemeClr val="tx1"/>
                    </a:gs>
                  </a:gsLst>
                  <a:lin ang="5400000" scaled="0"/>
                </a:gradFill>
                <a:latin typeface="Segoe UI"/>
              </a:rPr>
              <a:t>Official Office 365 color palette</a:t>
            </a:r>
          </a:p>
        </p:txBody>
      </p:sp>
      <p:sp>
        <p:nvSpPr>
          <p:cNvPr id="9" name="Text Placeholder 4"/>
          <p:cNvSpPr txBox="1">
            <a:spLocks/>
          </p:cNvSpPr>
          <p:nvPr/>
        </p:nvSpPr>
        <p:spPr>
          <a:xfrm>
            <a:off x="274639" y="3399344"/>
            <a:ext cx="8229599" cy="1097280"/>
          </a:xfrm>
          <a:prstGeom prst="rect">
            <a:avLst/>
          </a:prstGeom>
          <a:solidFill>
            <a:schemeClr val="tx1">
              <a:alpha val="13000"/>
            </a:schemeClr>
          </a:solidFill>
        </p:spPr>
        <p:txBody>
          <a:bodyPr wrap="none" lIns="182880" tIns="146304" rIns="182880" bIns="146304" anchor="t"/>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spc="-70" dirty="0">
                <a:gradFill>
                  <a:gsLst>
                    <a:gs pos="5417">
                      <a:schemeClr val="tx1"/>
                    </a:gs>
                    <a:gs pos="28000">
                      <a:schemeClr val="tx1"/>
                    </a:gs>
                  </a:gsLst>
                  <a:lin ang="5400000" scaled="0"/>
                </a:gradFill>
                <a:latin typeface="Segoe UI Light"/>
              </a:rPr>
              <a:t>Branded assets</a:t>
            </a:r>
          </a:p>
          <a:p>
            <a:pPr>
              <a:lnSpc>
                <a:spcPct val="100000"/>
              </a:lnSpc>
              <a:spcBef>
                <a:spcPts val="0"/>
              </a:spcBef>
              <a:buSzTx/>
            </a:pPr>
            <a:r>
              <a:rPr lang="en-US" sz="2000" dirty="0">
                <a:gradFill>
                  <a:gsLst>
                    <a:gs pos="5417">
                      <a:schemeClr val="tx1"/>
                    </a:gs>
                    <a:gs pos="28000">
                      <a:schemeClr val="tx1"/>
                    </a:gs>
                  </a:gsLst>
                  <a:lin ang="5400000" scaled="0"/>
                </a:gradFill>
                <a:latin typeface="Segoe UI"/>
              </a:rPr>
              <a:t>Product symbols + product </a:t>
            </a:r>
            <a:r>
              <a:rPr lang="en-US" sz="2000" dirty="0" err="1">
                <a:gradFill>
                  <a:gsLst>
                    <a:gs pos="5417">
                      <a:schemeClr val="tx1"/>
                    </a:gs>
                    <a:gs pos="28000">
                      <a:schemeClr val="tx1"/>
                    </a:gs>
                  </a:gsLst>
                  <a:lin ang="5400000" scaled="0"/>
                </a:gradFill>
                <a:latin typeface="Segoe UI"/>
              </a:rPr>
              <a:t>filetype</a:t>
            </a:r>
            <a:r>
              <a:rPr lang="en-US" sz="2000" dirty="0">
                <a:gradFill>
                  <a:gsLst>
                    <a:gs pos="5417">
                      <a:schemeClr val="tx1"/>
                    </a:gs>
                    <a:gs pos="28000">
                      <a:schemeClr val="tx1"/>
                    </a:gs>
                  </a:gsLst>
                  <a:lin ang="5400000" scaled="0"/>
                </a:gradFill>
                <a:latin typeface="Segoe UI"/>
              </a:rPr>
              <a:t> symbols</a:t>
            </a:r>
          </a:p>
        </p:txBody>
      </p:sp>
      <p:sp>
        <p:nvSpPr>
          <p:cNvPr id="10" name="Text Placeholder 4"/>
          <p:cNvSpPr txBox="1">
            <a:spLocks/>
          </p:cNvSpPr>
          <p:nvPr/>
        </p:nvSpPr>
        <p:spPr>
          <a:xfrm>
            <a:off x="274639" y="4496624"/>
            <a:ext cx="8229599" cy="1097280"/>
          </a:xfrm>
          <a:prstGeom prst="rect">
            <a:avLst/>
          </a:prstGeom>
          <a:solidFill>
            <a:schemeClr val="tx1">
              <a:alpha val="13000"/>
            </a:schemeClr>
          </a:solidFill>
        </p:spPr>
        <p:txBody>
          <a:bodyPr wrap="none" lIns="182880" tIns="146304" rIns="182880" bIns="146304" anchor="t"/>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spc="-70" dirty="0">
                <a:gradFill>
                  <a:gsLst>
                    <a:gs pos="5417">
                      <a:schemeClr val="tx1"/>
                    </a:gs>
                    <a:gs pos="28000">
                      <a:schemeClr val="tx1"/>
                    </a:gs>
                  </a:gsLst>
                  <a:lin ang="5400000" scaled="0"/>
                </a:gradFill>
                <a:latin typeface="Segoe UI Light"/>
              </a:rPr>
              <a:t>Animations</a:t>
            </a:r>
          </a:p>
          <a:p>
            <a:pPr>
              <a:lnSpc>
                <a:spcPct val="100000"/>
              </a:lnSpc>
              <a:spcBef>
                <a:spcPts val="0"/>
              </a:spcBef>
              <a:buSzTx/>
            </a:pPr>
            <a:r>
              <a:rPr lang="en-US" sz="2000" dirty="0">
                <a:gradFill>
                  <a:gsLst>
                    <a:gs pos="5417">
                      <a:schemeClr val="tx1"/>
                    </a:gs>
                    <a:gs pos="28000">
                      <a:schemeClr val="tx1"/>
                    </a:gs>
                  </a:gsLst>
                  <a:lin ang="5400000" scaled="0"/>
                </a:gradFill>
                <a:latin typeface="Segoe UI"/>
              </a:rPr>
              <a:t>Official Office 365 selection of </a:t>
            </a:r>
            <a:r>
              <a:rPr lang="en-US" sz="2000" dirty="0" err="1">
                <a:gradFill>
                  <a:gsLst>
                    <a:gs pos="5417">
                      <a:schemeClr val="tx1"/>
                    </a:gs>
                    <a:gs pos="28000">
                      <a:schemeClr val="tx1"/>
                    </a:gs>
                  </a:gsLst>
                  <a:lin ang="5400000" scaled="0"/>
                </a:gradFill>
                <a:latin typeface="Segoe UI"/>
              </a:rPr>
              <a:t>easings</a:t>
            </a:r>
            <a:r>
              <a:rPr lang="en-US" sz="2000" dirty="0">
                <a:gradFill>
                  <a:gsLst>
                    <a:gs pos="5417">
                      <a:schemeClr val="tx1"/>
                    </a:gs>
                    <a:gs pos="28000">
                      <a:schemeClr val="tx1"/>
                    </a:gs>
                  </a:gsLst>
                  <a:lin ang="5400000" scaled="0"/>
                </a:gradFill>
                <a:latin typeface="Segoe UI"/>
              </a:rPr>
              <a:t> and animations</a:t>
            </a:r>
          </a:p>
        </p:txBody>
      </p:sp>
      <p:sp>
        <p:nvSpPr>
          <p:cNvPr id="11" name="Text Placeholder 4"/>
          <p:cNvSpPr txBox="1">
            <a:spLocks/>
          </p:cNvSpPr>
          <p:nvPr/>
        </p:nvSpPr>
        <p:spPr>
          <a:xfrm>
            <a:off x="274639" y="5593904"/>
            <a:ext cx="8229599" cy="1097280"/>
          </a:xfrm>
          <a:prstGeom prst="rect">
            <a:avLst/>
          </a:prstGeom>
          <a:solidFill>
            <a:schemeClr val="tx1">
              <a:alpha val="13000"/>
            </a:schemeClr>
          </a:solidFill>
        </p:spPr>
        <p:txBody>
          <a:bodyPr wrap="none" lIns="182880" tIns="146304" rIns="182880" bIns="146304" anchor="t"/>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spc="-70" dirty="0">
                <a:gradFill>
                  <a:gsLst>
                    <a:gs pos="5417">
                      <a:schemeClr val="tx1"/>
                    </a:gs>
                    <a:gs pos="28000">
                      <a:schemeClr val="tx1"/>
                    </a:gs>
                  </a:gsLst>
                  <a:lin ang="5400000" scaled="0"/>
                </a:gradFill>
                <a:latin typeface="Segoe UI Light"/>
              </a:rPr>
              <a:t>Responsive grid</a:t>
            </a:r>
          </a:p>
          <a:p>
            <a:pPr>
              <a:lnSpc>
                <a:spcPct val="100000"/>
              </a:lnSpc>
              <a:spcBef>
                <a:spcPts val="0"/>
              </a:spcBef>
              <a:buSzTx/>
            </a:pPr>
            <a:r>
              <a:rPr lang="en-US" sz="2000" dirty="0">
                <a:gradFill>
                  <a:gsLst>
                    <a:gs pos="5417">
                      <a:schemeClr val="tx1"/>
                    </a:gs>
                    <a:gs pos="28000">
                      <a:schemeClr val="tx1"/>
                    </a:gs>
                  </a:gsLst>
                  <a:lin ang="5400000" scaled="0"/>
                </a:gradFill>
                <a:latin typeface="Segoe UI"/>
              </a:rPr>
              <a:t>Tailored to Office 365 silhouettes</a:t>
            </a:r>
          </a:p>
        </p:txBody>
      </p:sp>
      <p:pic>
        <p:nvPicPr>
          <p:cNvPr id="13" name="Picture 12"/>
          <p:cNvPicPr>
            <a:picLocks noChangeAspect="1"/>
          </p:cNvPicPr>
          <p:nvPr/>
        </p:nvPicPr>
        <p:blipFill rotWithShape="1">
          <a:blip r:embed="rId5"/>
          <a:srcRect l="31975"/>
          <a:stretch/>
        </p:blipFill>
        <p:spPr>
          <a:xfrm>
            <a:off x="10232394" y="5358345"/>
            <a:ext cx="1701248" cy="1111513"/>
          </a:xfrm>
          <a:prstGeom prst="rect">
            <a:avLst/>
          </a:prstGeom>
        </p:spPr>
      </p:pic>
      <p:pic>
        <p:nvPicPr>
          <p:cNvPr id="14" name="slideRightIn40">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8687539" y="4463127"/>
            <a:ext cx="1753260" cy="1164274"/>
          </a:xfrm>
          <a:prstGeom prst="rect">
            <a:avLst/>
          </a:prstGeom>
        </p:spPr>
      </p:pic>
      <p:pic>
        <p:nvPicPr>
          <p:cNvPr id="4" name="Picture 3"/>
          <p:cNvPicPr>
            <a:picLocks noChangeAspect="1"/>
          </p:cNvPicPr>
          <p:nvPr/>
        </p:nvPicPr>
        <p:blipFill rotWithShape="1">
          <a:blip r:embed="rId7"/>
          <a:srcRect b="56915"/>
          <a:stretch/>
        </p:blipFill>
        <p:spPr>
          <a:xfrm>
            <a:off x="10113396" y="1048990"/>
            <a:ext cx="1831852" cy="949454"/>
          </a:xfrm>
          <a:prstGeom prst="rect">
            <a:avLst/>
          </a:prstGeom>
        </p:spPr>
      </p:pic>
      <p:pic>
        <p:nvPicPr>
          <p:cNvPr id="18" name="Picture 17"/>
          <p:cNvPicPr>
            <a:picLocks noChangeAspect="1"/>
          </p:cNvPicPr>
          <p:nvPr/>
        </p:nvPicPr>
        <p:blipFill rotWithShape="1">
          <a:blip r:embed="rId8"/>
          <a:srcRect l="67040" t="3754" r="1135" b="2734"/>
          <a:stretch/>
        </p:blipFill>
        <p:spPr>
          <a:xfrm>
            <a:off x="8687539" y="2105753"/>
            <a:ext cx="1735987" cy="1219200"/>
          </a:xfrm>
          <a:prstGeom prst="rect">
            <a:avLst/>
          </a:prstGeom>
        </p:spPr>
      </p:pic>
      <p:pic>
        <p:nvPicPr>
          <p:cNvPr id="3" name="Picture 2"/>
          <p:cNvPicPr>
            <a:picLocks noChangeAspect="1"/>
          </p:cNvPicPr>
          <p:nvPr/>
        </p:nvPicPr>
        <p:blipFill>
          <a:blip r:embed="rId9"/>
          <a:stretch>
            <a:fillRect/>
          </a:stretch>
        </p:blipFill>
        <p:spPr>
          <a:xfrm>
            <a:off x="9952036" y="3405829"/>
            <a:ext cx="2131359" cy="914400"/>
          </a:xfrm>
          <a:prstGeom prst="rect">
            <a:avLst/>
          </a:prstGeom>
        </p:spPr>
      </p:pic>
    </p:spTree>
    <p:extLst>
      <p:ext uri="{BB962C8B-B14F-4D97-AF65-F5344CB8AC3E}">
        <p14:creationId xmlns:p14="http://schemas.microsoft.com/office/powerpoint/2010/main" val="249188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 presetClass="mediacall" presetSubtype="0" fill="hold" nodeType="withEffect">
                                  <p:stCondLst>
                                    <p:cond delay="0"/>
                                  </p:stCondLst>
                                  <p:childTnLst>
                                    <p:cmd type="call" cmd="playFrom(0.0)">
                                      <p:cBhvr>
                                        <p:cTn id="36" dur="2987" fill="hold"/>
                                        <p:tgtEl>
                                          <p:spTgt spid="14"/>
                                        </p:tgtEl>
                                      </p:cBhvr>
                                    </p:cmd>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par>
                                <p:cTn id="42" presetID="10" presetClass="entr" presetSubtype="0"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p:cTn id="45" repeatCount="indefinite" fill="hold" display="0">
                  <p:stCondLst>
                    <p:cond delay="indefinite"/>
                  </p:stCondLst>
                </p:cTn>
                <p:tgtEl>
                  <p:spTgt spid="14"/>
                </p:tgtEl>
              </p:cMediaNode>
            </p:video>
          </p:childTnLst>
        </p:cTn>
      </p:par>
    </p:tnLst>
    <p:bldLst>
      <p:bldP spid="7" grpId="0" animBg="1"/>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React 101 &amp; Basic React Web Part Structure</a:t>
            </a:r>
            <a:br>
              <a:rPr lang="en-US" sz="2800" dirty="0"/>
            </a:br>
            <a:br>
              <a:rPr lang="en-US" sz="2800" dirty="0"/>
            </a:b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React 101</a:t>
            </a:r>
          </a:p>
          <a:p>
            <a:pPr>
              <a:spcBef>
                <a:spcPts val="1200"/>
              </a:spcBef>
            </a:pPr>
            <a:r>
              <a:rPr lang="en-US" sz="2000" dirty="0"/>
              <a:t>How to create a React web part</a:t>
            </a:r>
          </a:p>
          <a:p>
            <a:pPr>
              <a:spcBef>
                <a:spcPts val="1200"/>
              </a:spcBef>
            </a:pPr>
            <a:r>
              <a:rPr lang="en-US" sz="2000" dirty="0"/>
              <a:t>Structure of the basic template</a:t>
            </a:r>
          </a:p>
        </p:txBody>
      </p:sp>
    </p:spTree>
    <p:extLst>
      <p:ext uri="{BB962C8B-B14F-4D97-AF65-F5344CB8AC3E}">
        <p14:creationId xmlns:p14="http://schemas.microsoft.com/office/powerpoint/2010/main" val="10497979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6130909"/>
          </a:xfrm>
        </p:spPr>
        <p:txBody>
          <a:bodyPr/>
          <a:lstStyle/>
          <a:p>
            <a:r>
              <a:rPr lang="en-US" dirty="0"/>
              <a:t>Office UI Fabric provides styles to allow you to implement the following things in your applications:</a:t>
            </a:r>
          </a:p>
          <a:p>
            <a:endParaRPr lang="en-US" dirty="0"/>
          </a:p>
          <a:p>
            <a:r>
              <a:rPr lang="en-US" dirty="0"/>
              <a:t>Typography</a:t>
            </a:r>
          </a:p>
          <a:p>
            <a:endParaRPr lang="en-US" dirty="0"/>
          </a:p>
          <a:p>
            <a:r>
              <a:rPr lang="en-US" dirty="0"/>
              <a:t>Color</a:t>
            </a:r>
          </a:p>
          <a:p>
            <a:endParaRPr lang="en-US" dirty="0"/>
          </a:p>
          <a:p>
            <a:r>
              <a:rPr lang="en-US" dirty="0"/>
              <a:t>Icons</a:t>
            </a:r>
          </a:p>
          <a:p>
            <a:endParaRPr lang="en-US" dirty="0"/>
          </a:p>
          <a:p>
            <a:r>
              <a:rPr lang="en-US" dirty="0"/>
              <a:t>Animations</a:t>
            </a:r>
          </a:p>
          <a:p>
            <a:endParaRPr lang="en-US" dirty="0"/>
          </a:p>
          <a:p>
            <a:r>
              <a:rPr lang="en-US" dirty="0"/>
              <a:t>Responsive Grid</a:t>
            </a:r>
          </a:p>
          <a:p>
            <a:endParaRPr lang="en-US" dirty="0"/>
          </a:p>
          <a:p>
            <a:r>
              <a:rPr lang="en-US" dirty="0"/>
              <a:t>Localization</a:t>
            </a:r>
          </a:p>
          <a:p>
            <a:endParaRPr lang="en-US" dirty="0"/>
          </a:p>
        </p:txBody>
      </p:sp>
      <p:sp>
        <p:nvSpPr>
          <p:cNvPr id="2" name="Title 1"/>
          <p:cNvSpPr>
            <a:spLocks noGrp="1"/>
          </p:cNvSpPr>
          <p:nvPr>
            <p:ph type="title"/>
          </p:nvPr>
        </p:nvSpPr>
        <p:spPr/>
        <p:txBody>
          <a:bodyPr/>
          <a:lstStyle/>
          <a:p>
            <a:r>
              <a:rPr lang="en-US" dirty="0"/>
              <a:t>Styles</a:t>
            </a:r>
          </a:p>
        </p:txBody>
      </p:sp>
    </p:spTree>
    <p:extLst>
      <p:ext uri="{BB962C8B-B14F-4D97-AF65-F5344CB8AC3E}">
        <p14:creationId xmlns:p14="http://schemas.microsoft.com/office/powerpoint/2010/main" val="228082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1661993"/>
          </a:xfrm>
        </p:spPr>
        <p:txBody>
          <a:bodyPr/>
          <a:lstStyle/>
          <a:p>
            <a:r>
              <a:rPr lang="en-US" dirty="0"/>
              <a:t>Base font classes</a:t>
            </a:r>
          </a:p>
          <a:p>
            <a:endParaRPr lang="en-US" dirty="0"/>
          </a:p>
          <a:p>
            <a:r>
              <a:rPr lang="en-US" dirty="0"/>
              <a:t>Fabric includes 10 base font classes that represent the type ramp for the Office Design Language. Each base class sets a default size, weight, and color.</a:t>
            </a:r>
          </a:p>
        </p:txBody>
      </p:sp>
      <p:sp>
        <p:nvSpPr>
          <p:cNvPr id="2" name="Title 1"/>
          <p:cNvSpPr>
            <a:spLocks noGrp="1"/>
          </p:cNvSpPr>
          <p:nvPr>
            <p:ph type="title"/>
          </p:nvPr>
        </p:nvSpPr>
        <p:spPr/>
        <p:txBody>
          <a:bodyPr/>
          <a:lstStyle/>
          <a:p>
            <a:r>
              <a:rPr lang="en-US" dirty="0"/>
              <a:t>Typography</a:t>
            </a:r>
          </a:p>
        </p:txBody>
      </p:sp>
      <p:pic>
        <p:nvPicPr>
          <p:cNvPr id="5" name="Picture 4"/>
          <p:cNvPicPr>
            <a:picLocks noChangeAspect="1"/>
          </p:cNvPicPr>
          <p:nvPr/>
        </p:nvPicPr>
        <p:blipFill>
          <a:blip r:embed="rId2"/>
          <a:stretch>
            <a:fillRect/>
          </a:stretch>
        </p:blipFill>
        <p:spPr>
          <a:xfrm>
            <a:off x="2448639" y="3411549"/>
            <a:ext cx="7539197" cy="2704784"/>
          </a:xfrm>
          <a:prstGeom prst="rect">
            <a:avLst/>
          </a:prstGeom>
        </p:spPr>
      </p:pic>
    </p:spTree>
    <p:extLst>
      <p:ext uri="{BB962C8B-B14F-4D97-AF65-F5344CB8AC3E}">
        <p14:creationId xmlns:p14="http://schemas.microsoft.com/office/powerpoint/2010/main" val="342774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1329595"/>
          </a:xfrm>
        </p:spPr>
        <p:txBody>
          <a:bodyPr/>
          <a:lstStyle/>
          <a:p>
            <a:r>
              <a:rPr lang="en-US" dirty="0"/>
              <a:t>Helper font classes</a:t>
            </a:r>
          </a:p>
          <a:p>
            <a:endParaRPr lang="en-US" dirty="0"/>
          </a:p>
          <a:p>
            <a:r>
              <a:rPr lang="en-US" dirty="0"/>
              <a:t>Use one of several helper font classes to change the text weight</a:t>
            </a:r>
          </a:p>
        </p:txBody>
      </p:sp>
      <p:sp>
        <p:nvSpPr>
          <p:cNvPr id="2" name="Title 1"/>
          <p:cNvSpPr>
            <a:spLocks noGrp="1"/>
          </p:cNvSpPr>
          <p:nvPr>
            <p:ph type="title"/>
          </p:nvPr>
        </p:nvSpPr>
        <p:spPr/>
        <p:txBody>
          <a:bodyPr/>
          <a:lstStyle/>
          <a:p>
            <a:r>
              <a:rPr lang="en-US" dirty="0"/>
              <a:t>Typography</a:t>
            </a:r>
          </a:p>
        </p:txBody>
      </p:sp>
      <p:pic>
        <p:nvPicPr>
          <p:cNvPr id="5" name="Picture 4"/>
          <p:cNvPicPr>
            <a:picLocks noChangeAspect="1"/>
          </p:cNvPicPr>
          <p:nvPr/>
        </p:nvPicPr>
        <p:blipFill>
          <a:blip r:embed="rId2"/>
          <a:stretch>
            <a:fillRect/>
          </a:stretch>
        </p:blipFill>
        <p:spPr>
          <a:xfrm>
            <a:off x="4259600" y="2981760"/>
            <a:ext cx="3917274" cy="2697012"/>
          </a:xfrm>
          <a:prstGeom prst="rect">
            <a:avLst/>
          </a:prstGeom>
        </p:spPr>
      </p:pic>
    </p:spTree>
    <p:extLst>
      <p:ext uri="{BB962C8B-B14F-4D97-AF65-F5344CB8AC3E}">
        <p14:creationId xmlns:p14="http://schemas.microsoft.com/office/powerpoint/2010/main" val="152345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7457087" cy="4284250"/>
          </a:xfrm>
        </p:spPr>
        <p:txBody>
          <a:bodyPr/>
          <a:lstStyle/>
          <a:p>
            <a:r>
              <a:rPr lang="en-US" dirty="0"/>
              <a:t>Includes 9 theme colors and 11 neutral colors</a:t>
            </a:r>
          </a:p>
          <a:p>
            <a:endParaRPr lang="en-US" dirty="0"/>
          </a:p>
          <a:p>
            <a:r>
              <a:rPr lang="en-US" dirty="0"/>
              <a:t>Each has helper classes for text, border, background, and hover states </a:t>
            </a:r>
          </a:p>
          <a:p>
            <a:endParaRPr lang="en-US" dirty="0"/>
          </a:p>
          <a:p>
            <a:r>
              <a:rPr lang="en-US" dirty="0"/>
              <a:t>These color classes act as hooks into the Office 365 suite-wide theming system</a:t>
            </a:r>
          </a:p>
          <a:p>
            <a:endParaRPr lang="en-US" dirty="0"/>
          </a:p>
          <a:p>
            <a:r>
              <a:rPr lang="en-US" dirty="0"/>
              <a:t>When the theming system is enabled and your app or Add-in is consuming the suite navigation, these classes pick up the user's chosen theme</a:t>
            </a:r>
          </a:p>
        </p:txBody>
      </p:sp>
      <p:sp>
        <p:nvSpPr>
          <p:cNvPr id="2" name="Title 1"/>
          <p:cNvSpPr>
            <a:spLocks noGrp="1"/>
          </p:cNvSpPr>
          <p:nvPr>
            <p:ph type="title"/>
          </p:nvPr>
        </p:nvSpPr>
        <p:spPr/>
        <p:txBody>
          <a:bodyPr/>
          <a:lstStyle/>
          <a:p>
            <a:r>
              <a:rPr lang="en-US" dirty="0"/>
              <a:t>Color</a:t>
            </a:r>
          </a:p>
        </p:txBody>
      </p:sp>
      <p:pic>
        <p:nvPicPr>
          <p:cNvPr id="1026" name="Picture 2" descr="C:\Users\vesaj\AppData\Local\Temp\SNAGHTML1543d9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7581" y="754061"/>
            <a:ext cx="4036622" cy="5570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39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1661993"/>
          </a:xfrm>
        </p:spPr>
        <p:txBody>
          <a:bodyPr/>
          <a:lstStyle/>
          <a:p>
            <a:r>
              <a:rPr lang="en-US" dirty="0"/>
              <a:t>Theme colors</a:t>
            </a:r>
          </a:p>
          <a:p>
            <a:endParaRPr lang="en-US" dirty="0"/>
          </a:p>
          <a:p>
            <a:r>
              <a:rPr lang="en-US" dirty="0"/>
              <a:t>Use theme colors in wayfinding, navigation, and key interactions like primary actions and current or selected indicators</a:t>
            </a:r>
          </a:p>
        </p:txBody>
      </p:sp>
      <p:sp>
        <p:nvSpPr>
          <p:cNvPr id="2" name="Title 1"/>
          <p:cNvSpPr>
            <a:spLocks noGrp="1"/>
          </p:cNvSpPr>
          <p:nvPr>
            <p:ph type="title"/>
          </p:nvPr>
        </p:nvSpPr>
        <p:spPr/>
        <p:txBody>
          <a:bodyPr/>
          <a:lstStyle/>
          <a:p>
            <a:r>
              <a:rPr lang="en-US" dirty="0"/>
              <a:t>Color</a:t>
            </a:r>
          </a:p>
        </p:txBody>
      </p:sp>
      <p:pic>
        <p:nvPicPr>
          <p:cNvPr id="5" name="Picture 4"/>
          <p:cNvPicPr>
            <a:picLocks noChangeAspect="1"/>
          </p:cNvPicPr>
          <p:nvPr/>
        </p:nvPicPr>
        <p:blipFill>
          <a:blip r:embed="rId2"/>
          <a:stretch>
            <a:fillRect/>
          </a:stretch>
        </p:blipFill>
        <p:spPr>
          <a:xfrm>
            <a:off x="2506931" y="3021649"/>
            <a:ext cx="7422612" cy="3419842"/>
          </a:xfrm>
          <a:prstGeom prst="rect">
            <a:avLst/>
          </a:prstGeom>
        </p:spPr>
      </p:pic>
    </p:spTree>
    <p:extLst>
      <p:ext uri="{BB962C8B-B14F-4D97-AF65-F5344CB8AC3E}">
        <p14:creationId xmlns:p14="http://schemas.microsoft.com/office/powerpoint/2010/main" val="185806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2068259"/>
          </a:xfrm>
        </p:spPr>
        <p:txBody>
          <a:bodyPr/>
          <a:lstStyle/>
          <a:p>
            <a:r>
              <a:rPr lang="en-US" dirty="0"/>
              <a:t>Neutral Colors</a:t>
            </a:r>
          </a:p>
          <a:p>
            <a:r>
              <a:rPr lang="en-US" dirty="0"/>
              <a:t>Neutral colors include black, gray, and white. Use darker shades of gray for primary content, such as text and titles</a:t>
            </a:r>
          </a:p>
          <a:p>
            <a:r>
              <a:rPr lang="en-US" dirty="0"/>
              <a:t>Use black sparingly for high-impact strings (labels, names) and hover states</a:t>
            </a:r>
          </a:p>
          <a:p>
            <a:r>
              <a:rPr lang="en-US" dirty="0"/>
              <a:t>Use lighter shades of gray for supporting graphic elements and page areas</a:t>
            </a:r>
          </a:p>
        </p:txBody>
      </p:sp>
      <p:sp>
        <p:nvSpPr>
          <p:cNvPr id="2" name="Title 1"/>
          <p:cNvSpPr>
            <a:spLocks noGrp="1"/>
          </p:cNvSpPr>
          <p:nvPr>
            <p:ph type="title"/>
          </p:nvPr>
        </p:nvSpPr>
        <p:spPr/>
        <p:txBody>
          <a:bodyPr/>
          <a:lstStyle/>
          <a:p>
            <a:r>
              <a:rPr lang="en-US" dirty="0"/>
              <a:t>Color</a:t>
            </a:r>
          </a:p>
        </p:txBody>
      </p:sp>
      <p:pic>
        <p:nvPicPr>
          <p:cNvPr id="6" name="Picture 5"/>
          <p:cNvPicPr>
            <a:picLocks noChangeAspect="1"/>
          </p:cNvPicPr>
          <p:nvPr/>
        </p:nvPicPr>
        <p:blipFill>
          <a:blip r:embed="rId2"/>
          <a:stretch>
            <a:fillRect/>
          </a:stretch>
        </p:blipFill>
        <p:spPr>
          <a:xfrm>
            <a:off x="2487501" y="4225138"/>
            <a:ext cx="7461473" cy="2238442"/>
          </a:xfrm>
          <a:prstGeom prst="rect">
            <a:avLst/>
          </a:prstGeom>
        </p:spPr>
      </p:pic>
    </p:spTree>
    <p:extLst>
      <p:ext uri="{BB962C8B-B14F-4D97-AF65-F5344CB8AC3E}">
        <p14:creationId xmlns:p14="http://schemas.microsoft.com/office/powerpoint/2010/main" val="1481994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1329595"/>
          </a:xfrm>
        </p:spPr>
        <p:txBody>
          <a:bodyPr/>
          <a:lstStyle/>
          <a:p>
            <a:r>
              <a:rPr lang="en-US" dirty="0"/>
              <a:t>Accent Colors</a:t>
            </a:r>
          </a:p>
          <a:p>
            <a:endParaRPr lang="en-US" dirty="0"/>
          </a:p>
          <a:p>
            <a:r>
              <a:rPr lang="en-US" dirty="0"/>
              <a:t>Fabric also includes accent colors from the Microsoft color palette</a:t>
            </a:r>
          </a:p>
        </p:txBody>
      </p:sp>
      <p:sp>
        <p:nvSpPr>
          <p:cNvPr id="2" name="Title 1"/>
          <p:cNvSpPr>
            <a:spLocks noGrp="1"/>
          </p:cNvSpPr>
          <p:nvPr>
            <p:ph type="title"/>
          </p:nvPr>
        </p:nvSpPr>
        <p:spPr/>
        <p:txBody>
          <a:bodyPr/>
          <a:lstStyle/>
          <a:p>
            <a:r>
              <a:rPr lang="en-US" dirty="0"/>
              <a:t>Color</a:t>
            </a:r>
          </a:p>
        </p:txBody>
      </p:sp>
      <p:pic>
        <p:nvPicPr>
          <p:cNvPr id="7" name="Picture 6"/>
          <p:cNvPicPr>
            <a:picLocks noChangeAspect="1"/>
          </p:cNvPicPr>
          <p:nvPr/>
        </p:nvPicPr>
        <p:blipFill>
          <a:blip r:embed="rId2"/>
          <a:stretch>
            <a:fillRect/>
          </a:stretch>
        </p:blipFill>
        <p:spPr>
          <a:xfrm>
            <a:off x="2487501" y="2815696"/>
            <a:ext cx="7461473" cy="3373208"/>
          </a:xfrm>
          <a:prstGeom prst="rect">
            <a:avLst/>
          </a:prstGeom>
        </p:spPr>
      </p:pic>
    </p:spTree>
    <p:extLst>
      <p:ext uri="{BB962C8B-B14F-4D97-AF65-F5344CB8AC3E}">
        <p14:creationId xmlns:p14="http://schemas.microsoft.com/office/powerpoint/2010/main" val="101548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2142125"/>
          </a:xfrm>
        </p:spPr>
        <p:txBody>
          <a:bodyPr/>
          <a:lstStyle/>
          <a:p>
            <a:r>
              <a:rPr lang="en-US" dirty="0"/>
              <a:t>Fabric uses a custom font for its iconography</a:t>
            </a:r>
          </a:p>
          <a:p>
            <a:endParaRPr lang="en-US" dirty="0"/>
          </a:p>
          <a:p>
            <a:r>
              <a:rPr lang="en-US" dirty="0"/>
              <a:t>Font contains glyphs that you can scale, color, and style in any way</a:t>
            </a:r>
          </a:p>
          <a:p>
            <a:endParaRPr lang="en-US" dirty="0"/>
          </a:p>
          <a:p>
            <a:r>
              <a:rPr lang="en-US" dirty="0"/>
              <a:t>You can even flip them for right-to-left localization </a:t>
            </a:r>
          </a:p>
        </p:txBody>
      </p:sp>
      <p:sp>
        <p:nvSpPr>
          <p:cNvPr id="2" name="Title 1"/>
          <p:cNvSpPr>
            <a:spLocks noGrp="1"/>
          </p:cNvSpPr>
          <p:nvPr>
            <p:ph type="title"/>
          </p:nvPr>
        </p:nvSpPr>
        <p:spPr/>
        <p:txBody>
          <a:bodyPr/>
          <a:lstStyle/>
          <a:p>
            <a:r>
              <a:rPr lang="en-US" dirty="0"/>
              <a:t>Icons</a:t>
            </a:r>
          </a:p>
        </p:txBody>
      </p:sp>
      <p:pic>
        <p:nvPicPr>
          <p:cNvPr id="9" name="Picture 8"/>
          <p:cNvPicPr>
            <a:picLocks noChangeAspect="1"/>
          </p:cNvPicPr>
          <p:nvPr/>
        </p:nvPicPr>
        <p:blipFill>
          <a:blip r:embed="rId2"/>
          <a:stretch>
            <a:fillRect/>
          </a:stretch>
        </p:blipFill>
        <p:spPr>
          <a:xfrm>
            <a:off x="2510818" y="3406841"/>
            <a:ext cx="7414839" cy="3093403"/>
          </a:xfrm>
          <a:prstGeom prst="rect">
            <a:avLst/>
          </a:prstGeom>
        </p:spPr>
      </p:pic>
    </p:spTree>
    <p:extLst>
      <p:ext uri="{BB962C8B-B14F-4D97-AF65-F5344CB8AC3E}">
        <p14:creationId xmlns:p14="http://schemas.microsoft.com/office/powerpoint/2010/main" val="266495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To use the icons, combine the base </a:t>
            </a:r>
            <a:r>
              <a:rPr lang="en-US" dirty="0" err="1"/>
              <a:t>ms</a:t>
            </a:r>
            <a:r>
              <a:rPr lang="en-US" dirty="0"/>
              <a:t>-Icon class with a modifier class for the specific icon.</a:t>
            </a:r>
          </a:p>
        </p:txBody>
      </p:sp>
      <p:sp>
        <p:nvSpPr>
          <p:cNvPr id="2" name="Title 1"/>
          <p:cNvSpPr>
            <a:spLocks noGrp="1"/>
          </p:cNvSpPr>
          <p:nvPr>
            <p:ph type="title"/>
          </p:nvPr>
        </p:nvSpPr>
        <p:spPr/>
        <p:txBody>
          <a:bodyPr/>
          <a:lstStyle/>
          <a:p>
            <a:r>
              <a:rPr lang="en-US" dirty="0"/>
              <a:t>Icons</a:t>
            </a:r>
          </a:p>
        </p:txBody>
      </p:sp>
      <p:sp>
        <p:nvSpPr>
          <p:cNvPr id="6" name="Rectangle 5"/>
          <p:cNvSpPr/>
          <p:nvPr/>
        </p:nvSpPr>
        <p:spPr>
          <a:xfrm>
            <a:off x="2315764" y="2479529"/>
            <a:ext cx="7560425" cy="382308"/>
          </a:xfrm>
          <a:prstGeom prst="rect">
            <a:avLst/>
          </a:prstGeom>
        </p:spPr>
        <p:txBody>
          <a:bodyPr wrap="square">
            <a:spAutoFit/>
          </a:bodyPr>
          <a:lstStyle/>
          <a:p>
            <a:r>
              <a:rPr lang="en-US" sz="1836" dirty="0">
                <a:solidFill>
                  <a:srgbClr val="000000"/>
                </a:solidFill>
                <a:latin typeface="Consolas" panose="020B0609020204030204" pitchFamily="49" charset="0"/>
              </a:rPr>
              <a:t>&lt;</a:t>
            </a:r>
            <a:r>
              <a:rPr lang="en-US" sz="1836" b="1" dirty="0" err="1">
                <a:solidFill>
                  <a:srgbClr val="000000"/>
                </a:solidFill>
                <a:latin typeface="Consolas" panose="020B0609020204030204" pitchFamily="49" charset="0"/>
              </a:rPr>
              <a:t>i</a:t>
            </a:r>
            <a:r>
              <a:rPr lang="en-US" sz="1836" dirty="0">
                <a:solidFill>
                  <a:srgbClr val="000000"/>
                </a:solidFill>
                <a:latin typeface="Consolas" panose="020B0609020204030204" pitchFamily="49" charset="0"/>
              </a:rPr>
              <a:t> class=</a:t>
            </a:r>
            <a:r>
              <a:rPr lang="en-US" sz="1836" dirty="0">
                <a:solidFill>
                  <a:srgbClr val="880000"/>
                </a:solidFill>
                <a:latin typeface="Consolas" panose="020B0609020204030204" pitchFamily="49" charset="0"/>
              </a:rPr>
              <a:t>"</a:t>
            </a:r>
            <a:r>
              <a:rPr lang="en-US" sz="1836" dirty="0" err="1">
                <a:solidFill>
                  <a:srgbClr val="880000"/>
                </a:solidFill>
                <a:latin typeface="Consolas" panose="020B0609020204030204" pitchFamily="49" charset="0"/>
              </a:rPr>
              <a:t>ms</a:t>
            </a:r>
            <a:r>
              <a:rPr lang="en-US" sz="1836" dirty="0">
                <a:solidFill>
                  <a:srgbClr val="880000"/>
                </a:solidFill>
                <a:latin typeface="Consolas" panose="020B0609020204030204" pitchFamily="49" charset="0"/>
              </a:rPr>
              <a:t>-Icon </a:t>
            </a:r>
            <a:r>
              <a:rPr lang="en-US" sz="1836" dirty="0" err="1">
                <a:solidFill>
                  <a:srgbClr val="880000"/>
                </a:solidFill>
                <a:latin typeface="Consolas" panose="020B0609020204030204" pitchFamily="49" charset="0"/>
              </a:rPr>
              <a:t>ms</a:t>
            </a:r>
            <a:r>
              <a:rPr lang="en-US" sz="1836" dirty="0">
                <a:solidFill>
                  <a:srgbClr val="880000"/>
                </a:solidFill>
                <a:latin typeface="Consolas" panose="020B0609020204030204" pitchFamily="49" charset="0"/>
              </a:rPr>
              <a:t>-Icon--mail"</a:t>
            </a:r>
            <a:r>
              <a:rPr lang="en-US" sz="1836" dirty="0">
                <a:solidFill>
                  <a:srgbClr val="000000"/>
                </a:solidFill>
                <a:latin typeface="Consolas" panose="020B0609020204030204" pitchFamily="49" charset="0"/>
              </a:rPr>
              <a:t> aria-hidden=</a:t>
            </a:r>
            <a:r>
              <a:rPr lang="en-US" sz="1836" dirty="0">
                <a:solidFill>
                  <a:srgbClr val="880000"/>
                </a:solidFill>
                <a:latin typeface="Consolas" panose="020B0609020204030204" pitchFamily="49" charset="0"/>
              </a:rPr>
              <a:t>"true"</a:t>
            </a:r>
            <a:r>
              <a:rPr lang="en-US" sz="1836" dirty="0">
                <a:solidFill>
                  <a:srgbClr val="000000"/>
                </a:solidFill>
                <a:latin typeface="Consolas" panose="020B0609020204030204" pitchFamily="49" charset="0"/>
              </a:rPr>
              <a:t>&gt;&lt;/</a:t>
            </a:r>
            <a:r>
              <a:rPr lang="en-US" sz="1836" b="1" dirty="0" err="1">
                <a:solidFill>
                  <a:srgbClr val="000000"/>
                </a:solidFill>
                <a:latin typeface="Consolas" panose="020B0609020204030204" pitchFamily="49" charset="0"/>
              </a:rPr>
              <a:t>i</a:t>
            </a:r>
            <a:r>
              <a:rPr lang="en-US" sz="1836" dirty="0">
                <a:solidFill>
                  <a:srgbClr val="000000"/>
                </a:solidFill>
                <a:latin typeface="Consolas" panose="020B0609020204030204" pitchFamily="49" charset="0"/>
              </a:rPr>
              <a:t>&gt;</a:t>
            </a:r>
            <a:endParaRPr lang="en-US" sz="1836" dirty="0"/>
          </a:p>
        </p:txBody>
      </p:sp>
      <p:sp>
        <p:nvSpPr>
          <p:cNvPr id="8" name="Rectangle 7"/>
          <p:cNvSpPr/>
          <p:nvPr/>
        </p:nvSpPr>
        <p:spPr>
          <a:xfrm>
            <a:off x="275480" y="3030509"/>
            <a:ext cx="11640993" cy="1246787"/>
          </a:xfrm>
          <a:prstGeom prst="rect">
            <a:avLst/>
          </a:prstGeom>
        </p:spPr>
        <p:txBody>
          <a:bodyPr wrap="square">
            <a:spAutoFit/>
          </a:bodyPr>
          <a:lstStyle/>
          <a:p>
            <a:r>
              <a:rPr lang="en-US" sz="2400" dirty="0">
                <a:gradFill>
                  <a:gsLst>
                    <a:gs pos="1250">
                      <a:schemeClr val="tx1"/>
                    </a:gs>
                    <a:gs pos="99000">
                      <a:schemeClr val="tx1"/>
                    </a:gs>
                  </a:gsLst>
                  <a:lin ang="5400000" scaled="0"/>
                </a:gradFill>
                <a:latin typeface="+mj-lt"/>
              </a:rPr>
              <a:t>Note the aria-hidden attribute, which prevents screen readers from reading the icon. In cases where meaning is conveyed only through the icon, such as an icon-only navigation bar, be sure to apply an aria-label to the button for accessibility.</a:t>
            </a:r>
          </a:p>
        </p:txBody>
      </p:sp>
      <p:pic>
        <p:nvPicPr>
          <p:cNvPr id="5" name="Picture 4"/>
          <p:cNvPicPr>
            <a:picLocks noChangeAspect="1"/>
          </p:cNvPicPr>
          <p:nvPr/>
        </p:nvPicPr>
        <p:blipFill>
          <a:blip r:embed="rId2"/>
          <a:stretch>
            <a:fillRect/>
          </a:stretch>
        </p:blipFill>
        <p:spPr>
          <a:xfrm>
            <a:off x="2530248" y="4429028"/>
            <a:ext cx="7375978" cy="2098539"/>
          </a:xfrm>
          <a:prstGeom prst="rect">
            <a:avLst/>
          </a:prstGeom>
        </p:spPr>
      </p:pic>
    </p:spTree>
    <p:extLst>
      <p:ext uri="{BB962C8B-B14F-4D97-AF65-F5344CB8AC3E}">
        <p14:creationId xmlns:p14="http://schemas.microsoft.com/office/powerpoint/2010/main" val="219114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2806922"/>
          </a:xfrm>
        </p:spPr>
        <p:txBody>
          <a:bodyPr/>
          <a:lstStyle/>
          <a:p>
            <a:r>
              <a:rPr lang="en-US" dirty="0"/>
              <a:t>When choosing a motion for side panels, consider the origin of </a:t>
            </a:r>
            <a:br>
              <a:rPr lang="en-US" dirty="0"/>
            </a:br>
            <a:r>
              <a:rPr lang="en-US" dirty="0"/>
              <a:t>the triggering element</a:t>
            </a:r>
          </a:p>
          <a:p>
            <a:endParaRPr lang="en-US" dirty="0"/>
          </a:p>
          <a:p>
            <a:r>
              <a:rPr lang="en-US" dirty="0"/>
              <a:t>Use the motion to create a link between the action and the resulting UI </a:t>
            </a:r>
          </a:p>
          <a:p>
            <a:endParaRPr lang="en-US" dirty="0"/>
          </a:p>
          <a:p>
            <a:r>
              <a:rPr lang="en-US" dirty="0"/>
              <a:t>For example, if the triggering element is on the right side of the interface, consider having the panel move in from the right</a:t>
            </a:r>
          </a:p>
        </p:txBody>
      </p:sp>
      <p:sp>
        <p:nvSpPr>
          <p:cNvPr id="2" name="Title 1"/>
          <p:cNvSpPr>
            <a:spLocks noGrp="1"/>
          </p:cNvSpPr>
          <p:nvPr>
            <p:ph type="title"/>
          </p:nvPr>
        </p:nvSpPr>
        <p:spPr/>
        <p:txBody>
          <a:bodyPr/>
          <a:lstStyle/>
          <a:p>
            <a:r>
              <a:rPr lang="en-US" dirty="0"/>
              <a:t>Side panel animations</a:t>
            </a:r>
          </a:p>
        </p:txBody>
      </p:sp>
      <p:pic>
        <p:nvPicPr>
          <p:cNvPr id="5" name="Picture 4"/>
          <p:cNvPicPr>
            <a:picLocks noChangeAspect="1"/>
          </p:cNvPicPr>
          <p:nvPr/>
        </p:nvPicPr>
        <p:blipFill>
          <a:blip r:embed="rId2"/>
          <a:stretch>
            <a:fillRect/>
          </a:stretch>
        </p:blipFill>
        <p:spPr>
          <a:xfrm>
            <a:off x="548571" y="5110831"/>
            <a:ext cx="5818947" cy="755826"/>
          </a:xfrm>
          <a:prstGeom prst="rect">
            <a:avLst/>
          </a:prstGeom>
        </p:spPr>
      </p:pic>
      <p:sp>
        <p:nvSpPr>
          <p:cNvPr id="6" name="Rectangle 5"/>
          <p:cNvSpPr/>
          <p:nvPr/>
        </p:nvSpPr>
        <p:spPr bwMode="auto">
          <a:xfrm>
            <a:off x="6793342" y="4791220"/>
            <a:ext cx="5144862" cy="1395048"/>
          </a:xfrm>
          <a:prstGeom prst="rect">
            <a:avLst/>
          </a:prstGeom>
          <a:noFill/>
          <a:ln>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
        <p:nvSpPr>
          <p:cNvPr id="7" name="Rectangle 6"/>
          <p:cNvSpPr/>
          <p:nvPr/>
        </p:nvSpPr>
        <p:spPr bwMode="auto">
          <a:xfrm>
            <a:off x="6793342" y="4791220"/>
            <a:ext cx="1301759" cy="1395048"/>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882462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367" fill="hold"/>
                                        <p:tgtEl>
                                          <p:spTgt spid="7"/>
                                        </p:tgtEl>
                                        <p:attrNameLst>
                                          <p:attrName>ppt_x</p:attrName>
                                        </p:attrNameLst>
                                      </p:cBhvr>
                                      <p:tavLst>
                                        <p:tav tm="0">
                                          <p:val>
                                            <p:strVal val="1+#ppt_w/2"/>
                                          </p:val>
                                        </p:tav>
                                        <p:tav tm="100000">
                                          <p:val>
                                            <p:strVal val="#ppt_x"/>
                                          </p:val>
                                        </p:tav>
                                      </p:tavLst>
                                    </p:anim>
                                    <p:anim calcmode="lin" valueType="num">
                                      <p:cBhvr additive="base">
                                        <p:cTn id="8" dur="367"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90002990-9CCD-8F4F-857C-19E515DE7DC9}"/>
              </a:ext>
            </a:extLst>
          </p:cNvPr>
          <p:cNvGraphicFramePr/>
          <p:nvPr>
            <p:extLst>
              <p:ext uri="{D42A27DB-BD31-4B8C-83A1-F6EECF244321}">
                <p14:modId xmlns:p14="http://schemas.microsoft.com/office/powerpoint/2010/main" val="3712952568"/>
              </p:ext>
            </p:extLst>
          </p:nvPr>
        </p:nvGraphicFramePr>
        <p:xfrm>
          <a:off x="464400" y="1212850"/>
          <a:ext cx="11574000" cy="4858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lstStyle/>
          <a:p>
            <a:r>
              <a:rPr lang="en-US" dirty="0"/>
              <a:t>Steps to design and build React based web parts</a:t>
            </a:r>
            <a:endParaRPr lang="fi-FI" dirty="0"/>
          </a:p>
        </p:txBody>
      </p:sp>
    </p:spTree>
    <p:extLst>
      <p:ext uri="{BB962C8B-B14F-4D97-AF65-F5344CB8AC3E}">
        <p14:creationId xmlns:p14="http://schemas.microsoft.com/office/powerpoint/2010/main" val="289448608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2806922"/>
          </a:xfrm>
        </p:spPr>
        <p:txBody>
          <a:bodyPr/>
          <a:lstStyle/>
          <a:p>
            <a:r>
              <a:rPr lang="en-US" dirty="0"/>
              <a:t>When choosing a motion for dialogs, consider the origin and </a:t>
            </a:r>
            <a:br>
              <a:rPr lang="en-US" dirty="0"/>
            </a:br>
            <a:r>
              <a:rPr lang="en-US" dirty="0"/>
              <a:t>tone of the content</a:t>
            </a:r>
          </a:p>
          <a:p>
            <a:endParaRPr lang="en-US" dirty="0"/>
          </a:p>
          <a:p>
            <a:r>
              <a:rPr lang="en-US" dirty="0"/>
              <a:t>For a warning or error dialog, a quick fade in might be appropriate</a:t>
            </a:r>
          </a:p>
          <a:p>
            <a:endParaRPr lang="en-US" dirty="0"/>
          </a:p>
          <a:p>
            <a:r>
              <a:rPr lang="en-US" dirty="0"/>
              <a:t>If the dialog appears when a user chooses an item to get more information, a scale-up might be appropriate</a:t>
            </a:r>
          </a:p>
        </p:txBody>
      </p:sp>
      <p:sp>
        <p:nvSpPr>
          <p:cNvPr id="2" name="Title 1"/>
          <p:cNvSpPr>
            <a:spLocks noGrp="1"/>
          </p:cNvSpPr>
          <p:nvPr>
            <p:ph type="title"/>
          </p:nvPr>
        </p:nvSpPr>
        <p:spPr/>
        <p:txBody>
          <a:bodyPr/>
          <a:lstStyle/>
          <a:p>
            <a:r>
              <a:rPr lang="en-US" dirty="0"/>
              <a:t>Dialog animations</a:t>
            </a:r>
          </a:p>
        </p:txBody>
      </p:sp>
      <p:pic>
        <p:nvPicPr>
          <p:cNvPr id="2050" name="Picture 2" descr="C:\Users\topsh\AppData\Local\Temp\SNAGHTML5625ff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80" y="5056444"/>
            <a:ext cx="6217356" cy="8646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bwMode="auto">
          <a:xfrm>
            <a:off x="6793342" y="4791220"/>
            <a:ext cx="5144862" cy="1395048"/>
          </a:xfrm>
          <a:prstGeom prst="rect">
            <a:avLst/>
          </a:prstGeom>
          <a:noFill/>
          <a:ln>
            <a:solidFill>
              <a:schemeClr val="tx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7565" rIns="0" bIns="47565" numCol="1" rtlCol="0" anchor="ctr" anchorCtr="0" compatLnSpc="1">
            <a:prstTxWarp prst="textNoShape">
              <a:avLst/>
            </a:prstTxWarp>
          </a:bodyPr>
          <a:lstStyle/>
          <a:p>
            <a:pPr algn="ctr" defTabSz="951028" fontAlgn="base">
              <a:spcBef>
                <a:spcPct val="0"/>
              </a:spcBef>
              <a:spcAft>
                <a:spcPct val="0"/>
              </a:spcAft>
            </a:pPr>
            <a:endParaRPr lang="en-US" sz="204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418060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chemeClr val="accent2"/>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Fabric comes with a mobile-first, 12-column, responsive grid that you can use to create flexible layouts for a variety of screen sizes and device types</a:t>
            </a:r>
          </a:p>
        </p:txBody>
      </p:sp>
      <p:sp>
        <p:nvSpPr>
          <p:cNvPr id="2" name="Title 1"/>
          <p:cNvSpPr>
            <a:spLocks noGrp="1"/>
          </p:cNvSpPr>
          <p:nvPr>
            <p:ph type="title"/>
          </p:nvPr>
        </p:nvSpPr>
        <p:spPr/>
        <p:txBody>
          <a:bodyPr/>
          <a:lstStyle/>
          <a:p>
            <a:r>
              <a:rPr lang="en-US" dirty="0"/>
              <a:t>Responsive Grid</a:t>
            </a:r>
          </a:p>
        </p:txBody>
      </p:sp>
      <p:pic>
        <p:nvPicPr>
          <p:cNvPr id="5" name="Picture 4"/>
          <p:cNvPicPr>
            <a:picLocks noChangeAspect="1"/>
          </p:cNvPicPr>
          <p:nvPr/>
        </p:nvPicPr>
        <p:blipFill>
          <a:blip r:embed="rId2"/>
          <a:stretch>
            <a:fillRect/>
          </a:stretch>
        </p:blipFill>
        <p:spPr>
          <a:xfrm>
            <a:off x="2448639" y="2998624"/>
            <a:ext cx="7539197" cy="3217760"/>
          </a:xfrm>
          <a:prstGeom prst="rect">
            <a:avLst/>
          </a:prstGeom>
        </p:spPr>
      </p:pic>
    </p:spTree>
    <p:extLst>
      <p:ext uri="{BB962C8B-B14F-4D97-AF65-F5344CB8AC3E}">
        <p14:creationId xmlns:p14="http://schemas.microsoft.com/office/powerpoint/2010/main" val="239366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3951851"/>
          </a:xfrm>
        </p:spPr>
        <p:txBody>
          <a:bodyPr/>
          <a:lstStyle/>
          <a:p>
            <a:r>
              <a:rPr lang="en-US" dirty="0"/>
              <a:t>Right-to-left support</a:t>
            </a:r>
          </a:p>
          <a:p>
            <a:endParaRPr lang="en-US" dirty="0"/>
          </a:p>
          <a:p>
            <a:r>
              <a:rPr lang="en-US" dirty="0"/>
              <a:t>Fabric comes with an alternate CSS file for pages written in right-to-left (RTL) languages, such as Arabic and Hebrew</a:t>
            </a:r>
          </a:p>
          <a:p>
            <a:endParaRPr lang="en-US" dirty="0"/>
          </a:p>
          <a:p>
            <a:r>
              <a:rPr lang="en-US" dirty="0"/>
              <a:t>This reverses the order of columns in the responsive grid, making it easy to create an RTL layout without writing additional templates</a:t>
            </a:r>
          </a:p>
          <a:p>
            <a:endParaRPr lang="en-US" dirty="0"/>
          </a:p>
          <a:p>
            <a:r>
              <a:rPr lang="en-US" dirty="0"/>
              <a:t>Future versions of Fabric will also reverse some icons and provide additional helper utilities</a:t>
            </a:r>
          </a:p>
        </p:txBody>
      </p:sp>
      <p:sp>
        <p:nvSpPr>
          <p:cNvPr id="2" name="Title 1"/>
          <p:cNvSpPr>
            <a:spLocks noGrp="1"/>
          </p:cNvSpPr>
          <p:nvPr>
            <p:ph type="title"/>
          </p:nvPr>
        </p:nvSpPr>
        <p:spPr/>
        <p:txBody>
          <a:bodyPr/>
          <a:lstStyle/>
          <a:p>
            <a:r>
              <a:rPr lang="en-US" dirty="0"/>
              <a:t>Localization</a:t>
            </a:r>
          </a:p>
        </p:txBody>
      </p:sp>
    </p:spTree>
    <p:extLst>
      <p:ext uri="{BB962C8B-B14F-4D97-AF65-F5344CB8AC3E}">
        <p14:creationId xmlns:p14="http://schemas.microsoft.com/office/powerpoint/2010/main" val="1048744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2400657"/>
          </a:xfrm>
        </p:spPr>
        <p:txBody>
          <a:bodyPr/>
          <a:lstStyle/>
          <a:p>
            <a:r>
              <a:rPr lang="en-US" dirty="0"/>
              <a:t>Language-optimized fonts</a:t>
            </a:r>
          </a:p>
          <a:p>
            <a:r>
              <a:rPr lang="en-US" dirty="0"/>
              <a:t>By default, Fabric presents all text using the Western European character set of Segoe UI</a:t>
            </a:r>
          </a:p>
          <a:p>
            <a:r>
              <a:rPr lang="en-US" dirty="0"/>
              <a:t>For languages with other characters, Fabric will either serve a version of Segoe UI with a different character set or use a system font</a:t>
            </a:r>
          </a:p>
          <a:p>
            <a:r>
              <a:rPr lang="en-US" dirty="0"/>
              <a:t>Fabric supports many language codes, which utilize different font stacks</a:t>
            </a:r>
          </a:p>
        </p:txBody>
      </p:sp>
      <p:sp>
        <p:nvSpPr>
          <p:cNvPr id="2" name="Title 1"/>
          <p:cNvSpPr>
            <a:spLocks noGrp="1"/>
          </p:cNvSpPr>
          <p:nvPr>
            <p:ph type="title"/>
          </p:nvPr>
        </p:nvSpPr>
        <p:spPr/>
        <p:txBody>
          <a:bodyPr/>
          <a:lstStyle/>
          <a:p>
            <a:r>
              <a:rPr lang="en-US" dirty="0"/>
              <a:t>Localization</a:t>
            </a:r>
          </a:p>
        </p:txBody>
      </p:sp>
      <p:pic>
        <p:nvPicPr>
          <p:cNvPr id="5" name="Picture 4"/>
          <p:cNvPicPr>
            <a:picLocks noChangeAspect="1"/>
          </p:cNvPicPr>
          <p:nvPr/>
        </p:nvPicPr>
        <p:blipFill>
          <a:blip r:embed="rId2"/>
          <a:stretch>
            <a:fillRect/>
          </a:stretch>
        </p:blipFill>
        <p:spPr>
          <a:xfrm>
            <a:off x="2499159" y="4196308"/>
            <a:ext cx="7438156" cy="2176263"/>
          </a:xfrm>
          <a:prstGeom prst="rect">
            <a:avLst/>
          </a:prstGeom>
        </p:spPr>
      </p:pic>
    </p:spTree>
    <p:extLst>
      <p:ext uri="{BB962C8B-B14F-4D97-AF65-F5344CB8AC3E}">
        <p14:creationId xmlns:p14="http://schemas.microsoft.com/office/powerpoint/2010/main" val="122688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2880789"/>
          </a:xfrm>
        </p:spPr>
        <p:txBody>
          <a:bodyPr/>
          <a:lstStyle/>
          <a:p>
            <a:r>
              <a:rPr lang="en-US" dirty="0"/>
              <a:t>Fabric's components make up the building blocks of your UI and are meant to be consumed as CSS applied to your markup</a:t>
            </a:r>
          </a:p>
          <a:p>
            <a:endParaRPr lang="en-US" dirty="0"/>
          </a:p>
          <a:p>
            <a:r>
              <a:rPr lang="en-US" dirty="0"/>
              <a:t>All JavaScript is presentational to explain behavior</a:t>
            </a:r>
          </a:p>
          <a:p>
            <a:endParaRPr lang="en-US" dirty="0"/>
          </a:p>
          <a:p>
            <a:r>
              <a:rPr lang="en-US" dirty="0"/>
              <a:t>Download the components from the GitHub repository</a:t>
            </a:r>
          </a:p>
          <a:p>
            <a:pPr lvl="1"/>
            <a:r>
              <a:rPr lang="en-US" dirty="0">
                <a:hlinkClick r:id="rId2"/>
              </a:rPr>
              <a:t>https://github.com/OfficeDev/Office-UI-Fabric</a:t>
            </a:r>
            <a:r>
              <a:rPr lang="en-US" dirty="0"/>
              <a:t>  </a:t>
            </a:r>
          </a:p>
        </p:txBody>
      </p:sp>
      <p:sp>
        <p:nvSpPr>
          <p:cNvPr id="3" name="Title 2"/>
          <p:cNvSpPr>
            <a:spLocks noGrp="1"/>
          </p:cNvSpPr>
          <p:nvPr>
            <p:ph type="title"/>
          </p:nvPr>
        </p:nvSpPr>
        <p:spPr>
          <a:xfrm>
            <a:off x="464400" y="633600"/>
            <a:ext cx="11574000" cy="387798"/>
          </a:xfrm>
        </p:spPr>
        <p:txBody>
          <a:bodyPr/>
          <a:lstStyle/>
          <a:p>
            <a:r>
              <a:rPr lang="en-US" dirty="0"/>
              <a:t>Fabric React: Office UI Fabric Components</a:t>
            </a:r>
          </a:p>
        </p:txBody>
      </p:sp>
      <p:sp>
        <p:nvSpPr>
          <p:cNvPr id="4" name="AutoShape 2" descr="Illustrated representation of a DatePicker and Persona list control."/>
          <p:cNvSpPr>
            <a:spLocks noChangeAspect="1" noChangeArrowheads="1"/>
          </p:cNvSpPr>
          <p:nvPr/>
        </p:nvSpPr>
        <p:spPr bwMode="auto">
          <a:xfrm>
            <a:off x="6065838" y="3344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rotWithShape="1">
          <a:blip r:embed="rId3"/>
          <a:srcRect t="1164" b="-1164"/>
          <a:stretch/>
        </p:blipFill>
        <p:spPr>
          <a:xfrm>
            <a:off x="9242573" y="1212849"/>
            <a:ext cx="2268000" cy="3092727"/>
          </a:xfrm>
          <a:prstGeom prst="rect">
            <a:avLst/>
          </a:prstGeom>
        </p:spPr>
      </p:pic>
    </p:spTree>
    <p:extLst>
      <p:ext uri="{BB962C8B-B14F-4D97-AF65-F5344CB8AC3E}">
        <p14:creationId xmlns:p14="http://schemas.microsoft.com/office/powerpoint/2010/main" val="1673072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64400" y="1212850"/>
            <a:ext cx="11574000" cy="3056221"/>
          </a:xfrm>
        </p:spPr>
        <p:txBody>
          <a:bodyPr/>
          <a:lstStyle/>
          <a:p>
            <a:r>
              <a:rPr lang="en-US" dirty="0"/>
              <a:t>Office UI Fabric</a:t>
            </a:r>
          </a:p>
          <a:p>
            <a:pPr lvl="1"/>
            <a:r>
              <a:rPr lang="en-US" dirty="0">
                <a:hlinkClick r:id="rId2"/>
              </a:rPr>
              <a:t>https://developer.microsoft.com/fabric</a:t>
            </a:r>
            <a:r>
              <a:rPr lang="en-US" dirty="0"/>
              <a:t> </a:t>
            </a:r>
          </a:p>
          <a:p>
            <a:endParaRPr lang="en-US" dirty="0"/>
          </a:p>
          <a:p>
            <a:r>
              <a:rPr lang="en-US" dirty="0"/>
              <a:t>Get Started</a:t>
            </a:r>
          </a:p>
          <a:p>
            <a:pPr lvl="1"/>
            <a:r>
              <a:rPr lang="en-US" dirty="0">
                <a:hlinkClick r:id="rId2"/>
              </a:rPr>
              <a:t>https://developer.microsoft.com/fabric</a:t>
            </a:r>
            <a:r>
              <a:rPr lang="en-US" dirty="0">
                <a:hlinkClick r:id="rId3"/>
              </a:rPr>
              <a:t>#/get-started</a:t>
            </a:r>
            <a:r>
              <a:rPr lang="en-US" dirty="0"/>
              <a:t>  </a:t>
            </a:r>
          </a:p>
          <a:p>
            <a:endParaRPr lang="en-US" dirty="0"/>
          </a:p>
          <a:p>
            <a:r>
              <a:rPr lang="en-US" dirty="0" err="1"/>
              <a:t>OpenSource</a:t>
            </a:r>
            <a:r>
              <a:rPr lang="en-US" dirty="0"/>
              <a:t> GitHub Repository</a:t>
            </a:r>
          </a:p>
          <a:p>
            <a:pPr lvl="1"/>
            <a:r>
              <a:rPr lang="en-US" dirty="0">
                <a:hlinkClick r:id="rId4"/>
              </a:rPr>
              <a:t>https://github.com/OfficeDev/office-ui-fabric-react</a:t>
            </a:r>
            <a:endParaRPr lang="en-US" dirty="0"/>
          </a:p>
        </p:txBody>
      </p:sp>
      <p:sp>
        <p:nvSpPr>
          <p:cNvPr id="2" name="Title 1"/>
          <p:cNvSpPr>
            <a:spLocks noGrp="1"/>
          </p:cNvSpPr>
          <p:nvPr>
            <p:ph type="title"/>
          </p:nvPr>
        </p:nvSpPr>
        <p:spPr/>
        <p:txBody>
          <a:bodyPr/>
          <a:lstStyle/>
          <a:p>
            <a:r>
              <a:rPr lang="en-US" dirty="0"/>
              <a:t>The Code</a:t>
            </a:r>
          </a:p>
        </p:txBody>
      </p:sp>
    </p:spTree>
    <p:extLst>
      <p:ext uri="{BB962C8B-B14F-4D97-AF65-F5344CB8AC3E}">
        <p14:creationId xmlns:p14="http://schemas.microsoft.com/office/powerpoint/2010/main" val="3821486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6D727B-B305-AB41-8E9A-B332F9187821}"/>
              </a:ext>
            </a:extLst>
          </p:cNvPr>
          <p:cNvSpPr>
            <a:spLocks noGrp="1"/>
          </p:cNvSpPr>
          <p:nvPr>
            <p:ph type="body" sz="quarter" idx="10"/>
          </p:nvPr>
        </p:nvSpPr>
        <p:spPr>
          <a:xfrm>
            <a:off x="464400" y="1212850"/>
            <a:ext cx="11574000" cy="6204776"/>
          </a:xfrm>
        </p:spPr>
        <p:txBody>
          <a:bodyPr/>
          <a:lstStyle/>
          <a:p>
            <a:r>
              <a:rPr lang="en-US" dirty="0"/>
              <a:t>Don’t import the entire Fabric React library; only import the control:</a:t>
            </a:r>
          </a:p>
          <a:p>
            <a:endParaRPr lang="en-US" dirty="0"/>
          </a:p>
          <a:p>
            <a:pPr marL="0" indent="0">
              <a:buNone/>
            </a:pPr>
            <a:r>
              <a:rPr lang="en-US" dirty="0">
                <a:latin typeface="Courier New" panose="02070309020205020404" pitchFamily="49" charset="0"/>
                <a:cs typeface="Courier New" panose="02070309020205020404" pitchFamily="49" charset="0"/>
              </a:rPr>
              <a:t>import { List } from 'office-</a:t>
            </a:r>
            <a:r>
              <a:rPr lang="en-US" dirty="0" err="1">
                <a:latin typeface="Courier New" panose="02070309020205020404" pitchFamily="49" charset="0"/>
                <a:cs typeface="Courier New" panose="02070309020205020404" pitchFamily="49" charset="0"/>
              </a:rPr>
              <a:t>ui</a:t>
            </a:r>
            <a:r>
              <a:rPr lang="en-US" dirty="0">
                <a:latin typeface="Courier New" panose="02070309020205020404" pitchFamily="49" charset="0"/>
                <a:cs typeface="Courier New" panose="02070309020205020404" pitchFamily="49" charset="0"/>
              </a:rPr>
              <a:t>-fabric-react/lib/List’;</a:t>
            </a:r>
          </a:p>
          <a:p>
            <a:endParaRPr lang="en-US" dirty="0"/>
          </a:p>
          <a:p>
            <a:r>
              <a:rPr lang="en-US" dirty="0"/>
              <a:t>Leverage the control within your React control:</a:t>
            </a:r>
          </a:p>
          <a:p>
            <a:endParaRPr lang="en-US" dirty="0"/>
          </a:p>
          <a:p>
            <a:pPr marL="0" indent="0">
              <a:buNone/>
            </a:pPr>
            <a:r>
              <a:rPr lang="en-US" dirty="0">
                <a:latin typeface="Courier New" panose="02070309020205020404" pitchFamily="49" charset="0"/>
                <a:cs typeface="Courier New" panose="02070309020205020404" pitchFamily="49" charset="0"/>
              </a:rPr>
              <a:t>public render(): </a:t>
            </a:r>
            <a:r>
              <a:rPr lang="en-US" dirty="0" err="1">
                <a:latin typeface="Courier New" panose="02070309020205020404" pitchFamily="49" charset="0"/>
                <a:cs typeface="Courier New" panose="02070309020205020404" pitchFamily="49" charset="0"/>
              </a:rPr>
              <a:t>React.ReactElement</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IColorListProps</a:t>
            </a:r>
            <a:r>
              <a:rPr lang="en-US" dirty="0">
                <a:latin typeface="Courier New" panose="02070309020205020404" pitchFamily="49" charset="0"/>
                <a:cs typeface="Courier New" panose="02070309020205020404" pitchFamily="49" charset="0"/>
              </a:rPr>
              <a:t>&gt; {</a:t>
            </a:r>
          </a:p>
          <a:p>
            <a:pPr marL="0" indent="0">
              <a:buNone/>
            </a:pPr>
            <a:r>
              <a:rPr lang="en-US" dirty="0">
                <a:latin typeface="Courier New" panose="02070309020205020404" pitchFamily="49" charset="0"/>
                <a:cs typeface="Courier New" panose="02070309020205020404" pitchFamily="49" charset="0"/>
              </a:rPr>
              <a:t>  return (</a:t>
            </a:r>
          </a:p>
          <a:p>
            <a:pPr marL="0" indent="0">
              <a:buNone/>
            </a:pPr>
            <a:r>
              <a:rPr lang="en-US" dirty="0">
                <a:latin typeface="Courier New" panose="02070309020205020404" pitchFamily="49" charset="0"/>
                <a:cs typeface="Courier New" panose="02070309020205020404" pitchFamily="49" charset="0"/>
              </a:rPr>
              <a:t>    &lt;div&gt;</a:t>
            </a:r>
          </a:p>
          <a:p>
            <a:pPr marL="0" indent="0">
              <a:buNone/>
            </a:pPr>
            <a:r>
              <a:rPr lang="en-US" dirty="0">
                <a:latin typeface="Courier New" panose="02070309020205020404" pitchFamily="49" charset="0"/>
                <a:cs typeface="Courier New" panose="02070309020205020404" pitchFamily="49" charset="0"/>
              </a:rPr>
              <a:t>      &lt;List items={ </a:t>
            </a:r>
            <a:r>
              <a:rPr lang="en-US" dirty="0" err="1">
                <a:latin typeface="Courier New" panose="02070309020205020404" pitchFamily="49" charset="0"/>
                <a:cs typeface="Courier New" panose="02070309020205020404" pitchFamily="49" charset="0"/>
              </a:rPr>
              <a:t>this.props.colors</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onRenderCell</a:t>
            </a:r>
            <a:r>
              <a:rPr lang="en-US" dirty="0">
                <a:latin typeface="Courier New" panose="02070309020205020404" pitchFamily="49" charset="0"/>
                <a:cs typeface="Courier New" panose="02070309020205020404" pitchFamily="49" charset="0"/>
              </a:rPr>
              <a:t>={ this._</a:t>
            </a:r>
            <a:r>
              <a:rPr lang="en-US" dirty="0" err="1">
                <a:latin typeface="Courier New" panose="02070309020205020404" pitchFamily="49" charset="0"/>
                <a:cs typeface="Courier New" panose="02070309020205020404" pitchFamily="49" charset="0"/>
              </a:rPr>
              <a:t>onRenderListCell</a:t>
            </a:r>
            <a:r>
              <a:rPr lang="en-US" dirty="0">
                <a:latin typeface="Courier New" panose="02070309020205020404" pitchFamily="49" charset="0"/>
                <a:cs typeface="Courier New" panose="02070309020205020404" pitchFamily="49" charset="0"/>
              </a:rPr>
              <a:t> } /&gt;</a:t>
            </a:r>
          </a:p>
          <a:p>
            <a:pPr marL="0" indent="0">
              <a:buNone/>
            </a:pPr>
            <a:r>
              <a:rPr lang="en-US" dirty="0">
                <a:latin typeface="Courier New" panose="02070309020205020404" pitchFamily="49" charset="0"/>
                <a:cs typeface="Courier New" panose="02070309020205020404" pitchFamily="49" charset="0"/>
              </a:rPr>
              <a:t>    &lt;/div&gt;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a:p>
            <a:endParaRPr lang="en-US" dirty="0"/>
          </a:p>
        </p:txBody>
      </p:sp>
      <p:sp>
        <p:nvSpPr>
          <p:cNvPr id="3" name="Title 2">
            <a:extLst>
              <a:ext uri="{FF2B5EF4-FFF2-40B4-BE49-F238E27FC236}">
                <a16:creationId xmlns:a16="http://schemas.microsoft.com/office/drawing/2014/main" id="{D1463138-5F78-7948-B845-50FB804ADEE4}"/>
              </a:ext>
            </a:extLst>
          </p:cNvPr>
          <p:cNvSpPr>
            <a:spLocks noGrp="1"/>
          </p:cNvSpPr>
          <p:nvPr>
            <p:ph type="title"/>
          </p:nvPr>
        </p:nvSpPr>
        <p:spPr>
          <a:xfrm>
            <a:off x="464400" y="633600"/>
            <a:ext cx="11574000" cy="387798"/>
          </a:xfrm>
        </p:spPr>
        <p:txBody>
          <a:bodyPr/>
          <a:lstStyle/>
          <a:p>
            <a:r>
              <a:rPr lang="en-US" dirty="0"/>
              <a:t>Using Fabric React Controls</a:t>
            </a:r>
          </a:p>
        </p:txBody>
      </p:sp>
    </p:spTree>
    <p:extLst>
      <p:ext uri="{BB962C8B-B14F-4D97-AF65-F5344CB8AC3E}">
        <p14:creationId xmlns:p14="http://schemas.microsoft.com/office/powerpoint/2010/main" val="218190438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Leveraging Fabric React in </a:t>
            </a:r>
            <a:r>
              <a:rPr lang="en-US" sz="2400" dirty="0" err="1"/>
              <a:t>SPFx</a:t>
            </a:r>
            <a:r>
              <a:rPr lang="en-US" sz="2400" dirty="0"/>
              <a:t> Projects</a:t>
            </a:r>
            <a:endParaRPr lang="en-US" dirty="0"/>
          </a:p>
        </p:txBody>
      </p:sp>
    </p:spTree>
    <p:extLst>
      <p:ext uri="{BB962C8B-B14F-4D97-AF65-F5344CB8AC3E}">
        <p14:creationId xmlns:p14="http://schemas.microsoft.com/office/powerpoint/2010/main" val="3248498300"/>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Office UI Fabric</a:t>
            </a:r>
          </a:p>
          <a:p>
            <a:pPr lvl="0">
              <a:lnSpc>
                <a:spcPct val="90000"/>
              </a:lnSpc>
              <a:spcBef>
                <a:spcPts val="1800"/>
              </a:spcBef>
            </a:pPr>
            <a:r>
              <a:rPr lang="en-US" sz="1600" b="0" dirty="0">
                <a:solidFill>
                  <a:srgbClr val="2F2F2F"/>
                </a:solidFill>
                <a:latin typeface="Segoe UI Semibold"/>
              </a:rPr>
              <a:t>Fabric React</a:t>
            </a:r>
          </a:p>
          <a:p>
            <a:pPr lvl="0">
              <a:lnSpc>
                <a:spcPct val="90000"/>
              </a:lnSpc>
              <a:spcBef>
                <a:spcPts val="1800"/>
              </a:spcBef>
            </a:pPr>
            <a:r>
              <a:rPr lang="en-US" sz="1600" b="0" dirty="0">
                <a:solidFill>
                  <a:srgbClr val="2F2F2F"/>
                </a:solidFill>
                <a:latin typeface="Segoe UI Semibold"/>
              </a:rPr>
              <a:t>Adding Fabric React to </a:t>
            </a:r>
            <a:r>
              <a:rPr lang="en-US" sz="1600" b="0" dirty="0" err="1">
                <a:solidFill>
                  <a:srgbClr val="2F2F2F"/>
                </a:solidFill>
                <a:latin typeface="Segoe UI Semibold"/>
              </a:rPr>
              <a:t>SPFx</a:t>
            </a:r>
            <a:r>
              <a:rPr lang="en-US" sz="1600" b="0" dirty="0">
                <a:solidFill>
                  <a:srgbClr val="2F2F2F"/>
                </a:solidFill>
                <a:latin typeface="Segoe UI Semibold"/>
              </a:rPr>
              <a:t> Projects</a:t>
            </a:r>
          </a:p>
        </p:txBody>
      </p:sp>
    </p:spTree>
    <p:extLst>
      <p:ext uri="{BB962C8B-B14F-4D97-AF65-F5344CB8AC3E}">
        <p14:creationId xmlns:p14="http://schemas.microsoft.com/office/powerpoint/2010/main" val="95619912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Using React and Office UI Fabric React Components</a:t>
            </a:r>
            <a:endParaRPr lang="en-US" dirty="0"/>
          </a:p>
        </p:txBody>
      </p:sp>
      <p:sp>
        <p:nvSpPr>
          <p:cNvPr id="5" name="Text Placeholder 4"/>
          <p:cNvSpPr>
            <a:spLocks noGrp="1"/>
          </p:cNvSpPr>
          <p:nvPr>
            <p:ph type="body" sz="quarter" idx="12"/>
          </p:nvPr>
        </p:nvSpPr>
        <p:spPr/>
        <p:txBody>
          <a:bodyPr/>
          <a:lstStyle/>
          <a:p>
            <a:r>
              <a:rPr lang="en-US" dirty="0"/>
              <a:t>Extend existing web part to be dynamic</a:t>
            </a:r>
            <a:br>
              <a:rPr lang="en-US" dirty="0"/>
            </a:br>
            <a:br>
              <a:rPr lang="en-US" dirty="0"/>
            </a:br>
            <a:endParaRPr lang="en-US" dirty="0"/>
          </a:p>
        </p:txBody>
      </p:sp>
    </p:spTree>
    <p:extLst>
      <p:ext uri="{BB962C8B-B14F-4D97-AF65-F5344CB8AC3E}">
        <p14:creationId xmlns:p14="http://schemas.microsoft.com/office/powerpoint/2010/main" val="3185460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4201150"/>
          </a:xfrm>
        </p:spPr>
        <p:txBody>
          <a:bodyPr/>
          <a:lstStyle/>
          <a:p>
            <a:r>
              <a:rPr lang="en-US" dirty="0"/>
              <a:t>Components written by different people should work well together</a:t>
            </a:r>
          </a:p>
          <a:p>
            <a:endParaRPr lang="en-US" dirty="0"/>
          </a:p>
          <a:p>
            <a:r>
              <a:rPr lang="en-US" dirty="0"/>
              <a:t>Add functionality to a component without causing rippling changes throughout the codebase</a:t>
            </a:r>
          </a:p>
          <a:p>
            <a:endParaRPr lang="en-US" dirty="0"/>
          </a:p>
          <a:p>
            <a:r>
              <a:rPr lang="en-US" dirty="0"/>
              <a:t>Use state and lifecycle hooks in moderation</a:t>
            </a:r>
          </a:p>
          <a:p>
            <a:endParaRPr lang="en-US" dirty="0"/>
          </a:p>
          <a:p>
            <a:r>
              <a:rPr lang="en-US" dirty="0"/>
              <a:t>Components describe any composable behavior</a:t>
            </a:r>
          </a:p>
          <a:p>
            <a:pPr lvl="1"/>
            <a:r>
              <a:rPr lang="en-US" dirty="0"/>
              <a:t>Rendering</a:t>
            </a:r>
          </a:p>
          <a:p>
            <a:pPr lvl="1"/>
            <a:r>
              <a:rPr lang="en-US" dirty="0"/>
              <a:t>Lifecycle</a:t>
            </a:r>
          </a:p>
          <a:p>
            <a:pPr lvl="1"/>
            <a:r>
              <a:rPr lang="en-US" dirty="0"/>
              <a:t>State </a:t>
            </a:r>
          </a:p>
        </p:txBody>
      </p:sp>
      <p:sp>
        <p:nvSpPr>
          <p:cNvPr id="3" name="Title 2"/>
          <p:cNvSpPr>
            <a:spLocks noGrp="1"/>
          </p:cNvSpPr>
          <p:nvPr>
            <p:ph type="title"/>
          </p:nvPr>
        </p:nvSpPr>
        <p:spPr/>
        <p:txBody>
          <a:bodyPr/>
          <a:lstStyle/>
          <a:p>
            <a:r>
              <a:rPr lang="en-US" dirty="0"/>
              <a:t>React Design Principles</a:t>
            </a:r>
          </a:p>
        </p:txBody>
      </p:sp>
    </p:spTree>
    <p:extLst>
      <p:ext uri="{BB962C8B-B14F-4D97-AF65-F5344CB8AC3E}">
        <p14:creationId xmlns:p14="http://schemas.microsoft.com/office/powerpoint/2010/main" val="91953053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Extend existing web part to be dynamic</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Component properties</a:t>
            </a:r>
          </a:p>
          <a:p>
            <a:pPr>
              <a:spcBef>
                <a:spcPts val="1200"/>
              </a:spcBef>
            </a:pPr>
            <a:r>
              <a:rPr lang="en-US" sz="2000" dirty="0"/>
              <a:t>Component state</a:t>
            </a:r>
          </a:p>
          <a:p>
            <a:pPr>
              <a:spcBef>
                <a:spcPts val="1200"/>
              </a:spcBef>
            </a:pPr>
            <a:r>
              <a:rPr lang="en-US" sz="2000" dirty="0"/>
              <a:t>Notify component consumers of changes via events</a:t>
            </a:r>
          </a:p>
        </p:txBody>
      </p:sp>
    </p:spTree>
    <p:extLst>
      <p:ext uri="{BB962C8B-B14F-4D97-AF65-F5344CB8AC3E}">
        <p14:creationId xmlns:p14="http://schemas.microsoft.com/office/powerpoint/2010/main" val="17693392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ED930A6-B0EB-FB47-AF71-4E1AB9C83A1A}"/>
              </a:ext>
            </a:extLst>
          </p:cNvPr>
          <p:cNvSpPr>
            <a:spLocks noGrp="1"/>
          </p:cNvSpPr>
          <p:nvPr>
            <p:ph type="body" sz="quarter" idx="10"/>
          </p:nvPr>
        </p:nvSpPr>
        <p:spPr>
          <a:xfrm>
            <a:off x="464400" y="1212850"/>
            <a:ext cx="11574000" cy="4241161"/>
          </a:xfrm>
        </p:spPr>
        <p:txBody>
          <a:bodyPr/>
          <a:lstStyle/>
          <a:p>
            <a:r>
              <a:rPr lang="en-US" dirty="0"/>
              <a:t>Properties</a:t>
            </a:r>
          </a:p>
          <a:p>
            <a:pPr lvl="1"/>
            <a:r>
              <a:rPr lang="en-US" dirty="0"/>
              <a:t>Public settings on components</a:t>
            </a:r>
          </a:p>
          <a:p>
            <a:pPr lvl="2"/>
            <a:r>
              <a:rPr lang="en-US" dirty="0"/>
              <a:t>Similar to HTML element attributes</a:t>
            </a:r>
          </a:p>
          <a:p>
            <a:pPr lvl="1"/>
            <a:r>
              <a:rPr lang="en-US" dirty="0"/>
              <a:t>Use to provide values into component</a:t>
            </a:r>
          </a:p>
          <a:p>
            <a:pPr lvl="1"/>
            <a:r>
              <a:rPr lang="en-US" dirty="0"/>
              <a:t>Use to publish events to consumers</a:t>
            </a:r>
          </a:p>
          <a:p>
            <a:pPr lvl="1"/>
            <a:r>
              <a:rPr lang="en-US" dirty="0"/>
              <a:t>Defined on the component via TypeScript interfaces </a:t>
            </a:r>
          </a:p>
          <a:p>
            <a:pPr lvl="1"/>
            <a:endParaRPr lang="en-US" dirty="0"/>
          </a:p>
          <a:p>
            <a:r>
              <a:rPr lang="en-US" dirty="0"/>
              <a:t>State</a:t>
            </a:r>
          </a:p>
          <a:p>
            <a:pPr lvl="1"/>
            <a:r>
              <a:rPr lang="en-US" dirty="0"/>
              <a:t>State object of a component is a special property bag</a:t>
            </a:r>
          </a:p>
          <a:p>
            <a:pPr lvl="1"/>
            <a:r>
              <a:rPr lang="en-US" dirty="0"/>
              <a:t>React detects when the state changes &amp; triggers a (re)render of the component</a:t>
            </a:r>
          </a:p>
          <a:p>
            <a:pPr lvl="1"/>
            <a:r>
              <a:rPr lang="en-US" dirty="0"/>
              <a:t>Change the state using the component’s </a:t>
            </a:r>
            <a:r>
              <a:rPr lang="en-US" dirty="0" err="1">
                <a:latin typeface="Courier New" panose="02070309020205020404" pitchFamily="49" charset="0"/>
                <a:cs typeface="Courier New" panose="02070309020205020404" pitchFamily="49" charset="0"/>
              </a:rPr>
              <a:t>setState</a:t>
            </a:r>
            <a:r>
              <a:rPr lang="en-US" dirty="0">
                <a:latin typeface="Courier New" panose="02070309020205020404" pitchFamily="49" charset="0"/>
                <a:cs typeface="Courier New" panose="02070309020205020404" pitchFamily="49" charset="0"/>
              </a:rPr>
              <a:t>()</a:t>
            </a:r>
            <a:r>
              <a:rPr lang="en-US" dirty="0"/>
              <a:t> method</a:t>
            </a:r>
          </a:p>
          <a:p>
            <a:pPr lvl="1"/>
            <a:r>
              <a:rPr lang="en-US" dirty="0"/>
              <a:t>Defined on the component via TypeScript interfaces </a:t>
            </a:r>
          </a:p>
          <a:p>
            <a:pPr lvl="1"/>
            <a:endParaRPr lang="en-US" dirty="0"/>
          </a:p>
        </p:txBody>
      </p:sp>
      <p:sp>
        <p:nvSpPr>
          <p:cNvPr id="3" name="Title 2"/>
          <p:cNvSpPr>
            <a:spLocks noGrp="1"/>
          </p:cNvSpPr>
          <p:nvPr>
            <p:ph type="title"/>
          </p:nvPr>
        </p:nvSpPr>
        <p:spPr/>
        <p:txBody>
          <a:bodyPr/>
          <a:lstStyle/>
          <a:p>
            <a:r>
              <a:rPr lang="en-US" dirty="0"/>
              <a:t>React Components Are Dynamic</a:t>
            </a:r>
          </a:p>
        </p:txBody>
      </p:sp>
    </p:spTree>
    <p:extLst>
      <p:ext uri="{BB962C8B-B14F-4D97-AF65-F5344CB8AC3E}">
        <p14:creationId xmlns:p14="http://schemas.microsoft.com/office/powerpoint/2010/main" val="45704922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E986B1-8757-AB4D-B28E-43B0D58A19B6}"/>
              </a:ext>
            </a:extLst>
          </p:cNvPr>
          <p:cNvSpPr>
            <a:spLocks noGrp="1"/>
          </p:cNvSpPr>
          <p:nvPr>
            <p:ph type="body" sz="quarter" idx="10"/>
          </p:nvPr>
        </p:nvSpPr>
        <p:spPr>
          <a:xfrm>
            <a:off x="464400" y="1212850"/>
            <a:ext cx="11574000" cy="5287601"/>
          </a:xfrm>
        </p:spPr>
        <p:txBody>
          <a:bodyPr/>
          <a:lstStyle/>
          <a:p>
            <a:pPr marL="0" indent="0">
              <a:buNone/>
            </a:pPr>
            <a:r>
              <a:rPr lang="en-US" sz="1600" dirty="0">
                <a:latin typeface="Courier New" panose="02070309020205020404" pitchFamily="49" charset="0"/>
                <a:cs typeface="Courier New" panose="02070309020205020404" pitchFamily="49" charset="0"/>
              </a:rPr>
              <a:t>export interface </a:t>
            </a:r>
            <a:r>
              <a:rPr lang="en-US" sz="1600" b="1" dirty="0" err="1">
                <a:latin typeface="Courier New" panose="02070309020205020404" pitchFamily="49" charset="0"/>
                <a:cs typeface="Courier New" panose="02070309020205020404" pitchFamily="49" charset="0"/>
              </a:rPr>
              <a:t>IColorListProps</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colors: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IColor</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export class </a:t>
            </a:r>
            <a:r>
              <a:rPr lang="en-US" sz="1600" dirty="0" err="1">
                <a:latin typeface="Courier New" panose="02070309020205020404" pitchFamily="49" charset="0"/>
                <a:cs typeface="Courier New" panose="02070309020205020404" pitchFamily="49" charset="0"/>
              </a:rPr>
              <a:t>ColorList</a:t>
            </a:r>
            <a:r>
              <a:rPr lang="en-US" sz="1600" dirty="0">
                <a:latin typeface="Courier New" panose="02070309020205020404" pitchFamily="49" charset="0"/>
                <a:cs typeface="Courier New" panose="02070309020205020404" pitchFamily="49" charset="0"/>
              </a:rPr>
              <a:t> extends </a:t>
            </a:r>
            <a:r>
              <a:rPr lang="en-US" sz="1600" dirty="0" err="1">
                <a:latin typeface="Courier New" panose="02070309020205020404" pitchFamily="49" charset="0"/>
                <a:cs typeface="Courier New" panose="02070309020205020404" pitchFamily="49" charset="0"/>
              </a:rPr>
              <a:t>React.Component</a:t>
            </a:r>
            <a:r>
              <a:rPr lang="en-US" sz="1600"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IColorListProps</a:t>
            </a:r>
            <a:r>
              <a:rPr lang="en-US" sz="1600" dirty="0">
                <a:latin typeface="Courier New" panose="02070309020205020404" pitchFamily="49" charset="0"/>
                <a:cs typeface="Courier New" panose="02070309020205020404" pitchFamily="49" charset="0"/>
              </a:rPr>
              <a:t>, {}&gt; {</a:t>
            </a:r>
          </a:p>
          <a:p>
            <a:pPr marL="0" indent="0">
              <a:buNone/>
            </a:pPr>
            <a:r>
              <a:rPr lang="en-US" sz="1600" dirty="0">
                <a:latin typeface="Courier New" panose="02070309020205020404" pitchFamily="49" charset="0"/>
                <a:cs typeface="Courier New" panose="02070309020205020404" pitchFamily="49" charset="0"/>
              </a:rPr>
              <a:t>  public render(): </a:t>
            </a:r>
            <a:r>
              <a:rPr lang="en-US" sz="1600" dirty="0" err="1">
                <a:latin typeface="Courier New" panose="02070309020205020404" pitchFamily="49" charset="0"/>
                <a:cs typeface="Courier New" panose="02070309020205020404" pitchFamily="49" charset="0"/>
              </a:rPr>
              <a:t>React.ReactElement</a:t>
            </a: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IColorListProps</a:t>
            </a:r>
            <a:r>
              <a:rPr lang="en-US" sz="1600" dirty="0">
                <a:latin typeface="Courier New" panose="02070309020205020404" pitchFamily="49" charset="0"/>
                <a:cs typeface="Courier New" panose="02070309020205020404" pitchFamily="49" charset="0"/>
              </a:rPr>
              <a:t>&gt; {</a:t>
            </a:r>
          </a:p>
          <a:p>
            <a:pPr marL="0" indent="0">
              <a:buNone/>
            </a:pPr>
            <a:r>
              <a:rPr lang="en-US" sz="1600" dirty="0">
                <a:latin typeface="Courier New" panose="02070309020205020404" pitchFamily="49" charset="0"/>
                <a:cs typeface="Courier New" panose="02070309020205020404" pitchFamily="49" charset="0"/>
              </a:rPr>
              <a:t>    return (</a:t>
            </a:r>
          </a:p>
          <a:p>
            <a:pPr marL="0"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ul</a:t>
            </a:r>
            <a:r>
              <a:rPr lang="en-US" sz="1600" dirty="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this.props.colors</a:t>
            </a:r>
            <a:r>
              <a:rPr lang="en-US" sz="1600" dirty="0" err="1">
                <a:latin typeface="Courier New" panose="02070309020205020404" pitchFamily="49" charset="0"/>
                <a:cs typeface="Courier New" panose="02070309020205020404" pitchFamily="49" charset="0"/>
              </a:rPr>
              <a:t>.map</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colorItem</a:t>
            </a:r>
            <a:r>
              <a:rPr lang="en-US" sz="1600" dirty="0">
                <a:latin typeface="Courier New" panose="02070309020205020404" pitchFamily="49" charset="0"/>
                <a:cs typeface="Courier New" panose="02070309020205020404" pitchFamily="49" charset="0"/>
              </a:rPr>
              <a:t> =&gt; (</a:t>
            </a:r>
          </a:p>
          <a:p>
            <a:pPr marL="0" indent="0">
              <a:buNone/>
            </a:pPr>
            <a:r>
              <a:rPr lang="en-US" sz="1600" dirty="0">
                <a:latin typeface="Courier New" panose="02070309020205020404" pitchFamily="49" charset="0"/>
                <a:cs typeface="Courier New" panose="02070309020205020404" pitchFamily="49" charset="0"/>
              </a:rPr>
              <a:t>            &lt;li&gt;{ </a:t>
            </a:r>
            <a:r>
              <a:rPr lang="en-US" sz="1600" dirty="0" err="1">
                <a:latin typeface="Courier New" panose="02070309020205020404" pitchFamily="49" charset="0"/>
                <a:cs typeface="Courier New" panose="02070309020205020404" pitchFamily="49" charset="0"/>
              </a:rPr>
              <a:t>colorItem.title</a:t>
            </a:r>
            <a:r>
              <a:rPr lang="en-US" sz="1600" dirty="0">
                <a:latin typeface="Courier New" panose="02070309020205020404" pitchFamily="49" charset="0"/>
                <a:cs typeface="Courier New" panose="02070309020205020404" pitchFamily="49" charset="0"/>
              </a:rPr>
              <a:t> }&lt;/li&gt;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ul</a:t>
            </a:r>
            <a:r>
              <a:rPr lang="en-US" sz="1600" dirty="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ColorList</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colors={</a:t>
            </a:r>
            <a:r>
              <a:rPr lang="en-US" sz="1600" b="1" dirty="0" err="1">
                <a:latin typeface="Courier New" panose="02070309020205020404" pitchFamily="49" charset="0"/>
                <a:cs typeface="Courier New" panose="02070309020205020404" pitchFamily="49" charset="0"/>
              </a:rPr>
              <a:t>this._colors</a:t>
            </a:r>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/&gt;</a:t>
            </a:r>
          </a:p>
        </p:txBody>
      </p:sp>
      <p:sp>
        <p:nvSpPr>
          <p:cNvPr id="3" name="Title 2">
            <a:extLst>
              <a:ext uri="{FF2B5EF4-FFF2-40B4-BE49-F238E27FC236}">
                <a16:creationId xmlns:a16="http://schemas.microsoft.com/office/drawing/2014/main" id="{92BF9BF2-0EB6-E947-8E09-0C1C54B5FFEC}"/>
              </a:ext>
            </a:extLst>
          </p:cNvPr>
          <p:cNvSpPr>
            <a:spLocks noGrp="1"/>
          </p:cNvSpPr>
          <p:nvPr>
            <p:ph type="title"/>
          </p:nvPr>
        </p:nvSpPr>
        <p:spPr>
          <a:xfrm>
            <a:off x="464400" y="633600"/>
            <a:ext cx="11574000" cy="387798"/>
          </a:xfrm>
        </p:spPr>
        <p:txBody>
          <a:bodyPr/>
          <a:lstStyle/>
          <a:p>
            <a:r>
              <a:rPr lang="en-US" dirty="0"/>
              <a:t>Component Properties</a:t>
            </a:r>
          </a:p>
        </p:txBody>
      </p:sp>
    </p:spTree>
    <p:extLst>
      <p:ext uri="{BB962C8B-B14F-4D97-AF65-F5344CB8AC3E}">
        <p14:creationId xmlns:p14="http://schemas.microsoft.com/office/powerpoint/2010/main" val="369378087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E986B1-8757-AB4D-B28E-43B0D58A19B6}"/>
              </a:ext>
            </a:extLst>
          </p:cNvPr>
          <p:cNvSpPr>
            <a:spLocks noGrp="1"/>
          </p:cNvSpPr>
          <p:nvPr>
            <p:ph type="body" sz="quarter" idx="10"/>
          </p:nvPr>
        </p:nvSpPr>
        <p:spPr>
          <a:xfrm>
            <a:off x="464400" y="1212850"/>
            <a:ext cx="11574000" cy="5016758"/>
          </a:xfrm>
        </p:spPr>
        <p:txBody>
          <a:bodyPr/>
          <a:lstStyle/>
          <a:p>
            <a:pPr marL="0" indent="0">
              <a:buNone/>
            </a:pPr>
            <a:r>
              <a:rPr lang="en-US" sz="1600" b="1" dirty="0">
                <a:latin typeface="Courier New" panose="02070309020205020404" pitchFamily="49" charset="0"/>
                <a:cs typeface="Courier New" panose="02070309020205020404" pitchFamily="49" charset="0"/>
              </a:rPr>
              <a:t>export type </a:t>
            </a:r>
            <a:r>
              <a:rPr lang="en-US" sz="1600" b="1" dirty="0" err="1">
                <a:latin typeface="Courier New" panose="02070309020205020404" pitchFamily="49" charset="0"/>
                <a:cs typeface="Courier New" panose="02070309020205020404" pitchFamily="49" charset="0"/>
              </a:rPr>
              <a:t>RemoveColorCallback</a:t>
            </a:r>
            <a:r>
              <a:rPr lang="en-US" sz="1600" b="1" dirty="0">
                <a:latin typeface="Courier New" panose="02070309020205020404" pitchFamily="49" charset="0"/>
                <a:cs typeface="Courier New" panose="02070309020205020404" pitchFamily="49" charset="0"/>
              </a:rPr>
              <a:t> = (color: </a:t>
            </a:r>
            <a:r>
              <a:rPr lang="en-US" sz="1600" b="1" dirty="0" err="1">
                <a:latin typeface="Courier New" panose="02070309020205020404" pitchFamily="49" charset="0"/>
                <a:cs typeface="Courier New" panose="02070309020205020404" pitchFamily="49" charset="0"/>
              </a:rPr>
              <a:t>IColor</a:t>
            </a:r>
            <a:r>
              <a:rPr lang="en-US" sz="1600" b="1" dirty="0">
                <a:latin typeface="Courier New" panose="02070309020205020404" pitchFamily="49" charset="0"/>
                <a:cs typeface="Courier New" panose="02070309020205020404" pitchFamily="49" charset="0"/>
              </a:rPr>
              <a:t>) =&gt; void;</a:t>
            </a:r>
          </a:p>
          <a:p>
            <a:pPr marL="0" indent="0">
              <a:buNone/>
            </a:pPr>
            <a:r>
              <a:rPr lang="en-US" sz="1600" dirty="0">
                <a:latin typeface="Courier New" panose="02070309020205020404" pitchFamily="49" charset="0"/>
                <a:cs typeface="Courier New" panose="02070309020205020404" pitchFamily="49" charset="0"/>
              </a:rPr>
              <a:t>export interface </a:t>
            </a:r>
            <a:r>
              <a:rPr lang="en-US" sz="1600" dirty="0" err="1">
                <a:latin typeface="Courier New" panose="02070309020205020404" pitchFamily="49" charset="0"/>
                <a:cs typeface="Courier New" panose="02070309020205020404" pitchFamily="49" charset="0"/>
              </a:rPr>
              <a:t>IColorListProps</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colors: </a:t>
            </a:r>
            <a:r>
              <a:rPr lang="en-US" sz="1600" dirty="0" err="1">
                <a:latin typeface="Courier New" panose="02070309020205020404" pitchFamily="49" charset="0"/>
                <a:cs typeface="Courier New" panose="02070309020205020404" pitchFamily="49" charset="0"/>
              </a:rPr>
              <a:t>IColor</a:t>
            </a:r>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onRemoveColor</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RemoveColorCallback</a:t>
            </a:r>
            <a:r>
              <a:rPr lang="en-US" sz="1600" b="1"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export class </a:t>
            </a:r>
            <a:r>
              <a:rPr lang="en-US" sz="1600" dirty="0" err="1">
                <a:latin typeface="Courier New" panose="02070309020205020404" pitchFamily="49" charset="0"/>
                <a:cs typeface="Courier New" panose="02070309020205020404" pitchFamily="49" charset="0"/>
              </a:rPr>
              <a:t>ColorList</a:t>
            </a:r>
            <a:r>
              <a:rPr lang="en-US" sz="1600" dirty="0">
                <a:latin typeface="Courier New" panose="02070309020205020404" pitchFamily="49" charset="0"/>
                <a:cs typeface="Courier New" panose="02070309020205020404" pitchFamily="49" charset="0"/>
              </a:rPr>
              <a:t> extends </a:t>
            </a:r>
            <a:r>
              <a:rPr lang="en-US" sz="1600" dirty="0" err="1">
                <a:latin typeface="Courier New" panose="02070309020205020404" pitchFamily="49" charset="0"/>
                <a:cs typeface="Courier New" panose="02070309020205020404" pitchFamily="49" charset="0"/>
              </a:rPr>
              <a:t>React.Component</a:t>
            </a: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IColorListProps</a:t>
            </a:r>
            <a:r>
              <a:rPr lang="en-US" sz="1600" dirty="0">
                <a:latin typeface="Courier New" panose="02070309020205020404" pitchFamily="49" charset="0"/>
                <a:cs typeface="Courier New" panose="02070309020205020404" pitchFamily="49" charset="0"/>
              </a:rPr>
              <a:t>, {}&gt; {</a:t>
            </a:r>
          </a:p>
          <a:p>
            <a:pPr marL="0" indent="0">
              <a:buNone/>
            </a:pPr>
            <a:r>
              <a:rPr lang="en-US" sz="1600" dirty="0">
                <a:latin typeface="Courier New" panose="02070309020205020404" pitchFamily="49" charset="0"/>
                <a:cs typeface="Courier New" panose="02070309020205020404" pitchFamily="49" charset="0"/>
              </a:rPr>
              <a:t>  public render(): </a:t>
            </a:r>
            <a:r>
              <a:rPr lang="en-US" sz="1600" dirty="0" err="1">
                <a:latin typeface="Courier New" panose="02070309020205020404" pitchFamily="49" charset="0"/>
                <a:cs typeface="Courier New" panose="02070309020205020404" pitchFamily="49" charset="0"/>
              </a:rPr>
              <a:t>React.ReactElement</a:t>
            </a: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IColorListProps</a:t>
            </a:r>
            <a:r>
              <a:rPr lang="en-US" sz="1600" dirty="0">
                <a:latin typeface="Courier New" panose="02070309020205020404" pitchFamily="49" charset="0"/>
                <a:cs typeface="Courier New" panose="02070309020205020404" pitchFamily="49" charset="0"/>
              </a:rPr>
              <a:t>&gt; {</a:t>
            </a:r>
          </a:p>
          <a:p>
            <a:pPr marL="0" indent="0">
              <a:buNone/>
            </a:pPr>
            <a:r>
              <a:rPr lang="en-US" sz="1600" dirty="0">
                <a:latin typeface="Courier New" panose="02070309020205020404" pitchFamily="49" charset="0"/>
                <a:cs typeface="Courier New" panose="02070309020205020404" pitchFamily="49" charset="0"/>
              </a:rPr>
              <a:t>    return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this.props.colors.map</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colorItem</a:t>
            </a:r>
            <a:r>
              <a:rPr lang="en-US" sz="1600" dirty="0">
                <a:latin typeface="Courier New" panose="02070309020205020404" pitchFamily="49" charset="0"/>
                <a:cs typeface="Courier New" panose="02070309020205020404" pitchFamily="49" charset="0"/>
              </a:rPr>
              <a:t> =&gt; (</a:t>
            </a:r>
          </a:p>
          <a:p>
            <a:pPr marL="0" indent="0">
              <a:buNone/>
            </a:pPr>
            <a:r>
              <a:rPr lang="en-US" sz="1600" dirty="0">
                <a:latin typeface="Courier New" panose="02070309020205020404" pitchFamily="49" charset="0"/>
                <a:cs typeface="Courier New" panose="02070309020205020404" pitchFamily="49" charset="0"/>
              </a:rPr>
              <a:t>        &lt;button value={</a:t>
            </a:r>
            <a:r>
              <a:rPr lang="en-US" sz="1600" dirty="0" err="1">
                <a:latin typeface="Courier New" panose="02070309020205020404" pitchFamily="49" charset="0"/>
                <a:cs typeface="Courier New" panose="02070309020205020404" pitchFamily="49" charset="0"/>
              </a:rPr>
              <a:t>colorItem.title</a:t>
            </a:r>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onClick</a:t>
            </a:r>
            <a:r>
              <a:rPr lang="en-US" sz="1600" b="1" dirty="0">
                <a:latin typeface="Courier New" panose="02070309020205020404" pitchFamily="49" charset="0"/>
                <a:cs typeface="Courier New" panose="02070309020205020404" pitchFamily="49" charset="0"/>
              </a:rPr>
              <a:t>={() =&gt; this._</a:t>
            </a:r>
            <a:r>
              <a:rPr lang="en-US" sz="1600" b="1" dirty="0" err="1">
                <a:latin typeface="Courier New" panose="02070309020205020404" pitchFamily="49" charset="0"/>
                <a:cs typeface="Courier New" panose="02070309020205020404" pitchFamily="49" charset="0"/>
              </a:rPr>
              <a:t>onButtonClick</a:t>
            </a:r>
            <a:r>
              <a:rPr lang="en-US" sz="1600" b="1" dirty="0">
                <a:latin typeface="Courier New" panose="02070309020205020404" pitchFamily="49" charset="0"/>
                <a:cs typeface="Courier New" panose="02070309020205020404" pitchFamily="49" charset="0"/>
              </a:rPr>
              <a:t>(color)} </a:t>
            </a:r>
            <a:r>
              <a:rPr lang="en-US" sz="1600" dirty="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private _</a:t>
            </a:r>
            <a:r>
              <a:rPr lang="en-US" sz="1600" b="1" dirty="0" err="1">
                <a:latin typeface="Courier New" panose="02070309020205020404" pitchFamily="49" charset="0"/>
                <a:cs typeface="Courier New" panose="02070309020205020404" pitchFamily="49" charset="0"/>
              </a:rPr>
              <a:t>onButtonClick</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color:IColor</a:t>
            </a:r>
            <a:r>
              <a:rPr lang="en-US" sz="1600" b="1" dirty="0">
                <a:latin typeface="Courier New" panose="02070309020205020404" pitchFamily="49" charset="0"/>
                <a:cs typeface="Courier New" panose="02070309020205020404" pitchFamily="49" charset="0"/>
              </a:rPr>
              <a:t>): void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this.props.onRemoveColor</a:t>
            </a:r>
            <a:r>
              <a:rPr lang="en-US" sz="1600" b="1" dirty="0">
                <a:latin typeface="Courier New" panose="02070309020205020404" pitchFamily="49" charset="0"/>
                <a:cs typeface="Courier New" panose="02070309020205020404" pitchFamily="49" charset="0"/>
              </a:rPr>
              <a:t>(color);</a:t>
            </a:r>
          </a:p>
          <a:p>
            <a:pPr marL="0" indent="0">
              <a:buNone/>
            </a:pPr>
            <a:r>
              <a:rPr lang="en-US" sz="1600" b="1" dirty="0">
                <a:latin typeface="Courier New" panose="02070309020205020404" pitchFamily="49" charset="0"/>
                <a:cs typeface="Courier New" panose="02070309020205020404" pitchFamily="49" charset="0"/>
              </a:rPr>
              <a:t>}</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ColorList</a:t>
            </a:r>
            <a:r>
              <a:rPr lang="en-US" sz="1600" dirty="0">
                <a:latin typeface="Courier New" panose="02070309020205020404" pitchFamily="49" charset="0"/>
                <a:cs typeface="Courier New" panose="02070309020205020404" pitchFamily="49" charset="0"/>
              </a:rPr>
              <a:t> colors={</a:t>
            </a:r>
            <a:r>
              <a:rPr lang="en-US" sz="1600" dirty="0" err="1">
                <a:latin typeface="Courier New" panose="02070309020205020404" pitchFamily="49" charset="0"/>
                <a:cs typeface="Courier New" panose="02070309020205020404" pitchFamily="49" charset="0"/>
              </a:rPr>
              <a:t>this._colors</a:t>
            </a:r>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onRemoveColor</a:t>
            </a:r>
            <a:r>
              <a:rPr lang="en-US" sz="1600" b="1" dirty="0">
                <a:latin typeface="Courier New" panose="02070309020205020404" pitchFamily="49" charset="0"/>
                <a:cs typeface="Courier New" panose="02070309020205020404" pitchFamily="49" charset="0"/>
              </a:rPr>
              <a:t>={ this._</a:t>
            </a:r>
            <a:r>
              <a:rPr lang="en-US" sz="1600" b="1" dirty="0" err="1">
                <a:latin typeface="Courier New" panose="02070309020205020404" pitchFamily="49" charset="0"/>
                <a:cs typeface="Courier New" panose="02070309020205020404" pitchFamily="49" charset="0"/>
              </a:rPr>
              <a:t>removeColor</a:t>
            </a:r>
            <a:r>
              <a:rPr lang="en-US" sz="1600" b="1"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 /&gt;</a:t>
            </a:r>
          </a:p>
        </p:txBody>
      </p:sp>
      <p:sp>
        <p:nvSpPr>
          <p:cNvPr id="3" name="Title 2">
            <a:extLst>
              <a:ext uri="{FF2B5EF4-FFF2-40B4-BE49-F238E27FC236}">
                <a16:creationId xmlns:a16="http://schemas.microsoft.com/office/drawing/2014/main" id="{92BF9BF2-0EB6-E947-8E09-0C1C54B5FFEC}"/>
              </a:ext>
            </a:extLst>
          </p:cNvPr>
          <p:cNvSpPr>
            <a:spLocks noGrp="1"/>
          </p:cNvSpPr>
          <p:nvPr>
            <p:ph type="title"/>
          </p:nvPr>
        </p:nvSpPr>
        <p:spPr>
          <a:xfrm>
            <a:off x="464400" y="633600"/>
            <a:ext cx="11574000" cy="387798"/>
          </a:xfrm>
        </p:spPr>
        <p:txBody>
          <a:bodyPr/>
          <a:lstStyle/>
          <a:p>
            <a:r>
              <a:rPr lang="en-US" dirty="0"/>
              <a:t>Component Properties to Publish Events</a:t>
            </a:r>
          </a:p>
        </p:txBody>
      </p:sp>
    </p:spTree>
    <p:extLst>
      <p:ext uri="{BB962C8B-B14F-4D97-AF65-F5344CB8AC3E}">
        <p14:creationId xmlns:p14="http://schemas.microsoft.com/office/powerpoint/2010/main" val="3317156722"/>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4C9652-2A92-FF42-B407-1AE28C338B8F}"/>
              </a:ext>
            </a:extLst>
          </p:cNvPr>
          <p:cNvSpPr>
            <a:spLocks noGrp="1"/>
          </p:cNvSpPr>
          <p:nvPr>
            <p:ph type="body" sz="quarter" idx="10"/>
          </p:nvPr>
        </p:nvSpPr>
        <p:spPr>
          <a:xfrm>
            <a:off x="464400" y="1212850"/>
            <a:ext cx="11574000" cy="5780044"/>
          </a:xfrm>
        </p:spPr>
        <p:txBody>
          <a:bodyPr/>
          <a:lstStyle/>
          <a:p>
            <a:pPr marL="0" indent="0">
              <a:buNone/>
            </a:pPr>
            <a:r>
              <a:rPr lang="en-US" sz="1600" b="1" dirty="0">
                <a:latin typeface="Courier New" panose="02070309020205020404" pitchFamily="49" charset="0"/>
                <a:cs typeface="Courier New" panose="02070309020205020404" pitchFamily="49" charset="0"/>
              </a:rPr>
              <a:t>export interface </a:t>
            </a:r>
            <a:r>
              <a:rPr lang="en-US" sz="1600" b="1" dirty="0" err="1">
                <a:latin typeface="Courier New" panose="02070309020205020404" pitchFamily="49" charset="0"/>
                <a:cs typeface="Courier New" panose="02070309020205020404" pitchFamily="49" charset="0"/>
              </a:rPr>
              <a:t>IReactWebPartDemoState</a:t>
            </a:r>
            <a:r>
              <a:rPr lang="en-US" sz="1600" b="1" dirty="0">
                <a:latin typeface="Courier New" panose="02070309020205020404" pitchFamily="49" charset="0"/>
                <a:cs typeface="Courier New" panose="02070309020205020404" pitchFamily="49" charset="0"/>
              </a:rPr>
              <a:t> {</a:t>
            </a:r>
          </a:p>
          <a:p>
            <a:pPr marL="0" indent="0">
              <a:buNone/>
            </a:pPr>
            <a:r>
              <a:rPr lang="en-US" sz="1600" b="1" dirty="0">
                <a:latin typeface="Courier New" panose="02070309020205020404" pitchFamily="49" charset="0"/>
                <a:cs typeface="Courier New" panose="02070309020205020404" pitchFamily="49" charset="0"/>
              </a:rPr>
              <a:t>  colors: </a:t>
            </a:r>
            <a:r>
              <a:rPr lang="en-US" sz="1600" b="1" dirty="0" err="1">
                <a:latin typeface="Courier New" panose="02070309020205020404" pitchFamily="49" charset="0"/>
                <a:cs typeface="Courier New" panose="02070309020205020404" pitchFamily="49" charset="0"/>
              </a:rPr>
              <a:t>IColor</a:t>
            </a:r>
            <a:r>
              <a:rPr lang="en-US" sz="1600" b="1"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export default class </a:t>
            </a:r>
            <a:r>
              <a:rPr lang="en-US" sz="1600" dirty="0" err="1">
                <a:latin typeface="Courier New" panose="02070309020205020404" pitchFamily="49" charset="0"/>
                <a:cs typeface="Courier New" panose="02070309020205020404" pitchFamily="49" charset="0"/>
              </a:rPr>
              <a:t>ReactWebPartDemo</a:t>
            </a:r>
            <a:r>
              <a:rPr lang="en-US" sz="1600" dirty="0">
                <a:latin typeface="Courier New" panose="02070309020205020404" pitchFamily="49" charset="0"/>
                <a:cs typeface="Courier New" panose="02070309020205020404" pitchFamily="49" charset="0"/>
              </a:rPr>
              <a:t> </a:t>
            </a:r>
            <a:br>
              <a:rPr lang="en-US" sz="1600" dirty="0">
                <a:latin typeface="Courier New" panose="02070309020205020404" pitchFamily="49" charset="0"/>
                <a:cs typeface="Courier New" panose="02070309020205020404" pitchFamily="49" charset="0"/>
              </a:rPr>
            </a:br>
            <a:r>
              <a:rPr lang="en-US" sz="1600" dirty="0">
                <a:latin typeface="Courier New" panose="02070309020205020404" pitchFamily="49" charset="0"/>
                <a:cs typeface="Courier New" panose="02070309020205020404" pitchFamily="49" charset="0"/>
              </a:rPr>
              <a:t>               extends </a:t>
            </a:r>
            <a:r>
              <a:rPr lang="en-US" sz="1600" dirty="0" err="1">
                <a:latin typeface="Courier New" panose="02070309020205020404" pitchFamily="49" charset="0"/>
                <a:cs typeface="Courier New" panose="02070309020205020404" pitchFamily="49" charset="0"/>
              </a:rPr>
              <a:t>React.Component</a:t>
            </a: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IReactWebPartDemoProps</a:t>
            </a:r>
            <a:r>
              <a:rPr lang="en-US" sz="1600"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IReactWebPartDemoState</a:t>
            </a:r>
            <a:r>
              <a:rPr lang="en-US" sz="1600" dirty="0">
                <a:latin typeface="Courier New" panose="02070309020205020404" pitchFamily="49" charset="0"/>
                <a:cs typeface="Courier New" panose="02070309020205020404" pitchFamily="49" charset="0"/>
              </a:rPr>
              <a:t>&gt; {</a:t>
            </a:r>
          </a:p>
          <a:p>
            <a:pPr marL="0" indent="0">
              <a:buNone/>
            </a:pPr>
            <a:r>
              <a:rPr lang="en-US" sz="1600" dirty="0">
                <a:latin typeface="Courier New" panose="02070309020205020404" pitchFamily="49" charset="0"/>
                <a:cs typeface="Courier New" panose="02070309020205020404" pitchFamily="49" charset="0"/>
              </a:rPr>
              <a:t>  constructor(props: </a:t>
            </a:r>
            <a:r>
              <a:rPr lang="en-US" sz="1600" dirty="0" err="1">
                <a:latin typeface="Courier New" panose="02070309020205020404" pitchFamily="49" charset="0"/>
                <a:cs typeface="Courier New" panose="02070309020205020404" pitchFamily="49" charset="0"/>
              </a:rPr>
              <a:t>IReactWebPartDemoProps</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super(props);</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this.state</a:t>
            </a:r>
            <a:r>
              <a:rPr lang="en-US" sz="1600" b="1" dirty="0">
                <a:latin typeface="Courier New" panose="02070309020205020404" pitchFamily="49" charset="0"/>
                <a:cs typeface="Courier New" panose="02070309020205020404" pitchFamily="49" charset="0"/>
              </a:rPr>
              <a:t> = { colors: []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public render(): </a:t>
            </a:r>
            <a:r>
              <a:rPr lang="en-US" sz="1600" dirty="0" err="1">
                <a:latin typeface="Courier New" panose="02070309020205020404" pitchFamily="49" charset="0"/>
                <a:cs typeface="Courier New" panose="02070309020205020404" pitchFamily="49" charset="0"/>
              </a:rPr>
              <a:t>React.ReactElement</a:t>
            </a:r>
            <a:r>
              <a:rPr lang="en-US" sz="1600" dirty="0">
                <a:latin typeface="Courier New" panose="02070309020205020404" pitchFamily="49" charset="0"/>
                <a:cs typeface="Courier New" panose="02070309020205020404" pitchFamily="49" charset="0"/>
              </a:rPr>
              <a:t>&lt;</a:t>
            </a:r>
            <a:r>
              <a:rPr lang="en-US" sz="1600" dirty="0" err="1">
                <a:latin typeface="Courier New" panose="02070309020205020404" pitchFamily="49" charset="0"/>
                <a:cs typeface="Courier New" panose="02070309020205020404" pitchFamily="49" charset="0"/>
              </a:rPr>
              <a:t>IReactWebPartDemoProps</a:t>
            </a:r>
            <a:r>
              <a:rPr lang="en-US" sz="1600" dirty="0">
                <a:latin typeface="Courier New" panose="02070309020205020404" pitchFamily="49" charset="0"/>
                <a:cs typeface="Courier New" panose="02070309020205020404" pitchFamily="49" charset="0"/>
              </a:rPr>
              <a:t>&gt; {</a:t>
            </a:r>
          </a:p>
          <a:p>
            <a:pPr marL="0" indent="0">
              <a:buNone/>
            </a:pPr>
            <a:r>
              <a:rPr lang="en-US" sz="1600" dirty="0">
                <a:latin typeface="Courier New" panose="02070309020205020404" pitchFamily="49" charset="0"/>
                <a:cs typeface="Courier New" panose="02070309020205020404" pitchFamily="49" charset="0"/>
              </a:rPr>
              <a:t>    return (</a:t>
            </a:r>
          </a:p>
          <a:p>
            <a:pPr marL="0" indent="0">
              <a:buNone/>
            </a:pPr>
            <a:r>
              <a:rPr lang="en-US" sz="1600" dirty="0">
                <a:latin typeface="Courier New" panose="02070309020205020404" pitchFamily="49" charset="0"/>
                <a:cs typeface="Courier New" panose="02070309020205020404" pitchFamily="49" charset="0"/>
              </a:rPr>
              <a:t>      &lt;</a:t>
            </a:r>
            <a:r>
              <a:rPr lang="en-US" sz="1600" dirty="0" err="1">
                <a:latin typeface="Courier New" panose="02070309020205020404" pitchFamily="49" charset="0"/>
                <a:cs typeface="Courier New" panose="02070309020205020404" pitchFamily="49" charset="0"/>
              </a:rPr>
              <a:t>ColorList</a:t>
            </a:r>
            <a:r>
              <a:rPr lang="en-US" sz="1600" dirty="0">
                <a:latin typeface="Courier New" panose="02070309020205020404" pitchFamily="49" charset="0"/>
                <a:cs typeface="Courier New" panose="02070309020205020404" pitchFamily="49" charset="0"/>
              </a:rPr>
              <a:t> colors={ </a:t>
            </a:r>
            <a:r>
              <a:rPr lang="en-US" sz="1600" dirty="0" err="1">
                <a:latin typeface="Courier New" panose="02070309020205020404" pitchFamily="49" charset="0"/>
                <a:cs typeface="Courier New" panose="02070309020205020404" pitchFamily="49" charset="0"/>
              </a:rPr>
              <a:t>this.state.colors</a:t>
            </a:r>
            <a:r>
              <a:rPr lang="en-US" sz="1600"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onRemoveColor</a:t>
            </a:r>
            <a:r>
              <a:rPr lang="en-US" sz="1600" b="1" dirty="0">
                <a:latin typeface="Courier New" panose="02070309020205020404" pitchFamily="49" charset="0"/>
                <a:cs typeface="Courier New" panose="02070309020205020404" pitchFamily="49" charset="0"/>
              </a:rPr>
              <a:t>={ this._</a:t>
            </a:r>
            <a:r>
              <a:rPr lang="en-US" sz="1600" b="1" dirty="0" err="1">
                <a:latin typeface="Courier New" panose="02070309020205020404" pitchFamily="49" charset="0"/>
                <a:cs typeface="Courier New" panose="02070309020205020404" pitchFamily="49" charset="0"/>
              </a:rPr>
              <a:t>removeColor</a:t>
            </a:r>
            <a:r>
              <a:rPr lang="en-US" sz="1600" b="1" dirty="0">
                <a:latin typeface="Courier New" panose="02070309020205020404" pitchFamily="49" charset="0"/>
                <a:cs typeface="Courier New" panose="02070309020205020404" pitchFamily="49" charset="0"/>
              </a:rPr>
              <a:t> } </a:t>
            </a:r>
            <a:r>
              <a:rPr lang="en-US" sz="1600" dirty="0">
                <a:latin typeface="Courier New" panose="02070309020205020404" pitchFamily="49" charset="0"/>
                <a:cs typeface="Courier New" panose="02070309020205020404" pitchFamily="49" charset="0"/>
              </a:rPr>
              <a:t>/&gt;</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  private _</a:t>
            </a:r>
            <a:r>
              <a:rPr lang="en-US" sz="1600" b="1" dirty="0" err="1">
                <a:latin typeface="Courier New" panose="02070309020205020404" pitchFamily="49" charset="0"/>
                <a:cs typeface="Courier New" panose="02070309020205020404" pitchFamily="49" charset="0"/>
              </a:rPr>
              <a:t>removeColor</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colorToRemove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IColor</a:t>
            </a:r>
            <a:r>
              <a:rPr lang="en-US" sz="1600" dirty="0">
                <a:latin typeface="Courier New" panose="02070309020205020404" pitchFamily="49" charset="0"/>
                <a:cs typeface="Courier New" panose="02070309020205020404" pitchFamily="49" charset="0"/>
              </a:rPr>
              <a:t>): void =&gt; {</a:t>
            </a:r>
          </a:p>
          <a:p>
            <a:pPr marL="0" indent="0">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const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newColors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this.state.colors.filter</a:t>
            </a:r>
            <a:r>
              <a:rPr lang="en-US" sz="1600" dirty="0">
                <a:latin typeface="Courier New" panose="02070309020205020404" pitchFamily="49" charset="0"/>
                <a:cs typeface="Courier New" panose="02070309020205020404" pitchFamily="49" charset="0"/>
              </a:rPr>
              <a:t>(color =&gt; color != </a:t>
            </a:r>
            <a:r>
              <a:rPr lang="en-US" sz="1600" dirty="0" err="1">
                <a:latin typeface="Courier New" panose="02070309020205020404" pitchFamily="49" charset="0"/>
                <a:cs typeface="Courier New" panose="02070309020205020404" pitchFamily="49" charset="0"/>
              </a:rPr>
              <a:t>colorToRemove</a:t>
            </a:r>
            <a:r>
              <a:rPr lang="en-US" sz="1600" dirty="0">
                <a:latin typeface="Courier New" panose="02070309020205020404" pitchFamily="49" charset="0"/>
                <a:cs typeface="Courier New" panose="02070309020205020404" pitchFamily="49" charset="0"/>
              </a:rPr>
              <a:t>);</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this.setState</a:t>
            </a:r>
            <a:r>
              <a:rPr lang="en-US" sz="1600" b="1" dirty="0">
                <a:latin typeface="Courier New" panose="02070309020205020404" pitchFamily="49" charset="0"/>
                <a:cs typeface="Courier New" panose="02070309020205020404" pitchFamily="49" charset="0"/>
              </a:rPr>
              <a:t>({ colors: </a:t>
            </a:r>
            <a:r>
              <a:rPr lang="en-US" sz="1600" b="1" dirty="0" err="1">
                <a:latin typeface="Courier New" panose="02070309020205020404" pitchFamily="49" charset="0"/>
                <a:cs typeface="Courier New" panose="02070309020205020404" pitchFamily="49" charset="0"/>
              </a:rPr>
              <a:t>newColors</a:t>
            </a:r>
            <a:r>
              <a:rPr lang="en-US" sz="1600" b="1"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a:t>
            </a:r>
          </a:p>
        </p:txBody>
      </p:sp>
      <p:sp>
        <p:nvSpPr>
          <p:cNvPr id="3" name="Title 2">
            <a:extLst>
              <a:ext uri="{FF2B5EF4-FFF2-40B4-BE49-F238E27FC236}">
                <a16:creationId xmlns:a16="http://schemas.microsoft.com/office/drawing/2014/main" id="{8D4959E5-DD9F-A04F-8BF0-7AEA2B9946EE}"/>
              </a:ext>
            </a:extLst>
          </p:cNvPr>
          <p:cNvSpPr>
            <a:spLocks noGrp="1"/>
          </p:cNvSpPr>
          <p:nvPr>
            <p:ph type="title"/>
          </p:nvPr>
        </p:nvSpPr>
        <p:spPr>
          <a:xfrm>
            <a:off x="464400" y="633600"/>
            <a:ext cx="11574000" cy="387798"/>
          </a:xfrm>
        </p:spPr>
        <p:txBody>
          <a:bodyPr/>
          <a:lstStyle/>
          <a:p>
            <a:r>
              <a:rPr lang="en-US" dirty="0"/>
              <a:t>Component State</a:t>
            </a:r>
          </a:p>
        </p:txBody>
      </p:sp>
    </p:spTree>
    <p:extLst>
      <p:ext uri="{BB962C8B-B14F-4D97-AF65-F5344CB8AC3E}">
        <p14:creationId xmlns:p14="http://schemas.microsoft.com/office/powerpoint/2010/main" val="9311212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Leveraging Fabric React in </a:t>
            </a:r>
            <a:r>
              <a:rPr lang="en-US" sz="2400" dirty="0" err="1"/>
              <a:t>SPFx</a:t>
            </a:r>
            <a:r>
              <a:rPr lang="en-US" sz="2400" dirty="0"/>
              <a:t> Projects</a:t>
            </a:r>
            <a:endParaRPr lang="en-US" dirty="0"/>
          </a:p>
        </p:txBody>
      </p:sp>
    </p:spTree>
    <p:extLst>
      <p:ext uri="{BB962C8B-B14F-4D97-AF65-F5344CB8AC3E}">
        <p14:creationId xmlns:p14="http://schemas.microsoft.com/office/powerpoint/2010/main" val="3928182888"/>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800493"/>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Component properties</a:t>
            </a:r>
          </a:p>
          <a:p>
            <a:pPr lvl="0">
              <a:lnSpc>
                <a:spcPct val="90000"/>
              </a:lnSpc>
              <a:spcBef>
                <a:spcPts val="1800"/>
              </a:spcBef>
            </a:pPr>
            <a:r>
              <a:rPr lang="en-US" sz="1600" b="0" dirty="0">
                <a:solidFill>
                  <a:srgbClr val="2F2F2F"/>
                </a:solidFill>
                <a:latin typeface="Segoe UI Semibold"/>
              </a:rPr>
              <a:t>Component state</a:t>
            </a:r>
          </a:p>
          <a:p>
            <a:pPr lvl="0">
              <a:lnSpc>
                <a:spcPct val="90000"/>
              </a:lnSpc>
              <a:spcBef>
                <a:spcPts val="1800"/>
              </a:spcBef>
            </a:pPr>
            <a:r>
              <a:rPr lang="en-US" sz="1600" b="0" dirty="0">
                <a:solidFill>
                  <a:srgbClr val="2F2F2F"/>
                </a:solidFill>
                <a:latin typeface="Segoe UI Semibold"/>
              </a:rPr>
              <a:t>Notify component consumers of changes via events</a:t>
            </a:r>
          </a:p>
          <a:p>
            <a:pPr lvl="0">
              <a:lnSpc>
                <a:spcPct val="90000"/>
              </a:lnSpc>
              <a:spcBef>
                <a:spcPts val="1800"/>
              </a:spcBef>
            </a:pPr>
            <a:endParaRPr lang="en-US" sz="1600" b="0" dirty="0">
              <a:solidFill>
                <a:srgbClr val="2F2F2F"/>
              </a:solidFill>
              <a:latin typeface="Segoe UI Semibold"/>
            </a:endParaRPr>
          </a:p>
        </p:txBody>
      </p:sp>
    </p:spTree>
    <p:extLst>
      <p:ext uri="{BB962C8B-B14F-4D97-AF65-F5344CB8AC3E}">
        <p14:creationId xmlns:p14="http://schemas.microsoft.com/office/powerpoint/2010/main" val="352362000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85703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298543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SharePoint Framework</a:t>
            </a:r>
          </a:p>
          <a:p>
            <a:pPr marL="342900" lvl="0" indent="-342900" defTabSz="914400">
              <a:lnSpc>
                <a:spcPct val="100000"/>
              </a:lnSpc>
              <a:spcBef>
                <a:spcPts val="600"/>
              </a:spcBef>
              <a:buSzTx/>
              <a:defRPr/>
            </a:pPr>
            <a:r>
              <a:rPr lang="en-US" sz="1800" dirty="0">
                <a:latin typeface="+mj-lt"/>
                <a:hlinkClick r:id="rId3"/>
              </a:rPr>
              <a:t>https://docs.microsoft.com/en-us/sharepoint/dev/spfx/sharepoint-framework-overview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Office UI Fabric</a:t>
            </a:r>
          </a:p>
          <a:p>
            <a:pPr marL="342900" lvl="0" indent="-342900" defTabSz="914400">
              <a:lnSpc>
                <a:spcPct val="100000"/>
              </a:lnSpc>
              <a:spcBef>
                <a:spcPts val="600"/>
              </a:spcBef>
              <a:buSzTx/>
              <a:defRPr/>
            </a:pPr>
            <a:r>
              <a:rPr lang="en-US" sz="1600" dirty="0">
                <a:latin typeface="+mj-lt"/>
                <a:hlinkClick r:id="rId4"/>
              </a:rPr>
              <a:t>https://developer.microsoft.com/fabric</a:t>
            </a:r>
            <a:r>
              <a:rPr lang="en-US" sz="1600" dirty="0">
                <a:latin typeface="+mj-lt"/>
              </a:rPr>
              <a:t>  </a:t>
            </a:r>
          </a:p>
          <a:p>
            <a:pPr marL="342900" lvl="0" indent="-342900" defTabSz="914400">
              <a:lnSpc>
                <a:spcPct val="100000"/>
              </a:lnSpc>
              <a:spcBef>
                <a:spcPts val="600"/>
              </a:spcBef>
              <a:buSzTx/>
              <a:defRPr/>
            </a:pPr>
            <a:endParaRPr lang="en-US" sz="1600" dirty="0">
              <a:latin typeface="+mj-lt"/>
            </a:endParaRPr>
          </a:p>
          <a:p>
            <a:pPr marL="342900" lvl="0" indent="-342900" defTabSz="914400">
              <a:lnSpc>
                <a:spcPct val="100000"/>
              </a:lnSpc>
              <a:spcBef>
                <a:spcPts val="600"/>
              </a:spcBef>
              <a:buSzTx/>
              <a:defRPr/>
            </a:pPr>
            <a:r>
              <a:rPr lang="en-US" sz="1800" dirty="0">
                <a:latin typeface="+mj-lt"/>
              </a:rPr>
              <a:t>Deploy your client-side web part to a SharePoint page</a:t>
            </a:r>
          </a:p>
          <a:p>
            <a:pPr marL="342900" lvl="0" indent="-342900" defTabSz="914400">
              <a:lnSpc>
                <a:spcPct val="100000"/>
              </a:lnSpc>
              <a:spcBef>
                <a:spcPts val="600"/>
              </a:spcBef>
              <a:buSzTx/>
              <a:defRPr/>
            </a:pPr>
            <a:r>
              <a:rPr lang="en-US" sz="1600" dirty="0">
                <a:solidFill>
                  <a:srgbClr val="D83B01"/>
                </a:solidFill>
                <a:latin typeface="+mj-lt"/>
                <a:hlinkClick r:id="rId5">
                  <a:extLst>
                    <a:ext uri="{A12FA001-AC4F-418D-AE19-62706E023703}">
                      <ahyp:hlinkClr xmlns:ahyp="http://schemas.microsoft.com/office/drawing/2018/hyperlinkcolor" val="tx"/>
                    </a:ext>
                  </a:extLst>
                </a:hlinkClick>
              </a:rPr>
              <a:t>https://docs.microsoft.com/sharepoint/dev/spfx/web-parts/get-started/serve-your-web-part-in-a-sharepoint-page</a:t>
            </a:r>
            <a:r>
              <a:rPr lang="en-US" sz="1600" dirty="0">
                <a:solidFill>
                  <a:srgbClr val="D83B01"/>
                </a:solidFill>
                <a:latin typeface="+mj-lt"/>
              </a:rPr>
              <a:t> </a:t>
            </a:r>
          </a:p>
          <a:p>
            <a:pPr marL="342900" lvl="0" indent="-342900" defTabSz="914400">
              <a:lnSpc>
                <a:spcPct val="100000"/>
              </a:lnSpc>
              <a:spcBef>
                <a:spcPts val="600"/>
              </a:spcBef>
              <a:buSzTx/>
              <a:defRPr/>
            </a:pPr>
            <a:endParaRPr lang="en-US" sz="1600" dirty="0">
              <a:latin typeface="+mj-lt"/>
            </a:endParaRPr>
          </a:p>
        </p:txBody>
      </p:sp>
    </p:spTree>
    <p:extLst>
      <p:ext uri="{BB962C8B-B14F-4D97-AF65-F5344CB8AC3E}">
        <p14:creationId xmlns:p14="http://schemas.microsoft.com/office/powerpoint/2010/main" val="359178831"/>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33AD-CF2C-4945-973E-F629FD9C7705}"/>
              </a:ext>
            </a:extLst>
          </p:cNvPr>
          <p:cNvSpPr>
            <a:spLocks noGrp="1"/>
          </p:cNvSpPr>
          <p:nvPr>
            <p:ph type="title"/>
          </p:nvPr>
        </p:nvSpPr>
        <p:spPr>
          <a:xfrm>
            <a:off x="465137" y="899477"/>
            <a:ext cx="10896545" cy="3629025"/>
          </a:xfrm>
        </p:spPr>
        <p:txBody>
          <a:bodyPr/>
          <a:lstStyle/>
          <a:p>
            <a:pPr>
              <a:lnSpc>
                <a:spcPct val="100000"/>
              </a:lnSpc>
            </a:pPr>
            <a:r>
              <a:rPr lang="en-US" dirty="0"/>
              <a:t>Lab</a:t>
            </a:r>
            <a:br>
              <a:rPr lang="en-US" dirty="0"/>
            </a:br>
            <a:br>
              <a:rPr lang="en-US" dirty="0"/>
            </a:br>
            <a:r>
              <a:rPr lang="en-US" sz="3200" dirty="0"/>
              <a:t>In this lab you work with React and the </a:t>
            </a:r>
            <a:r>
              <a:rPr lang="en-US" sz="3200" dirty="0" err="1"/>
              <a:t>the</a:t>
            </a:r>
            <a:r>
              <a:rPr lang="en-US" sz="3200" dirty="0"/>
              <a:t> SharePoint Framework (SPFx) to extend the user interface with the React web framework.</a:t>
            </a:r>
            <a:br>
              <a:rPr lang="en-US" dirty="0"/>
            </a:br>
            <a:br>
              <a:rPr lang="en-US" dirty="0"/>
            </a:br>
            <a:r>
              <a:rPr lang="en-US" dirty="0"/>
              <a:t>aka.ms/spdevwsM4L7</a:t>
            </a:r>
          </a:p>
        </p:txBody>
      </p:sp>
    </p:spTree>
    <p:extLst>
      <p:ext uri="{BB962C8B-B14F-4D97-AF65-F5344CB8AC3E}">
        <p14:creationId xmlns:p14="http://schemas.microsoft.com/office/powerpoint/2010/main" val="131587782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1590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2142125"/>
          </a:xfrm>
        </p:spPr>
        <p:txBody>
          <a:bodyPr/>
          <a:lstStyle/>
          <a:p>
            <a:r>
              <a:rPr lang="en-US" dirty="0"/>
              <a:t>Draw boxes around components and name them</a:t>
            </a:r>
          </a:p>
          <a:p>
            <a:r>
              <a:rPr lang="en-US" dirty="0"/>
              <a:t>Use the </a:t>
            </a:r>
            <a:r>
              <a:rPr lang="en-US" dirty="0">
                <a:hlinkClick r:id="rId3"/>
              </a:rPr>
              <a:t>single responsibility principle</a:t>
            </a:r>
            <a:r>
              <a:rPr lang="en-US" dirty="0"/>
              <a:t>: component only do one thing</a:t>
            </a:r>
          </a:p>
          <a:p>
            <a:r>
              <a:rPr lang="en-US" dirty="0"/>
              <a:t>UI and data models tend to adhere to the same information architecture</a:t>
            </a:r>
          </a:p>
          <a:p>
            <a:r>
              <a:rPr lang="en-US" dirty="0"/>
              <a:t>Create components that represent exactly one piece of your data model</a:t>
            </a:r>
          </a:p>
          <a:p>
            <a:r>
              <a:rPr lang="en-US" dirty="0"/>
              <a:t>Arrange components into a hierarchy</a:t>
            </a:r>
          </a:p>
        </p:txBody>
      </p:sp>
      <p:sp>
        <p:nvSpPr>
          <p:cNvPr id="3" name="Title 2"/>
          <p:cNvSpPr>
            <a:spLocks noGrp="1"/>
          </p:cNvSpPr>
          <p:nvPr>
            <p:ph type="title"/>
          </p:nvPr>
        </p:nvSpPr>
        <p:spPr>
          <a:xfrm>
            <a:off x="464400" y="633600"/>
            <a:ext cx="11574000" cy="387798"/>
          </a:xfrm>
        </p:spPr>
        <p:txBody>
          <a:bodyPr/>
          <a:lstStyle/>
          <a:p>
            <a:r>
              <a:rPr lang="en-US" dirty="0"/>
              <a:t>Break The UI Into A Component Hierarchy</a:t>
            </a:r>
          </a:p>
        </p:txBody>
      </p:sp>
      <p:pic>
        <p:nvPicPr>
          <p:cNvPr id="4" name="Picture 3"/>
          <p:cNvPicPr>
            <a:picLocks noChangeAspect="1"/>
          </p:cNvPicPr>
          <p:nvPr/>
        </p:nvPicPr>
        <p:blipFill>
          <a:blip r:embed="rId4"/>
          <a:stretch>
            <a:fillRect/>
          </a:stretch>
        </p:blipFill>
        <p:spPr>
          <a:xfrm>
            <a:off x="745629" y="3702831"/>
            <a:ext cx="2565532" cy="3010055"/>
          </a:xfrm>
          <a:prstGeom prst="rect">
            <a:avLst/>
          </a:prstGeom>
        </p:spPr>
      </p:pic>
      <p:sp>
        <p:nvSpPr>
          <p:cNvPr id="8" name="Rectangle 7"/>
          <p:cNvSpPr/>
          <p:nvPr/>
        </p:nvSpPr>
        <p:spPr>
          <a:xfrm>
            <a:off x="3415836" y="3915196"/>
            <a:ext cx="8778669" cy="2585323"/>
          </a:xfrm>
          <a:prstGeom prst="rect">
            <a:avLst/>
          </a:prstGeom>
        </p:spPr>
        <p:txBody>
          <a:bodyPr wrap="square">
            <a:spAutoFit/>
          </a:bodyPr>
          <a:lstStyle/>
          <a:p>
            <a:r>
              <a:rPr lang="en-US" b="1" dirty="0" err="1"/>
              <a:t>FilterableProductTable</a:t>
            </a:r>
            <a:r>
              <a:rPr lang="en-US" dirty="0"/>
              <a:t> (</a:t>
            </a:r>
            <a:r>
              <a:rPr lang="en-US" dirty="0">
                <a:solidFill>
                  <a:schemeClr val="accent6"/>
                </a:solidFill>
              </a:rPr>
              <a:t>orange</a:t>
            </a:r>
            <a:r>
              <a:rPr lang="en-US" dirty="0"/>
              <a:t>): contains the entirety of the example</a:t>
            </a:r>
          </a:p>
          <a:p>
            <a:r>
              <a:rPr lang="en-US" b="1" dirty="0"/>
              <a:t>   </a:t>
            </a:r>
            <a:br>
              <a:rPr lang="en-US" b="1" dirty="0"/>
            </a:br>
            <a:r>
              <a:rPr lang="en-US" b="1" dirty="0"/>
              <a:t>   </a:t>
            </a:r>
            <a:r>
              <a:rPr lang="en-US" b="1" dirty="0" err="1"/>
              <a:t>SearchBar</a:t>
            </a:r>
            <a:r>
              <a:rPr lang="en-US" dirty="0"/>
              <a:t> (</a:t>
            </a:r>
            <a:r>
              <a:rPr lang="en-US" dirty="0">
                <a:solidFill>
                  <a:schemeClr val="accent1"/>
                </a:solidFill>
              </a:rPr>
              <a:t>blue</a:t>
            </a:r>
            <a:r>
              <a:rPr lang="en-US" dirty="0"/>
              <a:t>): receives all user input</a:t>
            </a:r>
          </a:p>
          <a:p>
            <a:r>
              <a:rPr lang="en-US" b="1" dirty="0"/>
              <a:t>   </a:t>
            </a:r>
            <a:br>
              <a:rPr lang="en-US" b="1" dirty="0"/>
            </a:br>
            <a:r>
              <a:rPr lang="en-US" b="1" dirty="0"/>
              <a:t>   </a:t>
            </a:r>
            <a:r>
              <a:rPr lang="en-US" b="1" dirty="0" err="1"/>
              <a:t>ProductTable</a:t>
            </a:r>
            <a:r>
              <a:rPr lang="en-US" dirty="0"/>
              <a:t> (</a:t>
            </a:r>
            <a:r>
              <a:rPr lang="en-US" dirty="0">
                <a:solidFill>
                  <a:schemeClr val="accent2">
                    <a:lumMod val="60000"/>
                    <a:lumOff val="40000"/>
                  </a:schemeClr>
                </a:solidFill>
              </a:rPr>
              <a:t>green</a:t>
            </a:r>
            <a:r>
              <a:rPr lang="en-US" dirty="0"/>
              <a:t>): displays and filters the data collection based on user input</a:t>
            </a:r>
          </a:p>
          <a:p>
            <a:r>
              <a:rPr lang="en-US" b="1" dirty="0"/>
              <a:t>   </a:t>
            </a:r>
            <a:br>
              <a:rPr lang="en-US" b="1" dirty="0"/>
            </a:br>
            <a:r>
              <a:rPr lang="en-US" b="1" dirty="0"/>
              <a:t>      </a:t>
            </a:r>
            <a:r>
              <a:rPr lang="en-US" b="1" dirty="0" err="1"/>
              <a:t>ProductCategoryRow</a:t>
            </a:r>
            <a:r>
              <a:rPr lang="en-US" dirty="0"/>
              <a:t> (</a:t>
            </a:r>
            <a:r>
              <a:rPr lang="en-US" dirty="0">
                <a:solidFill>
                  <a:srgbClr val="00B0F0"/>
                </a:solidFill>
              </a:rPr>
              <a:t>turquoise</a:t>
            </a:r>
            <a:r>
              <a:rPr lang="en-US" dirty="0"/>
              <a:t>): displays a heading for each category</a:t>
            </a:r>
          </a:p>
          <a:p>
            <a:r>
              <a:rPr lang="en-US" b="1" dirty="0"/>
              <a:t>   </a:t>
            </a:r>
            <a:br>
              <a:rPr lang="en-US" b="1" dirty="0"/>
            </a:br>
            <a:r>
              <a:rPr lang="en-US" b="1" dirty="0"/>
              <a:t>      </a:t>
            </a:r>
            <a:r>
              <a:rPr lang="en-US" b="1" dirty="0" err="1"/>
              <a:t>ProductRow</a:t>
            </a:r>
            <a:r>
              <a:rPr lang="en-US" dirty="0"/>
              <a:t> (</a:t>
            </a:r>
            <a:r>
              <a:rPr lang="en-US" dirty="0">
                <a:solidFill>
                  <a:srgbClr val="FF0000"/>
                </a:solidFill>
              </a:rPr>
              <a:t>red</a:t>
            </a:r>
            <a:r>
              <a:rPr lang="en-US" dirty="0"/>
              <a:t>): displays a row for each product</a:t>
            </a:r>
          </a:p>
        </p:txBody>
      </p:sp>
    </p:spTree>
    <p:extLst>
      <p:ext uri="{BB962C8B-B14F-4D97-AF65-F5344CB8AC3E}">
        <p14:creationId xmlns:p14="http://schemas.microsoft.com/office/powerpoint/2010/main" val="25319393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Build a version that takes your data model and renders the UI but has no interactivity </a:t>
            </a:r>
          </a:p>
          <a:p>
            <a:r>
              <a:rPr lang="en-US" dirty="0"/>
              <a:t>Build components that reuse other components and pass data using props, don't use state at all to build this static version</a:t>
            </a:r>
          </a:p>
          <a:p>
            <a:r>
              <a:rPr lang="en-US" dirty="0"/>
              <a:t>The component at the top of the hierarchy (</a:t>
            </a:r>
            <a:r>
              <a:rPr lang="en-US" dirty="0" err="1"/>
              <a:t>FilterableProductTable</a:t>
            </a:r>
            <a:r>
              <a:rPr lang="en-US" dirty="0"/>
              <a:t>) will take your data model as a prop</a:t>
            </a:r>
          </a:p>
          <a:p>
            <a:endParaRPr lang="en-US" dirty="0"/>
          </a:p>
          <a:p>
            <a:endParaRPr lang="en-US" dirty="0"/>
          </a:p>
        </p:txBody>
      </p:sp>
      <p:sp>
        <p:nvSpPr>
          <p:cNvPr id="3" name="Title 2"/>
          <p:cNvSpPr>
            <a:spLocks noGrp="1"/>
          </p:cNvSpPr>
          <p:nvPr>
            <p:ph type="title"/>
          </p:nvPr>
        </p:nvSpPr>
        <p:spPr>
          <a:xfrm>
            <a:off x="464400" y="633600"/>
            <a:ext cx="11574000" cy="387798"/>
          </a:xfrm>
        </p:spPr>
        <p:txBody>
          <a:bodyPr/>
          <a:lstStyle/>
          <a:p>
            <a:r>
              <a:rPr lang="en-US" dirty="0"/>
              <a:t>Build A Static Version in React</a:t>
            </a:r>
          </a:p>
        </p:txBody>
      </p:sp>
      <p:sp>
        <p:nvSpPr>
          <p:cNvPr id="7" name="Rectangle 3"/>
          <p:cNvSpPr>
            <a:spLocks noChangeArrowheads="1"/>
          </p:cNvSpPr>
          <p:nvPr/>
        </p:nvSpPr>
        <p:spPr bwMode="auto">
          <a:xfrm>
            <a:off x="6074221" y="3186591"/>
            <a:ext cx="5795206" cy="3739485"/>
          </a:xfrm>
          <a:prstGeom prst="rect">
            <a:avLst/>
          </a:prstGeom>
          <a:solidFill>
            <a:srgbClr val="000000"/>
          </a:solidFill>
          <a:ln>
            <a:noFill/>
          </a:ln>
          <a:effectLst/>
        </p:spPr>
        <p:txBody>
          <a:bodyPr vert="horz" wrap="square" lIns="91440" tIns="91440" rIns="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DDCA7E"/>
                </a:solidFill>
                <a:effectLst/>
                <a:latin typeface="Consolas" panose="020B0609020204030204" pitchFamily="49" charset="0"/>
              </a:rPr>
              <a:t>class</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809BBD"/>
                </a:solidFill>
                <a:effectLst/>
                <a:latin typeface="Consolas" panose="020B0609020204030204" pitchFamily="49" charset="0"/>
              </a:rPr>
              <a:t>ProductCategoryRow</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DCA7E"/>
                </a:solidFill>
                <a:effectLst/>
                <a:latin typeface="Consolas" panose="020B0609020204030204" pitchFamily="49" charset="0"/>
              </a:rPr>
              <a:t>extends</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DDCA7E"/>
                </a:solidFill>
                <a:effectLst/>
                <a:latin typeface="Consolas" panose="020B0609020204030204" pitchFamily="49" charset="0"/>
              </a:rPr>
              <a:t>React</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Component</a:t>
            </a: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9A8297"/>
                </a:solidFill>
                <a:effectLst/>
                <a:latin typeface="Consolas" panose="020B0609020204030204" pitchFamily="49" charset="0"/>
              </a:rPr>
              <a:t>render</a:t>
            </a: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DCA7E"/>
                </a:solidFill>
                <a:effectLst/>
                <a:latin typeface="Consolas" panose="020B0609020204030204" pitchFamily="49" charset="0"/>
              </a:rPr>
              <a:t>return</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A7925A"/>
                </a:solidFill>
                <a:effectLst/>
                <a:latin typeface="Consolas" panose="020B0609020204030204" pitchFamily="49" charset="0"/>
              </a:rPr>
              <a:t>&lt;</a:t>
            </a:r>
            <a:r>
              <a:rPr kumimoji="0" lang="en-US" altLang="en-US" sz="1100" b="0" i="0" u="none" strike="noStrike" cap="none" normalizeH="0" baseline="0" dirty="0" err="1">
                <a:ln>
                  <a:noFill/>
                </a:ln>
                <a:solidFill>
                  <a:srgbClr val="A7925A"/>
                </a:solidFill>
                <a:effectLst/>
                <a:latin typeface="Consolas" panose="020B0609020204030204" pitchFamily="49" charset="0"/>
              </a:rPr>
              <a:t>tr</a:t>
            </a:r>
            <a:r>
              <a:rPr kumimoji="0" lang="en-US" altLang="en-US" sz="1100" b="0" i="0" u="none" strike="noStrike" cap="none" normalizeH="0" baseline="0" dirty="0">
                <a:ln>
                  <a:noFill/>
                </a:ln>
                <a:solidFill>
                  <a:srgbClr val="A7925A"/>
                </a:solidFill>
                <a:effectLst/>
                <a:latin typeface="Consolas" panose="020B0609020204030204" pitchFamily="49" charset="0"/>
              </a:rPr>
              <a:t>&gt;&lt;</a:t>
            </a:r>
            <a:r>
              <a:rPr kumimoji="0" lang="en-US" altLang="en-US" sz="1100" b="0" i="0" u="none" strike="noStrike" cap="none" normalizeH="0" baseline="0" dirty="0" err="1">
                <a:ln>
                  <a:noFill/>
                </a:ln>
                <a:solidFill>
                  <a:srgbClr val="A7925A"/>
                </a:solidFill>
                <a:effectLst/>
                <a:latin typeface="Consolas" panose="020B0609020204030204" pitchFamily="49" charset="0"/>
              </a:rPr>
              <a:t>th</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DDCA7E"/>
                </a:solidFill>
                <a:effectLst/>
                <a:latin typeface="Consolas" panose="020B0609020204030204" pitchFamily="49" charset="0"/>
              </a:rPr>
              <a:t>colSpan</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96B38A"/>
                </a:solidFill>
                <a:effectLst/>
                <a:latin typeface="Consolas" panose="020B0609020204030204" pitchFamily="49" charset="0"/>
              </a:rPr>
              <a:t>"2"</a:t>
            </a:r>
            <a:r>
              <a:rPr kumimoji="0" lang="en-US" altLang="en-US" sz="1100" b="0" i="0" u="none" strike="noStrike" cap="none" normalizeH="0" baseline="0" dirty="0">
                <a:ln>
                  <a:noFill/>
                </a:ln>
                <a:solidFill>
                  <a:srgbClr val="A7925A"/>
                </a:solidFill>
                <a:effectLst/>
                <a:latin typeface="Consolas" panose="020B0609020204030204" pitchFamily="49" charset="0"/>
              </a:rPr>
              <a:t>&gt;</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DDCA7E"/>
                </a:solidFill>
                <a:effectLst/>
                <a:latin typeface="Consolas" panose="020B0609020204030204" pitchFamily="49" charset="0"/>
              </a:rPr>
              <a:t>this</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props</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category</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A7925A"/>
                </a:solidFill>
                <a:effectLst/>
                <a:latin typeface="Consolas" panose="020B0609020204030204" pitchFamily="49" charset="0"/>
              </a:rPr>
              <a:t>&lt;/</a:t>
            </a:r>
            <a:r>
              <a:rPr kumimoji="0" lang="en-US" altLang="en-US" sz="1100" b="0" i="0" u="none" strike="noStrike" cap="none" normalizeH="0" baseline="0" dirty="0" err="1">
                <a:ln>
                  <a:noFill/>
                </a:ln>
                <a:solidFill>
                  <a:srgbClr val="A7925A"/>
                </a:solidFill>
                <a:effectLst/>
                <a:latin typeface="Consolas" panose="020B0609020204030204" pitchFamily="49" charset="0"/>
              </a:rPr>
              <a:t>th</a:t>
            </a:r>
            <a:r>
              <a:rPr kumimoji="0" lang="en-US" altLang="en-US" sz="1100" b="0" i="0" u="none" strike="noStrike" cap="none" normalizeH="0" baseline="0" dirty="0">
                <a:ln>
                  <a:noFill/>
                </a:ln>
                <a:solidFill>
                  <a:srgbClr val="A7925A"/>
                </a:solidFill>
                <a:effectLst/>
                <a:latin typeface="Consolas" panose="020B0609020204030204" pitchFamily="49" charset="0"/>
              </a:rPr>
              <a:t>&gt;&lt;/</a:t>
            </a:r>
            <a:r>
              <a:rPr kumimoji="0" lang="en-US" altLang="en-US" sz="1100" b="0" i="0" u="none" strike="noStrike" cap="none" normalizeH="0" baseline="0" dirty="0" err="1">
                <a:ln>
                  <a:noFill/>
                </a:ln>
                <a:solidFill>
                  <a:srgbClr val="A7925A"/>
                </a:solidFill>
                <a:effectLst/>
                <a:latin typeface="Consolas" panose="020B0609020204030204" pitchFamily="49" charset="0"/>
              </a:rPr>
              <a:t>tr</a:t>
            </a:r>
            <a:r>
              <a:rPr kumimoji="0" lang="en-US" altLang="en-US" sz="1100" b="0" i="0" u="none" strike="noStrike" cap="none" normalizeH="0" baseline="0" dirty="0">
                <a:ln>
                  <a:noFill/>
                </a:ln>
                <a:solidFill>
                  <a:srgbClr val="A7925A"/>
                </a:solidFill>
                <a:effectLst/>
                <a:latin typeface="Consolas" panose="020B0609020204030204" pitchFamily="49" charset="0"/>
              </a:rPr>
              <a:t>&gt;</a:t>
            </a:r>
            <a:r>
              <a:rPr kumimoji="0" lang="en-US" altLang="en-US" sz="1100" b="0" i="0" u="none" strike="noStrike" cap="none" normalizeH="0" baseline="0" dirty="0">
                <a:ln>
                  <a:noFill/>
                </a:ln>
                <a:solidFill>
                  <a:srgbClr val="FFFFFF"/>
                </a:solidFill>
                <a:effectLst/>
                <a:latin typeface="Consolas" panose="020B0609020204030204" pitchFamily="49" charset="0"/>
              </a:rPr>
              <a: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a:t>
            </a:r>
            <a:br>
              <a:rPr kumimoji="0" lang="en-US" altLang="en-US" sz="1100" b="0" i="0" u="none" strike="noStrike" cap="none" normalizeH="0" baseline="0" dirty="0">
                <a:ln>
                  <a:noFill/>
                </a:ln>
                <a:solidFill>
                  <a:srgbClr val="FFFFFF"/>
                </a:solidFill>
                <a:effectLst/>
                <a:latin typeface="Consolas" panose="020B0609020204030204" pitchFamily="49" charset="0"/>
              </a:rPr>
            </a:b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DDCA7E"/>
                </a:solidFill>
                <a:effectLst/>
                <a:latin typeface="Consolas" panose="020B0609020204030204" pitchFamily="49" charset="0"/>
              </a:rPr>
              <a:t>class</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809BBD"/>
                </a:solidFill>
                <a:effectLst/>
                <a:latin typeface="Consolas" panose="020B0609020204030204" pitchFamily="49" charset="0"/>
              </a:rPr>
              <a:t>ProductRow</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DCA7E"/>
                </a:solidFill>
                <a:effectLst/>
                <a:latin typeface="Consolas" panose="020B0609020204030204" pitchFamily="49" charset="0"/>
              </a:rPr>
              <a:t>extends</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DDCA7E"/>
                </a:solidFill>
                <a:effectLst/>
                <a:latin typeface="Consolas" panose="020B0609020204030204" pitchFamily="49" charset="0"/>
              </a:rPr>
              <a:t>React</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Component</a:t>
            </a: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9A8297"/>
                </a:solidFill>
                <a:effectLst/>
                <a:latin typeface="Consolas" panose="020B0609020204030204" pitchFamily="49" charset="0"/>
              </a:rPr>
              <a:t>render</a:t>
            </a: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DDCA7E"/>
                </a:solidFill>
                <a:effectLst/>
                <a:latin typeface="Consolas" panose="020B0609020204030204" pitchFamily="49" charset="0"/>
              </a:rPr>
              <a:t>var</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809BBD"/>
                </a:solidFill>
                <a:effectLst/>
                <a:latin typeface="Consolas" panose="020B0609020204030204" pitchFamily="49" charset="0"/>
              </a:rPr>
              <a:t>name</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CCCCCC"/>
                </a:solidFill>
                <a:effectLst/>
                <a:latin typeface="Consolas" panose="020B0609020204030204" pitchFamily="49" charset="0"/>
              </a:rPr>
              <a:t>=</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err="1">
                <a:ln>
                  <a:noFill/>
                </a:ln>
                <a:solidFill>
                  <a:srgbClr val="DDCA7E"/>
                </a:solidFill>
                <a:effectLst/>
                <a:latin typeface="Consolas" panose="020B0609020204030204" pitchFamily="49" charset="0"/>
              </a:rPr>
              <a:t>this</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props</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product</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stocked</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CCCCCC"/>
                </a:solidFill>
                <a:effectLst/>
                <a:latin typeface="Consolas" panose="020B0609020204030204" pitchFamily="49" charset="0"/>
              </a:rPr>
              <a: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DCA7E"/>
                </a:solidFill>
                <a:effectLst/>
                <a:latin typeface="Consolas" panose="020B0609020204030204" pitchFamily="49" charset="0"/>
              </a:rPr>
              <a:t>this</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9A8297"/>
                </a:solidFill>
                <a:effectLst/>
                <a:latin typeface="Consolas" panose="020B0609020204030204" pitchFamily="49" charset="0"/>
              </a:rPr>
              <a:t>props</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9A8297"/>
                </a:solidFill>
                <a:effectLst/>
                <a:latin typeface="Consolas" panose="020B0609020204030204" pitchFamily="49" charset="0"/>
              </a:rPr>
              <a:t>product</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9A8297"/>
                </a:solidFill>
                <a:effectLst/>
                <a:latin typeface="Consolas" panose="020B0609020204030204" pitchFamily="49" charset="0"/>
              </a:rPr>
              <a:t>name</a:t>
            </a: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A7925A"/>
                </a:solidFill>
                <a:effectLst/>
                <a:latin typeface="Consolas" panose="020B0609020204030204" pitchFamily="49" charset="0"/>
              </a:rPr>
              <a:t>&lt;span</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DCA7E"/>
                </a:solidFill>
                <a:effectLst/>
                <a:latin typeface="Consolas" panose="020B0609020204030204" pitchFamily="49" charset="0"/>
              </a:rPr>
              <a:t>style</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DDCA7E"/>
                </a:solidFill>
                <a:effectLst/>
                <a:latin typeface="Consolas" panose="020B0609020204030204" pitchFamily="49" charset="0"/>
              </a:rPr>
              <a:t>color</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96B38A"/>
                </a:solidFill>
                <a:effectLst/>
                <a:latin typeface="Consolas" panose="020B0609020204030204" pitchFamily="49" charset="0"/>
              </a:rPr>
              <a:t>'red'</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A7925A"/>
                </a:solidFill>
                <a:effectLst/>
                <a:latin typeface="Consolas" panose="020B0609020204030204" pitchFamily="49" charset="0"/>
              </a:rPr>
              <a:t>&gt;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DCA7E"/>
                </a:solidFill>
                <a:effectLst/>
                <a:latin typeface="Consolas" panose="020B0609020204030204" pitchFamily="49" charset="0"/>
              </a:rPr>
              <a:t>this</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9A8297"/>
                </a:solidFill>
                <a:effectLst/>
                <a:latin typeface="Consolas" panose="020B0609020204030204" pitchFamily="49" charset="0"/>
              </a:rPr>
              <a:t>props</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9A8297"/>
                </a:solidFill>
                <a:effectLst/>
                <a:latin typeface="Consolas" panose="020B0609020204030204" pitchFamily="49" charset="0"/>
              </a:rPr>
              <a:t>product</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9A8297"/>
                </a:solidFill>
                <a:effectLst/>
                <a:latin typeface="Consolas" panose="020B0609020204030204" pitchFamily="49" charset="0"/>
              </a:rPr>
              <a:t>name</a:t>
            </a:r>
            <a:r>
              <a:rPr kumimoji="0" lang="en-US" altLang="en-US" sz="1100" b="0" i="0" u="none" strike="noStrike" cap="none" normalizeH="0" baseline="0" dirty="0">
                <a:ln>
                  <a:noFill/>
                </a:ln>
                <a:solidFill>
                  <a:srgbClr val="FFFFFF"/>
                </a:solidFill>
                <a:effectLst/>
                <a:latin typeface="Consolas" panose="020B0609020204030204" pitchFamily="49" charset="0"/>
              </a:rPr>
              <a: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A7925A"/>
                </a:solidFill>
                <a:effectLst/>
                <a:latin typeface="Consolas" panose="020B0609020204030204" pitchFamily="49" charset="0"/>
              </a:rPr>
              <a:t>&lt;/span&gt;</a:t>
            </a:r>
            <a:r>
              <a:rPr kumimoji="0" lang="en-US" altLang="en-US" sz="1100" b="0" i="0" u="none" strike="noStrike" cap="none" normalizeH="0" baseline="0" dirty="0">
                <a:ln>
                  <a:noFill/>
                </a:ln>
                <a:solidFill>
                  <a:srgbClr val="FFFFFF"/>
                </a:solidFill>
                <a:effectLst/>
                <a:latin typeface="Consolas" panose="020B0609020204030204" pitchFamily="49" charset="0"/>
              </a:rPr>
              <a: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DCA7E"/>
                </a:solidFill>
                <a:effectLst/>
                <a:latin typeface="Consolas" panose="020B0609020204030204" pitchFamily="49" charset="0"/>
              </a:rPr>
              <a:t>return</a:t>
            </a: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A7925A"/>
                </a:solidFill>
                <a:effectLst/>
                <a:latin typeface="Consolas" panose="020B0609020204030204" pitchFamily="49" charset="0"/>
              </a:rPr>
              <a:t>&lt;</a:t>
            </a:r>
            <a:r>
              <a:rPr kumimoji="0" lang="en-US" altLang="en-US" sz="1100" b="0" i="0" u="none" strike="noStrike" cap="none" normalizeH="0" baseline="0" dirty="0" err="1">
                <a:ln>
                  <a:noFill/>
                </a:ln>
                <a:solidFill>
                  <a:srgbClr val="A7925A"/>
                </a:solidFill>
                <a:effectLst/>
                <a:latin typeface="Consolas" panose="020B0609020204030204" pitchFamily="49" charset="0"/>
              </a:rPr>
              <a:t>tr</a:t>
            </a:r>
            <a:r>
              <a:rPr kumimoji="0" lang="en-US" altLang="en-US" sz="1100" b="0" i="0" u="none" strike="noStrike" cap="none" normalizeH="0" baseline="0" dirty="0">
                <a:ln>
                  <a:noFill/>
                </a:ln>
                <a:solidFill>
                  <a:srgbClr val="A7925A"/>
                </a:solidFill>
                <a:effectLst/>
                <a:latin typeface="Consolas" panose="020B0609020204030204" pitchFamily="49" charset="0"/>
              </a:rPr>
              <a:t>&gt;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A7925A"/>
                </a:solidFill>
                <a:effectLst/>
                <a:latin typeface="Consolas" panose="020B0609020204030204" pitchFamily="49" charset="0"/>
              </a:rPr>
              <a:t>&lt;td&gt;</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DDCA7E"/>
                </a:solidFill>
                <a:effectLst/>
                <a:latin typeface="Consolas" panose="020B0609020204030204" pitchFamily="49" charset="0"/>
              </a:rPr>
              <a:t>name</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A7925A"/>
                </a:solidFill>
                <a:effectLst/>
                <a:latin typeface="Consolas" panose="020B0609020204030204" pitchFamily="49" charset="0"/>
              </a:rPr>
              <a:t>&lt;/td&gt;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A7925A"/>
                </a:solidFill>
                <a:effectLst/>
                <a:latin typeface="Consolas" panose="020B0609020204030204" pitchFamily="49" charset="0"/>
              </a:rPr>
              <a:t>&lt;td&gt;</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DDCA7E"/>
                </a:solidFill>
                <a:effectLst/>
                <a:latin typeface="Consolas" panose="020B0609020204030204" pitchFamily="49" charset="0"/>
              </a:rPr>
              <a:t>this</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props</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product</a:t>
            </a:r>
            <a:r>
              <a:rPr kumimoji="0" lang="en-US" altLang="en-US" sz="1100" b="0" i="0" u="none" strike="noStrike" cap="none" normalizeH="0" baseline="0" dirty="0" err="1">
                <a:ln>
                  <a:noFill/>
                </a:ln>
                <a:solidFill>
                  <a:srgbClr val="FFFFFF"/>
                </a:solidFill>
                <a:effectLst/>
                <a:latin typeface="Consolas" panose="020B0609020204030204" pitchFamily="49" charset="0"/>
              </a:rPr>
              <a:t>.</a:t>
            </a:r>
            <a:r>
              <a:rPr kumimoji="0" lang="en-US" altLang="en-US" sz="1100" b="0" i="0" u="none" strike="noStrike" cap="none" normalizeH="0" baseline="0" dirty="0" err="1">
                <a:ln>
                  <a:noFill/>
                </a:ln>
                <a:solidFill>
                  <a:srgbClr val="9A8297"/>
                </a:solidFill>
                <a:effectLst/>
                <a:latin typeface="Consolas" panose="020B0609020204030204" pitchFamily="49" charset="0"/>
              </a:rPr>
              <a:t>price</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A7925A"/>
                </a:solidFill>
                <a:effectLst/>
                <a:latin typeface="Consolas" panose="020B0609020204030204" pitchFamily="49" charset="0"/>
              </a:rPr>
              <a:t>&lt;/td&gt;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A7925A"/>
                </a:solidFill>
                <a:effectLst/>
                <a:latin typeface="Consolas" panose="020B0609020204030204" pitchFamily="49" charset="0"/>
              </a:rPr>
              <a:t>&lt;/</a:t>
            </a:r>
            <a:r>
              <a:rPr kumimoji="0" lang="en-US" altLang="en-US" sz="1100" b="0" i="0" u="none" strike="noStrike" cap="none" normalizeH="0" baseline="0" dirty="0" err="1">
                <a:ln>
                  <a:noFill/>
                </a:ln>
                <a:solidFill>
                  <a:srgbClr val="A7925A"/>
                </a:solidFill>
                <a:effectLst/>
                <a:latin typeface="Consolas" panose="020B0609020204030204" pitchFamily="49" charset="0"/>
              </a:rPr>
              <a:t>tr</a:t>
            </a:r>
            <a:r>
              <a:rPr kumimoji="0" lang="en-US" altLang="en-US" sz="1100" b="0" i="0" u="none" strike="noStrike" cap="none" normalizeH="0" baseline="0" dirty="0">
                <a:ln>
                  <a:noFill/>
                </a:ln>
                <a:solidFill>
                  <a:srgbClr val="A7925A"/>
                </a:solidFill>
                <a:effectLst/>
                <a:latin typeface="Consolas" panose="020B0609020204030204" pitchFamily="49" charset="0"/>
              </a:rPr>
              <a:t>&gt;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chemeClr val="tx1"/>
                </a:solidFill>
                <a:effectLst/>
                <a:latin typeface="Consolas" panose="020B0609020204030204" pitchFamily="49" charset="0"/>
              </a:rPr>
              <a:t> </a:t>
            </a:r>
          </a:p>
        </p:txBody>
      </p:sp>
      <p:sp>
        <p:nvSpPr>
          <p:cNvPr id="9" name="Rectangle 4"/>
          <p:cNvSpPr>
            <a:spLocks noChangeArrowheads="1"/>
          </p:cNvSpPr>
          <p:nvPr/>
        </p:nvSpPr>
        <p:spPr bwMode="auto">
          <a:xfrm>
            <a:off x="546137" y="3781886"/>
            <a:ext cx="4808003" cy="861774"/>
          </a:xfrm>
          <a:prstGeom prst="rect">
            <a:avLst/>
          </a:prstGeom>
          <a:solidFill>
            <a:srgbClr val="000000"/>
          </a:solidFill>
          <a:ln>
            <a:noFill/>
          </a:ln>
          <a:effectLst/>
        </p:spPr>
        <p:txBody>
          <a:bodyPr vert="horz" wrap="square" lIns="91440" tIns="91440" rIns="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A7925A"/>
                </a:solidFill>
                <a:effectLst/>
                <a:latin typeface="Consolas" panose="020B0609020204030204" pitchFamily="49" charset="0"/>
              </a:rPr>
              <a:t>&lt;div</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DCA7E"/>
                </a:solidFill>
                <a:effectLst/>
                <a:latin typeface="Consolas" panose="020B0609020204030204" pitchFamily="49" charset="0"/>
              </a:rPr>
              <a:t>id</a:t>
            </a: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rgbClr val="96B38A"/>
                </a:solidFill>
                <a:effectLst/>
                <a:latin typeface="Consolas" panose="020B0609020204030204" pitchFamily="49" charset="0"/>
              </a:rPr>
              <a:t>"container"</a:t>
            </a:r>
            <a:r>
              <a:rPr kumimoji="0" lang="en-US" altLang="en-US" sz="1100" b="0" i="0" u="none" strike="noStrike" cap="none" normalizeH="0" baseline="0" dirty="0">
                <a:ln>
                  <a:noFill/>
                </a:ln>
                <a:solidFill>
                  <a:srgbClr val="A7925A"/>
                </a:solidFill>
                <a:effectLst/>
                <a:latin typeface="Consolas" panose="020B0609020204030204" pitchFamily="49" charset="0"/>
              </a:rPr>
              <a:t>&gt;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666666"/>
                </a:solidFill>
                <a:effectLst/>
                <a:latin typeface="Consolas" panose="020B0609020204030204" pitchFamily="49" charset="0"/>
              </a:rPr>
              <a:t>&lt;!-- This element's contents will be replaced with your component. --&gt;</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A7925A"/>
                </a:solidFill>
                <a:effectLst/>
                <a:latin typeface="Consolas" panose="020B0609020204030204" pitchFamily="49" charset="0"/>
              </a:rPr>
              <a:t>&lt;/div&gt;</a:t>
            </a:r>
            <a:r>
              <a:rPr kumimoji="0" lang="en-US" altLang="en-US" sz="1100" b="0" i="0" u="none" strike="noStrike" cap="none" normalizeH="0" baseline="0" dirty="0">
                <a:ln>
                  <a:noFill/>
                </a:ln>
                <a:solidFill>
                  <a:schemeClr val="tx1"/>
                </a:solidFill>
                <a:effectLst/>
                <a:latin typeface="Consolas" panose="020B0609020204030204" pitchFamily="49" charset="0"/>
              </a:rPr>
              <a:t> </a:t>
            </a:r>
          </a:p>
        </p:txBody>
      </p:sp>
      <p:sp>
        <p:nvSpPr>
          <p:cNvPr id="11" name="Rectangle 6"/>
          <p:cNvSpPr>
            <a:spLocks noChangeArrowheads="1"/>
          </p:cNvSpPr>
          <p:nvPr/>
        </p:nvSpPr>
        <p:spPr bwMode="auto">
          <a:xfrm>
            <a:off x="525916" y="5421596"/>
            <a:ext cx="4808003" cy="692497"/>
          </a:xfrm>
          <a:prstGeom prst="rect">
            <a:avLst/>
          </a:prstGeom>
          <a:solidFill>
            <a:srgbClr val="000000"/>
          </a:solidFill>
          <a:ln>
            <a:noFill/>
          </a:ln>
          <a:effectLst/>
        </p:spPr>
        <p:txBody>
          <a:bodyPr vert="horz" wrap="square" lIns="91440" tIns="91440" rIns="0" bIns="91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A7925A"/>
                </a:solidFill>
                <a:effectLst/>
                <a:latin typeface="Consolas" panose="020B0609020204030204" pitchFamily="49" charset="0"/>
              </a:rPr>
              <a:t>body</a:t>
            </a:r>
            <a:r>
              <a:rPr kumimoji="0" lang="en-US" altLang="en-US" sz="1100" b="0" i="0" u="none" strike="noStrike" cap="none" normalizeH="0" baseline="0" dirty="0">
                <a:ln>
                  <a:noFill/>
                </a:ln>
                <a:solidFill>
                  <a:srgbClr val="FFFFFF"/>
                </a:solidFill>
                <a:effectLst/>
                <a:latin typeface="Consolas" panose="020B0609020204030204" pitchFamily="49" charset="0"/>
              </a:rPr>
              <a:t> {</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9A8297"/>
                </a:solidFill>
                <a:effectLst/>
                <a:latin typeface="Consolas" panose="020B0609020204030204" pitchFamily="49" charset="0"/>
              </a:rPr>
              <a:t>padding</a:t>
            </a:r>
            <a:r>
              <a:rPr kumimoji="0" lang="en-US" altLang="en-US" sz="1100" b="0" i="0" u="none" strike="noStrike" cap="none" normalizeH="0" baseline="0" dirty="0">
                <a:ln>
                  <a:noFill/>
                </a:ln>
                <a:solidFill>
                  <a:srgbClr val="FFFFFF"/>
                </a:solidFill>
                <a:effectLst/>
                <a:latin typeface="Consolas" panose="020B0609020204030204" pitchFamily="49" charset="0"/>
              </a:rPr>
              <a:t>: </a:t>
            </a:r>
            <a:r>
              <a:rPr kumimoji="0" lang="en-US" altLang="en-US" sz="1100" b="0" i="0" u="none" strike="noStrike" cap="none" normalizeH="0" baseline="0" dirty="0">
                <a:ln>
                  <a:noFill/>
                </a:ln>
                <a:solidFill>
                  <a:srgbClr val="D0782A"/>
                </a:solidFill>
                <a:effectLst/>
                <a:latin typeface="Consolas" panose="020B0609020204030204" pitchFamily="49" charset="0"/>
              </a:rPr>
              <a:t>5px</a:t>
            </a:r>
            <a:br>
              <a:rPr kumimoji="0" lang="en-US" altLang="en-US" sz="1100" b="0" i="0" u="none" strike="noStrike" cap="none" normalizeH="0" baseline="0" dirty="0">
                <a:ln>
                  <a:noFill/>
                </a:ln>
                <a:solidFill>
                  <a:srgbClr val="FFFFFF"/>
                </a:solidFill>
                <a:effectLst/>
                <a:latin typeface="Consolas" panose="020B0609020204030204" pitchFamily="49" charset="0"/>
              </a:rPr>
            </a:br>
            <a:r>
              <a:rPr kumimoji="0" lang="en-US" altLang="en-US" sz="1100" b="0" i="0" u="none" strike="noStrike" cap="none" normalizeH="0" baseline="0" dirty="0">
                <a:ln>
                  <a:noFill/>
                </a:ln>
                <a:solidFill>
                  <a:srgbClr val="FFFFFF"/>
                </a:solidFill>
                <a:effectLst/>
                <a:latin typeface="Consolas" panose="020B0609020204030204" pitchFamily="49" charset="0"/>
              </a:rPr>
              <a:t>}</a:t>
            </a:r>
            <a:r>
              <a:rPr kumimoji="0" lang="en-US" altLang="en-US" sz="1100" b="0" i="0" u="none" strike="noStrike" cap="none" normalizeH="0" baseline="0" dirty="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335581165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To make your UI interactive, you need to be able to trigger changes to your underlying data model</a:t>
            </a:r>
          </a:p>
          <a:p>
            <a:pPr lvl="1"/>
            <a:r>
              <a:rPr lang="en-US" dirty="0"/>
              <a:t>React makes this easy with state</a:t>
            </a:r>
          </a:p>
          <a:p>
            <a:r>
              <a:rPr lang="en-US" dirty="0"/>
              <a:t>Determine the minimal set of mutable state that your app needs</a:t>
            </a:r>
          </a:p>
          <a:p>
            <a:pPr lvl="1"/>
            <a:r>
              <a:rPr lang="en-US" dirty="0"/>
              <a:t>Don't Repeat Yourself!</a:t>
            </a:r>
          </a:p>
          <a:p>
            <a:r>
              <a:rPr lang="en-US" dirty="0"/>
              <a:t>Think of all of the pieces of data in the example application</a:t>
            </a:r>
          </a:p>
          <a:p>
            <a:pPr lvl="1"/>
            <a:r>
              <a:rPr lang="en-US" dirty="0"/>
              <a:t>The original list of products</a:t>
            </a:r>
          </a:p>
          <a:p>
            <a:pPr lvl="1"/>
            <a:r>
              <a:rPr lang="en-US" dirty="0"/>
              <a:t>The search text the user has entered</a:t>
            </a:r>
          </a:p>
          <a:p>
            <a:pPr lvl="1"/>
            <a:r>
              <a:rPr lang="en-US" dirty="0"/>
              <a:t>The value of the checkbox</a:t>
            </a:r>
          </a:p>
          <a:p>
            <a:pPr lvl="1"/>
            <a:r>
              <a:rPr lang="en-US" dirty="0"/>
              <a:t>The filtered list of products</a:t>
            </a:r>
          </a:p>
          <a:p>
            <a:r>
              <a:rPr lang="en-US" dirty="0"/>
              <a:t>Go through each one and figure out which one is state</a:t>
            </a:r>
          </a:p>
          <a:p>
            <a:pPr lvl="1"/>
            <a:r>
              <a:rPr lang="en-US" dirty="0"/>
              <a:t>Is it passed in from a parent via props? If so, it probably isn't state.</a:t>
            </a:r>
          </a:p>
          <a:p>
            <a:pPr lvl="1"/>
            <a:r>
              <a:rPr lang="en-US" dirty="0"/>
              <a:t>Does it remain unchanged over time? If so, it probably isn't state.</a:t>
            </a:r>
          </a:p>
          <a:p>
            <a:pPr lvl="1"/>
            <a:r>
              <a:rPr lang="en-US" dirty="0"/>
              <a:t>Can you compute it based on any other state or props in your component? If so, it isn't state.</a:t>
            </a:r>
          </a:p>
          <a:p>
            <a:r>
              <a:rPr lang="en-US" dirty="0"/>
              <a:t>So finally, our state is:</a:t>
            </a:r>
          </a:p>
          <a:p>
            <a:pPr lvl="1"/>
            <a:r>
              <a:rPr lang="en-US" dirty="0"/>
              <a:t>The search text the user has entered</a:t>
            </a:r>
          </a:p>
          <a:p>
            <a:pPr lvl="1"/>
            <a:r>
              <a:rPr lang="en-US" dirty="0"/>
              <a:t>The value of the checkbox</a:t>
            </a:r>
          </a:p>
        </p:txBody>
      </p:sp>
      <p:sp>
        <p:nvSpPr>
          <p:cNvPr id="3" name="Title 2"/>
          <p:cNvSpPr>
            <a:spLocks noGrp="1"/>
          </p:cNvSpPr>
          <p:nvPr>
            <p:ph type="title"/>
          </p:nvPr>
        </p:nvSpPr>
        <p:spPr/>
        <p:txBody>
          <a:bodyPr/>
          <a:lstStyle/>
          <a:p>
            <a:r>
              <a:rPr lang="en-US" dirty="0"/>
              <a:t>Identify The Minimal (but complete) Representation Of UI State </a:t>
            </a:r>
          </a:p>
        </p:txBody>
      </p:sp>
    </p:spTree>
    <p:extLst>
      <p:ext uri="{BB962C8B-B14F-4D97-AF65-F5344CB8AC3E}">
        <p14:creationId xmlns:p14="http://schemas.microsoft.com/office/powerpoint/2010/main" val="28075608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64400" y="1212850"/>
            <a:ext cx="11574000" cy="3951851"/>
          </a:xfrm>
        </p:spPr>
        <p:txBody>
          <a:bodyPr/>
          <a:lstStyle/>
          <a:p>
            <a:r>
              <a:rPr lang="en-US" dirty="0"/>
              <a:t>Identify which component mutates, or owns, the state</a:t>
            </a:r>
          </a:p>
          <a:p>
            <a:endParaRPr lang="en-US" dirty="0"/>
          </a:p>
          <a:p>
            <a:r>
              <a:rPr lang="en-US" dirty="0"/>
              <a:t>For each piece of state in the app:</a:t>
            </a:r>
          </a:p>
          <a:p>
            <a:pPr lvl="1"/>
            <a:r>
              <a:rPr lang="en-US" dirty="0"/>
              <a:t>Identify every component that renders something based on that state.</a:t>
            </a:r>
          </a:p>
          <a:p>
            <a:pPr lvl="1"/>
            <a:r>
              <a:rPr lang="en-US" dirty="0"/>
              <a:t>Find a common owner component</a:t>
            </a:r>
          </a:p>
          <a:p>
            <a:pPr lvl="1"/>
            <a:r>
              <a:rPr lang="en-US" dirty="0"/>
              <a:t>Either the common owner or another component higher up in the </a:t>
            </a:r>
            <a:br>
              <a:rPr lang="en-US" dirty="0"/>
            </a:br>
            <a:r>
              <a:rPr lang="en-US" dirty="0"/>
              <a:t>hierarchy should own the state</a:t>
            </a:r>
          </a:p>
          <a:p>
            <a:pPr lvl="1"/>
            <a:r>
              <a:rPr lang="en-US" dirty="0"/>
              <a:t>If you can't find a component where it makes sense to own the </a:t>
            </a:r>
            <a:br>
              <a:rPr lang="en-US" dirty="0"/>
            </a:br>
            <a:r>
              <a:rPr lang="en-US" dirty="0"/>
              <a:t>state, create a new component simply for holding the state and </a:t>
            </a:r>
            <a:br>
              <a:rPr lang="en-US" dirty="0"/>
            </a:br>
            <a:r>
              <a:rPr lang="en-US" dirty="0"/>
              <a:t>add it somewhere in the hierarchy above the common owner </a:t>
            </a:r>
            <a:br>
              <a:rPr lang="en-US" dirty="0"/>
            </a:br>
            <a:r>
              <a:rPr lang="en-US" dirty="0"/>
              <a:t>component</a:t>
            </a:r>
          </a:p>
          <a:p>
            <a:endParaRPr lang="en-US" dirty="0"/>
          </a:p>
        </p:txBody>
      </p:sp>
      <p:sp>
        <p:nvSpPr>
          <p:cNvPr id="3" name="Title 2"/>
          <p:cNvSpPr>
            <a:spLocks noGrp="1"/>
          </p:cNvSpPr>
          <p:nvPr>
            <p:ph type="title"/>
          </p:nvPr>
        </p:nvSpPr>
        <p:spPr/>
        <p:txBody>
          <a:bodyPr/>
          <a:lstStyle/>
          <a:p>
            <a:r>
              <a:rPr lang="en-US" dirty="0"/>
              <a:t>Identify Where Your State Should Live </a:t>
            </a:r>
          </a:p>
        </p:txBody>
      </p:sp>
      <p:sp>
        <p:nvSpPr>
          <p:cNvPr id="7" name="Rectangle 3"/>
          <p:cNvSpPr>
            <a:spLocks noChangeArrowheads="1"/>
          </p:cNvSpPr>
          <p:nvPr/>
        </p:nvSpPr>
        <p:spPr bwMode="auto">
          <a:xfrm>
            <a:off x="7960550" y="3102146"/>
            <a:ext cx="3816424" cy="3647152"/>
          </a:xfrm>
          <a:prstGeom prst="rect">
            <a:avLst/>
          </a:prstGeom>
          <a:solidFill>
            <a:srgbClr val="000000"/>
          </a:solidFill>
          <a:ln>
            <a:noFill/>
          </a:ln>
          <a:effectLst/>
        </p:spPr>
        <p:txBody>
          <a:bodyPr vert="horz" wrap="square" lIns="91440" tIns="91440" rIns="0" bIns="91440" numCol="1" anchor="ctr" anchorCtr="0" compatLnSpc="1">
            <a:prstTxWarp prst="textNoShape">
              <a:avLst/>
            </a:prstTxWarp>
            <a:spAutoFit/>
          </a:bodyPr>
          <a:lstStyle/>
          <a:p>
            <a:pPr lvl="0" defTabSz="914400" eaLnBrk="0" fontAlgn="base" hangingPunct="0">
              <a:spcBef>
                <a:spcPct val="0"/>
              </a:spcBef>
              <a:spcAft>
                <a:spcPct val="0"/>
              </a:spcAft>
            </a:pPr>
            <a:r>
              <a:rPr lang="en-US" altLang="en-US" sz="900" dirty="0">
                <a:solidFill>
                  <a:srgbClr val="DDCA7E"/>
                </a:solidFill>
                <a:latin typeface="Source Code Pro"/>
              </a:rPr>
              <a:t>class</a:t>
            </a:r>
            <a:r>
              <a:rPr lang="en-US" altLang="en-US" sz="900" dirty="0">
                <a:solidFill>
                  <a:srgbClr val="FFFFFF"/>
                </a:solidFill>
                <a:latin typeface="Source Code Pro"/>
              </a:rPr>
              <a:t> </a:t>
            </a:r>
            <a:r>
              <a:rPr lang="en-US" altLang="en-US" sz="900" dirty="0" err="1">
                <a:solidFill>
                  <a:srgbClr val="809BBD"/>
                </a:solidFill>
                <a:latin typeface="Source Code Pro"/>
              </a:rPr>
              <a:t>FilterableProductTable</a:t>
            </a:r>
            <a:r>
              <a:rPr lang="en-US" altLang="en-US" sz="900" dirty="0">
                <a:solidFill>
                  <a:srgbClr val="FFFFFF"/>
                </a:solidFill>
                <a:latin typeface="Source Code Pro"/>
              </a:rPr>
              <a:t> </a:t>
            </a:r>
            <a:r>
              <a:rPr lang="en-US" altLang="en-US" sz="900" dirty="0">
                <a:solidFill>
                  <a:srgbClr val="DDCA7E"/>
                </a:solidFill>
                <a:latin typeface="Source Code Pro"/>
              </a:rPr>
              <a:t>extends</a:t>
            </a:r>
            <a:r>
              <a:rPr lang="en-US" altLang="en-US" sz="900" dirty="0">
                <a:solidFill>
                  <a:srgbClr val="FFFFFF"/>
                </a:solidFill>
                <a:latin typeface="Source Code Pro"/>
              </a:rPr>
              <a:t> </a:t>
            </a:r>
            <a:r>
              <a:rPr lang="en-US" altLang="en-US" sz="900" dirty="0" err="1">
                <a:solidFill>
                  <a:srgbClr val="DDCA7E"/>
                </a:solidFill>
                <a:latin typeface="Source Code Pro"/>
              </a:rPr>
              <a:t>React</a:t>
            </a:r>
            <a:r>
              <a:rPr lang="en-US" altLang="en-US" sz="900" dirty="0" err="1">
                <a:solidFill>
                  <a:srgbClr val="FFFFFF"/>
                </a:solidFill>
                <a:latin typeface="Source Code Pro"/>
              </a:rPr>
              <a:t>.</a:t>
            </a:r>
            <a:r>
              <a:rPr lang="en-US" altLang="en-US" sz="900" dirty="0" err="1">
                <a:solidFill>
                  <a:srgbClr val="9A8297"/>
                </a:solidFill>
                <a:latin typeface="Source Code Pro"/>
              </a:rPr>
              <a:t>Component</a:t>
            </a: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9A8297"/>
                </a:solidFill>
                <a:latin typeface="Source Code Pro"/>
              </a:rPr>
              <a:t>constructor</a:t>
            </a:r>
            <a:r>
              <a:rPr lang="en-US" altLang="en-US" sz="900" dirty="0">
                <a:solidFill>
                  <a:srgbClr val="FFFFFF"/>
                </a:solidFill>
                <a:latin typeface="Source Code Pro"/>
              </a:rPr>
              <a:t>(</a:t>
            </a:r>
            <a:r>
              <a:rPr lang="en-US" altLang="en-US" sz="900" dirty="0">
                <a:solidFill>
                  <a:srgbClr val="809BBD"/>
                </a:solidFill>
                <a:latin typeface="Source Code Pro"/>
              </a:rPr>
              <a:t>props</a:t>
            </a: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DDCA7E"/>
                </a:solidFill>
                <a:latin typeface="Source Code Pro"/>
              </a:rPr>
              <a:t>super</a:t>
            </a:r>
            <a:r>
              <a:rPr lang="en-US" altLang="en-US" sz="900" dirty="0">
                <a:solidFill>
                  <a:srgbClr val="FFFFFF"/>
                </a:solidFill>
                <a:latin typeface="Source Code Pro"/>
              </a:rPr>
              <a:t>(</a:t>
            </a:r>
            <a:r>
              <a:rPr lang="en-US" altLang="en-US" sz="900" dirty="0">
                <a:solidFill>
                  <a:srgbClr val="809BBD"/>
                </a:solidFill>
                <a:latin typeface="Source Code Pro"/>
              </a:rPr>
              <a:t>props</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DDCA7E"/>
                </a:solidFill>
                <a:latin typeface="Source Code Pro"/>
              </a:rPr>
              <a:t>this</a:t>
            </a:r>
            <a:r>
              <a:rPr lang="en-US" altLang="en-US" sz="900" dirty="0" err="1">
                <a:solidFill>
                  <a:srgbClr val="FFFFFF"/>
                </a:solidFill>
                <a:latin typeface="Source Code Pro"/>
              </a:rPr>
              <a:t>.</a:t>
            </a:r>
            <a:r>
              <a:rPr lang="en-US" altLang="en-US" sz="900" dirty="0" err="1">
                <a:solidFill>
                  <a:srgbClr val="9A8297"/>
                </a:solidFill>
                <a:latin typeface="Source Code Pro"/>
              </a:rPr>
              <a:t>state</a:t>
            </a:r>
            <a:r>
              <a:rPr lang="en-US" altLang="en-US" sz="900" dirty="0">
                <a:solidFill>
                  <a:srgbClr val="FFFFFF"/>
                </a:solidFill>
                <a:latin typeface="Source Code Pro"/>
              </a:rPr>
              <a:t> </a:t>
            </a:r>
            <a:r>
              <a:rPr lang="en-US" altLang="en-US" sz="900" dirty="0">
                <a:solidFill>
                  <a:srgbClr val="CCCCCC"/>
                </a:solidFill>
                <a:latin typeface="Source Code Pro"/>
              </a:rPr>
              <a:t>=</a:t>
            </a: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9A8297"/>
                </a:solidFill>
                <a:latin typeface="Source Code Pro"/>
              </a:rPr>
              <a:t>filterText</a:t>
            </a:r>
            <a:r>
              <a:rPr lang="en-US" altLang="en-US" sz="900" dirty="0">
                <a:solidFill>
                  <a:srgbClr val="FFFFFF"/>
                </a:solidFill>
                <a:latin typeface="Source Code Pro"/>
              </a:rPr>
              <a:t>: </a:t>
            </a:r>
            <a:r>
              <a:rPr lang="en-US" altLang="en-US" sz="900" dirty="0">
                <a:solidFill>
                  <a:srgbClr val="96B38A"/>
                </a:solidFill>
                <a:latin typeface="Source Code Pro"/>
              </a:rPr>
              <a:t>''</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9A8297"/>
                </a:solidFill>
                <a:latin typeface="Source Code Pro"/>
              </a:rPr>
              <a:t>inStockOnly</a:t>
            </a:r>
            <a:r>
              <a:rPr lang="en-US" altLang="en-US" sz="900" dirty="0">
                <a:solidFill>
                  <a:srgbClr val="FFFFFF"/>
                </a:solidFill>
                <a:latin typeface="Source Code Pro"/>
              </a:rPr>
              <a:t>: </a:t>
            </a:r>
            <a:r>
              <a:rPr lang="en-US" altLang="en-US" sz="900" dirty="0">
                <a:solidFill>
                  <a:srgbClr val="DDCA7E"/>
                </a:solidFill>
                <a:latin typeface="Source Code Pro"/>
              </a:rPr>
              <a:t>false</a:t>
            </a:r>
            <a:br>
              <a:rPr lang="en-US" altLang="en-US" sz="900" dirty="0">
                <a:solidFill>
                  <a:srgbClr val="FFFFFF"/>
                </a:solidFill>
                <a:latin typeface="Source Code Pro"/>
              </a:rPr>
            </a:b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br>
              <a:rPr lang="en-US" altLang="en-US" sz="900" dirty="0">
                <a:solidFill>
                  <a:srgbClr val="FFFFFF"/>
                </a:solidFill>
                <a:latin typeface="Source Code Pro"/>
              </a:rPr>
            </a:b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9A8297"/>
                </a:solidFill>
                <a:latin typeface="Source Code Pro"/>
              </a:rPr>
              <a:t>render</a:t>
            </a: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DDCA7E"/>
                </a:solidFill>
                <a:latin typeface="Source Code Pro"/>
              </a:rPr>
              <a:t>return</a:t>
            </a: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A7925A"/>
                </a:solidFill>
                <a:latin typeface="Source Code Pro"/>
              </a:rPr>
              <a:t>&lt;div&gt;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A7925A"/>
                </a:solidFill>
                <a:latin typeface="Source Code Pro"/>
              </a:rPr>
              <a:t>&lt;</a:t>
            </a:r>
            <a:r>
              <a:rPr lang="en-US" altLang="en-US" sz="900" dirty="0" err="1">
                <a:solidFill>
                  <a:srgbClr val="A7925A"/>
                </a:solidFill>
                <a:latin typeface="Source Code Pro"/>
              </a:rPr>
              <a:t>SearchBar</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DDCA7E"/>
                </a:solidFill>
                <a:latin typeface="Source Code Pro"/>
              </a:rPr>
              <a:t>filterText</a:t>
            </a:r>
            <a:r>
              <a:rPr lang="en-US" altLang="en-US" sz="900" dirty="0">
                <a:solidFill>
                  <a:srgbClr val="FFFFFF"/>
                </a:solidFill>
                <a:latin typeface="Source Code Pro"/>
              </a:rPr>
              <a:t>={</a:t>
            </a:r>
            <a:r>
              <a:rPr lang="en-US" altLang="en-US" sz="900" dirty="0" err="1">
                <a:solidFill>
                  <a:srgbClr val="DDCA7E"/>
                </a:solidFill>
                <a:latin typeface="Source Code Pro"/>
              </a:rPr>
              <a:t>this</a:t>
            </a:r>
            <a:r>
              <a:rPr lang="en-US" altLang="en-US" sz="900" dirty="0" err="1">
                <a:solidFill>
                  <a:srgbClr val="FFFFFF"/>
                </a:solidFill>
                <a:latin typeface="Source Code Pro"/>
              </a:rPr>
              <a:t>.</a:t>
            </a:r>
            <a:r>
              <a:rPr lang="en-US" altLang="en-US" sz="900" dirty="0" err="1">
                <a:solidFill>
                  <a:srgbClr val="9A8297"/>
                </a:solidFill>
                <a:latin typeface="Source Code Pro"/>
              </a:rPr>
              <a:t>state</a:t>
            </a:r>
            <a:r>
              <a:rPr lang="en-US" altLang="en-US" sz="900" dirty="0" err="1">
                <a:solidFill>
                  <a:srgbClr val="FFFFFF"/>
                </a:solidFill>
                <a:latin typeface="Source Code Pro"/>
              </a:rPr>
              <a:t>.</a:t>
            </a:r>
            <a:r>
              <a:rPr lang="en-US" altLang="en-US" sz="900" dirty="0" err="1">
                <a:solidFill>
                  <a:srgbClr val="9A8297"/>
                </a:solidFill>
                <a:latin typeface="Source Code Pro"/>
              </a:rPr>
              <a:t>filterText</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DDCA7E"/>
                </a:solidFill>
                <a:latin typeface="Source Code Pro"/>
              </a:rPr>
              <a:t>inStockOnly</a:t>
            </a:r>
            <a:r>
              <a:rPr lang="en-US" altLang="en-US" sz="900" dirty="0">
                <a:solidFill>
                  <a:srgbClr val="FFFFFF"/>
                </a:solidFill>
                <a:latin typeface="Source Code Pro"/>
              </a:rPr>
              <a:t>={</a:t>
            </a:r>
            <a:r>
              <a:rPr lang="en-US" altLang="en-US" sz="900" dirty="0" err="1">
                <a:solidFill>
                  <a:srgbClr val="DDCA7E"/>
                </a:solidFill>
                <a:latin typeface="Source Code Pro"/>
              </a:rPr>
              <a:t>this</a:t>
            </a:r>
            <a:r>
              <a:rPr lang="en-US" altLang="en-US" sz="900" dirty="0" err="1">
                <a:solidFill>
                  <a:srgbClr val="FFFFFF"/>
                </a:solidFill>
                <a:latin typeface="Source Code Pro"/>
              </a:rPr>
              <a:t>.</a:t>
            </a:r>
            <a:r>
              <a:rPr lang="en-US" altLang="en-US" sz="900" dirty="0" err="1">
                <a:solidFill>
                  <a:srgbClr val="9A8297"/>
                </a:solidFill>
                <a:latin typeface="Source Code Pro"/>
              </a:rPr>
              <a:t>state</a:t>
            </a:r>
            <a:r>
              <a:rPr lang="en-US" altLang="en-US" sz="900" dirty="0" err="1">
                <a:solidFill>
                  <a:srgbClr val="FFFFFF"/>
                </a:solidFill>
                <a:latin typeface="Source Code Pro"/>
              </a:rPr>
              <a:t>.</a:t>
            </a:r>
            <a:r>
              <a:rPr lang="en-US" altLang="en-US" sz="900" dirty="0" err="1">
                <a:solidFill>
                  <a:srgbClr val="9A8297"/>
                </a:solidFill>
                <a:latin typeface="Source Code Pro"/>
              </a:rPr>
              <a:t>inStockOnly</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A7925A"/>
                </a:solidFill>
                <a:latin typeface="Source Code Pro"/>
              </a:rPr>
              <a:t>/&gt;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A7925A"/>
                </a:solidFill>
                <a:latin typeface="Source Code Pro"/>
              </a:rPr>
              <a:t>&lt;</a:t>
            </a:r>
            <a:r>
              <a:rPr lang="en-US" altLang="en-US" sz="900" dirty="0" err="1">
                <a:solidFill>
                  <a:srgbClr val="A7925A"/>
                </a:solidFill>
                <a:latin typeface="Source Code Pro"/>
              </a:rPr>
              <a:t>ProductTable</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DDCA7E"/>
                </a:solidFill>
                <a:latin typeface="Source Code Pro"/>
              </a:rPr>
              <a:t>products</a:t>
            </a:r>
            <a:r>
              <a:rPr lang="en-US" altLang="en-US" sz="900" dirty="0">
                <a:solidFill>
                  <a:srgbClr val="FFFFFF"/>
                </a:solidFill>
                <a:latin typeface="Source Code Pro"/>
              </a:rPr>
              <a:t>={</a:t>
            </a:r>
            <a:r>
              <a:rPr lang="en-US" altLang="en-US" sz="900" dirty="0" err="1">
                <a:solidFill>
                  <a:srgbClr val="DDCA7E"/>
                </a:solidFill>
                <a:latin typeface="Source Code Pro"/>
              </a:rPr>
              <a:t>this</a:t>
            </a:r>
            <a:r>
              <a:rPr lang="en-US" altLang="en-US" sz="900" dirty="0" err="1">
                <a:solidFill>
                  <a:srgbClr val="FFFFFF"/>
                </a:solidFill>
                <a:latin typeface="Source Code Pro"/>
              </a:rPr>
              <a:t>.</a:t>
            </a:r>
            <a:r>
              <a:rPr lang="en-US" altLang="en-US" sz="900" dirty="0" err="1">
                <a:solidFill>
                  <a:srgbClr val="9A8297"/>
                </a:solidFill>
                <a:latin typeface="Source Code Pro"/>
              </a:rPr>
              <a:t>props</a:t>
            </a:r>
            <a:r>
              <a:rPr lang="en-US" altLang="en-US" sz="900" dirty="0" err="1">
                <a:solidFill>
                  <a:srgbClr val="FFFFFF"/>
                </a:solidFill>
                <a:latin typeface="Source Code Pro"/>
              </a:rPr>
              <a:t>.</a:t>
            </a:r>
            <a:r>
              <a:rPr lang="en-US" altLang="en-US" sz="900" dirty="0" err="1">
                <a:solidFill>
                  <a:srgbClr val="9A8297"/>
                </a:solidFill>
                <a:latin typeface="Source Code Pro"/>
              </a:rPr>
              <a:t>products</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DDCA7E"/>
                </a:solidFill>
                <a:latin typeface="Source Code Pro"/>
              </a:rPr>
              <a:t>filterText</a:t>
            </a:r>
            <a:r>
              <a:rPr lang="en-US" altLang="en-US" sz="900" dirty="0">
                <a:solidFill>
                  <a:srgbClr val="FFFFFF"/>
                </a:solidFill>
                <a:latin typeface="Source Code Pro"/>
              </a:rPr>
              <a:t>={</a:t>
            </a:r>
            <a:r>
              <a:rPr lang="en-US" altLang="en-US" sz="900" dirty="0" err="1">
                <a:solidFill>
                  <a:srgbClr val="DDCA7E"/>
                </a:solidFill>
                <a:latin typeface="Source Code Pro"/>
              </a:rPr>
              <a:t>this</a:t>
            </a:r>
            <a:r>
              <a:rPr lang="en-US" altLang="en-US" sz="900" dirty="0" err="1">
                <a:solidFill>
                  <a:srgbClr val="FFFFFF"/>
                </a:solidFill>
                <a:latin typeface="Source Code Pro"/>
              </a:rPr>
              <a:t>.</a:t>
            </a:r>
            <a:r>
              <a:rPr lang="en-US" altLang="en-US" sz="900" dirty="0" err="1">
                <a:solidFill>
                  <a:srgbClr val="9A8297"/>
                </a:solidFill>
                <a:latin typeface="Source Code Pro"/>
              </a:rPr>
              <a:t>state</a:t>
            </a:r>
            <a:r>
              <a:rPr lang="en-US" altLang="en-US" sz="900" dirty="0" err="1">
                <a:solidFill>
                  <a:srgbClr val="FFFFFF"/>
                </a:solidFill>
                <a:latin typeface="Source Code Pro"/>
              </a:rPr>
              <a:t>.</a:t>
            </a:r>
            <a:r>
              <a:rPr lang="en-US" altLang="en-US" sz="900" dirty="0" err="1">
                <a:solidFill>
                  <a:srgbClr val="9A8297"/>
                </a:solidFill>
                <a:latin typeface="Source Code Pro"/>
              </a:rPr>
              <a:t>filterText</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DDCA7E"/>
                </a:solidFill>
                <a:latin typeface="Source Code Pro"/>
              </a:rPr>
              <a:t>inStockOnly</a:t>
            </a:r>
            <a:r>
              <a:rPr lang="en-US" altLang="en-US" sz="900" dirty="0">
                <a:solidFill>
                  <a:srgbClr val="FFFFFF"/>
                </a:solidFill>
                <a:latin typeface="Source Code Pro"/>
              </a:rPr>
              <a:t>={</a:t>
            </a:r>
            <a:r>
              <a:rPr lang="en-US" altLang="en-US" sz="900" dirty="0" err="1">
                <a:solidFill>
                  <a:srgbClr val="DDCA7E"/>
                </a:solidFill>
                <a:latin typeface="Source Code Pro"/>
              </a:rPr>
              <a:t>this</a:t>
            </a:r>
            <a:r>
              <a:rPr lang="en-US" altLang="en-US" sz="900" dirty="0" err="1">
                <a:solidFill>
                  <a:srgbClr val="FFFFFF"/>
                </a:solidFill>
                <a:latin typeface="Source Code Pro"/>
              </a:rPr>
              <a:t>.</a:t>
            </a:r>
            <a:r>
              <a:rPr lang="en-US" altLang="en-US" sz="900" dirty="0" err="1">
                <a:solidFill>
                  <a:srgbClr val="9A8297"/>
                </a:solidFill>
                <a:latin typeface="Source Code Pro"/>
              </a:rPr>
              <a:t>state</a:t>
            </a:r>
            <a:r>
              <a:rPr lang="en-US" altLang="en-US" sz="900" dirty="0" err="1">
                <a:solidFill>
                  <a:srgbClr val="FFFFFF"/>
                </a:solidFill>
                <a:latin typeface="Source Code Pro"/>
              </a:rPr>
              <a:t>.</a:t>
            </a:r>
            <a:r>
              <a:rPr lang="en-US" altLang="en-US" sz="900" dirty="0" err="1">
                <a:solidFill>
                  <a:srgbClr val="9A8297"/>
                </a:solidFill>
                <a:latin typeface="Source Code Pro"/>
              </a:rPr>
              <a:t>inStockOnly</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A7925A"/>
                </a:solidFill>
                <a:latin typeface="Source Code Pro"/>
              </a:rPr>
              <a:t>/&gt;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A7925A"/>
                </a:solidFill>
                <a:latin typeface="Source Code Pro"/>
              </a:rPr>
              <a:t>&lt;/div&gt;</a:t>
            </a:r>
            <a:br>
              <a:rPr lang="en-US" altLang="en-US" sz="900" dirty="0">
                <a:solidFill>
                  <a:srgbClr val="FFFFFF"/>
                </a:solidFill>
                <a:latin typeface="Source Code Pro"/>
              </a:rPr>
            </a:b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a:t>
            </a:r>
            <a:r>
              <a:rPr lang="en-US" altLang="en-US" sz="300" dirty="0"/>
              <a:t> </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38762676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707D1A00-5DC9-804E-A3A9-6191CB30DF4B}"/>
              </a:ext>
            </a:extLst>
          </p:cNvPr>
          <p:cNvSpPr>
            <a:spLocks noGrp="1"/>
          </p:cNvSpPr>
          <p:nvPr>
            <p:ph type="body" sz="quarter" idx="10"/>
          </p:nvPr>
        </p:nvSpPr>
        <p:spPr>
          <a:xfrm>
            <a:off x="464400" y="1212850"/>
            <a:ext cx="11574000" cy="5539978"/>
          </a:xfrm>
        </p:spPr>
        <p:txBody>
          <a:bodyPr/>
          <a:lstStyle/>
          <a:p>
            <a:r>
              <a:rPr lang="en-US" dirty="0"/>
              <a:t>Add support for data flowing the other way</a:t>
            </a:r>
          </a:p>
          <a:p>
            <a:r>
              <a:rPr lang="en-US" dirty="0"/>
              <a:t>In this example, the form components deep in the hierarchy need to </a:t>
            </a:r>
            <a:br>
              <a:rPr lang="en-US" dirty="0"/>
            </a:br>
            <a:r>
              <a:rPr lang="en-US" dirty="0"/>
              <a:t>update the state in </a:t>
            </a:r>
            <a:r>
              <a:rPr lang="en-US" dirty="0" err="1"/>
              <a:t>FilterableProductTable</a:t>
            </a:r>
            <a:endParaRPr lang="en-US" dirty="0"/>
          </a:p>
          <a:p>
            <a:r>
              <a:rPr lang="en-US" dirty="0"/>
              <a:t>React makes this data flow explicit to make it easy to understand how your program works, but it does require a little more </a:t>
            </a:r>
            <a:br>
              <a:rPr lang="en-US" dirty="0"/>
            </a:br>
            <a:r>
              <a:rPr lang="en-US" dirty="0"/>
              <a:t>typing than traditional two-way data binding</a:t>
            </a:r>
          </a:p>
          <a:p>
            <a:r>
              <a:rPr lang="en-US" dirty="0"/>
              <a:t>Since components should only update their own state, </a:t>
            </a:r>
            <a:r>
              <a:rPr lang="en-US" dirty="0" err="1"/>
              <a:t>FilterableProductTable</a:t>
            </a:r>
            <a:r>
              <a:rPr lang="en-US" dirty="0"/>
              <a:t> will pass a </a:t>
            </a:r>
            <a:br>
              <a:rPr lang="en-US" dirty="0"/>
            </a:br>
            <a:r>
              <a:rPr lang="en-US" dirty="0"/>
              <a:t>callback to </a:t>
            </a:r>
            <a:r>
              <a:rPr lang="en-US" dirty="0" err="1"/>
              <a:t>SearchBar</a:t>
            </a:r>
            <a:r>
              <a:rPr lang="en-US" dirty="0"/>
              <a:t> that will fire whenever </a:t>
            </a:r>
            <a:br>
              <a:rPr lang="en-US" dirty="0"/>
            </a:br>
            <a:r>
              <a:rPr lang="en-US" dirty="0"/>
              <a:t>the state should be updated</a:t>
            </a:r>
          </a:p>
          <a:p>
            <a:r>
              <a:rPr lang="en-US" dirty="0"/>
              <a:t>We can use the </a:t>
            </a:r>
            <a:r>
              <a:rPr lang="en-US" dirty="0" err="1"/>
              <a:t>onChange</a:t>
            </a:r>
            <a:r>
              <a:rPr lang="en-US" dirty="0"/>
              <a:t> event on the inputs </a:t>
            </a:r>
            <a:br>
              <a:rPr lang="en-US" dirty="0"/>
            </a:br>
            <a:r>
              <a:rPr lang="en-US" dirty="0"/>
              <a:t>to be notified of it. And the callback passed by </a:t>
            </a:r>
            <a:br>
              <a:rPr lang="en-US" dirty="0"/>
            </a:br>
            <a:r>
              <a:rPr lang="en-US" dirty="0" err="1"/>
              <a:t>FilterableProductTable</a:t>
            </a:r>
            <a:r>
              <a:rPr lang="en-US" dirty="0"/>
              <a:t> will call </a:t>
            </a:r>
            <a:r>
              <a:rPr lang="en-US" dirty="0" err="1"/>
              <a:t>setState</a:t>
            </a:r>
            <a:r>
              <a:rPr lang="en-US" dirty="0"/>
              <a:t>(), and </a:t>
            </a:r>
            <a:br>
              <a:rPr lang="en-US" dirty="0"/>
            </a:br>
            <a:r>
              <a:rPr lang="en-US" dirty="0"/>
              <a:t>the app will be updated</a:t>
            </a:r>
          </a:p>
          <a:p>
            <a:endParaRPr lang="en-US" dirty="0"/>
          </a:p>
        </p:txBody>
      </p:sp>
      <p:sp>
        <p:nvSpPr>
          <p:cNvPr id="3" name="Title 2"/>
          <p:cNvSpPr>
            <a:spLocks noGrp="1"/>
          </p:cNvSpPr>
          <p:nvPr>
            <p:ph type="title"/>
          </p:nvPr>
        </p:nvSpPr>
        <p:spPr/>
        <p:txBody>
          <a:bodyPr/>
          <a:lstStyle/>
          <a:p>
            <a:r>
              <a:rPr lang="en-US" dirty="0"/>
              <a:t>Add Inverse Data Flow </a:t>
            </a:r>
          </a:p>
        </p:txBody>
      </p:sp>
      <p:sp>
        <p:nvSpPr>
          <p:cNvPr id="7" name="Rectangle 3"/>
          <p:cNvSpPr>
            <a:spLocks noChangeArrowheads="1"/>
          </p:cNvSpPr>
          <p:nvPr/>
        </p:nvSpPr>
        <p:spPr bwMode="auto">
          <a:xfrm>
            <a:off x="7809721" y="3072486"/>
            <a:ext cx="3816424" cy="3647152"/>
          </a:xfrm>
          <a:prstGeom prst="rect">
            <a:avLst/>
          </a:prstGeom>
          <a:solidFill>
            <a:srgbClr val="000000"/>
          </a:solidFill>
          <a:ln>
            <a:noFill/>
          </a:ln>
          <a:effectLst/>
        </p:spPr>
        <p:txBody>
          <a:bodyPr vert="horz" wrap="square" lIns="91440" tIns="91440" rIns="0" bIns="91440" numCol="1" anchor="ctr" anchorCtr="0" compatLnSpc="1">
            <a:prstTxWarp prst="textNoShape">
              <a:avLst/>
            </a:prstTxWarp>
            <a:spAutoFit/>
          </a:bodyPr>
          <a:lstStyle/>
          <a:p>
            <a:pPr lvl="0" defTabSz="914400" eaLnBrk="0" fontAlgn="base" hangingPunct="0">
              <a:spcBef>
                <a:spcPct val="0"/>
              </a:spcBef>
              <a:spcAft>
                <a:spcPct val="0"/>
              </a:spcAft>
            </a:pPr>
            <a:r>
              <a:rPr lang="en-US" altLang="en-US" sz="900" dirty="0">
                <a:solidFill>
                  <a:srgbClr val="DDCA7E"/>
                </a:solidFill>
                <a:latin typeface="Source Code Pro"/>
              </a:rPr>
              <a:t>class</a:t>
            </a:r>
            <a:r>
              <a:rPr lang="en-US" altLang="en-US" sz="900" dirty="0">
                <a:solidFill>
                  <a:srgbClr val="FFFFFF"/>
                </a:solidFill>
                <a:latin typeface="Source Code Pro"/>
              </a:rPr>
              <a:t> </a:t>
            </a:r>
            <a:r>
              <a:rPr lang="en-US" altLang="en-US" sz="900" dirty="0" err="1">
                <a:solidFill>
                  <a:srgbClr val="809BBD"/>
                </a:solidFill>
                <a:latin typeface="Source Code Pro"/>
              </a:rPr>
              <a:t>FilterableProductTable</a:t>
            </a:r>
            <a:r>
              <a:rPr lang="en-US" altLang="en-US" sz="900" dirty="0">
                <a:solidFill>
                  <a:srgbClr val="FFFFFF"/>
                </a:solidFill>
                <a:latin typeface="Source Code Pro"/>
              </a:rPr>
              <a:t> </a:t>
            </a:r>
            <a:r>
              <a:rPr lang="en-US" altLang="en-US" sz="900" dirty="0">
                <a:solidFill>
                  <a:srgbClr val="DDCA7E"/>
                </a:solidFill>
                <a:latin typeface="Source Code Pro"/>
              </a:rPr>
              <a:t>extends</a:t>
            </a:r>
            <a:r>
              <a:rPr lang="en-US" altLang="en-US" sz="900" dirty="0">
                <a:solidFill>
                  <a:srgbClr val="FFFFFF"/>
                </a:solidFill>
                <a:latin typeface="Source Code Pro"/>
              </a:rPr>
              <a:t> </a:t>
            </a:r>
            <a:r>
              <a:rPr lang="en-US" altLang="en-US" sz="900" dirty="0" err="1">
                <a:solidFill>
                  <a:srgbClr val="DDCA7E"/>
                </a:solidFill>
                <a:latin typeface="Source Code Pro"/>
              </a:rPr>
              <a:t>React</a:t>
            </a:r>
            <a:r>
              <a:rPr lang="en-US" altLang="en-US" sz="900" dirty="0" err="1">
                <a:solidFill>
                  <a:srgbClr val="FFFFFF"/>
                </a:solidFill>
                <a:latin typeface="Source Code Pro"/>
              </a:rPr>
              <a:t>.</a:t>
            </a:r>
            <a:r>
              <a:rPr lang="en-US" altLang="en-US" sz="900" dirty="0" err="1">
                <a:solidFill>
                  <a:srgbClr val="9A8297"/>
                </a:solidFill>
                <a:latin typeface="Source Code Pro"/>
              </a:rPr>
              <a:t>Component</a:t>
            </a: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9A8297"/>
                </a:solidFill>
                <a:latin typeface="Source Code Pro"/>
              </a:rPr>
              <a:t>constructor</a:t>
            </a:r>
            <a:r>
              <a:rPr lang="en-US" altLang="en-US" sz="900" dirty="0">
                <a:solidFill>
                  <a:srgbClr val="FFFFFF"/>
                </a:solidFill>
                <a:latin typeface="Source Code Pro"/>
              </a:rPr>
              <a:t>(</a:t>
            </a:r>
            <a:r>
              <a:rPr lang="en-US" altLang="en-US" sz="900" dirty="0">
                <a:solidFill>
                  <a:srgbClr val="809BBD"/>
                </a:solidFill>
                <a:latin typeface="Source Code Pro"/>
              </a:rPr>
              <a:t>props</a:t>
            </a: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DDCA7E"/>
                </a:solidFill>
                <a:latin typeface="Source Code Pro"/>
              </a:rPr>
              <a:t>super</a:t>
            </a:r>
            <a:r>
              <a:rPr lang="en-US" altLang="en-US" sz="900" dirty="0">
                <a:solidFill>
                  <a:srgbClr val="FFFFFF"/>
                </a:solidFill>
                <a:latin typeface="Source Code Pro"/>
              </a:rPr>
              <a:t>(</a:t>
            </a:r>
            <a:r>
              <a:rPr lang="en-US" altLang="en-US" sz="900" dirty="0">
                <a:solidFill>
                  <a:srgbClr val="809BBD"/>
                </a:solidFill>
                <a:latin typeface="Source Code Pro"/>
              </a:rPr>
              <a:t>props</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DDCA7E"/>
                </a:solidFill>
                <a:latin typeface="Source Code Pro"/>
              </a:rPr>
              <a:t>this</a:t>
            </a:r>
            <a:r>
              <a:rPr lang="en-US" altLang="en-US" sz="900" dirty="0" err="1">
                <a:solidFill>
                  <a:srgbClr val="FFFFFF"/>
                </a:solidFill>
                <a:latin typeface="Source Code Pro"/>
              </a:rPr>
              <a:t>.</a:t>
            </a:r>
            <a:r>
              <a:rPr lang="en-US" altLang="en-US" sz="900" dirty="0" err="1">
                <a:solidFill>
                  <a:srgbClr val="9A8297"/>
                </a:solidFill>
                <a:latin typeface="Source Code Pro"/>
              </a:rPr>
              <a:t>state</a:t>
            </a:r>
            <a:r>
              <a:rPr lang="en-US" altLang="en-US" sz="900" dirty="0">
                <a:solidFill>
                  <a:srgbClr val="FFFFFF"/>
                </a:solidFill>
                <a:latin typeface="Source Code Pro"/>
              </a:rPr>
              <a:t> </a:t>
            </a:r>
            <a:r>
              <a:rPr lang="en-US" altLang="en-US" sz="900" dirty="0">
                <a:solidFill>
                  <a:srgbClr val="CCCCCC"/>
                </a:solidFill>
                <a:latin typeface="Source Code Pro"/>
              </a:rPr>
              <a:t>=</a:t>
            </a: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9A8297"/>
                </a:solidFill>
                <a:latin typeface="Source Code Pro"/>
              </a:rPr>
              <a:t>filterText</a:t>
            </a:r>
            <a:r>
              <a:rPr lang="en-US" altLang="en-US" sz="900" dirty="0">
                <a:solidFill>
                  <a:srgbClr val="FFFFFF"/>
                </a:solidFill>
                <a:latin typeface="Source Code Pro"/>
              </a:rPr>
              <a:t>: </a:t>
            </a:r>
            <a:r>
              <a:rPr lang="en-US" altLang="en-US" sz="900" dirty="0">
                <a:solidFill>
                  <a:srgbClr val="96B38A"/>
                </a:solidFill>
                <a:latin typeface="Source Code Pro"/>
              </a:rPr>
              <a:t>''</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9A8297"/>
                </a:solidFill>
                <a:latin typeface="Source Code Pro"/>
              </a:rPr>
              <a:t>inStockOnly</a:t>
            </a:r>
            <a:r>
              <a:rPr lang="en-US" altLang="en-US" sz="900" dirty="0">
                <a:solidFill>
                  <a:srgbClr val="FFFFFF"/>
                </a:solidFill>
                <a:latin typeface="Source Code Pro"/>
              </a:rPr>
              <a:t>: </a:t>
            </a:r>
            <a:r>
              <a:rPr lang="en-US" altLang="en-US" sz="900" dirty="0">
                <a:solidFill>
                  <a:srgbClr val="DDCA7E"/>
                </a:solidFill>
                <a:latin typeface="Source Code Pro"/>
              </a:rPr>
              <a:t>false</a:t>
            </a:r>
            <a:br>
              <a:rPr lang="en-US" altLang="en-US" sz="900" dirty="0">
                <a:solidFill>
                  <a:srgbClr val="FFFFFF"/>
                </a:solidFill>
                <a:latin typeface="Source Code Pro"/>
              </a:rPr>
            </a:b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br>
              <a:rPr lang="en-US" altLang="en-US" sz="900" dirty="0">
                <a:solidFill>
                  <a:srgbClr val="FFFFFF"/>
                </a:solidFill>
                <a:latin typeface="Source Code Pro"/>
              </a:rPr>
            </a:b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9A8297"/>
                </a:solidFill>
                <a:latin typeface="Source Code Pro"/>
              </a:rPr>
              <a:t>render</a:t>
            </a: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DDCA7E"/>
                </a:solidFill>
                <a:latin typeface="Source Code Pro"/>
              </a:rPr>
              <a:t>return</a:t>
            </a: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A7925A"/>
                </a:solidFill>
                <a:latin typeface="Source Code Pro"/>
              </a:rPr>
              <a:t>&lt;div&gt;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A7925A"/>
                </a:solidFill>
                <a:latin typeface="Source Code Pro"/>
              </a:rPr>
              <a:t>&lt;</a:t>
            </a:r>
            <a:r>
              <a:rPr lang="en-US" altLang="en-US" sz="900" dirty="0" err="1">
                <a:solidFill>
                  <a:srgbClr val="A7925A"/>
                </a:solidFill>
                <a:latin typeface="Source Code Pro"/>
              </a:rPr>
              <a:t>SearchBar</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DDCA7E"/>
                </a:solidFill>
                <a:latin typeface="Source Code Pro"/>
              </a:rPr>
              <a:t>filterText</a:t>
            </a:r>
            <a:r>
              <a:rPr lang="en-US" altLang="en-US" sz="900" dirty="0">
                <a:solidFill>
                  <a:srgbClr val="FFFFFF"/>
                </a:solidFill>
                <a:latin typeface="Source Code Pro"/>
              </a:rPr>
              <a:t>={</a:t>
            </a:r>
            <a:r>
              <a:rPr lang="en-US" altLang="en-US" sz="900" dirty="0" err="1">
                <a:solidFill>
                  <a:srgbClr val="DDCA7E"/>
                </a:solidFill>
                <a:latin typeface="Source Code Pro"/>
              </a:rPr>
              <a:t>this</a:t>
            </a:r>
            <a:r>
              <a:rPr lang="en-US" altLang="en-US" sz="900" dirty="0" err="1">
                <a:solidFill>
                  <a:srgbClr val="FFFFFF"/>
                </a:solidFill>
                <a:latin typeface="Source Code Pro"/>
              </a:rPr>
              <a:t>.</a:t>
            </a:r>
            <a:r>
              <a:rPr lang="en-US" altLang="en-US" sz="900" dirty="0" err="1">
                <a:solidFill>
                  <a:srgbClr val="9A8297"/>
                </a:solidFill>
                <a:latin typeface="Source Code Pro"/>
              </a:rPr>
              <a:t>state</a:t>
            </a:r>
            <a:r>
              <a:rPr lang="en-US" altLang="en-US" sz="900" dirty="0" err="1">
                <a:solidFill>
                  <a:srgbClr val="FFFFFF"/>
                </a:solidFill>
                <a:latin typeface="Source Code Pro"/>
              </a:rPr>
              <a:t>.</a:t>
            </a:r>
            <a:r>
              <a:rPr lang="en-US" altLang="en-US" sz="900" dirty="0" err="1">
                <a:solidFill>
                  <a:srgbClr val="9A8297"/>
                </a:solidFill>
                <a:latin typeface="Source Code Pro"/>
              </a:rPr>
              <a:t>filterText</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DDCA7E"/>
                </a:solidFill>
                <a:latin typeface="Source Code Pro"/>
              </a:rPr>
              <a:t>inStockOnly</a:t>
            </a:r>
            <a:r>
              <a:rPr lang="en-US" altLang="en-US" sz="900" dirty="0">
                <a:solidFill>
                  <a:srgbClr val="FFFFFF"/>
                </a:solidFill>
                <a:latin typeface="Source Code Pro"/>
              </a:rPr>
              <a:t>={</a:t>
            </a:r>
            <a:r>
              <a:rPr lang="en-US" altLang="en-US" sz="900" dirty="0" err="1">
                <a:solidFill>
                  <a:srgbClr val="DDCA7E"/>
                </a:solidFill>
                <a:latin typeface="Source Code Pro"/>
              </a:rPr>
              <a:t>this</a:t>
            </a:r>
            <a:r>
              <a:rPr lang="en-US" altLang="en-US" sz="900" dirty="0" err="1">
                <a:solidFill>
                  <a:srgbClr val="FFFFFF"/>
                </a:solidFill>
                <a:latin typeface="Source Code Pro"/>
              </a:rPr>
              <a:t>.</a:t>
            </a:r>
            <a:r>
              <a:rPr lang="en-US" altLang="en-US" sz="900" dirty="0" err="1">
                <a:solidFill>
                  <a:srgbClr val="9A8297"/>
                </a:solidFill>
                <a:latin typeface="Source Code Pro"/>
              </a:rPr>
              <a:t>state</a:t>
            </a:r>
            <a:r>
              <a:rPr lang="en-US" altLang="en-US" sz="900" dirty="0" err="1">
                <a:solidFill>
                  <a:srgbClr val="FFFFFF"/>
                </a:solidFill>
                <a:latin typeface="Source Code Pro"/>
              </a:rPr>
              <a:t>.</a:t>
            </a:r>
            <a:r>
              <a:rPr lang="en-US" altLang="en-US" sz="900" dirty="0" err="1">
                <a:solidFill>
                  <a:srgbClr val="9A8297"/>
                </a:solidFill>
                <a:latin typeface="Source Code Pro"/>
              </a:rPr>
              <a:t>inStockOnly</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A7925A"/>
                </a:solidFill>
                <a:latin typeface="Source Code Pro"/>
              </a:rPr>
              <a:t>/&gt;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A7925A"/>
                </a:solidFill>
                <a:latin typeface="Source Code Pro"/>
              </a:rPr>
              <a:t>&lt;</a:t>
            </a:r>
            <a:r>
              <a:rPr lang="en-US" altLang="en-US" sz="900" dirty="0" err="1">
                <a:solidFill>
                  <a:srgbClr val="A7925A"/>
                </a:solidFill>
                <a:latin typeface="Source Code Pro"/>
              </a:rPr>
              <a:t>ProductTable</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DDCA7E"/>
                </a:solidFill>
                <a:latin typeface="Source Code Pro"/>
              </a:rPr>
              <a:t>products</a:t>
            </a:r>
            <a:r>
              <a:rPr lang="en-US" altLang="en-US" sz="900" dirty="0">
                <a:solidFill>
                  <a:srgbClr val="FFFFFF"/>
                </a:solidFill>
                <a:latin typeface="Source Code Pro"/>
              </a:rPr>
              <a:t>={</a:t>
            </a:r>
            <a:r>
              <a:rPr lang="en-US" altLang="en-US" sz="900" dirty="0" err="1">
                <a:solidFill>
                  <a:srgbClr val="DDCA7E"/>
                </a:solidFill>
                <a:latin typeface="Source Code Pro"/>
              </a:rPr>
              <a:t>this</a:t>
            </a:r>
            <a:r>
              <a:rPr lang="en-US" altLang="en-US" sz="900" dirty="0" err="1">
                <a:solidFill>
                  <a:srgbClr val="FFFFFF"/>
                </a:solidFill>
                <a:latin typeface="Source Code Pro"/>
              </a:rPr>
              <a:t>.</a:t>
            </a:r>
            <a:r>
              <a:rPr lang="en-US" altLang="en-US" sz="900" dirty="0" err="1">
                <a:solidFill>
                  <a:srgbClr val="9A8297"/>
                </a:solidFill>
                <a:latin typeface="Source Code Pro"/>
              </a:rPr>
              <a:t>props</a:t>
            </a:r>
            <a:r>
              <a:rPr lang="en-US" altLang="en-US" sz="900" dirty="0" err="1">
                <a:solidFill>
                  <a:srgbClr val="FFFFFF"/>
                </a:solidFill>
                <a:latin typeface="Source Code Pro"/>
              </a:rPr>
              <a:t>.</a:t>
            </a:r>
            <a:r>
              <a:rPr lang="en-US" altLang="en-US" sz="900" dirty="0" err="1">
                <a:solidFill>
                  <a:srgbClr val="9A8297"/>
                </a:solidFill>
                <a:latin typeface="Source Code Pro"/>
              </a:rPr>
              <a:t>products</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DDCA7E"/>
                </a:solidFill>
                <a:latin typeface="Source Code Pro"/>
              </a:rPr>
              <a:t>filterText</a:t>
            </a:r>
            <a:r>
              <a:rPr lang="en-US" altLang="en-US" sz="900" dirty="0">
                <a:solidFill>
                  <a:srgbClr val="FFFFFF"/>
                </a:solidFill>
                <a:latin typeface="Source Code Pro"/>
              </a:rPr>
              <a:t>={</a:t>
            </a:r>
            <a:r>
              <a:rPr lang="en-US" altLang="en-US" sz="900" dirty="0" err="1">
                <a:solidFill>
                  <a:srgbClr val="DDCA7E"/>
                </a:solidFill>
                <a:latin typeface="Source Code Pro"/>
              </a:rPr>
              <a:t>this</a:t>
            </a:r>
            <a:r>
              <a:rPr lang="en-US" altLang="en-US" sz="900" dirty="0" err="1">
                <a:solidFill>
                  <a:srgbClr val="FFFFFF"/>
                </a:solidFill>
                <a:latin typeface="Source Code Pro"/>
              </a:rPr>
              <a:t>.</a:t>
            </a:r>
            <a:r>
              <a:rPr lang="en-US" altLang="en-US" sz="900" dirty="0" err="1">
                <a:solidFill>
                  <a:srgbClr val="9A8297"/>
                </a:solidFill>
                <a:latin typeface="Source Code Pro"/>
              </a:rPr>
              <a:t>state</a:t>
            </a:r>
            <a:r>
              <a:rPr lang="en-US" altLang="en-US" sz="900" dirty="0" err="1">
                <a:solidFill>
                  <a:srgbClr val="FFFFFF"/>
                </a:solidFill>
                <a:latin typeface="Source Code Pro"/>
              </a:rPr>
              <a:t>.</a:t>
            </a:r>
            <a:r>
              <a:rPr lang="en-US" altLang="en-US" sz="900" dirty="0" err="1">
                <a:solidFill>
                  <a:srgbClr val="9A8297"/>
                </a:solidFill>
                <a:latin typeface="Source Code Pro"/>
              </a:rPr>
              <a:t>filterText</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err="1">
                <a:solidFill>
                  <a:srgbClr val="DDCA7E"/>
                </a:solidFill>
                <a:latin typeface="Source Code Pro"/>
              </a:rPr>
              <a:t>inStockOnly</a:t>
            </a:r>
            <a:r>
              <a:rPr lang="en-US" altLang="en-US" sz="900" dirty="0">
                <a:solidFill>
                  <a:srgbClr val="FFFFFF"/>
                </a:solidFill>
                <a:latin typeface="Source Code Pro"/>
              </a:rPr>
              <a:t>={</a:t>
            </a:r>
            <a:r>
              <a:rPr lang="en-US" altLang="en-US" sz="900" dirty="0" err="1">
                <a:solidFill>
                  <a:srgbClr val="DDCA7E"/>
                </a:solidFill>
                <a:latin typeface="Source Code Pro"/>
              </a:rPr>
              <a:t>this</a:t>
            </a:r>
            <a:r>
              <a:rPr lang="en-US" altLang="en-US" sz="900" dirty="0" err="1">
                <a:solidFill>
                  <a:srgbClr val="FFFFFF"/>
                </a:solidFill>
                <a:latin typeface="Source Code Pro"/>
              </a:rPr>
              <a:t>.</a:t>
            </a:r>
            <a:r>
              <a:rPr lang="en-US" altLang="en-US" sz="900" dirty="0" err="1">
                <a:solidFill>
                  <a:srgbClr val="9A8297"/>
                </a:solidFill>
                <a:latin typeface="Source Code Pro"/>
              </a:rPr>
              <a:t>state</a:t>
            </a:r>
            <a:r>
              <a:rPr lang="en-US" altLang="en-US" sz="900" dirty="0" err="1">
                <a:solidFill>
                  <a:srgbClr val="FFFFFF"/>
                </a:solidFill>
                <a:latin typeface="Source Code Pro"/>
              </a:rPr>
              <a:t>.</a:t>
            </a:r>
            <a:r>
              <a:rPr lang="en-US" altLang="en-US" sz="900" dirty="0" err="1">
                <a:solidFill>
                  <a:srgbClr val="9A8297"/>
                </a:solidFill>
                <a:latin typeface="Source Code Pro"/>
              </a:rPr>
              <a:t>inStockOnly</a:t>
            </a:r>
            <a:r>
              <a:rPr lang="en-US" altLang="en-US" sz="900" dirty="0">
                <a:solidFill>
                  <a:srgbClr val="FFFFFF"/>
                </a:solidFill>
                <a:latin typeface="Source Code Pro"/>
              </a:rPr>
              <a: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A7925A"/>
                </a:solidFill>
                <a:latin typeface="Source Code Pro"/>
              </a:rPr>
              <a:t>/&gt;</a:t>
            </a:r>
            <a:br>
              <a:rPr lang="en-US" altLang="en-US" sz="900" dirty="0">
                <a:solidFill>
                  <a:srgbClr val="FFFFFF"/>
                </a:solidFill>
                <a:latin typeface="Source Code Pro"/>
              </a:rPr>
            </a:br>
            <a:r>
              <a:rPr lang="en-US" altLang="en-US" sz="900" dirty="0">
                <a:solidFill>
                  <a:srgbClr val="FFFFFF"/>
                </a:solidFill>
                <a:latin typeface="Source Code Pro"/>
              </a:rPr>
              <a:t>      </a:t>
            </a:r>
            <a:r>
              <a:rPr lang="en-US" altLang="en-US" sz="900" dirty="0">
                <a:solidFill>
                  <a:srgbClr val="A7925A"/>
                </a:solidFill>
                <a:latin typeface="Source Code Pro"/>
              </a:rPr>
              <a:t>&lt;/div&gt;</a:t>
            </a:r>
            <a:br>
              <a:rPr lang="en-US" altLang="en-US" sz="900" dirty="0">
                <a:solidFill>
                  <a:srgbClr val="FFFFFF"/>
                </a:solidFill>
                <a:latin typeface="Source Code Pro"/>
              </a:rPr>
            </a:b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  }</a:t>
            </a:r>
            <a:br>
              <a:rPr lang="en-US" altLang="en-US" sz="900" dirty="0">
                <a:solidFill>
                  <a:srgbClr val="FFFFFF"/>
                </a:solidFill>
                <a:latin typeface="Source Code Pro"/>
              </a:rPr>
            </a:br>
            <a:r>
              <a:rPr lang="en-US" altLang="en-US" sz="900" dirty="0">
                <a:solidFill>
                  <a:srgbClr val="FFFFFF"/>
                </a:solidFill>
                <a:latin typeface="Source Code Pro"/>
              </a:rPr>
              <a:t>}</a:t>
            </a:r>
            <a:r>
              <a:rPr lang="en-US" altLang="en-US" sz="300" dirty="0"/>
              <a:t> </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967917595"/>
      </p:ext>
    </p:extLst>
  </p:cSld>
  <p:clrMapOvr>
    <a:masterClrMapping/>
  </p:clrMapOvr>
  <p:transition>
    <p:fade/>
  </p:transition>
</p:sld>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3.xml><?xml version="1.0" encoding="utf-8"?>
<ct:contentTypeSchema xmlns:ct="http://schemas.microsoft.com/office/2006/metadata/contentType" xmlns:ma="http://schemas.microsoft.com/office/2006/metadata/properties/metaAttributes" ct:_="" ma:_="" ma:contentTypeName="Document" ma:contentTypeID="0x010100134593D9FDB36041A0C9CBFB18AF751F" ma:contentTypeVersion="16" ma:contentTypeDescription="Create a new document." ma:contentTypeScope="" ma:versionID="b639ca93db15d69f80c54af144beaa47">
  <xsd:schema xmlns:xsd="http://www.w3.org/2001/XMLSchema" xmlns:xs="http://www.w3.org/2001/XMLSchema" xmlns:p="http://schemas.microsoft.com/office/2006/metadata/properties" xmlns:ns2="cddc2349-6e50-4a78-ad20-77af69b8a290" xmlns:ns3="5a56240e-be8b-42d7-bc40-f959eb77459e" targetNamespace="http://schemas.microsoft.com/office/2006/metadata/properties" ma:root="true" ma:fieldsID="c7986977ab7afe05b493d5fcb23a19d8" ns2:_="" ns3:_="">
    <xsd:import namespace="cddc2349-6e50-4a78-ad20-77af69b8a290"/>
    <xsd:import namespace="5a56240e-be8b-42d7-bc40-f959eb77459e"/>
    <xsd:element name="properties">
      <xsd:complexType>
        <xsd:sequence>
          <xsd:element name="documentManagement">
            <xsd:complexType>
              <xsd:all>
                <xsd:element ref="ns2:asdstatus" minOccurs="0"/>
                <xsd:element ref="ns2:asdtitle" minOccurs="0"/>
                <xsd:element ref="ns2:blutitle" minOccurs="0"/>
                <xsd:element ref="ns2:videolocation" minOccurs="0"/>
                <xsd:element ref="ns2:lablocation" minOccurs="0"/>
                <xsd:element ref="ns2:metadata" minOccurs="0"/>
                <xsd:element ref="ns2:MediaServiceMetadata" minOccurs="0"/>
                <xsd:element ref="ns2:MediaServiceFastMetadata"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c2349-6e50-4a78-ad20-77af69b8a290" elementFormDefault="qualified">
    <xsd:import namespace="http://schemas.microsoft.com/office/2006/documentManagement/types"/>
    <xsd:import namespace="http://schemas.microsoft.com/office/infopath/2007/PartnerControls"/>
    <xsd:element name="asdstatus" ma:index="8" nillable="true" ma:displayName="ASD Status" ma:internalName="asdstatus">
      <xsd:simpleType>
        <xsd:restriction base="dms:Choice">
          <xsd:enumeration value="ASD Pending"/>
          <xsd:enumeration value="ASD Complete"/>
          <xsd:enumeration value="ASD Rejected"/>
        </xsd:restriction>
      </xsd:simpleType>
    </xsd:element>
    <xsd:element name="asdtitle" ma:index="9" nillable="true" ma:displayName="ASD Title" ma:default="WorkshopPLUS - SharePoint Developer" ma:format="Dropdown" ma:internalName="asdtitle">
      <xsd:simpleType>
        <xsd:restriction base="dms:Text">
          <xsd:maxLength value="255"/>
        </xsd:restriction>
      </xsd:simpleType>
    </xsd:element>
    <xsd:element name="blutitle" ma:index="10" nillable="true" ma:displayName="BLU Title" ma:default="Presentation Slides" ma:format="Dropdown" ma:internalName="blutitle">
      <xsd:simpleType>
        <xsd:restriction base="dms:Text">
          <xsd:maxLength value="255"/>
        </xsd:restriction>
      </xsd:simpleType>
    </xsd:element>
    <xsd:element name="videolocation" ma:index="11" nillable="true" ma:displayName="Video Location" ma:internalName="videolocation">
      <xsd:complexType>
        <xsd:complexContent>
          <xsd:extension base="dms:URL">
            <xsd:sequence>
              <xsd:element name="Url" type="dms:ValidUrl" minOccurs="0" nillable="true"/>
              <xsd:element name="Description" type="xsd:string" nillable="true"/>
            </xsd:sequence>
          </xsd:extension>
        </xsd:complexContent>
      </xsd:complexType>
    </xsd:element>
    <xsd:element name="lablocation" ma:index="12" nillable="true" ma:displayName="Lab Location" ma:internalName="lablocation">
      <xsd:complexType>
        <xsd:complexContent>
          <xsd:extension base="dms:URL">
            <xsd:sequence>
              <xsd:element name="Url" type="dms:ValidUrl" minOccurs="0" nillable="true"/>
              <xsd:element name="Description" type="xsd:string" nillable="true"/>
            </xsd:sequence>
          </xsd:extension>
        </xsd:complexContent>
      </xsd:complexType>
    </xsd:element>
    <xsd:element name="metadata" ma:index="13" nillable="true" ma:displayName="Metadata" ma:internalName="metadata">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56240e-be8b-42d7-bc40-f959eb7745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blutitle xmlns="cddc2349-6e50-4a78-ad20-77af69b8a290">Presentation Slides</blutitle>
    <asdtitle xmlns="cddc2349-6e50-4a78-ad20-77af69b8a290">WorkshopPLUS - SharePoint Developer</asdtitle>
    <videolocation xmlns="cddc2349-6e50-4a78-ad20-77af69b8a290">
      <Url xsi:nil="true"/>
      <Description xsi:nil="true"/>
    </videolocation>
    <metadata xmlns="cddc2349-6e50-4a78-ad20-77af69b8a290" xsi:nil="true"/>
    <lablocation xmlns="cddc2349-6e50-4a78-ad20-77af69b8a290">
      <Url xsi:nil="true"/>
      <Description xsi:nil="true"/>
    </lablocation>
    <asdstatus xmlns="cddc2349-6e50-4a78-ad20-77af69b8a290" xsi:nil="true"/>
  </documentManagement>
</p:properties>
</file>

<file path=customXml/itemProps1.xml><?xml version="1.0" encoding="utf-8"?>
<ds:datastoreItem xmlns:ds="http://schemas.openxmlformats.org/officeDocument/2006/customXml" ds:itemID="{FCC92300-93FF-4DE6-9087-FF4D435C4A71}">
  <ds:schemaRefs>
    <ds:schemaRef ds:uri="http://schemas.microsoft.com/sharepoint/v3/contenttype/forms"/>
  </ds:schemaRefs>
</ds:datastoreItem>
</file>

<file path=customXml/itemProps2.xml><?xml version="1.0" encoding="utf-8"?>
<ds:datastoreItem xmlns:ds="http://schemas.openxmlformats.org/officeDocument/2006/customXml" ds:itemID="{AB748CBD-0949-444B-9600-75CD9A8FAB3E}">
  <ds:schemaRefs>
    <ds:schemaRef ds:uri="http://schemas.microsoft.com/edu/athena"/>
  </ds:schemaRefs>
</ds:datastoreItem>
</file>

<file path=customXml/itemProps3.xml><?xml version="1.0" encoding="utf-8"?>
<ds:datastoreItem xmlns:ds="http://schemas.openxmlformats.org/officeDocument/2006/customXml" ds:itemID="{7173F389-32B3-4540-8952-252948CA2A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c2349-6e50-4a78-ad20-77af69b8a290"/>
    <ds:schemaRef ds:uri="5a56240e-be8b-42d7-bc40-f959eb7745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EE3AF5A-3C6F-4C3C-9D89-2560C46E2F90}">
  <ds:schemaRefs>
    <ds:schemaRef ds:uri="http://schemas.microsoft.com/office/2006/metadata/properties"/>
    <ds:schemaRef ds:uri="http://schemas.microsoft.com/office/infopath/2007/PartnerControls"/>
    <ds:schemaRef ds:uri="cddc2349-6e50-4a78-ad20-77af69b8a290"/>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5503</Words>
  <Application>Microsoft Office PowerPoint</Application>
  <PresentationFormat>Custom</PresentationFormat>
  <Paragraphs>515</Paragraphs>
  <Slides>49</Slides>
  <Notes>20</Notes>
  <HiddenSlides>0</HiddenSlides>
  <MMClips>1</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Consolas</vt:lpstr>
      <vt:lpstr>Courier New</vt:lpstr>
      <vt:lpstr>proxima-nova</vt:lpstr>
      <vt:lpstr>Segoe UI</vt:lpstr>
      <vt:lpstr>Segoe UI Light</vt:lpstr>
      <vt:lpstr>Segoe UI Semibold</vt:lpstr>
      <vt:lpstr>Source Code Pro</vt:lpstr>
      <vt:lpstr>Wingdings</vt:lpstr>
      <vt:lpstr>Office 365 PPT Template - 2017</vt:lpstr>
      <vt:lpstr>Using React and Office UI Fabric React Components</vt:lpstr>
      <vt:lpstr>React 101 &amp; Basic React Web Part Structure  </vt:lpstr>
      <vt:lpstr>Steps to design and build React based web parts</vt:lpstr>
      <vt:lpstr>React Design Principles</vt:lpstr>
      <vt:lpstr>Break The UI Into A Component Hierarchy</vt:lpstr>
      <vt:lpstr>Build A Static Version in React</vt:lpstr>
      <vt:lpstr>Identify The Minimal (but complete) Representation Of UI State </vt:lpstr>
      <vt:lpstr>Identify Where Your State Should Live </vt:lpstr>
      <vt:lpstr>Add Inverse Data Flow </vt:lpstr>
      <vt:lpstr>How to create a React web part</vt:lpstr>
      <vt:lpstr>Structure of SPFx React project</vt:lpstr>
      <vt:lpstr>Demo Creating a SharePoint Framework webpart which uses React</vt:lpstr>
      <vt:lpstr>Summary</vt:lpstr>
      <vt:lpstr>Using React and Office UI Fabric React Components</vt:lpstr>
      <vt:lpstr>Using React and Office UI Fabric React Components  </vt:lpstr>
      <vt:lpstr>What is the Office UI Fabric?</vt:lpstr>
      <vt:lpstr>Open Source</vt:lpstr>
      <vt:lpstr>Monitor Releases and Contribute</vt:lpstr>
      <vt:lpstr>Fabric Core styling</vt:lpstr>
      <vt:lpstr>Styles</vt:lpstr>
      <vt:lpstr>Typography</vt:lpstr>
      <vt:lpstr>Typography</vt:lpstr>
      <vt:lpstr>Color</vt:lpstr>
      <vt:lpstr>Color</vt:lpstr>
      <vt:lpstr>Color</vt:lpstr>
      <vt:lpstr>Color</vt:lpstr>
      <vt:lpstr>Icons</vt:lpstr>
      <vt:lpstr>Icons</vt:lpstr>
      <vt:lpstr>Side panel animations</vt:lpstr>
      <vt:lpstr>Dialog animations</vt:lpstr>
      <vt:lpstr>Responsive Grid</vt:lpstr>
      <vt:lpstr>Localization</vt:lpstr>
      <vt:lpstr>Localization</vt:lpstr>
      <vt:lpstr>Fabric React: Office UI Fabric Components</vt:lpstr>
      <vt:lpstr>The Code</vt:lpstr>
      <vt:lpstr>Using Fabric React Controls</vt:lpstr>
      <vt:lpstr>Demo Leveraging Fabric React in SPFx Projects</vt:lpstr>
      <vt:lpstr>Summary</vt:lpstr>
      <vt:lpstr>Using React and Office UI Fabric React Components</vt:lpstr>
      <vt:lpstr>Extend existing web part to be dynamic</vt:lpstr>
      <vt:lpstr>React Components Are Dynamic</vt:lpstr>
      <vt:lpstr>Component Properties</vt:lpstr>
      <vt:lpstr>Component Properties to Publish Events</vt:lpstr>
      <vt:lpstr>Component State</vt:lpstr>
      <vt:lpstr>Demo Leveraging Fabric React in SPFx Projects</vt:lpstr>
      <vt:lpstr>Summary</vt:lpstr>
      <vt:lpstr>Reading further</vt:lpstr>
      <vt:lpstr>Lab  In this lab you work with React and the the SharePoint Framework (SPFx) to extend the user interface with the React web framework.  aka.ms/spdevwsM4L7</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2020-04-11T08:21:22Z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0x010100134593D9FDB36041A0C9CBFB18AF751F</vt:lpwstr>
  </property>
</Properties>
</file>