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5"/>
  </p:sldMasterIdLst>
  <p:notesMasterIdLst>
    <p:notesMasterId r:id="rId36"/>
  </p:notesMasterIdLst>
  <p:handoutMasterIdLst>
    <p:handoutMasterId r:id="rId37"/>
  </p:handoutMasterIdLst>
  <p:sldIdLst>
    <p:sldId id="1562" r:id="rId6"/>
    <p:sldId id="1563" r:id="rId7"/>
    <p:sldId id="1591" r:id="rId8"/>
    <p:sldId id="1596" r:id="rId9"/>
    <p:sldId id="1601" r:id="rId10"/>
    <p:sldId id="1602" r:id="rId11"/>
    <p:sldId id="1603" r:id="rId12"/>
    <p:sldId id="1547" r:id="rId13"/>
    <p:sldId id="1604" r:id="rId14"/>
    <p:sldId id="1605" r:id="rId15"/>
    <p:sldId id="1606" r:id="rId16"/>
    <p:sldId id="1607" r:id="rId17"/>
    <p:sldId id="1589" r:id="rId18"/>
    <p:sldId id="1577" r:id="rId19"/>
    <p:sldId id="1608" r:id="rId20"/>
    <p:sldId id="1609" r:id="rId21"/>
    <p:sldId id="1610" r:id="rId22"/>
    <p:sldId id="1590" r:id="rId23"/>
    <p:sldId id="1611" r:id="rId24"/>
    <p:sldId id="1612" r:id="rId25"/>
    <p:sldId id="1616" r:id="rId26"/>
    <p:sldId id="1617" r:id="rId27"/>
    <p:sldId id="1618" r:id="rId28"/>
    <p:sldId id="1619" r:id="rId29"/>
    <p:sldId id="1620" r:id="rId30"/>
    <p:sldId id="1621" r:id="rId31"/>
    <p:sldId id="1622" r:id="rId32"/>
    <p:sldId id="1578" r:id="rId33"/>
    <p:sldId id="1627" r:id="rId34"/>
    <p:sldId id="1625" r:id="rId3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Microsoft Teams customizations using SPFx" id="{E1FBED56-7E21-C94D-8049-451270E8C32A}">
          <p14:sldIdLst>
            <p14:sldId id="1562"/>
            <p14:sldId id="1563"/>
            <p14:sldId id="1591"/>
            <p14:sldId id="1596"/>
            <p14:sldId id="1601"/>
            <p14:sldId id="1602"/>
            <p14:sldId id="1603"/>
            <p14:sldId id="1547"/>
            <p14:sldId id="1604"/>
            <p14:sldId id="1605"/>
            <p14:sldId id="1606"/>
            <p14:sldId id="1607"/>
            <p14:sldId id="1589"/>
            <p14:sldId id="1577"/>
          </p14:sldIdLst>
        </p14:section>
        <p14:section name="Leveraging SharePoint &amp; Microsoft Teams Contexts" id="{153ADCE8-40B3-40CD-9D8F-740686069D9A}">
          <p14:sldIdLst>
            <p14:sldId id="1608"/>
            <p14:sldId id="1609"/>
            <p14:sldId id="1610"/>
            <p14:sldId id="1590"/>
            <p14:sldId id="1611"/>
            <p14:sldId id="1612"/>
          </p14:sldIdLst>
        </p14:section>
        <p14:section name="Configuration" id="{94E546CB-1C7A-4CB6-AC48-6AE1926AA46D}">
          <p14:sldIdLst>
            <p14:sldId id="1616"/>
            <p14:sldId id="1617"/>
            <p14:sldId id="1618"/>
            <p14:sldId id="1619"/>
            <p14:sldId id="1620"/>
            <p14:sldId id="1621"/>
            <p14:sldId id="1622"/>
            <p14:sldId id="1578"/>
            <p14:sldId id="1627"/>
            <p14:sldId id="16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14" autoAdjust="0"/>
    <p:restoredTop sz="78014" autoAdjust="0"/>
  </p:normalViewPr>
  <p:slideViewPr>
    <p:cSldViewPr snapToGrid="0">
      <p:cViewPr varScale="1">
        <p:scale>
          <a:sx n="84" d="100"/>
          <a:sy n="84" d="100"/>
        </p:scale>
        <p:origin x="51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CB26A5-C6DC-474C-96C6-587571AFCC3F}" type="doc">
      <dgm:prSet loTypeId="urn:microsoft.com/office/officeart/2009/layout/CircleArrowProcess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FBA3CF-96D2-4046-A923-6251710AC3D4}">
      <dgm:prSet/>
      <dgm:spPr/>
      <dgm:t>
        <a:bodyPr/>
        <a:lstStyle/>
        <a:p>
          <a:r>
            <a:rPr lang="en-US" baseline="0"/>
            <a:t>Specify web part can be a tab</a:t>
          </a:r>
          <a:endParaRPr lang="en-US"/>
        </a:p>
      </dgm:t>
    </dgm:pt>
    <dgm:pt modelId="{5A590DBB-6CB6-034A-BD72-A59CCAAD3930}" type="parTrans" cxnId="{7350FE46-D29B-1448-A9E5-F22D4A7D5AFC}">
      <dgm:prSet/>
      <dgm:spPr/>
      <dgm:t>
        <a:bodyPr/>
        <a:lstStyle/>
        <a:p>
          <a:endParaRPr lang="en-US"/>
        </a:p>
      </dgm:t>
    </dgm:pt>
    <dgm:pt modelId="{3AEBF18B-3389-2648-81D2-584CC6D6A5A7}" type="sibTrans" cxnId="{7350FE46-D29B-1448-A9E5-F22D4A7D5AFC}">
      <dgm:prSet/>
      <dgm:spPr/>
      <dgm:t>
        <a:bodyPr/>
        <a:lstStyle/>
        <a:p>
          <a:endParaRPr lang="en-US"/>
        </a:p>
      </dgm:t>
    </dgm:pt>
    <dgm:pt modelId="{3F6EDC6D-23EC-AC48-9ED3-FDF64FFAC31D}">
      <dgm:prSet/>
      <dgm:spPr/>
      <dgm:t>
        <a:bodyPr/>
        <a:lstStyle/>
        <a:p>
          <a:r>
            <a:rPr lang="en-US" baseline="0"/>
            <a:t>Create Microsoft Teams tab images &amp; descriptions</a:t>
          </a:r>
          <a:endParaRPr lang="en-US"/>
        </a:p>
      </dgm:t>
    </dgm:pt>
    <dgm:pt modelId="{86CAE1CF-F488-364F-9220-94D72E6C28D2}" type="parTrans" cxnId="{1B80ADDC-F16F-D14A-805D-1A5BBBFCF18B}">
      <dgm:prSet/>
      <dgm:spPr/>
      <dgm:t>
        <a:bodyPr/>
        <a:lstStyle/>
        <a:p>
          <a:endParaRPr lang="en-US"/>
        </a:p>
      </dgm:t>
    </dgm:pt>
    <dgm:pt modelId="{72C2F2B8-34BC-3C4F-B20E-4CB3162377D7}" type="sibTrans" cxnId="{1B80ADDC-F16F-D14A-805D-1A5BBBFCF18B}">
      <dgm:prSet/>
      <dgm:spPr/>
      <dgm:t>
        <a:bodyPr/>
        <a:lstStyle/>
        <a:p>
          <a:endParaRPr lang="en-US"/>
        </a:p>
      </dgm:t>
    </dgm:pt>
    <dgm:pt modelId="{741E21FF-9756-C74E-912B-71FC58C654AD}">
      <dgm:prSet/>
      <dgm:spPr/>
      <dgm:t>
        <a:bodyPr/>
        <a:lstStyle/>
        <a:p>
          <a:r>
            <a:rPr lang="en-US" baseline="0"/>
            <a:t>Create manifest to Microsoft Teams app</a:t>
          </a:r>
          <a:endParaRPr lang="en-US"/>
        </a:p>
      </dgm:t>
    </dgm:pt>
    <dgm:pt modelId="{1AC6AE72-8255-BC4D-BA5D-99D0DC88105C}" type="parTrans" cxnId="{675E72C0-F766-7C45-BC72-9321020D79E7}">
      <dgm:prSet/>
      <dgm:spPr/>
      <dgm:t>
        <a:bodyPr/>
        <a:lstStyle/>
        <a:p>
          <a:endParaRPr lang="en-US"/>
        </a:p>
      </dgm:t>
    </dgm:pt>
    <dgm:pt modelId="{0AC1AAD9-3DE7-4840-8615-4D0D4F02433B}" type="sibTrans" cxnId="{675E72C0-F766-7C45-BC72-9321020D79E7}">
      <dgm:prSet/>
      <dgm:spPr/>
      <dgm:t>
        <a:bodyPr/>
        <a:lstStyle/>
        <a:p>
          <a:endParaRPr lang="en-US"/>
        </a:p>
      </dgm:t>
    </dgm:pt>
    <dgm:pt modelId="{181DA050-2B95-8644-8C8A-6D0DA7FFFC37}" type="pres">
      <dgm:prSet presAssocID="{67CB26A5-C6DC-474C-96C6-587571AFCC3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A4C4993-6437-C840-8C71-F897D856B759}" type="pres">
      <dgm:prSet presAssocID="{F6FBA3CF-96D2-4046-A923-6251710AC3D4}" presName="Accent1" presStyleCnt="0"/>
      <dgm:spPr/>
    </dgm:pt>
    <dgm:pt modelId="{953AD8D2-4296-7048-BDF6-3BC5CD7B9667}" type="pres">
      <dgm:prSet presAssocID="{F6FBA3CF-96D2-4046-A923-6251710AC3D4}" presName="Accent" presStyleLbl="node1" presStyleIdx="0" presStyleCnt="3"/>
      <dgm:spPr/>
    </dgm:pt>
    <dgm:pt modelId="{CA672D27-EE07-AB4E-8206-23B491B0F2F0}" type="pres">
      <dgm:prSet presAssocID="{F6FBA3CF-96D2-4046-A923-6251710AC3D4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F18C8D81-CD2A-EA46-B459-C31CEFD151E0}" type="pres">
      <dgm:prSet presAssocID="{3F6EDC6D-23EC-AC48-9ED3-FDF64FFAC31D}" presName="Accent2" presStyleCnt="0"/>
      <dgm:spPr/>
    </dgm:pt>
    <dgm:pt modelId="{2E01C5E4-1BF0-DE49-978A-D2FB31D44809}" type="pres">
      <dgm:prSet presAssocID="{3F6EDC6D-23EC-AC48-9ED3-FDF64FFAC31D}" presName="Accent" presStyleLbl="node1" presStyleIdx="1" presStyleCnt="3"/>
      <dgm:spPr/>
    </dgm:pt>
    <dgm:pt modelId="{2D87A2D4-5EF1-3C44-BAB4-2E8AB1FE47EA}" type="pres">
      <dgm:prSet presAssocID="{3F6EDC6D-23EC-AC48-9ED3-FDF64FFAC31D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A9E99D2-1175-7E42-AA5B-5C4A57E71A2C}" type="pres">
      <dgm:prSet presAssocID="{741E21FF-9756-C74E-912B-71FC58C654AD}" presName="Accent3" presStyleCnt="0"/>
      <dgm:spPr/>
    </dgm:pt>
    <dgm:pt modelId="{802F4251-5139-5943-AF2B-3431E475755D}" type="pres">
      <dgm:prSet presAssocID="{741E21FF-9756-C74E-912B-71FC58C654AD}" presName="Accent" presStyleLbl="node1" presStyleIdx="2" presStyleCnt="3"/>
      <dgm:spPr/>
    </dgm:pt>
    <dgm:pt modelId="{8249A872-561A-0C48-BF9E-CCB343D67295}" type="pres">
      <dgm:prSet presAssocID="{741E21FF-9756-C74E-912B-71FC58C654A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4D8AAB05-F934-6646-B163-AFB042378FF4}" type="presOf" srcId="{3F6EDC6D-23EC-AC48-9ED3-FDF64FFAC31D}" destId="{2D87A2D4-5EF1-3C44-BAB4-2E8AB1FE47EA}" srcOrd="0" destOrd="0" presId="urn:microsoft.com/office/officeart/2009/layout/CircleArrowProcess"/>
    <dgm:cxn modelId="{0F4B4E3D-58F4-604B-B352-48470EDA364D}" type="presOf" srcId="{67CB26A5-C6DC-474C-96C6-587571AFCC3F}" destId="{181DA050-2B95-8644-8C8A-6D0DA7FFFC37}" srcOrd="0" destOrd="0" presId="urn:microsoft.com/office/officeart/2009/layout/CircleArrowProcess"/>
    <dgm:cxn modelId="{ADD3F864-1457-B94D-A315-E56710781834}" type="presOf" srcId="{F6FBA3CF-96D2-4046-A923-6251710AC3D4}" destId="{CA672D27-EE07-AB4E-8206-23B491B0F2F0}" srcOrd="0" destOrd="0" presId="urn:microsoft.com/office/officeart/2009/layout/CircleArrowProcess"/>
    <dgm:cxn modelId="{7350FE46-D29B-1448-A9E5-F22D4A7D5AFC}" srcId="{67CB26A5-C6DC-474C-96C6-587571AFCC3F}" destId="{F6FBA3CF-96D2-4046-A923-6251710AC3D4}" srcOrd="0" destOrd="0" parTransId="{5A590DBB-6CB6-034A-BD72-A59CCAAD3930}" sibTransId="{3AEBF18B-3389-2648-81D2-584CC6D6A5A7}"/>
    <dgm:cxn modelId="{473B338E-B068-794D-A7ED-BE6FF49C916D}" type="presOf" srcId="{741E21FF-9756-C74E-912B-71FC58C654AD}" destId="{8249A872-561A-0C48-BF9E-CCB343D67295}" srcOrd="0" destOrd="0" presId="urn:microsoft.com/office/officeart/2009/layout/CircleArrowProcess"/>
    <dgm:cxn modelId="{675E72C0-F766-7C45-BC72-9321020D79E7}" srcId="{67CB26A5-C6DC-474C-96C6-587571AFCC3F}" destId="{741E21FF-9756-C74E-912B-71FC58C654AD}" srcOrd="2" destOrd="0" parTransId="{1AC6AE72-8255-BC4D-BA5D-99D0DC88105C}" sibTransId="{0AC1AAD9-3DE7-4840-8615-4D0D4F02433B}"/>
    <dgm:cxn modelId="{1B80ADDC-F16F-D14A-805D-1A5BBBFCF18B}" srcId="{67CB26A5-C6DC-474C-96C6-587571AFCC3F}" destId="{3F6EDC6D-23EC-AC48-9ED3-FDF64FFAC31D}" srcOrd="1" destOrd="0" parTransId="{86CAE1CF-F488-364F-9220-94D72E6C28D2}" sibTransId="{72C2F2B8-34BC-3C4F-B20E-4CB3162377D7}"/>
    <dgm:cxn modelId="{DF143A1C-E768-8542-B8AA-56B9DCDFB624}" type="presParOf" srcId="{181DA050-2B95-8644-8C8A-6D0DA7FFFC37}" destId="{6A4C4993-6437-C840-8C71-F897D856B759}" srcOrd="0" destOrd="0" presId="urn:microsoft.com/office/officeart/2009/layout/CircleArrowProcess"/>
    <dgm:cxn modelId="{46E07260-ABAC-6641-ABA3-67BD892436BA}" type="presParOf" srcId="{6A4C4993-6437-C840-8C71-F897D856B759}" destId="{953AD8D2-4296-7048-BDF6-3BC5CD7B9667}" srcOrd="0" destOrd="0" presId="urn:microsoft.com/office/officeart/2009/layout/CircleArrowProcess"/>
    <dgm:cxn modelId="{D2A07AEB-975A-3B4D-B613-3778055ABDE5}" type="presParOf" srcId="{181DA050-2B95-8644-8C8A-6D0DA7FFFC37}" destId="{CA672D27-EE07-AB4E-8206-23B491B0F2F0}" srcOrd="1" destOrd="0" presId="urn:microsoft.com/office/officeart/2009/layout/CircleArrowProcess"/>
    <dgm:cxn modelId="{3F9D84C1-8F1C-CD49-AAFD-E60E38D40A06}" type="presParOf" srcId="{181DA050-2B95-8644-8C8A-6D0DA7FFFC37}" destId="{F18C8D81-CD2A-EA46-B459-C31CEFD151E0}" srcOrd="2" destOrd="0" presId="urn:microsoft.com/office/officeart/2009/layout/CircleArrowProcess"/>
    <dgm:cxn modelId="{309E60E8-FFF8-674E-9659-92DC3C4A707F}" type="presParOf" srcId="{F18C8D81-CD2A-EA46-B459-C31CEFD151E0}" destId="{2E01C5E4-1BF0-DE49-978A-D2FB31D44809}" srcOrd="0" destOrd="0" presId="urn:microsoft.com/office/officeart/2009/layout/CircleArrowProcess"/>
    <dgm:cxn modelId="{A3A78180-3A84-BC44-8335-BA7E94F5DF90}" type="presParOf" srcId="{181DA050-2B95-8644-8C8A-6D0DA7FFFC37}" destId="{2D87A2D4-5EF1-3C44-BAB4-2E8AB1FE47EA}" srcOrd="3" destOrd="0" presId="urn:microsoft.com/office/officeart/2009/layout/CircleArrowProcess"/>
    <dgm:cxn modelId="{4B44A240-C41A-834D-BAC4-6EFD674F88F0}" type="presParOf" srcId="{181DA050-2B95-8644-8C8A-6D0DA7FFFC37}" destId="{AA9E99D2-1175-7E42-AA5B-5C4A57E71A2C}" srcOrd="4" destOrd="0" presId="urn:microsoft.com/office/officeart/2009/layout/CircleArrowProcess"/>
    <dgm:cxn modelId="{3F8BAA23-8AE0-1045-ABCE-FF697E738D90}" type="presParOf" srcId="{AA9E99D2-1175-7E42-AA5B-5C4A57E71A2C}" destId="{802F4251-5139-5943-AF2B-3431E475755D}" srcOrd="0" destOrd="0" presId="urn:microsoft.com/office/officeart/2009/layout/CircleArrowProcess"/>
    <dgm:cxn modelId="{7A2DFE0D-361B-9740-9442-21966B4FAA73}" type="presParOf" srcId="{181DA050-2B95-8644-8C8A-6D0DA7FFFC37}" destId="{8249A872-561A-0C48-BF9E-CCB343D67295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AD8D2-4296-7048-BDF6-3BC5CD7B9667}">
      <dsp:nvSpPr>
        <dsp:cNvPr id="0" name=""/>
        <dsp:cNvSpPr/>
      </dsp:nvSpPr>
      <dsp:spPr>
        <a:xfrm>
          <a:off x="4849182" y="0"/>
          <a:ext cx="2596921" cy="259731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72D27-EE07-AB4E-8206-23B491B0F2F0}">
      <dsp:nvSpPr>
        <dsp:cNvPr id="0" name=""/>
        <dsp:cNvSpPr/>
      </dsp:nvSpPr>
      <dsp:spPr>
        <a:xfrm>
          <a:off x="5423187" y="937710"/>
          <a:ext cx="1443059" cy="72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Specify web part can be a tab</a:t>
          </a:r>
          <a:endParaRPr lang="en-US" sz="1400" kern="1200"/>
        </a:p>
      </dsp:txBody>
      <dsp:txXfrm>
        <a:off x="5423187" y="937710"/>
        <a:ext cx="1443059" cy="721356"/>
      </dsp:txXfrm>
    </dsp:sp>
    <dsp:sp modelId="{2E01C5E4-1BF0-DE49-978A-D2FB31D44809}">
      <dsp:nvSpPr>
        <dsp:cNvPr id="0" name=""/>
        <dsp:cNvSpPr/>
      </dsp:nvSpPr>
      <dsp:spPr>
        <a:xfrm>
          <a:off x="4127896" y="1492351"/>
          <a:ext cx="2596921" cy="259731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7A2D4-5EF1-3C44-BAB4-2E8AB1FE47EA}">
      <dsp:nvSpPr>
        <dsp:cNvPr id="0" name=""/>
        <dsp:cNvSpPr/>
      </dsp:nvSpPr>
      <dsp:spPr>
        <a:xfrm>
          <a:off x="4704827" y="2438693"/>
          <a:ext cx="1443059" cy="72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Create Microsoft Teams tab images &amp; descriptions</a:t>
          </a:r>
          <a:endParaRPr lang="en-US" sz="1400" kern="1200"/>
        </a:p>
      </dsp:txBody>
      <dsp:txXfrm>
        <a:off x="4704827" y="2438693"/>
        <a:ext cx="1443059" cy="721356"/>
      </dsp:txXfrm>
    </dsp:sp>
    <dsp:sp modelId="{802F4251-5139-5943-AF2B-3431E475755D}">
      <dsp:nvSpPr>
        <dsp:cNvPr id="0" name=""/>
        <dsp:cNvSpPr/>
      </dsp:nvSpPr>
      <dsp:spPr>
        <a:xfrm>
          <a:off x="5034014" y="3163287"/>
          <a:ext cx="2231157" cy="223205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9A872-561A-0C48-BF9E-CCB343D67295}">
      <dsp:nvSpPr>
        <dsp:cNvPr id="0" name=""/>
        <dsp:cNvSpPr/>
      </dsp:nvSpPr>
      <dsp:spPr>
        <a:xfrm>
          <a:off x="5426600" y="3941835"/>
          <a:ext cx="1443059" cy="72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Create manifest to Microsoft Teams app</a:t>
          </a:r>
          <a:endParaRPr lang="en-US" sz="1400" kern="1200"/>
        </a:p>
      </dsp:txBody>
      <dsp:txXfrm>
        <a:off x="5426600" y="3941835"/>
        <a:ext cx="1443059" cy="721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30-Mar-20 1:52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30-Mar-20 1:51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fs3-qawJfA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rePoint/sp-dev-training-spfx-teams-dev/tree/master/Demos/02-spfxteams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rePoint/sp-dev-training-spfx-teams-dev/tree/master/Demos/03-spfxteams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rePoint/sp-dev-training-spfx-teams-dev/tree/master/Demos/01-spfxteam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Recorded session of this lesson available at:</a:t>
            </a:r>
          </a:p>
          <a:p>
            <a:r>
              <a:rPr lang="en-US" dirty="0">
                <a:hlinkClick r:id="rId3"/>
              </a:rPr>
              <a:t>https://www.youtube.com/watch?v=Yfs3-qawJfA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r>
              <a:rPr lang="en-US" dirty="0">
                <a:hlinkClick r:id="rId3"/>
              </a:rPr>
              <a:t>https://github.com/SharePoint/sp-dev-training-spfx-teams-dev/tree/master/Demos/02-spfxteams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93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r>
              <a:rPr lang="en-US" dirty="0">
                <a:hlinkClick r:id="rId3"/>
              </a:rPr>
              <a:t>https://github.com/SharePoint/sp-dev-training-spfx-teams-dev/tree/master/Demos/03-spfxteams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93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48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manual at:</a:t>
            </a:r>
          </a:p>
          <a:p>
            <a:r>
              <a:rPr lang="en-US" dirty="0"/>
              <a:t>https://aka.ms/spdevwsm4l9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SharePoint Framework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03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04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Design</a:t>
            </a:r>
          </a:p>
          <a:p>
            <a:pPr lvl="1"/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Focused functionality</a:t>
            </a:r>
          </a:p>
          <a:p>
            <a:pPr lvl="2"/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Tabs work best when they’re built to address a specific need. Focus on a small set of tasks or a subset of data that’s relevant to the channel the tab is in.</a:t>
            </a:r>
          </a:p>
          <a:p>
            <a:pPr lvl="1"/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Reduced chrome</a:t>
            </a:r>
          </a:p>
          <a:p>
            <a:pPr lvl="2"/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Avoid creating multiple panels in a tab, adding layers of navigation, or requiring users to scroll both vertically and horizontally in one tab. In other words, try not to have tabs in your tab.</a:t>
            </a:r>
          </a:p>
          <a:p>
            <a:pPr lvl="1"/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Integration</a:t>
            </a:r>
          </a:p>
          <a:p>
            <a:pPr lvl="2"/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Find ways to notify users about tab activity by posting cards to a conversation, for example.</a:t>
            </a:r>
          </a:p>
          <a:p>
            <a:pPr lvl="1"/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Conversational</a:t>
            </a:r>
          </a:p>
          <a:p>
            <a:pPr lvl="2"/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Find a way to facilitate conversation around a tab. This ensures that conversations center on the content, data, or process at hand.</a:t>
            </a:r>
          </a:p>
          <a:p>
            <a:pPr lvl="1"/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Streamlined access</a:t>
            </a:r>
          </a:p>
          <a:p>
            <a:pPr lvl="2"/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Make sure you’re granting access to the right people at the right time. Keeping your sign-in process simple will avoid creating barriers to contribution and collaboration.</a:t>
            </a: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Develop</a:t>
            </a:r>
          </a:p>
          <a:p>
            <a:pPr lvl="1"/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Any editor</a:t>
            </a:r>
          </a:p>
          <a:p>
            <a:pPr lvl="1"/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Call any service</a:t>
            </a:r>
          </a:p>
          <a:p>
            <a:pPr lvl="0"/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Deploy</a:t>
            </a:r>
          </a:p>
          <a:p>
            <a:pPr lvl="1"/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Seller Dashboard is used to submit to store</a:t>
            </a:r>
          </a:p>
          <a:p>
            <a:pPr lvl="2"/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Not necessary for tabs – can upload</a:t>
            </a:r>
          </a:p>
          <a:p>
            <a:pPr lvl="1"/>
            <a:endParaRPr lang="en-US" sz="900" b="1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14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provide a seamless tab experience, perform provisioning and authorization on configuration page when possible.</a:t>
            </a:r>
          </a:p>
          <a:p>
            <a:endParaRPr lang="en-US" dirty="0"/>
          </a:p>
          <a:p>
            <a:r>
              <a:rPr lang="en-US" dirty="0"/>
              <a:t>If context has entity/</a:t>
            </a:r>
            <a:r>
              <a:rPr lang="en-US" dirty="0" err="1"/>
              <a:t>subentity</a:t>
            </a:r>
            <a:r>
              <a:rPr lang="en-US" dirty="0"/>
              <a:t>, then respond to a </a:t>
            </a:r>
            <a:r>
              <a:rPr lang="en-US" dirty="0" err="1"/>
              <a:t>deeplink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State storage</a:t>
            </a:r>
            <a:r>
              <a:rPr lang="en-US" baseline="0" dirty="0"/>
              <a:t> is developer’s responsibility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r>
              <a:rPr lang="en-US" dirty="0">
                <a:hlinkClick r:id="rId3"/>
              </a:rPr>
              <a:t>https://github.com/SharePoint/sp-dev-training-spfx-teams-dev/tree/master/Demos/01-spfxteams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93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5527103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4621044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6460554" y="1631569"/>
            <a:ext cx="5537772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5: two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5527100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60554" y="5026024"/>
            <a:ext cx="5537771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6916366" y="1997075"/>
            <a:ext cx="461364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041218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  <p:sldLayoutId id="2147484560" r:id="rId2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sharepoint-framework-overview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sharepoint/dev/spfx/integrate-with-teams-introduction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 Microsoft Teams customization using SharePoint Framework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294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2E0238-DED2-4A47-9110-CA3275001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139321"/>
          </a:xfrm>
        </p:spPr>
        <p:txBody>
          <a:bodyPr/>
          <a:lstStyle/>
          <a:p>
            <a:r>
              <a:rPr lang="en-US" dirty="0"/>
              <a:t>Web part manifest property:</a:t>
            </a:r>
            <a:br>
              <a:rPr lang="en-US" dirty="0"/>
            </a:b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supportedHosts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Web parts in SharePoint:</a:t>
            </a:r>
            <a:br>
              <a:rPr lang="en-US" dirty="0"/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SharePointWebPart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Tabs in Microsoft Teams:</a:t>
            </a:r>
            <a:br>
              <a:rPr lang="en-US" dirty="0"/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TeamsTab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C89ED7-EB41-D54B-9EEA-45DFE294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Specify SharePoint Framework Web Part can be Microsoft Teams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6A028-E0AE-254C-BB57-9EE2F7377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783" y="1212850"/>
            <a:ext cx="6383260" cy="474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6368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C89ED7-EB41-D54B-9EEA-45DFE294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Microsoft Teams Tab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EF697-6D2C-6640-A137-4C2192E17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41" y="1315087"/>
            <a:ext cx="4272159" cy="52060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71CAAA-9C20-6144-B5E5-0D8FB8D5F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615" y="2953060"/>
            <a:ext cx="1295400" cy="133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E65D77-C8E6-1E4D-8ACB-C48E9E42F743}"/>
              </a:ext>
            </a:extLst>
          </p:cNvPr>
          <p:cNvSpPr txBox="1"/>
          <p:nvPr/>
        </p:nvSpPr>
        <p:spPr>
          <a:xfrm>
            <a:off x="6257806" y="4430598"/>
            <a:ext cx="5181018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4572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858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9144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1430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dirty="0"/>
              <a:t>Default Microsoft Teams tab icon</a:t>
            </a:r>
          </a:p>
        </p:txBody>
      </p:sp>
    </p:spTree>
    <p:extLst>
      <p:ext uri="{BB962C8B-B14F-4D97-AF65-F5344CB8AC3E}">
        <p14:creationId xmlns:p14="http://schemas.microsoft.com/office/powerpoint/2010/main" val="24650767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6B04E-1294-C041-857F-36A47C4C71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912114"/>
          </a:xfrm>
        </p:spPr>
        <p:txBody>
          <a:bodyPr/>
          <a:lstStyle/>
          <a:p>
            <a:r>
              <a:rPr lang="en-US" dirty="0"/>
              <a:t>Tells Microsoft Teams about the app:</a:t>
            </a:r>
          </a:p>
          <a:p>
            <a:pPr lvl="1"/>
            <a:r>
              <a:rPr lang="en-US" dirty="0"/>
              <a:t>Name and location of images</a:t>
            </a:r>
          </a:p>
          <a:p>
            <a:pPr lvl="1"/>
            <a:r>
              <a:rPr lang="en-US" dirty="0"/>
              <a:t>Name and description of application</a:t>
            </a:r>
          </a:p>
          <a:p>
            <a:pPr lvl="1"/>
            <a:r>
              <a:rPr lang="en-US" dirty="0"/>
              <a:t>”About” and metadata for application</a:t>
            </a:r>
          </a:p>
          <a:p>
            <a:pPr lvl="1"/>
            <a:r>
              <a:rPr lang="en-US" dirty="0"/>
              <a:t>Location of underlying application</a:t>
            </a:r>
          </a:p>
          <a:p>
            <a:endParaRPr lang="en-US" dirty="0"/>
          </a:p>
          <a:p>
            <a:r>
              <a:rPr lang="en-US" dirty="0"/>
              <a:t>SharePoint Framework web parts as Teams Tabs – already have most of the information in the SharePoint component’s manifest</a:t>
            </a:r>
          </a:p>
          <a:p>
            <a:endParaRPr lang="en-US" dirty="0"/>
          </a:p>
          <a:p>
            <a:r>
              <a:rPr lang="en-US" dirty="0"/>
              <a:t>SharePoint creates &amp; deploys Microsoft Teams manifest automatically</a:t>
            </a:r>
          </a:p>
          <a:p>
            <a:pPr lvl="1"/>
            <a:r>
              <a:rPr lang="en-US" dirty="0"/>
              <a:t>Manual process performed by within SharePoint’s App Catalog</a:t>
            </a:r>
          </a:p>
          <a:p>
            <a:pPr lvl="1"/>
            <a:r>
              <a:rPr lang="en-US" dirty="0"/>
              <a:t>Dynamically creates the Microsoft Teams app manifest</a:t>
            </a:r>
          </a:p>
          <a:p>
            <a:pPr lvl="1"/>
            <a:r>
              <a:rPr lang="en-US" dirty="0"/>
              <a:t>Zips up manifest + images</a:t>
            </a:r>
          </a:p>
          <a:p>
            <a:pPr lvl="1"/>
            <a:r>
              <a:rPr lang="en-US" dirty="0"/>
              <a:t>Deploys to Microsoft Teams store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5542B1-F9CD-CC42-BB88-E4863C48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Create Microsoft Teams App manifest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E35782-E46A-5649-852A-61ACE833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38" y="817353"/>
            <a:ext cx="5424571" cy="2242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2346030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Extending Microsoft Teams with </a:t>
            </a:r>
            <a:br>
              <a:rPr lang="en-US" sz="2400" dirty="0"/>
            </a:br>
            <a:r>
              <a:rPr lang="en-US" sz="2400" dirty="0"/>
              <a:t>SharePoint Framework Web Parts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536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2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Understanding Microsoft Teams Development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Benefits to using SharePoint Framework to Extend Microsoft Teams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Surfacing SharePoint Framework Customizations in Microsoft Teams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392507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 Microsoft Teams customization using SharePoint Framework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Leveraging SharePoint &amp; Microsoft Teams Contexts</a:t>
            </a:r>
          </a:p>
        </p:txBody>
      </p:sp>
    </p:spTree>
    <p:extLst>
      <p:ext uri="{BB962C8B-B14F-4D97-AF65-F5344CB8AC3E}">
        <p14:creationId xmlns:p14="http://schemas.microsoft.com/office/powerpoint/2010/main" val="365030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Understand </a:t>
            </a:r>
            <a:r>
              <a:rPr lang="en-US" sz="2000" dirty="0" err="1"/>
              <a:t>SPFx</a:t>
            </a:r>
            <a:r>
              <a:rPr lang="en-US" sz="2000" dirty="0"/>
              <a:t>-Based </a:t>
            </a:r>
            <a:br>
              <a:rPr lang="en-US" sz="2000" dirty="0"/>
            </a:br>
            <a:r>
              <a:rPr lang="en-US" sz="2000" dirty="0"/>
              <a:t>Microsoft Teams Tabs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SharePoint Context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Microsoft Teams Context</a:t>
            </a:r>
          </a:p>
        </p:txBody>
      </p:sp>
    </p:spTree>
    <p:extLst>
      <p:ext uri="{BB962C8B-B14F-4D97-AF65-F5344CB8AC3E}">
        <p14:creationId xmlns:p14="http://schemas.microsoft.com/office/powerpoint/2010/main" val="1537047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736681"/>
          </a:xfrm>
        </p:spPr>
        <p:txBody>
          <a:bodyPr/>
          <a:lstStyle/>
          <a:p>
            <a:r>
              <a:rPr lang="en-US" dirty="0"/>
              <a:t>SharePoint Framework Web Parts have access to the current page context</a:t>
            </a:r>
          </a:p>
          <a:p>
            <a:endParaRPr lang="en-US" dirty="0"/>
          </a:p>
          <a:p>
            <a:r>
              <a:rPr lang="en-US" dirty="0"/>
              <a:t>Provide access to the current page, site and site collection</a:t>
            </a:r>
          </a:p>
          <a:p>
            <a:endParaRPr lang="en-US" dirty="0"/>
          </a:p>
          <a:p>
            <a:r>
              <a:rPr lang="en-US" dirty="0"/>
              <a:t>SharePoint Framework v1.8.0 introduced the Microsoft Teams context object</a:t>
            </a:r>
          </a:p>
          <a:p>
            <a:endParaRPr lang="en-US" dirty="0"/>
          </a:p>
          <a:p>
            <a:r>
              <a:rPr lang="en-US" dirty="0"/>
              <a:t>Same Microsoft Teams context object available from the Microsoft Teams JavaScript SDK</a:t>
            </a:r>
          </a:p>
          <a:p>
            <a:pPr lvl="1"/>
            <a:r>
              <a:rPr lang="en-US" dirty="0"/>
              <a:t>NPM Package: @</a:t>
            </a:r>
            <a:r>
              <a:rPr lang="en-US" dirty="0" err="1"/>
              <a:t>microsoft</a:t>
            </a:r>
            <a:r>
              <a:rPr lang="en-US" dirty="0"/>
              <a:t>/teams-</a:t>
            </a:r>
            <a:r>
              <a:rPr lang="en-US" dirty="0" err="1"/>
              <a:t>js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the presence of the Microsoft Teams context to determine if web part is running in SharePoint or Microsoft Teams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SharePoint Framework &amp; Microsoft Teams Context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5592290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46D34-38A5-1343-8B3F-818B1E0F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5200" cy="387798"/>
          </a:xfrm>
        </p:spPr>
        <p:txBody>
          <a:bodyPr/>
          <a:lstStyle/>
          <a:p>
            <a:r>
              <a:rPr lang="en-US" dirty="0"/>
              <a:t>Working with the Microsoft Teams Context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16942-D5E3-404D-B7C9-D564F6E51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6087820"/>
          </a:xfrm>
        </p:spPr>
        <p:txBody>
          <a:bodyPr/>
          <a:lstStyle/>
          <a:p>
            <a:r>
              <a:rPr lang="en-US" sz="1400" b="1" dirty="0"/>
              <a:t>private </a:t>
            </a:r>
            <a:r>
              <a:rPr lang="en-US" sz="1400" b="1" dirty="0" err="1"/>
              <a:t>teamsContext</a:t>
            </a:r>
            <a:r>
              <a:rPr lang="en-US" sz="1400" b="1" dirty="0"/>
              <a:t>: </a:t>
            </a:r>
            <a:r>
              <a:rPr lang="en-US" sz="1400" b="1" dirty="0" err="1"/>
              <a:t>microsoftTeams.Context</a:t>
            </a:r>
            <a:r>
              <a:rPr lang="en-US" sz="1400" b="1" dirty="0"/>
              <a:t>; </a:t>
            </a:r>
          </a:p>
          <a:p>
            <a:endParaRPr lang="en-US" sz="1400" dirty="0"/>
          </a:p>
          <a:p>
            <a:r>
              <a:rPr lang="en-US" sz="1400" dirty="0"/>
              <a:t>...</a:t>
            </a:r>
          </a:p>
          <a:p>
            <a:endParaRPr lang="en-US" sz="1400" dirty="0"/>
          </a:p>
          <a:p>
            <a:r>
              <a:rPr lang="en-US" sz="1400" dirty="0"/>
              <a:t>protected </a:t>
            </a:r>
            <a:r>
              <a:rPr lang="en-US" sz="1400" dirty="0" err="1"/>
              <a:t>onInit</a:t>
            </a:r>
            <a:r>
              <a:rPr lang="en-US" sz="1400" dirty="0"/>
              <a:t>(): Promise&lt;void&gt; {</a:t>
            </a:r>
          </a:p>
          <a:p>
            <a:r>
              <a:rPr lang="en-US" sz="1400" dirty="0"/>
              <a:t>  return new Promise&lt;void&gt;((resolve, reject) =&gt; {</a:t>
            </a:r>
          </a:p>
          <a:p>
            <a:r>
              <a:rPr lang="en-US" sz="1400" dirty="0"/>
              <a:t>    if (</a:t>
            </a:r>
            <a:r>
              <a:rPr lang="en-US" sz="1400" b="1" dirty="0" err="1"/>
              <a:t>this.context.microsoftTeams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</a:t>
            </a:r>
            <a:r>
              <a:rPr lang="en-US" sz="1400" b="1" dirty="0" err="1"/>
              <a:t>this.context.microsoftTeams.getContext</a:t>
            </a:r>
            <a:r>
              <a:rPr lang="en-US" sz="1400" b="1" dirty="0"/>
              <a:t>(context =&gt; {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this.teamsContext</a:t>
            </a:r>
            <a:r>
              <a:rPr lang="en-US" sz="1400" b="1" dirty="0"/>
              <a:t> = context;</a:t>
            </a:r>
          </a:p>
          <a:p>
            <a:r>
              <a:rPr lang="en-US" sz="1400" b="1" dirty="0"/>
              <a:t>        resolve();</a:t>
            </a:r>
          </a:p>
          <a:p>
            <a:r>
              <a:rPr lang="en-US" sz="1400" b="1" dirty="0"/>
              <a:t>      });</a:t>
            </a:r>
          </a:p>
          <a:p>
            <a:r>
              <a:rPr lang="en-US" sz="1400" dirty="0"/>
              <a:t>    } else {</a:t>
            </a:r>
          </a:p>
          <a:p>
            <a:r>
              <a:rPr lang="en-US" sz="1400" dirty="0"/>
              <a:t>      resolve();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...</a:t>
            </a:r>
          </a:p>
          <a:p>
            <a:endParaRPr lang="en-US" sz="1400" dirty="0"/>
          </a:p>
          <a:p>
            <a:r>
              <a:rPr lang="en-US" sz="1400" dirty="0"/>
              <a:t>let title: string = (</a:t>
            </a:r>
            <a:r>
              <a:rPr lang="en-US" sz="1400" b="1" dirty="0" err="1"/>
              <a:t>this.teamsContext</a:t>
            </a:r>
            <a:r>
              <a:rPr lang="en-US" sz="1400" dirty="0"/>
              <a:t>) ? 'Teams' : 'SharePoint’;</a:t>
            </a:r>
          </a:p>
          <a:p>
            <a:endParaRPr lang="en-US" sz="1400" dirty="0"/>
          </a:p>
          <a:p>
            <a:r>
              <a:rPr lang="en-US" sz="1400" dirty="0"/>
              <a:t>let </a:t>
            </a:r>
            <a:r>
              <a:rPr lang="en-US" sz="1400" dirty="0" err="1"/>
              <a:t>currentLocation</a:t>
            </a:r>
            <a:r>
              <a:rPr lang="en-US" sz="1400" dirty="0"/>
              <a:t>: string = (</a:t>
            </a:r>
            <a:r>
              <a:rPr lang="en-US" sz="1400" b="1" dirty="0" err="1"/>
              <a:t>this.teamsContext</a:t>
            </a:r>
            <a:r>
              <a:rPr lang="en-US" sz="1400" dirty="0"/>
              <a:t>) </a:t>
            </a:r>
          </a:p>
          <a:p>
            <a:r>
              <a:rPr lang="en-US" sz="1400" dirty="0"/>
              <a:t>  ? `Team: ${ </a:t>
            </a:r>
            <a:r>
              <a:rPr lang="en-US" sz="1400" b="1" dirty="0" err="1"/>
              <a:t>this.teamsContext.teamName</a:t>
            </a:r>
            <a:r>
              <a:rPr lang="en-US" sz="1400" b="1" dirty="0"/>
              <a:t> </a:t>
            </a:r>
            <a:r>
              <a:rPr lang="en-US" sz="1400" dirty="0"/>
              <a:t>}` : `site collection ${ </a:t>
            </a:r>
            <a:r>
              <a:rPr lang="en-US" sz="1400" b="1" dirty="0" err="1"/>
              <a:t>this.context.pageContext.web.title</a:t>
            </a:r>
            <a:r>
              <a:rPr lang="en-US" sz="1400" dirty="0"/>
              <a:t> }`;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267026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Working with SharePoint &amp; Microsoft Teams Contexts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256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Understanding Microsoft Teams Development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Benefits to using SharePoint Framework to Extend Microsoft Teams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Surfacing SharePoint Framework Customizations in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104979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348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Understand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SPFx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-Based </a:t>
            </a:r>
            <a:br>
              <a:rPr lang="en-US" sz="1600" b="0" dirty="0">
                <a:solidFill>
                  <a:srgbClr val="2F2F2F"/>
                </a:solidFill>
                <a:latin typeface="Segoe UI Semibold"/>
              </a:rPr>
            </a:b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Microsoft Teams Tabs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SharePoint Context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Microsoft Teams Context</a:t>
            </a:r>
          </a:p>
        </p:txBody>
      </p:sp>
    </p:spTree>
    <p:extLst>
      <p:ext uri="{BB962C8B-B14F-4D97-AF65-F5344CB8AC3E}">
        <p14:creationId xmlns:p14="http://schemas.microsoft.com/office/powerpoint/2010/main" val="364939055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 Microsoft Teams customization using SharePoint Framework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300937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Custom Microsoft Teams Tab Configuration Options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Configure Once at Install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Edit Configuration in the Future</a:t>
            </a:r>
          </a:p>
        </p:txBody>
      </p:sp>
    </p:spTree>
    <p:extLst>
      <p:ext uri="{BB962C8B-B14F-4D97-AF65-F5344CB8AC3E}">
        <p14:creationId xmlns:p14="http://schemas.microsoft.com/office/powerpoint/2010/main" val="742850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735860"/>
          </a:xfrm>
        </p:spPr>
        <p:txBody>
          <a:bodyPr/>
          <a:lstStyle/>
          <a:p>
            <a:r>
              <a:rPr lang="en-US" dirty="0"/>
              <a:t>SharePoint Framework web parts have public properties</a:t>
            </a:r>
          </a:p>
          <a:p>
            <a:r>
              <a:rPr lang="en-US" dirty="0"/>
              <a:t>Public properties can be made editable via the property pane</a:t>
            </a:r>
          </a:p>
          <a:p>
            <a:r>
              <a:rPr lang="en-US" dirty="0"/>
              <a:t>SharePoint page must be in edit mode to edit properties</a:t>
            </a:r>
          </a:p>
          <a:p>
            <a:r>
              <a:rPr lang="en-US" dirty="0"/>
              <a:t>User must have edit rights to the page to access the property pane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Custom Microsoft Teams Tab Configuration Options</a:t>
            </a:r>
            <a:endParaRPr lang="fi-FI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C0A858-1A7F-614B-957D-96FB713C6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237" y="2985382"/>
            <a:ext cx="7620000" cy="3924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4308633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E5AA1F-8BFD-B94E-B168-FE28B00589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255728"/>
          </a:xfrm>
        </p:spPr>
        <p:txBody>
          <a:bodyPr/>
          <a:lstStyle/>
          <a:p>
            <a:r>
              <a:rPr lang="en-US" dirty="0"/>
              <a:t>Web Part property pane displayed when </a:t>
            </a:r>
            <a:r>
              <a:rPr lang="en-US" dirty="0" err="1"/>
              <a:t>SPFx</a:t>
            </a:r>
            <a:r>
              <a:rPr lang="en-US" dirty="0"/>
              <a:t> web part installed as a tab in a Microsoft Teams team</a:t>
            </a:r>
          </a:p>
          <a:p>
            <a:r>
              <a:rPr lang="en-US" dirty="0"/>
              <a:t>Accessible via the tab context menu </a:t>
            </a:r>
            <a:r>
              <a:rPr lang="en-US" b="1" dirty="0"/>
              <a:t>Settings</a:t>
            </a:r>
            <a:r>
              <a:rPr lang="en-US" dirty="0"/>
              <a:t> option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A747BA-D0E3-1545-8E4A-232F57C4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Property Pane Exposed in Microsoft Teams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0AE82C-E3E2-BF4F-843A-1CB352989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18" y="2866876"/>
            <a:ext cx="3434367" cy="171718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3375FD-6A16-624D-8E73-3CCFEA6F7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400" y="3497262"/>
            <a:ext cx="7620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6325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5BEDA1-EA49-D54D-89C4-B4A95BA546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849463"/>
          </a:xfrm>
        </p:spPr>
        <p:txBody>
          <a:bodyPr/>
          <a:lstStyle/>
          <a:p>
            <a:r>
              <a:rPr lang="en-US" dirty="0"/>
              <a:t>Developers optionally set property in Microsoft Teams app manifest to only allow </a:t>
            </a:r>
            <a:r>
              <a:rPr lang="en-US" dirty="0" err="1"/>
              <a:t>SPFx</a:t>
            </a:r>
            <a:r>
              <a:rPr lang="en-US" dirty="0"/>
              <a:t> web part properties to be set when tabs installed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068CEB-8646-1346-BBAC-18DC220A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Configure Settings – Edit Only on Install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CE094-BA7D-7C42-8598-E5BC0A2A2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72" y="2253765"/>
            <a:ext cx="5105400" cy="233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48552F-7C44-D34A-A3C8-95D5DF594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117" y="3986025"/>
            <a:ext cx="5829300" cy="237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1558317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Configuring </a:t>
            </a:r>
            <a:r>
              <a:rPr lang="en-US" sz="2400" dirty="0" err="1"/>
              <a:t>SPFx</a:t>
            </a:r>
            <a:r>
              <a:rPr lang="en-US" sz="2400" dirty="0"/>
              <a:t> Web Parts as Microsoft Teams tabs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0323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348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Custom Microsoft Teams Tab Configuration Options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Configure Once at Install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Edit Configuration in the Future</a:t>
            </a:r>
          </a:p>
        </p:txBody>
      </p:sp>
    </p:spTree>
    <p:extLst>
      <p:ext uri="{BB962C8B-B14F-4D97-AF65-F5344CB8AC3E}">
        <p14:creationId xmlns:p14="http://schemas.microsoft.com/office/powerpoint/2010/main" val="52393780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85703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1661993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Building Microsoft Teams Tabs using 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600" dirty="0">
                <a:latin typeface="+mj-lt"/>
                <a:hlinkClick r:id="rId4"/>
              </a:rPr>
              <a:t>https://docs.microsoft.com/sharepoint/dev/spfx/integrate-with-teams-introduction</a:t>
            </a:r>
            <a:r>
              <a:rPr lang="en-US" sz="16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266340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33AD-CF2C-4945-973E-F629FD9C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899477"/>
            <a:ext cx="10896545" cy="3629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Lab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In this lab you will create a SharePoint Framework (SPFx) solution that will work in both SharePoint and Microsoft Teams.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aka.ms/spdevwsM4L9</a:t>
            </a:r>
          </a:p>
        </p:txBody>
      </p:sp>
    </p:spTree>
    <p:extLst>
      <p:ext uri="{BB962C8B-B14F-4D97-AF65-F5344CB8AC3E}">
        <p14:creationId xmlns:p14="http://schemas.microsoft.com/office/powerpoint/2010/main" val="131587782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7E3A2E-27E2-4E31-A11A-DC0BB52B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Microsoft Teams</a:t>
            </a:r>
            <a:r>
              <a:rPr lang="en-US" dirty="0">
                <a:noFill/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extensibility options</a:t>
            </a:r>
          </a:p>
        </p:txBody>
      </p:sp>
      <p:sp>
        <p:nvSpPr>
          <p:cNvPr id="8" name="AutoShape 6" descr="https://www.nuget.org/Content/gallery/img/logo-footer.svg">
            <a:extLst>
              <a:ext uri="{FF2B5EF4-FFF2-40B4-BE49-F238E27FC236}">
                <a16:creationId xmlns:a16="http://schemas.microsoft.com/office/drawing/2014/main" id="{5EB78245-8D4C-4EFB-866B-07F904157E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92080" y="30741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Content Placeholder 18">
            <a:extLst>
              <a:ext uri="{FF2B5EF4-FFF2-40B4-BE49-F238E27FC236}">
                <a16:creationId xmlns:a16="http://schemas.microsoft.com/office/drawing/2014/main" id="{1A6F655E-1F01-4052-863B-59DD7853A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541" y="2018661"/>
            <a:ext cx="4090350" cy="239669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48F95B-7FAC-4102-9DB6-08177AB2C5DF}"/>
              </a:ext>
            </a:extLst>
          </p:cNvPr>
          <p:cNvSpPr/>
          <p:nvPr/>
        </p:nvSpPr>
        <p:spPr>
          <a:xfrm>
            <a:off x="465138" y="5000865"/>
            <a:ext cx="4054907" cy="1600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9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</a:rPr>
              <a:t>Microsoft Teams App</a:t>
            </a:r>
          </a:p>
          <a:p>
            <a:pPr>
              <a:spcBef>
                <a:spcPts val="900"/>
              </a:spcBef>
            </a:pPr>
            <a:r>
              <a:rPr lang="en-US" sz="1400" dirty="0"/>
              <a:t>Tabs</a:t>
            </a:r>
          </a:p>
          <a:p>
            <a:pPr>
              <a:spcBef>
                <a:spcPts val="900"/>
              </a:spcBef>
            </a:pPr>
            <a:r>
              <a:rPr lang="en-US" sz="1400" dirty="0"/>
              <a:t>Bots</a:t>
            </a:r>
          </a:p>
          <a:p>
            <a:pPr>
              <a:spcBef>
                <a:spcPts val="900"/>
              </a:spcBef>
            </a:pPr>
            <a:r>
              <a:rPr lang="en-US" sz="1400" dirty="0"/>
              <a:t>Messaging extensions</a:t>
            </a:r>
          </a:p>
          <a:p>
            <a:pPr>
              <a:spcBef>
                <a:spcPts val="900"/>
              </a:spcBef>
            </a:pPr>
            <a:r>
              <a:rPr lang="en-US" sz="1400" dirty="0"/>
              <a:t>Connectors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64FB3C-904D-4A20-9AD0-C1FAA3DDB14B}"/>
              </a:ext>
            </a:extLst>
          </p:cNvPr>
          <p:cNvSpPr/>
          <p:nvPr/>
        </p:nvSpPr>
        <p:spPr bwMode="auto">
          <a:xfrm>
            <a:off x="3866147" y="5435255"/>
            <a:ext cx="401053" cy="58053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587BED-3700-4F7E-A5BB-D41A8CE1419E}"/>
              </a:ext>
            </a:extLst>
          </p:cNvPr>
          <p:cNvSpPr/>
          <p:nvPr/>
        </p:nvSpPr>
        <p:spPr>
          <a:xfrm>
            <a:off x="6432884" y="5000865"/>
            <a:ext cx="4299284" cy="607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9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</a:rPr>
              <a:t>Custom Bot</a:t>
            </a:r>
          </a:p>
          <a:p>
            <a:pPr>
              <a:spcBef>
                <a:spcPts val="900"/>
              </a:spcBef>
            </a:pPr>
            <a:r>
              <a:rPr lang="en-US" sz="1400" dirty="0"/>
              <a:t>Receive &amp; reply to messages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099142-BA49-435B-951F-C2E8310A5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263" y="2018662"/>
            <a:ext cx="4971073" cy="239863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72111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38916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msteamsdesignguidelines.azurewebsites.net/images/framework/framework_tabs_column.png">
            <a:extLst>
              <a:ext uri="{FF2B5EF4-FFF2-40B4-BE49-F238E27FC236}">
                <a16:creationId xmlns:a16="http://schemas.microsoft.com/office/drawing/2014/main" id="{FAF10D37-EDA9-4615-9731-A7677AF4B2A3}"/>
              </a:ext>
            </a:extLst>
          </p:cNvPr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84" y="2118372"/>
            <a:ext cx="3218357" cy="1977947"/>
          </a:xfrm>
          <a:prstGeom prst="rect">
            <a:avLst/>
          </a:prstGeom>
          <a:noFill/>
          <a:ln>
            <a:solidFill>
              <a:schemeClr val="bg1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5F835D-077E-45B3-85BB-C821257C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</a:t>
            </a:r>
            <a:r>
              <a:rPr lang="en-US" baseline="0" dirty="0"/>
              <a:t> building a Microsoft Teams Tab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B27FC-6F8B-4F8B-8789-98EE05355A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5026024"/>
            <a:ext cx="3690937" cy="1269578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Design a great tab</a:t>
            </a:r>
          </a:p>
          <a:p>
            <a:r>
              <a:rPr lang="en-US" b="0" dirty="0">
                <a:solidFill>
                  <a:schemeClr val="tx1"/>
                </a:solidFill>
              </a:rPr>
              <a:t>Select relevant app functionality</a:t>
            </a:r>
          </a:p>
          <a:p>
            <a:r>
              <a:rPr lang="en-US" b="0" dirty="0">
                <a:solidFill>
                  <a:schemeClr val="tx1"/>
                </a:solidFill>
              </a:rPr>
              <a:t>Scope and focus the user experience</a:t>
            </a:r>
          </a:p>
          <a:p>
            <a:r>
              <a:rPr lang="en-US" b="0" dirty="0">
                <a:solidFill>
                  <a:schemeClr val="tx1"/>
                </a:solidFill>
              </a:rPr>
              <a:t>Integrate and streamline access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63611-A135-4E98-A4DC-490E5344B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6263" y="5026024"/>
            <a:ext cx="3690937" cy="1615827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Develop your tab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HTML/JavaScript/TypeScript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REST services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Deep Linking and context</a:t>
            </a: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184D4-9832-4B94-A802-31AC1B34C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7388" y="5026024"/>
            <a:ext cx="3690937" cy="1252522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Deploy your tab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Upload to Team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Upload to Tenant App Gallery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Submit to Office Store </a:t>
            </a:r>
          </a:p>
        </p:txBody>
      </p:sp>
      <p:pic>
        <p:nvPicPr>
          <p:cNvPr id="1026" name="Picture 2" descr="Screenshot of Visual Studio Code editing">
            <a:extLst>
              <a:ext uri="{FF2B5EF4-FFF2-40B4-BE49-F238E27FC236}">
                <a16:creationId xmlns:a16="http://schemas.microsoft.com/office/drawing/2014/main" id="{D2770D23-31AF-43B1-B3E7-481206F4420E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4575" y="2123419"/>
            <a:ext cx="2752725" cy="220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steamsdesignguidelines.azurewebsites.net/images/framework/framework_submit_gallery.png">
            <a:extLst>
              <a:ext uri="{FF2B5EF4-FFF2-40B4-BE49-F238E27FC236}">
                <a16:creationId xmlns:a16="http://schemas.microsoft.com/office/drawing/2014/main" id="{7F86A129-B3EB-47F0-BA06-FDCB4163AF88}"/>
              </a:ext>
            </a:extLst>
          </p:cNvPr>
          <p:cNvPicPr>
            <a:picLocks noGrp="1" noChangeAspect="1" noChangeArrowheads="1"/>
          </p:cNvPicPr>
          <p:nvPr>
            <p:ph sz="quarter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383" y="2118373"/>
            <a:ext cx="3124946" cy="1974658"/>
          </a:xfrm>
          <a:prstGeom prst="rect">
            <a:avLst/>
          </a:prstGeom>
          <a:noFill/>
          <a:ln>
            <a:solidFill>
              <a:schemeClr val="bg1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13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E39CF08-D3EB-43B2-A3AD-471D74D3CEA7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397908" y="1871817"/>
            <a:ext cx="3661559" cy="270955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3E5B1EF-67AE-4A3C-9A66-63771084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Configuration and Content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39457B-30BF-441B-8DAC-1839F160A4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5026024"/>
            <a:ext cx="5527100" cy="1252522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Tab Configuration</a:t>
            </a:r>
          </a:p>
          <a:p>
            <a:r>
              <a:rPr lang="en-US" b="0" dirty="0">
                <a:solidFill>
                  <a:schemeClr val="tx1"/>
                </a:solidFill>
              </a:rPr>
              <a:t>Configured in manifest</a:t>
            </a:r>
          </a:p>
          <a:p>
            <a:r>
              <a:rPr lang="en-US" b="0" dirty="0">
                <a:solidFill>
                  <a:schemeClr val="tx1"/>
                </a:solidFill>
              </a:rPr>
              <a:t>Displayed when Tab added to Channel</a:t>
            </a:r>
          </a:p>
          <a:p>
            <a:r>
              <a:rPr lang="en-US" b="0" dirty="0">
                <a:solidFill>
                  <a:schemeClr val="tx1"/>
                </a:solidFill>
              </a:rPr>
              <a:t>Collect information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0995F82-5E4D-4E22-881D-F48871EA4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60554" y="5026024"/>
            <a:ext cx="5537771" cy="1962076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Tab Content</a:t>
            </a:r>
          </a:p>
          <a:p>
            <a:r>
              <a:rPr lang="en-US" b="0" dirty="0">
                <a:solidFill>
                  <a:schemeClr val="tx1"/>
                </a:solidFill>
              </a:rPr>
              <a:t>Rendered in IFRAME</a:t>
            </a:r>
          </a:p>
          <a:p>
            <a:r>
              <a:rPr lang="en-US" b="0" dirty="0" err="1">
                <a:solidFill>
                  <a:schemeClr val="tx1"/>
                </a:solidFill>
              </a:rPr>
              <a:t>Url</a:t>
            </a:r>
            <a:r>
              <a:rPr lang="en-US" b="0" dirty="0">
                <a:solidFill>
                  <a:schemeClr val="tx1"/>
                </a:solidFill>
              </a:rPr>
              <a:t> specified by configuration page</a:t>
            </a:r>
          </a:p>
          <a:p>
            <a:r>
              <a:rPr lang="en-US" b="0" dirty="0">
                <a:solidFill>
                  <a:schemeClr val="tx1"/>
                </a:solidFill>
              </a:rPr>
              <a:t>Inspect context for </a:t>
            </a:r>
            <a:r>
              <a:rPr lang="en-US" b="0" dirty="0" err="1">
                <a:solidFill>
                  <a:schemeClr val="tx1"/>
                </a:solidFill>
              </a:rPr>
              <a:t>EntityId</a:t>
            </a:r>
            <a:r>
              <a:rPr lang="en-US" b="0" dirty="0">
                <a:solidFill>
                  <a:schemeClr val="tx1"/>
                </a:solidFill>
              </a:rPr>
              <a:t>/</a:t>
            </a:r>
            <a:r>
              <a:rPr lang="en-US" b="0" dirty="0" err="1">
                <a:solidFill>
                  <a:schemeClr val="tx1"/>
                </a:solidFill>
              </a:rPr>
              <a:t>SubEntityId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Retrieve state based on Entity/</a:t>
            </a:r>
            <a:r>
              <a:rPr lang="en-US" b="0" dirty="0" err="1">
                <a:solidFill>
                  <a:schemeClr val="tx1"/>
                </a:solidFill>
              </a:rPr>
              <a:t>SubEntity</a:t>
            </a:r>
            <a:r>
              <a:rPr lang="en-US" b="0" dirty="0">
                <a:solidFill>
                  <a:schemeClr val="tx1"/>
                </a:solidFill>
              </a:rPr>
              <a:t>/User</a:t>
            </a:r>
          </a:p>
          <a:p>
            <a:endParaRPr lang="en-US" sz="24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AAC6681-D462-46DC-8D0F-E9F9C969B2D2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4"/>
          <a:stretch>
            <a:fillRect/>
          </a:stretch>
        </p:blipFill>
        <p:spPr>
          <a:xfrm>
            <a:off x="7198411" y="1997075"/>
            <a:ext cx="4049929" cy="24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57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B111BD-B777-48B1-9F48-52BF46F7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Microsoft Teams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85B3833-D24D-48C6-ABBB-C0C323CA96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103049"/>
            <a:ext cx="11533187" cy="307777"/>
          </a:xfrm>
        </p:spPr>
        <p:txBody>
          <a:bodyPr/>
          <a:lstStyle/>
          <a:p>
            <a:r>
              <a:rPr lang="en-US" dirty="0"/>
              <a:t>Teams API provides context for User / Team / Organization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CF92A24-3695-41A4-B636-086190BC99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6" y="1895478"/>
            <a:ext cx="5637950" cy="1615827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Getting Context through URL placeholders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Placeholders specified in URL in manifest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Resolved at runtime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Placeholders for each property of  </a:t>
            </a:r>
            <a:r>
              <a:rPr lang="en-US" b="0" dirty="0">
                <a:solidFill>
                  <a:schemeClr val="tx1"/>
                </a:solidFill>
              </a:rPr>
              <a:t>C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</a:rPr>
              <a:t>ontext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object 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upn</a:t>
            </a: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}, {</a:t>
            </a:r>
            <a:r>
              <a:rPr lang="en-US" sz="1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teamId</a:t>
            </a: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AE01C1E-D69D-4FB4-A045-A209071DB7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15740" y="1895478"/>
            <a:ext cx="5566678" cy="1461939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Getting Context through the JavaScript library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Library provides function to get context</a:t>
            </a:r>
          </a:p>
          <a:p>
            <a:pPr>
              <a:spcBef>
                <a:spcPts val="0"/>
              </a:spcBef>
            </a:pPr>
            <a:r>
              <a:rPr lang="en-US" sz="1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microsoftTeams.getContext</a:t>
            </a: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Asynchronous method with only success callback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Returns context object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DB9AA8C-C576-4E4D-91F5-D23C021091E5}"/>
              </a:ext>
            </a:extLst>
          </p:cNvPr>
          <p:cNvGraphicFramePr>
            <a:graphicFrameLocks noGrp="1"/>
          </p:cNvGraphicFramePr>
          <p:nvPr/>
        </p:nvGraphicFramePr>
        <p:xfrm>
          <a:off x="465136" y="3955134"/>
          <a:ext cx="1153318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90">
                  <a:extLst>
                    <a:ext uri="{9D8B030D-6E8A-4147-A177-3AD203B41FA5}">
                      <a16:colId xmlns:a16="http://schemas.microsoft.com/office/drawing/2014/main" val="3125580209"/>
                    </a:ext>
                  </a:extLst>
                </a:gridCol>
                <a:gridCol w="9148798">
                  <a:extLst>
                    <a:ext uri="{9D8B030D-6E8A-4147-A177-3AD203B41FA5}">
                      <a16:colId xmlns:a16="http://schemas.microsoft.com/office/drawing/2014/main" val="2154290756"/>
                    </a:ext>
                  </a:extLst>
                </a:gridCol>
              </a:tblGrid>
              <a:tr h="325812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+mj-lt"/>
                        </a:rPr>
                        <a:t>Noteworth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+mj-lt"/>
                        </a:rPr>
                        <a:t> Properties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391520303"/>
                  </a:ext>
                </a:extLst>
              </a:tr>
              <a:tr h="270627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teamId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The team ID in the format 19:[id]@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thread.skype</a:t>
                      </a:r>
                      <a:endParaRPr lang="en-US" sz="1200" dirty="0"/>
                    </a:p>
                  </a:txBody>
                  <a:tcPr marL="45720" marR="45720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58532"/>
                  </a:ext>
                </a:extLst>
              </a:tr>
              <a:tr h="270627"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channelId</a:t>
                      </a:r>
                      <a:endParaRPr lang="en-US" sz="1200" dirty="0"/>
                    </a:p>
                  </a:txBody>
                  <a:tcPr marL="45720" marR="45720"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The channel ID in the format 19:[id]@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thread.skype</a:t>
                      </a:r>
                      <a:endParaRPr lang="en-US" sz="1200" dirty="0"/>
                    </a:p>
                  </a:txBody>
                  <a:tcPr marL="45720" marR="45720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132184"/>
                  </a:ext>
                </a:extLst>
              </a:tr>
              <a:tr h="270627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Locale</a:t>
                      </a:r>
                      <a:endParaRPr lang="en-US" sz="1200" dirty="0"/>
                    </a:p>
                  </a:txBody>
                  <a:tcPr marL="45720" marR="45720"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Lowercase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-locale</a:t>
                      </a:r>
                      <a:endParaRPr lang="en-US" sz="1200" dirty="0"/>
                    </a:p>
                  </a:txBody>
                  <a:tcPr marL="45720" marR="45720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365897"/>
                  </a:ext>
                </a:extLst>
              </a:tr>
              <a:tr h="270627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theme</a:t>
                      </a:r>
                      <a:endParaRPr lang="en-US" sz="1200" dirty="0"/>
                    </a:p>
                  </a:txBody>
                  <a:tcPr marL="45720" marR="45720"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default | dark | contrast</a:t>
                      </a:r>
                      <a:endParaRPr lang="en-US" sz="1200" dirty="0"/>
                    </a:p>
                  </a:txBody>
                  <a:tcPr marL="45720" marR="45720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990013"/>
                  </a:ext>
                </a:extLst>
              </a:tr>
              <a:tr h="270627"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entityId</a:t>
                      </a:r>
                      <a:endParaRPr lang="en-US" sz="1200" dirty="0"/>
                    </a:p>
                  </a:txBody>
                  <a:tcPr marL="45720" marR="45720"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The entity id you set up on your config page</a:t>
                      </a:r>
                      <a:endParaRPr lang="en-US" sz="1200" dirty="0"/>
                    </a:p>
                  </a:txBody>
                  <a:tcPr marL="45720" marR="45720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083545"/>
                  </a:ext>
                </a:extLst>
              </a:tr>
              <a:tr h="270627"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subEntityId</a:t>
                      </a:r>
                      <a:endParaRPr lang="en-US" sz="1200" dirty="0"/>
                    </a:p>
                  </a:txBody>
                  <a:tcPr marL="45720" marR="45720"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The sub entity id you set up on your config page</a:t>
                      </a:r>
                      <a:endParaRPr lang="en-US" sz="1200" dirty="0"/>
                    </a:p>
                  </a:txBody>
                  <a:tcPr marL="45720" marR="45720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49799"/>
                  </a:ext>
                </a:extLst>
              </a:tr>
              <a:tr h="270627"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upn</a:t>
                      </a:r>
                      <a:endParaRPr lang="en-US" sz="1200" dirty="0"/>
                    </a:p>
                  </a:txBody>
                  <a:tcPr marL="45720" marR="45720"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The user identifier in email format</a:t>
                      </a:r>
                      <a:endParaRPr lang="en-US" sz="1200" dirty="0"/>
                    </a:p>
                  </a:txBody>
                  <a:tcPr marL="45720" marR="45720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29762"/>
                  </a:ext>
                </a:extLst>
              </a:tr>
              <a:tr h="270627"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tid</a:t>
                      </a:r>
                      <a:endParaRPr lang="en-US" sz="1200" dirty="0"/>
                    </a:p>
                  </a:txBody>
                  <a:tcPr marL="45720" marR="45720"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Guid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identifying the current Tenant ID</a:t>
                      </a:r>
                      <a:endParaRPr lang="en-US" sz="1200" dirty="0"/>
                    </a:p>
                  </a:txBody>
                  <a:tcPr marL="45720" marR="45720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454220"/>
                  </a:ext>
                </a:extLst>
              </a:tr>
              <a:tr h="270627"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groupId</a:t>
                      </a:r>
                      <a:endParaRPr lang="en-US" sz="1200" dirty="0"/>
                    </a:p>
                  </a:txBody>
                  <a:tcPr marL="45720" marR="45720"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Guid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identifying the current O365 Group ID</a:t>
                      </a:r>
                      <a:endParaRPr lang="en-US" sz="1200" dirty="0"/>
                    </a:p>
                  </a:txBody>
                  <a:tcPr marL="45720" marR="45720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121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7102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4D39FE-FB0B-D049-8893-C931AD27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SharePoint Framework Web Parts as Microsoft Teams Tabs!</a:t>
            </a:r>
          </a:p>
        </p:txBody>
      </p:sp>
    </p:spTree>
    <p:extLst>
      <p:ext uri="{BB962C8B-B14F-4D97-AF65-F5344CB8AC3E}">
        <p14:creationId xmlns:p14="http://schemas.microsoft.com/office/powerpoint/2010/main" val="22823871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5170646"/>
          </a:xfrm>
        </p:spPr>
        <p:txBody>
          <a:bodyPr/>
          <a:lstStyle/>
          <a:p>
            <a:r>
              <a:rPr lang="en-US" dirty="0"/>
              <a:t>Development model is similar to SharePoint Framework web parts</a:t>
            </a:r>
          </a:p>
          <a:p>
            <a:endParaRPr lang="en-US" dirty="0"/>
          </a:p>
          <a:p>
            <a:r>
              <a:rPr lang="en-US" dirty="0"/>
              <a:t>Any web part can be exposed as a tab in Microsoft Teams</a:t>
            </a:r>
          </a:p>
          <a:p>
            <a:endParaRPr lang="en-US" dirty="0"/>
          </a:p>
          <a:p>
            <a:r>
              <a:rPr lang="en-US" dirty="0"/>
              <a:t>Have difference scoping options on exposing your custom tab as a web part and tab in your tenant</a:t>
            </a:r>
          </a:p>
          <a:p>
            <a:endParaRPr lang="en-US" dirty="0"/>
          </a:p>
          <a:p>
            <a:r>
              <a:rPr lang="en-US" dirty="0"/>
              <a:t>Tab executed in the context of the underlaying SharePoint site behind of the specific team</a:t>
            </a:r>
          </a:p>
          <a:p>
            <a:endParaRPr lang="en-US" dirty="0"/>
          </a:p>
          <a:p>
            <a:r>
              <a:rPr lang="en-US" dirty="0"/>
              <a:t>Take advantage of any SharePoint specific APIs or functionalities </a:t>
            </a:r>
            <a:br>
              <a:rPr lang="en-US" dirty="0"/>
            </a:br>
            <a:r>
              <a:rPr lang="en-US" dirty="0"/>
              <a:t>in your web part!</a:t>
            </a:r>
          </a:p>
          <a:p>
            <a:pPr lvl="1"/>
            <a:r>
              <a:rPr lang="en-US" dirty="0"/>
              <a:t>Access SharePoint REST API, Microsoft Graph, Azure AD-secured Endpoints… all straight from the </a:t>
            </a:r>
            <a:r>
              <a:rPr lang="en-US" dirty="0" err="1"/>
              <a:t>SPFx</a:t>
            </a:r>
            <a:r>
              <a:rPr lang="en-US" dirty="0"/>
              <a:t>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Benefits to using SharePoint Framework to Extend Microsoft Teams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5367AA0-47A8-7546-B40B-5A1F4C74AB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5019549"/>
              </p:ext>
            </p:extLst>
          </p:nvPr>
        </p:nvGraphicFramePr>
        <p:xfrm>
          <a:off x="464400" y="1212850"/>
          <a:ext cx="11574000" cy="5395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BC89ED7-EB41-D54B-9EEA-45DFE294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How to Surface SharePoint Framework Web Parts as Microsoft Teams Tabs?</a:t>
            </a:r>
          </a:p>
        </p:txBody>
      </p:sp>
    </p:spTree>
    <p:extLst>
      <p:ext uri="{BB962C8B-B14F-4D97-AF65-F5344CB8AC3E}">
        <p14:creationId xmlns:p14="http://schemas.microsoft.com/office/powerpoint/2010/main" val="26802778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4593D9FDB36041A0C9CBFB18AF751F" ma:contentTypeVersion="16" ma:contentTypeDescription="Create a new document." ma:contentTypeScope="" ma:versionID="b639ca93db15d69f80c54af144beaa47">
  <xsd:schema xmlns:xsd="http://www.w3.org/2001/XMLSchema" xmlns:xs="http://www.w3.org/2001/XMLSchema" xmlns:p="http://schemas.microsoft.com/office/2006/metadata/properties" xmlns:ns2="cddc2349-6e50-4a78-ad20-77af69b8a290" xmlns:ns3="5a56240e-be8b-42d7-bc40-f959eb77459e" targetNamespace="http://schemas.microsoft.com/office/2006/metadata/properties" ma:root="true" ma:fieldsID="c7986977ab7afe05b493d5fcb23a19d8" ns2:_="" ns3:_="">
    <xsd:import namespace="cddc2349-6e50-4a78-ad20-77af69b8a290"/>
    <xsd:import namespace="5a56240e-be8b-42d7-bc40-f959eb77459e"/>
    <xsd:element name="properties">
      <xsd:complexType>
        <xsd:sequence>
          <xsd:element name="documentManagement">
            <xsd:complexType>
              <xsd:all>
                <xsd:element ref="ns2:asdstatus" minOccurs="0"/>
                <xsd:element ref="ns2:asdtitle" minOccurs="0"/>
                <xsd:element ref="ns2:blutitle" minOccurs="0"/>
                <xsd:element ref="ns2:videolocation" minOccurs="0"/>
                <xsd:element ref="ns2:lablocation" minOccurs="0"/>
                <xsd:element ref="ns2:metadata" minOccurs="0"/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c2349-6e50-4a78-ad20-77af69b8a290" elementFormDefault="qualified">
    <xsd:import namespace="http://schemas.microsoft.com/office/2006/documentManagement/types"/>
    <xsd:import namespace="http://schemas.microsoft.com/office/infopath/2007/PartnerControls"/>
    <xsd:element name="asdstatus" ma:index="8" nillable="true" ma:displayName="ASD Status" ma:internalName="asdstatus">
      <xsd:simpleType>
        <xsd:restriction base="dms:Choice">
          <xsd:enumeration value="ASD Pending"/>
          <xsd:enumeration value="ASD Complete"/>
          <xsd:enumeration value="ASD Rejected"/>
        </xsd:restriction>
      </xsd:simpleType>
    </xsd:element>
    <xsd:element name="asdtitle" ma:index="9" nillable="true" ma:displayName="ASD Title" ma:default="WorkshopPLUS - SharePoint Developer" ma:format="Dropdown" ma:internalName="asdtitle">
      <xsd:simpleType>
        <xsd:restriction base="dms:Text">
          <xsd:maxLength value="255"/>
        </xsd:restriction>
      </xsd:simpleType>
    </xsd:element>
    <xsd:element name="blutitle" ma:index="10" nillable="true" ma:displayName="BLU Title" ma:default="Presentation Slides" ma:format="Dropdown" ma:internalName="blutitle">
      <xsd:simpleType>
        <xsd:restriction base="dms:Text">
          <xsd:maxLength value="255"/>
        </xsd:restriction>
      </xsd:simpleType>
    </xsd:element>
    <xsd:element name="videolocation" ma:index="11" nillable="true" ma:displayName="Video Location" ma:internalName="videolocation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ablocation" ma:index="12" nillable="true" ma:displayName="Lab Location" ma:internalName="lablocation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tadata" ma:index="13" nillable="true" ma:displayName="Metadata" ma:internalName="metadata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56240e-be8b-42d7-bc40-f959eb7745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lutitle xmlns="cddc2349-6e50-4a78-ad20-77af69b8a290">Presentation Slides</blutitle>
    <asdtitle xmlns="cddc2349-6e50-4a78-ad20-77af69b8a290">WorkshopPLUS - SharePoint Developer</asdtitle>
    <videolocation xmlns="cddc2349-6e50-4a78-ad20-77af69b8a290">
      <Url xsi:nil="true"/>
      <Description xsi:nil="true"/>
    </videolocation>
    <metadata xmlns="cddc2349-6e50-4a78-ad20-77af69b8a290" xsi:nil="true"/>
    <lablocation xmlns="cddc2349-6e50-4a78-ad20-77af69b8a290">
      <Url xsi:nil="true"/>
      <Description xsi:nil="true"/>
    </lablocation>
    <asdstatus xmlns="cddc2349-6e50-4a78-ad20-77af69b8a290" xsi:nil="true"/>
  </documentManagement>
</p:properties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26A3AD64-45E0-4294-B216-68CA32E66E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dc2349-6e50-4a78-ad20-77af69b8a290"/>
    <ds:schemaRef ds:uri="5a56240e-be8b-42d7-bc40-f959eb7745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8B2271-D062-496A-BC7A-45A99F93CAE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2E5AD9D-8532-4E20-88CC-31CEE23E4B74}">
  <ds:schemaRefs>
    <ds:schemaRef ds:uri="http://schemas.microsoft.com/office/2006/metadata/properties"/>
    <ds:schemaRef ds:uri="http://schemas.microsoft.com/office/infopath/2007/PartnerControls"/>
    <ds:schemaRef ds:uri="cddc2349-6e50-4a78-ad20-77af69b8a29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1936</Words>
  <Application>Microsoft Office PowerPoint</Application>
  <PresentationFormat>Custom</PresentationFormat>
  <Paragraphs>276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 Microsoft Teams customization using SharePoint Framework</vt:lpstr>
      <vt:lpstr>Overview</vt:lpstr>
      <vt:lpstr>Microsoft Teams-extensibility options</vt:lpstr>
      <vt:lpstr>Overview of building a Microsoft Teams Tab</vt:lpstr>
      <vt:lpstr>Tab Configuration and Content</vt:lpstr>
      <vt:lpstr>Interacting with Microsoft Teams</vt:lpstr>
      <vt:lpstr>Deploy SharePoint Framework Web Parts as Microsoft Teams Tabs!</vt:lpstr>
      <vt:lpstr>Benefits to using SharePoint Framework to Extend Microsoft Teams</vt:lpstr>
      <vt:lpstr>How to Surface SharePoint Framework Web Parts as Microsoft Teams Tabs?</vt:lpstr>
      <vt:lpstr>Specify SharePoint Framework Web Part can be Microsoft Teams Tab</vt:lpstr>
      <vt:lpstr>Create Microsoft Teams Tab Images</vt:lpstr>
      <vt:lpstr>Create Microsoft Teams App manifest</vt:lpstr>
      <vt:lpstr>Demo Extending Microsoft Teams with  SharePoint Framework Web Parts</vt:lpstr>
      <vt:lpstr>Summary</vt:lpstr>
      <vt:lpstr>Build Microsoft Teams customization using SharePoint Framework</vt:lpstr>
      <vt:lpstr>Overview</vt:lpstr>
      <vt:lpstr>SharePoint Framework &amp; Microsoft Teams Context</vt:lpstr>
      <vt:lpstr>Working with the Microsoft Teams Context</vt:lpstr>
      <vt:lpstr>Demo Working with SharePoint &amp; Microsoft Teams Contexts</vt:lpstr>
      <vt:lpstr>Summary</vt:lpstr>
      <vt:lpstr>Build Microsoft Teams customization using SharePoint Framework</vt:lpstr>
      <vt:lpstr>Overview</vt:lpstr>
      <vt:lpstr>Custom Microsoft Teams Tab Configuration Options</vt:lpstr>
      <vt:lpstr>Property Pane Exposed in Microsoft Teams</vt:lpstr>
      <vt:lpstr>Configure Settings – Edit Only on Install</vt:lpstr>
      <vt:lpstr>Demo Configuring SPFx Web Parts as Microsoft Teams tabs</vt:lpstr>
      <vt:lpstr>Summary</vt:lpstr>
      <vt:lpstr>Reading further</vt:lpstr>
      <vt:lpstr>Lab  In this lab you will create a SharePoint Framework (SPFx) solution that will work in both SharePoint and Microsoft Teams.  aka.ms/spdevwsM4L9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2020-03-30T11:53:10Z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0x010100134593D9FDB36041A0C9CBFB18AF751F</vt:lpwstr>
  </property>
</Properties>
</file>