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5"/>
  </p:sldMasterIdLst>
  <p:notesMasterIdLst>
    <p:notesMasterId r:id="rId57"/>
  </p:notesMasterIdLst>
  <p:handoutMasterIdLst>
    <p:handoutMasterId r:id="rId58"/>
  </p:handoutMasterIdLst>
  <p:sldIdLst>
    <p:sldId id="1562" r:id="rId6"/>
    <p:sldId id="1563" r:id="rId7"/>
    <p:sldId id="1547" r:id="rId8"/>
    <p:sldId id="1568" r:id="rId9"/>
    <p:sldId id="1569" r:id="rId10"/>
    <p:sldId id="1570" r:id="rId11"/>
    <p:sldId id="269" r:id="rId12"/>
    <p:sldId id="1571" r:id="rId13"/>
    <p:sldId id="1572" r:id="rId14"/>
    <p:sldId id="1601" r:id="rId15"/>
    <p:sldId id="1573" r:id="rId16"/>
    <p:sldId id="1566" r:id="rId17"/>
    <p:sldId id="1567" r:id="rId18"/>
    <p:sldId id="1596" r:id="rId19"/>
    <p:sldId id="1597" r:id="rId20"/>
    <p:sldId id="1577" r:id="rId21"/>
    <p:sldId id="257" r:id="rId22"/>
    <p:sldId id="263" r:id="rId23"/>
    <p:sldId id="1554" r:id="rId24"/>
    <p:sldId id="1550" r:id="rId25"/>
    <p:sldId id="1581" r:id="rId26"/>
    <p:sldId id="1598" r:id="rId27"/>
    <p:sldId id="1582" r:id="rId28"/>
    <p:sldId id="1557" r:id="rId29"/>
    <p:sldId id="1558" r:id="rId30"/>
    <p:sldId id="1583" r:id="rId31"/>
    <p:sldId id="283" r:id="rId32"/>
    <p:sldId id="1584" r:id="rId33"/>
    <p:sldId id="1585" r:id="rId34"/>
    <p:sldId id="1586" r:id="rId35"/>
    <p:sldId id="1551" r:id="rId36"/>
    <p:sldId id="1587" r:id="rId37"/>
    <p:sldId id="1588" r:id="rId38"/>
    <p:sldId id="1552" r:id="rId39"/>
    <p:sldId id="1553" r:id="rId40"/>
    <p:sldId id="1560" r:id="rId41"/>
    <p:sldId id="1559" r:id="rId42"/>
    <p:sldId id="1589" r:id="rId43"/>
    <p:sldId id="1590" r:id="rId44"/>
    <p:sldId id="1561" r:id="rId45"/>
    <p:sldId id="1591" r:id="rId46"/>
    <p:sldId id="1556" r:id="rId47"/>
    <p:sldId id="1565" r:id="rId48"/>
    <p:sldId id="1592" r:id="rId49"/>
    <p:sldId id="265" r:id="rId50"/>
    <p:sldId id="1602" r:id="rId51"/>
    <p:sldId id="1593" r:id="rId52"/>
    <p:sldId id="1578" r:id="rId53"/>
    <p:sldId id="279" r:id="rId54"/>
    <p:sldId id="1600" r:id="rId55"/>
    <p:sldId id="1595"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arePoint Framework WebParts" id="{E1FBED56-7E21-C94D-8049-451270E8C32A}">
          <p14:sldIdLst>
            <p14:sldId id="1562"/>
            <p14:sldId id="1563"/>
            <p14:sldId id="1547"/>
            <p14:sldId id="1568"/>
            <p14:sldId id="1569"/>
            <p14:sldId id="1570"/>
            <p14:sldId id="269"/>
            <p14:sldId id="1571"/>
            <p14:sldId id="1572"/>
            <p14:sldId id="1601"/>
            <p14:sldId id="1573"/>
            <p14:sldId id="1566"/>
            <p14:sldId id="1567"/>
            <p14:sldId id="1596"/>
            <p14:sldId id="1597"/>
            <p14:sldId id="1577"/>
          </p14:sldIdLst>
        </p14:section>
        <p14:section name="Testing SPFx WebPart in the Workbench" id="{806CC85C-8BC9-42CC-96D6-F2ADA898654E}">
          <p14:sldIdLst>
            <p14:sldId id="257"/>
            <p14:sldId id="263"/>
            <p14:sldId id="1554"/>
            <p14:sldId id="1550"/>
            <p14:sldId id="1581"/>
            <p14:sldId id="1598"/>
            <p14:sldId id="1582"/>
            <p14:sldId id="1557"/>
            <p14:sldId id="1558"/>
            <p14:sldId id="1583"/>
            <p14:sldId id="283"/>
          </p14:sldIdLst>
        </p14:section>
        <p14:section name="Local &amp; Hosted Workbench" id="{683A79AE-E069-4975-B7D1-EB71F6EA45A3}">
          <p14:sldIdLst>
            <p14:sldId id="1584"/>
            <p14:sldId id="1585"/>
            <p14:sldId id="1586"/>
            <p14:sldId id="1551"/>
            <p14:sldId id="1587"/>
            <p14:sldId id="1588"/>
            <p14:sldId id="1552"/>
            <p14:sldId id="1553"/>
            <p14:sldId id="1560"/>
            <p14:sldId id="1559"/>
            <p14:sldId id="1589"/>
            <p14:sldId id="1590"/>
            <p14:sldId id="1561"/>
            <p14:sldId id="1591"/>
            <p14:sldId id="1556"/>
            <p14:sldId id="1565"/>
            <p14:sldId id="1592"/>
            <p14:sldId id="265"/>
            <p14:sldId id="1602"/>
            <p14:sldId id="1593"/>
            <p14:sldId id="1578"/>
            <p14:sldId id="279"/>
            <p14:sldId id="1600"/>
            <p14:sldId id="159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D2D30"/>
    <a:srgbClr val="2F2F2F"/>
    <a:srgbClr val="787878"/>
    <a:srgbClr val="595959"/>
    <a:srgbClr val="A6A6A6"/>
    <a:srgbClr val="7F7F7F"/>
    <a:srgbClr val="00BCF2"/>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88" autoAdjust="0"/>
    <p:restoredTop sz="83196" autoAdjust="0"/>
  </p:normalViewPr>
  <p:slideViewPr>
    <p:cSldViewPr snapToGrid="0">
      <p:cViewPr varScale="1">
        <p:scale>
          <a:sx n="134" d="100"/>
          <a:sy n="134" d="100"/>
        </p:scale>
        <p:origin x="708" y="9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4/10/2020 3:57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4/10/2020 3:51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1l_sgSwKe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harepoint/dev/spfx/web-parts/get-started/serve-your-web-part-in-a-sharepoint-pag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office365/enterprise/use-office-365-cdn-with-spo"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office365/enterprise/use-office-365-cdn-with-sp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www.npmjs.com/package/@microsoft/sp-lodash-subset"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SharePoint/sp-dev-docs/wiki/Working-with-the-Logging-API"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github.com/SharePoint/sp-dev-training-spfx-web-parts/tree/master/Demos/03-spfxapi"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a recorded presentation of this deck:</a:t>
            </a:r>
          </a:p>
          <a:p>
            <a:r>
              <a:rPr lang="en-US" dirty="0">
                <a:hlinkClick r:id="rId3"/>
              </a:rPr>
              <a:t>https://www.youtube.com/watch?v=m1l_sgSwKek</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an overview of the default Gulp tasks included with the SharePoint Framework by Microsoft. You can run each of these from within your </a:t>
            </a:r>
            <a:r>
              <a:rPr lang="en-US" dirty="0" err="1"/>
              <a:t>SPFx</a:t>
            </a:r>
            <a:r>
              <a:rPr lang="en-US" dirty="0"/>
              <a:t> solution folder by running gulp &lt;command&gt; where command resembles one of the red marked keywords on this slide.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81490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package-solution task uses a SharePoint Feature to package your web part. By default, the gulp task creates a feature for your web part.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view the raw package contents in the </a:t>
            </a:r>
            <a:r>
              <a:rPr lang="en-US" sz="900" b="1" i="0" kern="1200" dirty="0" err="1">
                <a:solidFill>
                  <a:schemeClr val="tx1"/>
                </a:solidFill>
                <a:effectLst/>
                <a:latin typeface="Segoe UI Light" pitchFamily="34" charset="0"/>
                <a:ea typeface="+mn-ea"/>
                <a:cs typeface="+mn-cs"/>
              </a:rPr>
              <a:t>sharepoint</a:t>
            </a:r>
            <a:r>
              <a:rPr lang="en-US" sz="900" b="0" i="0" kern="1200" dirty="0">
                <a:solidFill>
                  <a:schemeClr val="tx1"/>
                </a:solidFill>
                <a:effectLst/>
                <a:latin typeface="Segoe UI Light" pitchFamily="34" charset="0"/>
                <a:ea typeface="+mn-ea"/>
                <a:cs typeface="+mn-cs"/>
              </a:rPr>
              <a:t> folder.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contents are then packaged into a </a:t>
            </a:r>
            <a:r>
              <a:rPr lang="en-US" sz="900" b="1" i="0" kern="1200" dirty="0">
                <a:solidFill>
                  <a:schemeClr val="tx1"/>
                </a:solidFill>
                <a:effectLst/>
                <a:latin typeface="Segoe UI Light" pitchFamily="34" charset="0"/>
                <a:ea typeface="+mn-ea"/>
                <a:cs typeface="+mn-cs"/>
              </a:rPr>
              <a:t>.</a:t>
            </a:r>
            <a:r>
              <a:rPr lang="en-US" sz="900" b="1" i="0" kern="1200" dirty="0" err="1">
                <a:solidFill>
                  <a:schemeClr val="tx1"/>
                </a:solidFill>
                <a:effectLst/>
                <a:latin typeface="Segoe UI Light" pitchFamily="34" charset="0"/>
                <a:ea typeface="+mn-ea"/>
                <a:cs typeface="+mn-cs"/>
              </a:rPr>
              <a:t>sp</a:t>
            </a:r>
            <a:r>
              <a:rPr lang="en-US" altLang="zh-CN" sz="900" b="1" i="0" kern="1200" dirty="0" err="1">
                <a:solidFill>
                  <a:schemeClr val="tx1"/>
                </a:solidFill>
                <a:effectLst/>
                <a:latin typeface="Segoe UI Light" pitchFamily="34" charset="0"/>
                <a:ea typeface="+mn-ea"/>
                <a:cs typeface="+mn-cs"/>
              </a:rPr>
              <a:t>pkg</a:t>
            </a:r>
            <a:r>
              <a:rPr lang="en-US" sz="900" b="0" i="0" kern="1200" dirty="0">
                <a:solidFill>
                  <a:schemeClr val="tx1"/>
                </a:solidFill>
                <a:effectLst/>
                <a:latin typeface="Segoe UI Light" pitchFamily="34" charset="0"/>
                <a:ea typeface="+mn-ea"/>
                <a:cs typeface="+mn-cs"/>
              </a:rPr>
              <a:t> file. The package format is very similar to a SharePoint Add-in package and uses the Microsoft Open Packaging Conventions to package your solution.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don’t want the client side assets to be deployed along inside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file going into the Site Assets library on SharePoint, set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to false in the package-</a:t>
            </a:r>
            <a:r>
              <a:rPr lang="en-US" sz="900" b="0" i="0" kern="1200" dirty="0" err="1">
                <a:solidFill>
                  <a:schemeClr val="tx1"/>
                </a:solidFill>
                <a:effectLst/>
                <a:latin typeface="Segoe UI Light" pitchFamily="34" charset="0"/>
                <a:ea typeface="+mn-ea"/>
                <a:cs typeface="+mn-cs"/>
              </a:rPr>
              <a:t>solutoion.json</a:t>
            </a:r>
            <a:r>
              <a:rPr lang="en-US" sz="900" b="0" i="0" kern="1200" dirty="0">
                <a:solidFill>
                  <a:schemeClr val="tx1"/>
                </a:solidFill>
                <a:effectLst/>
                <a:latin typeface="Segoe UI Light" pitchFamily="34" charset="0"/>
                <a:ea typeface="+mn-ea"/>
                <a:cs typeface="+mn-cs"/>
              </a:rPr>
              <a:t> file inside your </a:t>
            </a:r>
            <a:r>
              <a:rPr lang="en-US" sz="900" b="0" i="0" kern="1200" dirty="0" err="1">
                <a:solidFill>
                  <a:schemeClr val="tx1"/>
                </a:solidFill>
                <a:effectLst/>
                <a:latin typeface="Segoe UI Light" pitchFamily="34" charset="0"/>
                <a:ea typeface="+mn-ea"/>
                <a:cs typeface="+mn-cs"/>
              </a:rPr>
              <a:t>SPFx</a:t>
            </a:r>
            <a:r>
              <a:rPr lang="en-US" sz="900" b="0" i="0" kern="1200" dirty="0">
                <a:solidFill>
                  <a:schemeClr val="tx1"/>
                </a:solidFill>
                <a:effectLst/>
                <a:latin typeface="Segoe UI Light" pitchFamily="34" charset="0"/>
                <a:ea typeface="+mn-ea"/>
                <a:cs typeface="+mn-cs"/>
              </a:rPr>
              <a:t> project. You will then need to host the assets yourself manually somewhere else and serve them from there, i.e. Azure CDN. In most scenario’s you would want your files to be bundled along with the .</a:t>
            </a:r>
            <a:r>
              <a:rPr lang="en-US" sz="900" b="0" i="0" kern="1200" dirty="0" err="1">
                <a:solidFill>
                  <a:schemeClr val="tx1"/>
                </a:solidFill>
                <a:effectLst/>
                <a:latin typeface="Segoe UI Light" pitchFamily="34" charset="0"/>
                <a:ea typeface="+mn-ea"/>
                <a:cs typeface="+mn-cs"/>
              </a:rPr>
              <a:t>sppkg</a:t>
            </a:r>
            <a:r>
              <a:rPr lang="en-US" sz="900" b="0" i="0" kern="1200" dirty="0">
                <a:solidFill>
                  <a:schemeClr val="tx1"/>
                </a:solidFill>
                <a:effectLst/>
                <a:latin typeface="Segoe UI Light" pitchFamily="34" charset="0"/>
                <a:ea typeface="+mn-ea"/>
                <a:cs typeface="+mn-cs"/>
              </a:rPr>
              <a:t> file and served out of the Site Assets folder of SharePoint Online.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more information, see:</a:t>
            </a:r>
          </a:p>
          <a:p>
            <a:r>
              <a:rPr lang="en-US" dirty="0">
                <a:hlinkClick r:id="rId3"/>
              </a:rPr>
              <a:t>https://docs.microsoft.com/en-us/sharepoint/dev/spfx/web-parts/get-started/serve-your-web-part-in-a-sharepoint-page</a:t>
            </a:r>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Only available to all Multi Tenant a.k.a. production a.k.a. worldwide Office 365 tenants which most of the customers will have. Not available to MT Enhanced, MT D-</a:t>
            </a:r>
            <a:r>
              <a:rPr lang="en-US" sz="900" b="0" i="0" kern="1200" dirty="0" err="1">
                <a:solidFill>
                  <a:schemeClr val="tx1"/>
                </a:solidFill>
                <a:effectLst/>
                <a:latin typeface="Segoe UI Light" pitchFamily="34" charset="0"/>
                <a:ea typeface="+mn-ea"/>
                <a:cs typeface="+mn-cs"/>
              </a:rPr>
              <a:t>vNext</a:t>
            </a:r>
            <a:r>
              <a:rPr lang="en-US" sz="900" b="0" i="0" kern="1200" dirty="0">
                <a:solidFill>
                  <a:schemeClr val="tx1"/>
                </a:solidFill>
                <a:effectLst/>
                <a:latin typeface="Segoe UI Light" pitchFamily="34" charset="0"/>
                <a:ea typeface="+mn-ea"/>
                <a:cs typeface="+mn-cs"/>
              </a:rPr>
              <a:t>, US Government, China and Germany cloud tenants.</a:t>
            </a:r>
          </a:p>
          <a:p>
            <a:r>
              <a:rPr lang="en-US" sz="900" b="0" i="0" kern="1200" dirty="0">
                <a:solidFill>
                  <a:schemeClr val="tx1"/>
                </a:solidFill>
                <a:effectLst/>
                <a:latin typeface="Segoe UI Light" pitchFamily="34" charset="0"/>
                <a:ea typeface="+mn-ea"/>
                <a:cs typeface="+mn-cs"/>
              </a:rPr>
              <a:t> </a:t>
            </a:r>
          </a:p>
          <a:p>
            <a:r>
              <a:rPr lang="en-US" sz="900" b="0" i="0" kern="1200" dirty="0">
                <a:solidFill>
                  <a:schemeClr val="tx1"/>
                </a:solidFill>
                <a:effectLst/>
                <a:latin typeface="Segoe UI Light" pitchFamily="34" charset="0"/>
                <a:ea typeface="+mn-ea"/>
                <a:cs typeface="+mn-cs"/>
              </a:rPr>
              <a:t>Files hosted from the Office 365 CDN are much faster compared to when they’re being served from SharePoint Online itself. This is due to various factors such as the architecture of SharePoint storing content as BLOBs in databases and not all SharePoint farms yet making use of HTTP/2.</a:t>
            </a:r>
          </a:p>
          <a:p>
            <a:endParaRPr lang="en-US" sz="900" b="0" i="0" kern="1200" dirty="0">
              <a:solidFill>
                <a:schemeClr val="tx1"/>
              </a:solidFill>
              <a:effectLst/>
              <a:latin typeface="Segoe UI Light" pitchFamily="34" charset="0"/>
              <a:ea typeface="+mn-ea"/>
              <a:cs typeface="+mn-cs"/>
            </a:endParaRPr>
          </a:p>
          <a:p>
            <a:r>
              <a:rPr lang="en-US" sz="900" b="0" i="0" kern="1200" dirty="0" err="1">
                <a:solidFill>
                  <a:schemeClr val="tx1"/>
                </a:solidFill>
                <a:effectLst/>
                <a:latin typeface="Segoe UI Light" pitchFamily="34" charset="0"/>
                <a:ea typeface="+mn-ea"/>
                <a:cs typeface="+mn-cs"/>
              </a:rPr>
              <a:t>ClientSideAssets</a:t>
            </a:r>
            <a:r>
              <a:rPr lang="en-US" sz="900" b="0" i="0" kern="1200" dirty="0">
                <a:solidFill>
                  <a:schemeClr val="tx1"/>
                </a:solidFill>
                <a:effectLst/>
                <a:latin typeface="Segoe UI Light" pitchFamily="34" charset="0"/>
                <a:ea typeface="+mn-ea"/>
                <a:cs typeface="+mn-cs"/>
              </a:rPr>
              <a:t> is where the assets of </a:t>
            </a:r>
            <a:r>
              <a:rPr lang="en-US" sz="900" b="0" i="0" kern="1200" dirty="0" err="1">
                <a:solidFill>
                  <a:schemeClr val="tx1"/>
                </a:solidFill>
                <a:effectLst/>
                <a:latin typeface="Segoe UI Light" pitchFamily="34" charset="0"/>
                <a:ea typeface="+mn-ea"/>
                <a:cs typeface="+mn-cs"/>
              </a:rPr>
              <a:t>SPFx</a:t>
            </a:r>
            <a:r>
              <a:rPr lang="en-US" sz="900" b="0" i="0" kern="1200" dirty="0">
                <a:solidFill>
                  <a:schemeClr val="tx1"/>
                </a:solidFill>
                <a:effectLst/>
                <a:latin typeface="Segoe UI Light" pitchFamily="34" charset="0"/>
                <a:ea typeface="+mn-ea"/>
                <a:cs typeface="+mn-cs"/>
              </a:rPr>
              <a:t> packages will get to deployed to when using </a:t>
            </a:r>
            <a:r>
              <a:rPr lang="en-US" sz="900" b="0" i="0" kern="1200" dirty="0" err="1">
                <a:solidFill>
                  <a:schemeClr val="tx1"/>
                </a:solidFill>
                <a:effectLst/>
                <a:latin typeface="Segoe UI Light" pitchFamily="34" charset="0"/>
                <a:ea typeface="+mn-ea"/>
                <a:cs typeface="+mn-cs"/>
              </a:rPr>
              <a:t>includeClientSideAssets</a:t>
            </a:r>
            <a:r>
              <a:rPr lang="en-US" sz="900" b="0" i="0" kern="1200" dirty="0">
                <a:solidFill>
                  <a:schemeClr val="tx1"/>
                </a:solidFill>
                <a:effectLst/>
                <a:latin typeface="Segoe UI Light" pitchFamily="34" charset="0"/>
                <a:ea typeface="+mn-ea"/>
                <a:cs typeface="+mn-cs"/>
              </a:rPr>
              <a:t>: true in your package-</a:t>
            </a:r>
            <a:r>
              <a:rPr lang="en-US" sz="900" b="0" i="0" kern="1200" dirty="0" err="1">
                <a:solidFill>
                  <a:schemeClr val="tx1"/>
                </a:solidFill>
                <a:effectLst/>
                <a:latin typeface="Segoe UI Light" pitchFamily="34" charset="0"/>
                <a:ea typeface="+mn-ea"/>
                <a:cs typeface="+mn-cs"/>
              </a:rPr>
              <a:t>solution.json</a:t>
            </a:r>
            <a:r>
              <a:rPr lang="en-US" sz="900" b="0" i="0" kern="1200" dirty="0">
                <a:solidFill>
                  <a:schemeClr val="tx1"/>
                </a:solidFill>
                <a:effectLst/>
                <a:latin typeface="Segoe UI Light" pitchFamily="34" charset="0"/>
                <a:ea typeface="+mn-ea"/>
                <a:cs typeface="+mn-cs"/>
              </a:rPr>
              <a:t> file, so they automatically get deployed to and served from the Office 365 CDN, no matter where in your tenant you deploy them to. This does require the public CDN to be enabled for your tenant.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more information, see:</a:t>
            </a:r>
          </a:p>
          <a:p>
            <a:r>
              <a:rPr lang="en-US" dirty="0">
                <a:hlinkClick r:id="rId3"/>
              </a:rPr>
              <a:t>https://docs.microsoft.com/en-us/office365/enterprise/use-office-365-cdn-with-spo</a:t>
            </a:r>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63400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commands listed in the article at </a:t>
            </a:r>
            <a:r>
              <a:rPr lang="en-US" dirty="0">
                <a:hlinkClick r:id="rId3"/>
              </a:rPr>
              <a:t>https://docs.microsoft.com/en-us/office365/enterprise/use-office-365-cdn-with-spo</a:t>
            </a:r>
            <a:r>
              <a:rPr lang="en-US" dirty="0"/>
              <a:t> to enable the Office 365 CDN on an Office 365 tenant such as the one deployed with your LOD environment. You’re free to choose whether to use the SharePoint Online Management Shell, Office 365 CLI or PnP PowerShell commands listed in the article to achieve this. Whichever fits your audience best or just ask them if they have a preference for either of them.</a:t>
            </a:r>
          </a:p>
          <a:p>
            <a:endParaRPr lang="en-US" dirty="0"/>
          </a:p>
          <a:p>
            <a:r>
              <a:rPr lang="en-US" dirty="0"/>
              <a:t>Demonstrate these commands (using PnP PowerShell in these samples):</a:t>
            </a:r>
          </a:p>
          <a:p>
            <a:pPr marL="228600" indent="-228600">
              <a:buFont typeface="+mj-lt"/>
              <a:buAutoNum type="arabicPeriod"/>
            </a:pPr>
            <a:r>
              <a:rPr lang="en-US" dirty="0"/>
              <a:t>Connect-</a:t>
            </a:r>
            <a:r>
              <a:rPr lang="en-US" dirty="0" err="1"/>
              <a:t>PnPOnline</a:t>
            </a:r>
            <a:r>
              <a:rPr lang="en-US" dirty="0"/>
              <a:t> -</a:t>
            </a:r>
            <a:r>
              <a:rPr lang="en-US" dirty="0" err="1"/>
              <a:t>Url</a:t>
            </a:r>
            <a:r>
              <a:rPr lang="en-US" dirty="0"/>
              <a:t> https://&lt;tenant&gt;.sharepoint.com -</a:t>
            </a:r>
            <a:r>
              <a:rPr lang="en-US" dirty="0" err="1"/>
              <a:t>UseWebLogin</a:t>
            </a:r>
            <a:endParaRPr lang="en-US" dirty="0"/>
          </a:p>
          <a:p>
            <a:pPr marL="228600" indent="-228600">
              <a:buFont typeface="+mj-lt"/>
              <a:buAutoNum type="arabicPeriod"/>
            </a:pPr>
            <a:r>
              <a:rPr lang="en-US" dirty="0"/>
              <a:t>Get-</a:t>
            </a:r>
            <a:r>
              <a:rPr lang="en-US" dirty="0" err="1"/>
              <a:t>PnPTenantCdnEnabled</a:t>
            </a:r>
            <a:r>
              <a:rPr lang="en-US" dirty="0"/>
              <a:t> -</a:t>
            </a:r>
            <a:r>
              <a:rPr lang="en-US" dirty="0" err="1"/>
              <a:t>CdnType</a:t>
            </a:r>
            <a:r>
              <a:rPr lang="en-US" dirty="0"/>
              <a:t> Private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Get-</a:t>
            </a:r>
            <a:r>
              <a:rPr lang="en-US" dirty="0" err="1"/>
              <a:t>PnPTenantCdnEnabled</a:t>
            </a:r>
            <a:r>
              <a:rPr lang="en-US" dirty="0"/>
              <a:t> -</a:t>
            </a:r>
            <a:r>
              <a:rPr lang="en-US" dirty="0" err="1"/>
              <a:t>CdnType</a:t>
            </a:r>
            <a:r>
              <a:rPr lang="en-US" dirty="0"/>
              <a:t> Public</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Set-</a:t>
            </a:r>
            <a:r>
              <a:rPr lang="en-US" dirty="0" err="1"/>
              <a:t>PnPTenantCdnEnabled</a:t>
            </a:r>
            <a:r>
              <a:rPr lang="en-US" dirty="0"/>
              <a:t> -</a:t>
            </a:r>
            <a:r>
              <a:rPr lang="en-US" dirty="0" err="1"/>
              <a:t>CdnType</a:t>
            </a:r>
            <a:r>
              <a:rPr lang="en-US" dirty="0"/>
              <a:t> Both -Enable $true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i="0" kern="1200" dirty="0">
                <a:solidFill>
                  <a:schemeClr val="tx1"/>
                </a:solidFill>
                <a:effectLst/>
                <a:latin typeface="Segoe UI Light" pitchFamily="34" charset="0"/>
                <a:ea typeface="+mn-ea"/>
                <a:cs typeface="+mn-cs"/>
              </a:rPr>
              <a:t>Get-</a:t>
            </a:r>
            <a:r>
              <a:rPr lang="en-US" sz="900" b="0" i="0" kern="1200" dirty="0" err="1">
                <a:solidFill>
                  <a:schemeClr val="tx1"/>
                </a:solidFill>
                <a:effectLst/>
                <a:latin typeface="Segoe UI Light" pitchFamily="34" charset="0"/>
                <a:ea typeface="+mn-ea"/>
                <a:cs typeface="+mn-cs"/>
              </a:rPr>
              <a:t>PnPTenantCdnPolicies</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CdnType</a:t>
            </a:r>
            <a:r>
              <a:rPr lang="en-US" sz="900" b="0" i="0" kern="1200" dirty="0">
                <a:solidFill>
                  <a:schemeClr val="tx1"/>
                </a:solidFill>
                <a:effectLst/>
                <a:latin typeface="Segoe UI Light" pitchFamily="34" charset="0"/>
                <a:ea typeface="+mn-ea"/>
                <a:cs typeface="+mn-cs"/>
              </a:rPr>
              <a:t> Public</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0" i="0" kern="1200" dirty="0">
                <a:solidFill>
                  <a:schemeClr val="tx1"/>
                </a:solidFill>
                <a:effectLst/>
                <a:latin typeface="Segoe UI Light" pitchFamily="34" charset="0"/>
                <a:ea typeface="+mn-ea"/>
                <a:cs typeface="+mn-cs"/>
              </a:rPr>
              <a:t>Get-</a:t>
            </a:r>
            <a:r>
              <a:rPr lang="en-US" sz="900" b="0" i="0" kern="1200" dirty="0" err="1">
                <a:solidFill>
                  <a:schemeClr val="tx1"/>
                </a:solidFill>
                <a:effectLst/>
                <a:latin typeface="Segoe UI Light" pitchFamily="34" charset="0"/>
                <a:ea typeface="+mn-ea"/>
                <a:cs typeface="+mn-cs"/>
              </a:rPr>
              <a:t>PnPTenantCdnPolicies</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CdnType</a:t>
            </a:r>
            <a:r>
              <a:rPr lang="en-US" sz="900" b="0" i="0" kern="1200" dirty="0">
                <a:solidFill>
                  <a:schemeClr val="tx1"/>
                </a:solidFill>
                <a:effectLst/>
                <a:latin typeface="Segoe UI Light" pitchFamily="34" charset="0"/>
                <a:ea typeface="+mn-ea"/>
                <a:cs typeface="+mn-cs"/>
              </a:rPr>
              <a:t> Private</a:t>
            </a:r>
            <a:endParaRPr lang="en-US" dirty="0"/>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Get-</a:t>
            </a:r>
            <a:r>
              <a:rPr lang="en-US" dirty="0" err="1"/>
              <a:t>PnPTenantCdnOrigin</a:t>
            </a:r>
            <a:r>
              <a:rPr lang="en-US" dirty="0"/>
              <a:t> -</a:t>
            </a:r>
            <a:r>
              <a:rPr lang="en-US" dirty="0" err="1"/>
              <a:t>CdnType</a:t>
            </a:r>
            <a:r>
              <a:rPr lang="en-US" dirty="0"/>
              <a:t> Public</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Get-</a:t>
            </a:r>
            <a:r>
              <a:rPr lang="en-US" dirty="0" err="1"/>
              <a:t>PnPTenantCdnOrigin</a:t>
            </a:r>
            <a:r>
              <a:rPr lang="en-US" dirty="0"/>
              <a:t> -</a:t>
            </a:r>
            <a:r>
              <a:rPr lang="en-US" dirty="0" err="1"/>
              <a:t>CdnType</a:t>
            </a:r>
            <a:r>
              <a:rPr lang="en-US" dirty="0"/>
              <a:t> Private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41460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wish to enable debugging of your </a:t>
            </a:r>
            <a:r>
              <a:rPr lang="en-US" dirty="0" err="1"/>
              <a:t>SPFx</a:t>
            </a:r>
            <a:r>
              <a:rPr lang="en-US" dirty="0"/>
              <a:t> solution from Visual Studio Code, you need to install an extension specific for the browser you want to use. For most of the well-known browsers an extension is available, i.e. Google Chrome, Microsoft Edge Chromium, Microsoft Edge </a:t>
            </a:r>
            <a:r>
              <a:rPr lang="en-US" dirty="0" err="1"/>
              <a:t>edgeHTML</a:t>
            </a:r>
            <a:r>
              <a:rPr lang="en-US" dirty="0"/>
              <a:t> and </a:t>
            </a:r>
            <a:r>
              <a:rPr lang="en-US" dirty="0" err="1"/>
              <a:t>FireFox</a:t>
            </a:r>
            <a:r>
              <a:rPr lang="en-US" dirty="0"/>
              <a:t>. You then need to modify the </a:t>
            </a:r>
            <a:r>
              <a:rPr lang="en-US" dirty="0" err="1"/>
              <a:t>launch.json</a:t>
            </a:r>
            <a:r>
              <a:rPr lang="en-US" dirty="0"/>
              <a:t> file with your tenant name. Manually start gulp serve --</a:t>
            </a:r>
            <a:r>
              <a:rPr lang="en-US" dirty="0" err="1"/>
              <a:t>nobrowser</a:t>
            </a:r>
            <a:r>
              <a:rPr lang="en-US" dirty="0"/>
              <a:t> and then hit F5 to launch the browser and attach the debugger. You can then set breakpoints in your TypeScript code which will be hit if the code executes.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07578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mapping files automatically get generated by Visual Studio Code so you can set breakpoints in TypeScript, if you follow the steps on the previous slide, and have it hit the corresponding JavaScript line when it executes.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81029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SPFx</a:t>
            </a:r>
            <a:r>
              <a:rPr lang="en-US" dirty="0"/>
              <a:t> </a:t>
            </a:r>
            <a:r>
              <a:rPr lang="en-US" dirty="0" err="1"/>
              <a:t>WebParts</a:t>
            </a:r>
            <a:r>
              <a:rPr lang="en-US" dirty="0"/>
              <a:t> can be added to a classic page as well.</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16045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of course, they can be added to modern pages, too. The modern experience will be discussed in more detail in a later module.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27920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Open the “Hello World” </a:t>
            </a:r>
            <a:r>
              <a:rPr lang="en-US" dirty="0" err="1"/>
              <a:t>SPFx</a:t>
            </a:r>
            <a:r>
              <a:rPr lang="en-US" dirty="0"/>
              <a:t> solution you’ve generated in the previous lesson or just take any other </a:t>
            </a:r>
            <a:r>
              <a:rPr lang="en-US" dirty="0" err="1"/>
              <a:t>SPFx</a:t>
            </a:r>
            <a:r>
              <a:rPr lang="en-US" dirty="0"/>
              <a:t> solution in Visual Studio Code</a:t>
            </a:r>
          </a:p>
          <a:p>
            <a:pPr marL="228600" indent="-228600">
              <a:buFont typeface="+mj-lt"/>
              <a:buAutoNum type="arabicPeriod"/>
            </a:pPr>
            <a:r>
              <a:rPr lang="en-US" dirty="0"/>
              <a:t>Under View -&gt; Terminal in Visual Studio Code, open the Powershell command line by going to the Terminal section</a:t>
            </a:r>
          </a:p>
          <a:p>
            <a:pPr marL="228600" indent="-228600">
              <a:buFont typeface="+mj-lt"/>
              <a:buAutoNum type="arabicPeriod"/>
            </a:pPr>
            <a:r>
              <a:rPr lang="en-US" dirty="0"/>
              <a:t>Run gulp serve to build the solution and launch the browser in the local workbench</a:t>
            </a:r>
          </a:p>
          <a:p>
            <a:pPr marL="228600" indent="-228600">
              <a:buFont typeface="+mj-lt"/>
              <a:buAutoNum type="arabicPeriod"/>
            </a:pPr>
            <a:r>
              <a:rPr lang="en-US" dirty="0"/>
              <a:t>Add the webpart and show that it works</a:t>
            </a:r>
          </a:p>
          <a:p>
            <a:pPr marL="228600" indent="-228600">
              <a:buFont typeface="+mj-lt"/>
              <a:buAutoNum type="arabicPeriod"/>
            </a:pPr>
            <a:r>
              <a:rPr lang="en-US" dirty="0"/>
              <a:t>Close the browser again and return to Visual Studio Code, leave gulp serve running in the terminal window inside Visual Studio Code</a:t>
            </a:r>
          </a:p>
          <a:p>
            <a:pPr marL="228600" indent="-228600">
              <a:buFont typeface="+mj-lt"/>
              <a:buAutoNum type="arabicPeriod"/>
            </a:pPr>
            <a:r>
              <a:rPr lang="en-US" dirty="0"/>
              <a:t>Click on the icon with the four squares in the bar at the left which brings you to the extensions</a:t>
            </a:r>
          </a:p>
          <a:p>
            <a:pPr marL="228600" indent="-228600">
              <a:buFont typeface="+mj-lt"/>
              <a:buAutoNum type="arabicPeriod"/>
            </a:pPr>
            <a:r>
              <a:rPr lang="en-US" dirty="0"/>
              <a:t>Search and install the extension called Debugger for Microsoft Edge (if using Edge Chromium or Edge </a:t>
            </a:r>
            <a:r>
              <a:rPr lang="en-US" dirty="0" err="1"/>
              <a:t>edgeHTML</a:t>
            </a:r>
            <a:r>
              <a:rPr lang="en-US" dirty="0"/>
              <a:t>) or Debugger for Chrome (if using Google Chrome)</a:t>
            </a:r>
          </a:p>
          <a:p>
            <a:pPr marL="228600" indent="-228600">
              <a:buFont typeface="+mj-lt"/>
              <a:buAutoNum type="arabicPeriod"/>
            </a:pPr>
            <a:r>
              <a:rPr lang="en-US" dirty="0"/>
              <a:t>Click on the bug icon in the bar at the left</a:t>
            </a:r>
          </a:p>
          <a:p>
            <a:pPr marL="228600" indent="-228600">
              <a:buFont typeface="+mj-lt"/>
              <a:buAutoNum type="arabicPeriod"/>
            </a:pPr>
            <a:r>
              <a:rPr lang="en-US" dirty="0"/>
              <a:t>At the top, next to “Local workbench”, click on the cogwheel which will open </a:t>
            </a:r>
            <a:r>
              <a:rPr lang="en-US" dirty="0" err="1"/>
              <a:t>launch.json</a:t>
            </a:r>
            <a:endParaRPr lang="en-US" dirty="0"/>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In the section under “Hosted workbench”,  replace the part “</a:t>
            </a:r>
            <a:r>
              <a:rPr lang="en-US" sz="900" b="0" kern="1200" dirty="0">
                <a:solidFill>
                  <a:schemeClr val="tx1"/>
                </a:solidFill>
                <a:effectLst/>
                <a:latin typeface="Segoe UI Light" pitchFamily="34" charset="0"/>
                <a:ea typeface="+mn-ea"/>
                <a:cs typeface="+mn-cs"/>
              </a:rPr>
              <a:t>enter-your-SharePoint-site” with the URL to your Office 365 tenant, i.e. contoso.microsoft.com</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At the top, next to “Debug and run”, switch the dropdown to “Hosted workbench”</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Hit F5 to start your browser. It should open in the workbench hosted on SharePoint Online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Show how it serves the same </a:t>
            </a:r>
            <a:r>
              <a:rPr lang="en-US" dirty="0" err="1"/>
              <a:t>SPFx</a:t>
            </a:r>
            <a:r>
              <a:rPr lang="en-US" dirty="0"/>
              <a:t> solution you’re building locally, set a breakpoint if you wish and show how it gets hit when it executes that line of code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dirty="0"/>
          </a:p>
          <a:p>
            <a:pPr marL="228600" indent="-228600">
              <a:buFont typeface="+mj-lt"/>
              <a:buAutoNum type="arabicPeriod"/>
            </a:pPr>
            <a:endParaRPr lang="en-US" dirty="0"/>
          </a:p>
          <a:p>
            <a:pPr marL="228600" indent="-228600">
              <a:buFont typeface="+mj-lt"/>
              <a:buAutoNum type="arabicPeriod"/>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858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we’ll go through some of these utilities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01926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slides we’ll show a sample of using these loading and error indicators</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700350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935793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4001692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err="1">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Lodash</a:t>
            </a:r>
            <a:r>
              <a:rPr lang="en-US" sz="900" b="0" i="0" kern="1200" dirty="0">
                <a:solidFill>
                  <a:schemeClr val="tx1"/>
                </a:solidFill>
                <a:effectLst/>
                <a:latin typeface="Segoe UI Light" pitchFamily="34" charset="0"/>
                <a:ea typeface="+mn-ea"/>
                <a:cs typeface="+mn-cs"/>
              </a:rPr>
              <a:t> is a great JavaScript utility library that you can use to perform operations on various objects like arrays, numbers, strings etc., SharePoint Framework includes the</a:t>
            </a:r>
            <a:r>
              <a:rPr lang="en-US" sz="900" b="0" i="0" u="none" kern="1200" dirty="0">
                <a:solidFill>
                  <a:schemeClr val="tx1"/>
                </a:solidFill>
                <a:effectLst/>
                <a:latin typeface="Segoe UI Light" pitchFamily="34" charset="0"/>
                <a:ea typeface="+mn-ea"/>
                <a:cs typeface="+mn-cs"/>
              </a:rPr>
              <a:t> </a:t>
            </a:r>
            <a:r>
              <a:rPr lang="en-US" sz="900" b="0" i="0" u="none" kern="1200" dirty="0" err="1">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lodash</a:t>
            </a:r>
            <a:r>
              <a:rPr lang="en-US" sz="900" b="0" i="0" u="none" kern="1200" dirty="0">
                <a:solidFill>
                  <a:schemeClr val="tx1"/>
                </a:solidFill>
                <a:effectLst/>
                <a:latin typeface="Segoe UI Light" pitchFamily="34" charset="0"/>
                <a:ea typeface="+mn-ea"/>
                <a:cs typeface="+mn-cs"/>
                <a:hlinkClick r:id="rId4">
                  <a:extLst>
                    <a:ext uri="{A12FA001-AC4F-418D-AE19-62706E023703}">
                      <ahyp:hlinkClr xmlns:ahyp="http://schemas.microsoft.com/office/drawing/2018/hyperlinkcolor" val="tx"/>
                    </a:ext>
                  </a:extLst>
                </a:hlinkClick>
              </a:rPr>
              <a:t> utility library</a:t>
            </a:r>
            <a:r>
              <a:rPr lang="en-US" sz="900" b="0" i="0" u="none" kern="1200" dirty="0">
                <a:solidFill>
                  <a:schemeClr val="tx1"/>
                </a:solidFill>
                <a:effectLst/>
                <a:latin typeface="Segoe UI Light" pitchFamily="34" charset="0"/>
                <a:ea typeface="+mn-ea"/>
                <a:cs typeface="+mn-cs"/>
              </a:rPr>
              <a:t> for </a:t>
            </a:r>
            <a:r>
              <a:rPr lang="en-US" sz="900" b="0" i="0" kern="1200" dirty="0">
                <a:solidFill>
                  <a:schemeClr val="tx1"/>
                </a:solidFill>
                <a:effectLst/>
                <a:latin typeface="Segoe UI Light" pitchFamily="34" charset="0"/>
                <a:ea typeface="+mn-ea"/>
                <a:cs typeface="+mn-cs"/>
              </a:rPr>
              <a:t>use with SharePoint Framework out-of-the-box so you do not need to install it separately. To improve run-time performance, it only includes a subset of the most essential </a:t>
            </a:r>
            <a:r>
              <a:rPr lang="en-US" sz="900" b="0" i="0" kern="1200" dirty="0" err="1">
                <a:solidFill>
                  <a:schemeClr val="tx1"/>
                </a:solidFill>
                <a:effectLst/>
                <a:latin typeface="Segoe UI Light" pitchFamily="34" charset="0"/>
                <a:ea typeface="+mn-ea"/>
                <a:cs typeface="+mn-cs"/>
              </a:rPr>
              <a:t>lodash</a:t>
            </a:r>
            <a:r>
              <a:rPr lang="en-US" sz="900" b="0" i="0" kern="1200" dirty="0">
                <a:solidFill>
                  <a:schemeClr val="tx1"/>
                </a:solidFill>
                <a:effectLst/>
                <a:latin typeface="Segoe UI Light" pitchFamily="34" charset="0"/>
                <a:ea typeface="+mn-ea"/>
                <a:cs typeface="+mn-cs"/>
              </a:rPr>
              <a:t> functions.</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35310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pages have display modes which indicate in which mode that page and/or its contents (e.g. text and web parts) are displayed. In the classic server-side SharePoint page, the web page and the web part can be in different modes.  For example, the web page can be in edit mode while the web part is not in edit mode.  In the modern client-side SharePoint page, both the page and/or its contents are in the same mode.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813964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SharePoint workbench is hosted locally, you do not have the SharePoint page context. However, you can still test your web part in many different ways. For example, you can build the web part's UX and use mock data to simulate SharePoint interaction when you don't have the SharePoint context.</a:t>
            </a:r>
            <a:br>
              <a:rPr lang="en-US" dirty="0"/>
            </a:br>
            <a:br>
              <a:rPr lang="en-US" dirty="0"/>
            </a:br>
            <a:r>
              <a:rPr lang="en-US" dirty="0"/>
              <a:t>However, when the workbench is hosted in SharePoint, you get access to the page context which provides various key properties, such as:</a:t>
            </a:r>
            <a:br>
              <a:rPr lang="en-US" dirty="0"/>
            </a:br>
            <a:br>
              <a:rPr lang="en-US" dirty="0"/>
            </a:br>
            <a:r>
              <a:rPr lang="en-US" sz="900" kern="1200" dirty="0">
                <a:solidFill>
                  <a:schemeClr val="tx1"/>
                </a:solidFill>
                <a:effectLst/>
                <a:latin typeface="Segoe UI Light" pitchFamily="34" charset="0"/>
                <a:ea typeface="+mn-ea"/>
                <a:cs typeface="+mn-cs"/>
              </a:rPr>
              <a:t>- </a:t>
            </a:r>
            <a:r>
              <a:rPr lang="en-US" dirty="0"/>
              <a:t>Web title</a:t>
            </a:r>
            <a:br>
              <a:rPr lang="en-US" dirty="0"/>
            </a:br>
            <a:r>
              <a:rPr lang="en-US" sz="900" kern="1200" dirty="0">
                <a:solidFill>
                  <a:schemeClr val="tx1"/>
                </a:solidFill>
                <a:effectLst/>
                <a:latin typeface="Segoe UI Light" pitchFamily="34" charset="0"/>
                <a:ea typeface="+mn-ea"/>
                <a:cs typeface="+mn-cs"/>
              </a:rPr>
              <a:t>- </a:t>
            </a:r>
            <a:r>
              <a:rPr lang="en-US" dirty="0"/>
              <a:t>Web absolute URL</a:t>
            </a:r>
            <a:br>
              <a:rPr lang="en-US" dirty="0"/>
            </a:br>
            <a:r>
              <a:rPr lang="en-US" sz="900" kern="1200" dirty="0">
                <a:solidFill>
                  <a:schemeClr val="tx1"/>
                </a:solidFill>
                <a:effectLst/>
                <a:latin typeface="Segoe UI Light" pitchFamily="34" charset="0"/>
                <a:ea typeface="+mn-ea"/>
                <a:cs typeface="+mn-cs"/>
              </a:rPr>
              <a:t>- </a:t>
            </a:r>
            <a:r>
              <a:rPr lang="en-US" dirty="0"/>
              <a:t>Web server-relative URL</a:t>
            </a:r>
            <a:br>
              <a:rPr lang="en-US" dirty="0"/>
            </a:br>
            <a:r>
              <a:rPr lang="en-US" sz="900" kern="1200" dirty="0">
                <a:solidFill>
                  <a:schemeClr val="tx1"/>
                </a:solidFill>
                <a:effectLst/>
                <a:latin typeface="Segoe UI Light" pitchFamily="34" charset="0"/>
                <a:ea typeface="+mn-ea"/>
                <a:cs typeface="+mn-cs"/>
              </a:rPr>
              <a:t>- </a:t>
            </a:r>
            <a:r>
              <a:rPr lang="en-US" dirty="0"/>
              <a:t>User login name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878822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465334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SharePoint workbench gives you the flexibility to test web parts in your local environment and from a SharePoint site. The </a:t>
            </a:r>
            <a:r>
              <a:rPr lang="en-US" sz="900" b="0" i="0" kern="1200" dirty="0" err="1">
                <a:solidFill>
                  <a:schemeClr val="tx1"/>
                </a:solidFill>
                <a:effectLst/>
                <a:latin typeface="Segoe UI Light" pitchFamily="34" charset="0"/>
                <a:ea typeface="+mn-ea"/>
                <a:cs typeface="+mn-cs"/>
              </a:rPr>
              <a:t>EnvironmentType</a:t>
            </a:r>
            <a:r>
              <a:rPr lang="en-US" sz="900" b="0" i="0" kern="1200" dirty="0">
                <a:solidFill>
                  <a:schemeClr val="tx1"/>
                </a:solidFill>
                <a:effectLst/>
                <a:latin typeface="Segoe UI Light" pitchFamily="34" charset="0"/>
                <a:ea typeface="+mn-ea"/>
                <a:cs typeface="+mn-cs"/>
              </a:rPr>
              <a:t> module is used to determine which environment your web part is running in.</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812727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Logging is a very convenient and easy way to keep track of events happening in the web part, instead of having breakpoints, or alerts in JavaScript. The SharePoint Framework has a built-in logging mechanism.</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Note:</a:t>
            </a:r>
            <a:r>
              <a:rPr lang="en-US" sz="900" b="0" i="0" kern="1200" dirty="0">
                <a:solidFill>
                  <a:schemeClr val="tx1"/>
                </a:solidFill>
                <a:effectLst/>
                <a:latin typeface="Segoe UI Light" pitchFamily="34" charset="0"/>
                <a:ea typeface="+mn-ea"/>
                <a:cs typeface="+mn-cs"/>
              </a:rPr>
              <a:t> The Log class contains four static methods for logging:</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info</a:t>
            </a:r>
            <a:r>
              <a:rPr lang="en-US" sz="900" b="0" i="0" kern="1200" dirty="0">
                <a:solidFill>
                  <a:schemeClr val="tx1"/>
                </a:solidFill>
                <a:effectLst/>
                <a:latin typeface="Segoe UI Light" pitchFamily="34" charset="0"/>
                <a:ea typeface="+mn-ea"/>
                <a:cs typeface="+mn-cs"/>
              </a:rPr>
              <a:t> : log information</a:t>
            </a:r>
          </a:p>
          <a:p>
            <a:r>
              <a:rPr lang="en-US" sz="900" b="1" i="0" kern="1200" dirty="0">
                <a:solidFill>
                  <a:schemeClr val="tx1"/>
                </a:solidFill>
                <a:effectLst/>
                <a:latin typeface="Segoe UI Light" pitchFamily="34" charset="0"/>
                <a:ea typeface="+mn-ea"/>
                <a:cs typeface="+mn-cs"/>
              </a:rPr>
              <a:t>warn</a:t>
            </a:r>
            <a:r>
              <a:rPr lang="en-US" sz="900" b="0" i="0" kern="1200" dirty="0">
                <a:solidFill>
                  <a:schemeClr val="tx1"/>
                </a:solidFill>
                <a:effectLst/>
                <a:latin typeface="Segoe UI Light" pitchFamily="34" charset="0"/>
                <a:ea typeface="+mn-ea"/>
                <a:cs typeface="+mn-cs"/>
              </a:rPr>
              <a:t> : log warnings</a:t>
            </a:r>
          </a:p>
          <a:p>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 log errors</a:t>
            </a:r>
          </a:p>
          <a:p>
            <a:r>
              <a:rPr lang="en-US" sz="900" b="1" i="0" kern="1200" dirty="0">
                <a:solidFill>
                  <a:schemeClr val="tx1"/>
                </a:solidFill>
                <a:effectLst/>
                <a:latin typeface="Segoe UI Light" pitchFamily="34" charset="0"/>
                <a:ea typeface="+mn-ea"/>
                <a:cs typeface="+mn-cs"/>
              </a:rPr>
              <a:t>verbose</a:t>
            </a:r>
            <a:r>
              <a:rPr lang="en-US" sz="900" b="0" i="0" kern="1200" dirty="0">
                <a:solidFill>
                  <a:schemeClr val="tx1"/>
                </a:solidFill>
                <a:effectLst/>
                <a:latin typeface="Segoe UI Light" pitchFamily="34" charset="0"/>
                <a:ea typeface="+mn-ea"/>
                <a:cs typeface="+mn-cs"/>
              </a:rPr>
              <a:t> : log everything</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In the SharePoint Framework all logging is done to the JavaScript console and you can see the logging using the developer tools in a web browser.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All static methods have the same signature, except the error method - they take three arguments:</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source</a:t>
            </a:r>
            <a:r>
              <a:rPr lang="en-US" sz="900" b="0" i="0" kern="1200" dirty="0">
                <a:solidFill>
                  <a:schemeClr val="tx1"/>
                </a:solidFill>
                <a:effectLst/>
                <a:latin typeface="Segoe UI Light" pitchFamily="34" charset="0"/>
                <a:ea typeface="+mn-ea"/>
                <a:cs typeface="+mn-cs"/>
              </a:rPr>
              <a:t>: the source of the logging information (max 20 characters), such as the method or the class name</a:t>
            </a:r>
          </a:p>
          <a:p>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the actual message to log (max 100 characters)</a:t>
            </a:r>
          </a:p>
          <a:p>
            <a:r>
              <a:rPr lang="en-US" sz="900" b="1" i="0" kern="1200" dirty="0">
                <a:solidFill>
                  <a:schemeClr val="tx1"/>
                </a:solidFill>
                <a:effectLst/>
                <a:latin typeface="Segoe UI Light" pitchFamily="34" charset="0"/>
                <a:ea typeface="+mn-ea"/>
                <a:cs typeface="+mn-cs"/>
              </a:rPr>
              <a:t>scope</a:t>
            </a:r>
            <a:r>
              <a:rPr lang="en-US" sz="900" b="0" i="0" kern="1200" dirty="0">
                <a:solidFill>
                  <a:schemeClr val="tx1"/>
                </a:solidFill>
                <a:effectLst/>
                <a:latin typeface="Segoe UI Light" pitchFamily="34" charset="0"/>
                <a:ea typeface="+mn-ea"/>
                <a:cs typeface="+mn-cs"/>
              </a:rPr>
              <a:t>: an optional service scope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method takes an </a:t>
            </a:r>
            <a:r>
              <a:rPr lang="en-US" sz="900" b="1" i="0" kern="1200" dirty="0">
                <a:solidFill>
                  <a:schemeClr val="tx1"/>
                </a:solidFill>
                <a:effectLst/>
                <a:latin typeface="Segoe UI Light" pitchFamily="34" charset="0"/>
                <a:ea typeface="+mn-ea"/>
                <a:cs typeface="+mn-cs"/>
              </a:rPr>
              <a:t>Error</a:t>
            </a:r>
            <a:r>
              <a:rPr lang="en-US" sz="900" b="0" i="0" kern="1200" dirty="0">
                <a:solidFill>
                  <a:schemeClr val="tx1"/>
                </a:solidFill>
                <a:effectLst/>
                <a:latin typeface="Segoe UI Light" pitchFamily="34" charset="0"/>
                <a:ea typeface="+mn-ea"/>
                <a:cs typeface="+mn-cs"/>
              </a:rPr>
              <a:t> object instead of the </a:t>
            </a:r>
            <a:r>
              <a:rPr lang="en-US" sz="900" b="1" i="0" kern="1200" dirty="0">
                <a:solidFill>
                  <a:schemeClr val="tx1"/>
                </a:solidFill>
                <a:effectLst/>
                <a:latin typeface="Segoe UI Light" pitchFamily="34" charset="0"/>
                <a:ea typeface="+mn-ea"/>
                <a:cs typeface="+mn-cs"/>
              </a:rPr>
              <a:t>message</a:t>
            </a:r>
            <a:r>
              <a:rPr lang="en-US" sz="900" b="0" i="0" kern="1200" dirty="0">
                <a:solidFill>
                  <a:schemeClr val="tx1"/>
                </a:solidFill>
                <a:effectLst/>
                <a:latin typeface="Segoe UI Light" pitchFamily="34" charset="0"/>
                <a:ea typeface="+mn-ea"/>
                <a:cs typeface="+mn-cs"/>
              </a:rPr>
              <a:t> string, otherwise they are the same.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more information, see:</a:t>
            </a:r>
          </a:p>
          <a:p>
            <a:r>
              <a:rPr lang="en-US" dirty="0">
                <a:hlinkClick r:id="rId3"/>
              </a:rPr>
              <a:t>https://github.com/SharePoint/sp-dev-docs/wiki/Working-with-the-Logging-API</a:t>
            </a:r>
            <a:endParaRPr lang="en-US" sz="900" b="0" i="0" kern="1200" dirty="0">
              <a:solidFill>
                <a:schemeClr val="tx1"/>
              </a:solidFill>
              <a:effectLst/>
              <a:latin typeface="Segoe UI Light" pitchFamily="34" charset="0"/>
              <a:ea typeface="+mn-ea"/>
              <a:cs typeface="+mn-cs"/>
            </a:endParaRP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428289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shows what the TypeScript would look like to add something to the log and at the bottom how it would be displayed in the browser developer console which can be seen by hitting F12 in your browser (i.e. Edge, Internet Explorer, Google Chrome, </a:t>
            </a:r>
            <a:r>
              <a:rPr lang="en-US" sz="900" b="0" i="0" kern="1200" dirty="0" err="1">
                <a:solidFill>
                  <a:schemeClr val="tx1"/>
                </a:solidFill>
                <a:effectLst/>
                <a:latin typeface="Segoe UI Light" pitchFamily="34" charset="0"/>
                <a:ea typeface="+mn-ea"/>
                <a:cs typeface="+mn-cs"/>
              </a:rPr>
              <a:t>FireFox</a:t>
            </a:r>
            <a:r>
              <a:rPr lang="en-US" sz="900" b="0" i="0" kern="1200" dirty="0">
                <a:solidFill>
                  <a:schemeClr val="tx1"/>
                </a:solidFill>
                <a:effectLst/>
                <a:latin typeface="Segoe UI Light" pitchFamily="34" charset="0"/>
                <a:ea typeface="+mn-ea"/>
                <a:cs typeface="+mn-cs"/>
              </a:rPr>
              <a:t>, etc.)</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170131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Notice how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is wrapped in the </a:t>
            </a:r>
            <a:r>
              <a:rPr lang="en-US" b="1" dirty="0"/>
              <a:t>if (!</a:t>
            </a:r>
            <a:r>
              <a:rPr lang="en-US" b="1" dirty="0" err="1"/>
              <a:t>this.renderedOnce</a:t>
            </a:r>
            <a:r>
              <a:rPr lang="en-US" b="1" dirty="0"/>
              <a:t>)</a:t>
            </a:r>
            <a:r>
              <a:rPr lang="en-US" sz="900" b="0" i="0" kern="1200" dirty="0">
                <a:solidFill>
                  <a:schemeClr val="tx1"/>
                </a:solidFill>
                <a:effectLst/>
                <a:latin typeface="Segoe UI Light" pitchFamily="34" charset="0"/>
                <a:ea typeface="+mn-ea"/>
                <a:cs typeface="+mn-cs"/>
              </a:rPr>
              <a:t> clause. The </a:t>
            </a:r>
            <a:r>
              <a:rPr lang="en-US" dirty="0"/>
              <a:t>render </a:t>
            </a:r>
            <a:r>
              <a:rPr lang="en-US" sz="900" b="0" i="0" kern="1200" dirty="0">
                <a:solidFill>
                  <a:schemeClr val="tx1"/>
                </a:solidFill>
                <a:effectLst/>
                <a:latin typeface="Segoe UI Light" pitchFamily="34" charset="0"/>
                <a:ea typeface="+mn-ea"/>
                <a:cs typeface="+mn-cs"/>
              </a:rPr>
              <a:t>function of Client-Side Web Parts is called initially whenever a web part is added to the page, but also every time a web part property is changed in the Property Pane. Because we only want to load the scripts with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one time, we use the </a:t>
            </a:r>
            <a:r>
              <a:rPr lang="en-US" dirty="0" err="1"/>
              <a:t>renderedOnce</a:t>
            </a:r>
            <a:r>
              <a:rPr lang="en-US" sz="900" b="0" i="0" kern="1200" dirty="0">
                <a:solidFill>
                  <a:schemeClr val="tx1"/>
                </a:solidFill>
                <a:effectLst/>
                <a:latin typeface="Segoe UI Light" pitchFamily="34" charset="0"/>
                <a:ea typeface="+mn-ea"/>
                <a:cs typeface="+mn-cs"/>
              </a:rPr>
              <a:t> property to verify that the Web Part is rendering initially and then load the required modules.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When loading jQuery using the </a:t>
            </a:r>
            <a:r>
              <a:rPr lang="en-US" sz="900" b="1" i="0" kern="1200" dirty="0" err="1">
                <a:solidFill>
                  <a:schemeClr val="tx1"/>
                </a:solidFill>
                <a:effectLst/>
                <a:latin typeface="Segoe UI Light" pitchFamily="34" charset="0"/>
                <a:ea typeface="+mn-ea"/>
                <a:cs typeface="+mn-cs"/>
              </a:rPr>
              <a:t>SPComponentLoader</a:t>
            </a:r>
            <a:r>
              <a:rPr lang="en-US" sz="900" b="0" i="0" kern="1200" dirty="0">
                <a:solidFill>
                  <a:schemeClr val="tx1"/>
                </a:solidFill>
                <a:effectLst/>
                <a:latin typeface="Segoe UI Light" pitchFamily="34" charset="0"/>
                <a:ea typeface="+mn-ea"/>
                <a:cs typeface="+mn-cs"/>
              </a:rPr>
              <a:t> we load it as a global script associated with the </a:t>
            </a:r>
            <a:r>
              <a:rPr lang="en-US" sz="900" b="1" i="0" kern="1200" dirty="0">
                <a:solidFill>
                  <a:schemeClr val="tx1"/>
                </a:solidFill>
                <a:effectLst/>
                <a:latin typeface="Segoe UI Light" pitchFamily="34" charset="0"/>
                <a:ea typeface="+mn-ea"/>
                <a:cs typeface="+mn-cs"/>
              </a:rPr>
              <a:t>jQuery</a:t>
            </a:r>
            <a:r>
              <a:rPr lang="en-US" sz="900" b="0" i="0" kern="1200" dirty="0">
                <a:solidFill>
                  <a:schemeClr val="tx1"/>
                </a:solidFill>
                <a:effectLst/>
                <a:latin typeface="Segoe UI Light" pitchFamily="34" charset="0"/>
                <a:ea typeface="+mn-ea"/>
                <a:cs typeface="+mn-cs"/>
              </a:rPr>
              <a:t> variable. Also, as we're loading the Simple Weather jQuery plugin we need the global variable which the plugin is using to add itself to jQuery. Because the plugin is not an AMD module, the jQuery variable must be available in the global scope.</a:t>
            </a:r>
          </a:p>
          <a:p>
            <a:r>
              <a:rPr lang="en-US" sz="900" b="0" i="0" kern="1200" dirty="0">
                <a:solidFill>
                  <a:schemeClr val="tx1"/>
                </a:solidFill>
                <a:effectLst/>
                <a:latin typeface="Segoe UI Light" pitchFamily="34" charset="0"/>
                <a:ea typeface="+mn-ea"/>
                <a:cs typeface="+mn-cs"/>
              </a:rPr>
              <a:t>Also note, that after loading jQuery and before loading the Simple Weather plugin, we store the reference to jQuery in the </a:t>
            </a:r>
            <a:r>
              <a:rPr lang="en-US" sz="900" b="1" i="0" kern="1200" dirty="0" err="1">
                <a:solidFill>
                  <a:schemeClr val="tx1"/>
                </a:solidFill>
                <a:effectLst/>
                <a:latin typeface="Segoe UI Light" pitchFamily="34" charset="0"/>
                <a:ea typeface="+mn-ea"/>
                <a:cs typeface="+mn-cs"/>
              </a:rPr>
              <a:t>this.jQuery</a:t>
            </a:r>
            <a:r>
              <a:rPr lang="en-US" sz="900" b="0" i="0" kern="1200" dirty="0">
                <a:solidFill>
                  <a:schemeClr val="tx1"/>
                </a:solidFill>
                <a:effectLst/>
                <a:latin typeface="Segoe UI Light" pitchFamily="34" charset="0"/>
                <a:ea typeface="+mn-ea"/>
                <a:cs typeface="+mn-cs"/>
              </a:rPr>
              <a:t> variable. We we will need it in our custom </a:t>
            </a:r>
            <a:r>
              <a:rPr lang="en-US" sz="900" b="1" i="0" kern="1200" dirty="0" err="1">
                <a:solidFill>
                  <a:schemeClr val="tx1"/>
                </a:solidFill>
                <a:effectLst/>
                <a:latin typeface="Segoe UI Light" pitchFamily="34" charset="0"/>
                <a:ea typeface="+mn-ea"/>
                <a:cs typeface="+mn-cs"/>
              </a:rPr>
              <a:t>renderContents</a:t>
            </a:r>
            <a:r>
              <a:rPr lang="en-US" sz="900" b="0" i="0" kern="1200" dirty="0">
                <a:solidFill>
                  <a:schemeClr val="tx1"/>
                </a:solidFill>
                <a:effectLst/>
                <a:latin typeface="Segoe UI Light" pitchFamily="34" charset="0"/>
                <a:ea typeface="+mn-ea"/>
                <a:cs typeface="+mn-cs"/>
              </a:rPr>
              <a:t> function to instantiate the Simple Weather plugin in the Web Part.</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524509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 at:</a:t>
            </a:r>
          </a:p>
          <a:p>
            <a:r>
              <a:rPr lang="en-US" dirty="0">
                <a:hlinkClick r:id="rId3"/>
              </a:rPr>
              <a:t>https://github.com/SharePoint/sp-dev-training-spfx-web-parts/tree/master/Demos/03-spfxapi</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1947939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9:06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3916831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839501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930375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manual at:</a:t>
            </a:r>
          </a:p>
          <a:p>
            <a:r>
              <a:rPr lang="en-US" dirty="0"/>
              <a:t>https://aka.ms</a:t>
            </a:r>
            <a:r>
              <a:rPr lang="en-US"/>
              <a:t>/spdevwsm4l2</a:t>
            </a:r>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1105603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implements the minimal functionality that is required to build a web part. This class also provides many parameters to validate and access to read-only properties such as </a:t>
            </a:r>
            <a:r>
              <a:rPr lang="en-US" sz="900" b="1" i="0" kern="1200" dirty="0" err="1">
                <a:solidFill>
                  <a:schemeClr val="tx1"/>
                </a:solidFill>
                <a:effectLst/>
                <a:latin typeface="Segoe UI Light" pitchFamily="34" charset="0"/>
                <a:ea typeface="+mn-ea"/>
                <a:cs typeface="+mn-cs"/>
              </a:rPr>
              <a:t>displayMode</a:t>
            </a:r>
            <a:r>
              <a:rPr lang="en-US" sz="900" b="0" i="0" kern="1200" dirty="0">
                <a:solidFill>
                  <a:schemeClr val="tx1"/>
                </a:solidFill>
                <a:effectLst/>
                <a:latin typeface="Segoe UI Light" pitchFamily="34" charset="0"/>
                <a:ea typeface="+mn-ea"/>
                <a:cs typeface="+mn-cs"/>
              </a:rPr>
              <a:t>, web part properties, web part context, the web part </a:t>
            </a:r>
            <a:r>
              <a:rPr lang="en-US" sz="900" b="1" i="0" kern="1200" dirty="0" err="1">
                <a:solidFill>
                  <a:schemeClr val="tx1"/>
                </a:solidFill>
                <a:effectLst/>
                <a:latin typeface="Segoe UI Light" pitchFamily="34" charset="0"/>
                <a:ea typeface="+mn-ea"/>
                <a:cs typeface="+mn-cs"/>
              </a:rPr>
              <a:t>instanceId</a:t>
            </a:r>
            <a:r>
              <a:rPr lang="en-US" sz="900" b="0" i="0" kern="1200" dirty="0">
                <a:solidFill>
                  <a:schemeClr val="tx1"/>
                </a:solidFill>
                <a:effectLst/>
                <a:latin typeface="Segoe UI Light" pitchFamily="34" charset="0"/>
                <a:ea typeface="+mn-ea"/>
                <a:cs typeface="+mn-cs"/>
              </a:rPr>
              <a:t>, the web part </a:t>
            </a:r>
            <a:r>
              <a:rPr lang="en-US" sz="900" b="1" i="0" kern="1200" dirty="0" err="1">
                <a:solidFill>
                  <a:schemeClr val="tx1"/>
                </a:solidFill>
                <a:effectLst/>
                <a:latin typeface="Segoe UI Light" pitchFamily="34" charset="0"/>
                <a:ea typeface="+mn-ea"/>
                <a:cs typeface="+mn-cs"/>
              </a:rPr>
              <a:t>domElement</a:t>
            </a:r>
            <a:r>
              <a:rPr lang="en-US" sz="900" b="0" i="0" kern="1200" dirty="0">
                <a:solidFill>
                  <a:schemeClr val="tx1"/>
                </a:solidFill>
                <a:effectLst/>
                <a:latin typeface="Segoe UI Light" pitchFamily="34" charset="0"/>
                <a:ea typeface="+mn-ea"/>
                <a:cs typeface="+mn-cs"/>
              </a:rPr>
              <a:t> and much more.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Notice that the web part class is defined to accept a property type </a:t>
            </a:r>
            <a:r>
              <a:rPr lang="en-US" sz="900" b="1"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property type is defined as an interface:</a:t>
            </a:r>
          </a:p>
          <a:p>
            <a:r>
              <a:rPr lang="en-US" sz="900" b="0" i="0" kern="1200" dirty="0">
                <a:solidFill>
                  <a:schemeClr val="tx1"/>
                </a:solidFill>
                <a:effectLst/>
                <a:latin typeface="Segoe UI Light" pitchFamily="34" charset="0"/>
                <a:ea typeface="+mn-ea"/>
                <a:cs typeface="+mn-cs"/>
              </a:rPr>
              <a:t>export interface </a:t>
            </a:r>
            <a:r>
              <a:rPr lang="en-US" sz="900" b="0"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 { description: string;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Defines the web part metadata such as version, id, </a:t>
            </a:r>
            <a:r>
              <a:rPr lang="en-US" sz="900" b="0" i="0" kern="1200" dirty="0" err="1">
                <a:solidFill>
                  <a:schemeClr val="tx1"/>
                </a:solidFill>
                <a:effectLst/>
                <a:latin typeface="Segoe UI Light" pitchFamily="34" charset="0"/>
                <a:ea typeface="+mn-ea"/>
                <a:cs typeface="+mn-cs"/>
              </a:rPr>
              <a:t>componentType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manifestVersion</a:t>
            </a:r>
            <a:r>
              <a:rPr lang="en-US" sz="900" b="0" i="0" kern="1200" dirty="0">
                <a:solidFill>
                  <a:schemeClr val="tx1"/>
                </a:solidFill>
                <a:effectLst/>
                <a:latin typeface="Segoe UI Light" pitchFamily="34" charset="0"/>
                <a:ea typeface="+mn-ea"/>
                <a:cs typeface="+mn-cs"/>
              </a:rPr>
              <a:t>, and description. Every web part must contain this manifest.</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file contains information about your bundle(s) and any external dependencies and localized resources.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The entries section contains the default bundle information.</a:t>
            </a:r>
          </a:p>
          <a:p>
            <a:r>
              <a:rPr lang="en-US" sz="900" b="0" i="0" kern="1200" dirty="0">
                <a:solidFill>
                  <a:schemeClr val="tx1"/>
                </a:solidFill>
                <a:effectLst/>
                <a:latin typeface="Segoe UI Light" pitchFamily="34" charset="0"/>
                <a:ea typeface="+mn-ea"/>
                <a:cs typeface="+mn-cs"/>
              </a:rPr>
              <a:t>- The externals section contains the libraries that are not bundled with the default bundle.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Other important files to mention are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and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which go hand in hand. Pretty much every developed solution these days exists out of many reusable packages which on their turn can use many reusable packages. All of this gets together in these two files. The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file is where the packages you use in your solution will get registered. There’s a “dependencies” section and a “</a:t>
            </a:r>
            <a:r>
              <a:rPr lang="en-US" sz="900" b="0" i="0" kern="1200" dirty="0" err="1">
                <a:solidFill>
                  <a:schemeClr val="tx1"/>
                </a:solidFill>
                <a:effectLst/>
                <a:latin typeface="Segoe UI Light" pitchFamily="34" charset="0"/>
                <a:ea typeface="+mn-ea"/>
                <a:cs typeface="+mn-cs"/>
              </a:rPr>
              <a:t>devdependencies</a:t>
            </a:r>
            <a:r>
              <a:rPr lang="en-US" sz="900" b="0" i="0" kern="1200" dirty="0">
                <a:solidFill>
                  <a:schemeClr val="tx1"/>
                </a:solidFill>
                <a:effectLst/>
                <a:latin typeface="Segoe UI Light" pitchFamily="34" charset="0"/>
                <a:ea typeface="+mn-ea"/>
                <a:cs typeface="+mn-cs"/>
              </a:rPr>
              <a:t>” section. The first is where the packages go which are needed for your solution to work in production. The latter is where you can add packages which you only need during your development, such as code quality verifiers or tools to package things. By default if adding a package using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i</a:t>
            </a:r>
            <a:r>
              <a:rPr lang="en-US" sz="900" b="0" i="0" kern="1200" dirty="0">
                <a:solidFill>
                  <a:schemeClr val="tx1"/>
                </a:solidFill>
                <a:effectLst/>
                <a:latin typeface="Segoe UI Light" pitchFamily="34" charset="0"/>
                <a:ea typeface="+mn-ea"/>
                <a:cs typeface="+mn-cs"/>
              </a:rPr>
              <a:t> &lt;package name&gt; it will add it under “dependencies”. If you wish it to go to “</a:t>
            </a:r>
            <a:r>
              <a:rPr lang="en-US" sz="900" b="0" i="0" kern="1200" dirty="0" err="1">
                <a:solidFill>
                  <a:schemeClr val="tx1"/>
                </a:solidFill>
                <a:effectLst/>
                <a:latin typeface="Segoe UI Light" pitchFamily="34" charset="0"/>
                <a:ea typeface="+mn-ea"/>
                <a:cs typeface="+mn-cs"/>
              </a:rPr>
              <a:t>devDependencies</a:t>
            </a:r>
            <a:r>
              <a:rPr lang="en-US" sz="900" b="0" i="0" kern="1200" dirty="0">
                <a:solidFill>
                  <a:schemeClr val="tx1"/>
                </a:solidFill>
                <a:effectLst/>
                <a:latin typeface="Segoe UI Light" pitchFamily="34" charset="0"/>
                <a:ea typeface="+mn-ea"/>
                <a:cs typeface="+mn-cs"/>
              </a:rPr>
              <a:t>”, you should install it using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i</a:t>
            </a:r>
            <a:r>
              <a:rPr lang="en-US" sz="900" b="0" i="0" kern="1200" dirty="0">
                <a:solidFill>
                  <a:schemeClr val="tx1"/>
                </a:solidFill>
                <a:effectLst/>
                <a:latin typeface="Segoe UI Light" pitchFamily="34" charset="0"/>
                <a:ea typeface="+mn-ea"/>
                <a:cs typeface="+mn-cs"/>
              </a:rPr>
              <a:t> &lt;package name&gt; --save-dev. When you install a package, it will download all its contents and potential sub package contents into he </a:t>
            </a:r>
            <a:r>
              <a:rPr lang="en-US" sz="900" b="0" i="0" kern="1200" dirty="0" err="1">
                <a:solidFill>
                  <a:schemeClr val="tx1"/>
                </a:solidFill>
                <a:effectLst/>
                <a:latin typeface="Segoe UI Light" pitchFamily="34" charset="0"/>
                <a:ea typeface="+mn-ea"/>
                <a:cs typeface="+mn-cs"/>
              </a:rPr>
              <a:t>node_modules</a:t>
            </a:r>
            <a:r>
              <a:rPr lang="en-US" sz="900" b="0" i="0" kern="1200" dirty="0">
                <a:solidFill>
                  <a:schemeClr val="tx1"/>
                </a:solidFill>
                <a:effectLst/>
                <a:latin typeface="Segoe UI Light" pitchFamily="34" charset="0"/>
                <a:ea typeface="+mn-ea"/>
                <a:cs typeface="+mn-cs"/>
              </a:rPr>
              <a:t> subfolder under your solution folder. This folder typically gets huge. Especially if you want to share your code with someone else or store it in source control, it’s a recommended practice to not include the </a:t>
            </a:r>
            <a:r>
              <a:rPr lang="en-US" sz="900" b="0" i="0" kern="1200" dirty="0" err="1">
                <a:solidFill>
                  <a:schemeClr val="tx1"/>
                </a:solidFill>
                <a:effectLst/>
                <a:latin typeface="Segoe UI Light" pitchFamily="34" charset="0"/>
                <a:ea typeface="+mn-ea"/>
                <a:cs typeface="+mn-cs"/>
              </a:rPr>
              <a:t>node_modules</a:t>
            </a:r>
            <a:r>
              <a:rPr lang="en-US" sz="900" b="0" i="0" kern="1200" dirty="0">
                <a:solidFill>
                  <a:schemeClr val="tx1"/>
                </a:solidFill>
                <a:effectLst/>
                <a:latin typeface="Segoe UI Light" pitchFamily="34" charset="0"/>
                <a:ea typeface="+mn-ea"/>
                <a:cs typeface="+mn-cs"/>
              </a:rPr>
              <a:t> folder. Just copy or store everything else. On a new machine you can simply run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i</a:t>
            </a:r>
            <a:r>
              <a:rPr lang="en-US" sz="900" b="0" i="0" kern="1200" dirty="0">
                <a:solidFill>
                  <a:schemeClr val="tx1"/>
                </a:solidFill>
                <a:effectLst/>
                <a:latin typeface="Segoe UI Light" pitchFamily="34" charset="0"/>
                <a:ea typeface="+mn-ea"/>
                <a:cs typeface="+mn-cs"/>
              </a:rPr>
              <a:t> with no further arguments to have it download all the packages from the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file onto that machine again.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was introduced since this entire tree structure of package dependencies turned out to be quite fragile. One seemingly minor update of one package in the entire tree could cause side effects to other packages causing side effects to packages that are using them etc. The only way to avoid this is to use the exact same version of every single package used in your solution. This is achieved by a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file. It lists every single package used in the entire tree structure behind your application with the exact version number it was when you added it to your solution. This is the only way to play safe and not run into version issues.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reason why that requires a special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file is because the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file typically has a special syntax allowing for either patch (version number starts with ~) or minor (version number starts with ^) updates to be taken into account. This is indicated by the developer of the package itself if it should update to a later patch or minor version if one becomes available. In reality, as mentioned, this doesn’t always work well, therefore the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was introduced which if present will always be used over your </a:t>
            </a:r>
            <a:r>
              <a:rPr lang="en-US" sz="900" b="0" i="0" kern="1200" dirty="0" err="1">
                <a:solidFill>
                  <a:schemeClr val="tx1"/>
                </a:solidFill>
                <a:effectLst/>
                <a:latin typeface="Segoe UI Light" pitchFamily="34" charset="0"/>
                <a:ea typeface="+mn-ea"/>
                <a:cs typeface="+mn-cs"/>
              </a:rPr>
              <a:t>package.json</a:t>
            </a:r>
            <a:r>
              <a:rPr lang="en-US" sz="900" b="0" i="0" kern="1200" dirty="0">
                <a:solidFill>
                  <a:schemeClr val="tx1"/>
                </a:solidFill>
                <a:effectLst/>
                <a:latin typeface="Segoe UI Light" pitchFamily="34" charset="0"/>
                <a:ea typeface="+mn-ea"/>
                <a:cs typeface="+mn-cs"/>
              </a:rPr>
              <a:t> file. Simply delete the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file, run </a:t>
            </a:r>
            <a:r>
              <a:rPr lang="en-US" sz="900" b="0" i="0" kern="1200" dirty="0" err="1">
                <a:solidFill>
                  <a:schemeClr val="tx1"/>
                </a:solidFill>
                <a:effectLst/>
                <a:latin typeface="Segoe UI Light" pitchFamily="34" charset="0"/>
                <a:ea typeface="+mn-ea"/>
                <a:cs typeface="+mn-cs"/>
              </a:rPr>
              <a:t>npm</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i</a:t>
            </a:r>
            <a:r>
              <a:rPr lang="en-US" sz="900" b="0" i="0" kern="1200" dirty="0">
                <a:solidFill>
                  <a:schemeClr val="tx1"/>
                </a:solidFill>
                <a:effectLst/>
                <a:latin typeface="Segoe UI Light" pitchFamily="34" charset="0"/>
                <a:ea typeface="+mn-ea"/>
                <a:cs typeface="+mn-cs"/>
              </a:rPr>
              <a:t> in your solution folder again to make it obey the possible version differences. It will automatically create a new package-</a:t>
            </a:r>
            <a:r>
              <a:rPr lang="en-US" sz="900" b="0" i="0" kern="1200" dirty="0" err="1">
                <a:solidFill>
                  <a:schemeClr val="tx1"/>
                </a:solidFill>
                <a:effectLst/>
                <a:latin typeface="Segoe UI Light" pitchFamily="34" charset="0"/>
                <a:ea typeface="+mn-ea"/>
                <a:cs typeface="+mn-cs"/>
              </a:rPr>
              <a:t>lock.json</a:t>
            </a:r>
            <a:r>
              <a:rPr lang="en-US" sz="900" b="0" i="0" kern="1200" dirty="0">
                <a:solidFill>
                  <a:schemeClr val="tx1"/>
                </a:solidFill>
                <a:effectLst/>
                <a:latin typeface="Segoe UI Light" pitchFamily="34" charset="0"/>
                <a:ea typeface="+mn-ea"/>
                <a:cs typeface="+mn-cs"/>
              </a:rPr>
              <a:t> file again with the new versions being used.</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9270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the typical process flow from beginning with a SharePoint Framework solution to deploying it to production</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4/10/2020 3:51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4675989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your-sharepoint-site/_layouts/workbench.aspx" TargetMode="External"/><Relationship Id="rId2" Type="http://schemas.openxmlformats.org/officeDocument/2006/relationships/hyperlink" Target="https://localhost/"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9.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9.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hyperlink" Target="https://lodash.com/" TargetMode="External"/><Relationship Id="rId2" Type="http://schemas.openxmlformats.org/officeDocument/2006/relationships/notesSlide" Target="../notesSlides/notesSlide27.xml"/><Relationship Id="rId1" Type="http://schemas.openxmlformats.org/officeDocument/2006/relationships/slideLayout" Target="../slideLayouts/slideLayout29.xml"/><Relationship Id="rId5" Type="http://schemas.openxmlformats.org/officeDocument/2006/relationships/image" Target="../media/image47.png"/><Relationship Id="rId4" Type="http://schemas.openxmlformats.org/officeDocument/2006/relationships/hyperlink" Target="https://www.npmjs.com/package/@microsoft/sp-lodash-subse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SharePoint/sp-dev-fx-webparts" TargetMode="External"/><Relationship Id="rId2" Type="http://schemas.openxmlformats.org/officeDocument/2006/relationships/notesSlide" Target="../notesSlides/notesSlide36.xml"/><Relationship Id="rId1" Type="http://schemas.openxmlformats.org/officeDocument/2006/relationships/slideLayout" Target="../slideLayouts/slideLayout29.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sharepoint/dev/spfx/debug-in-vscode"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hyperlink" Target="https://docs.microsoft.com/sharepoint/dev/spfx/use-developer-dashboard" TargetMode="External"/><Relationship Id="rId4" Type="http://schemas.openxmlformats.org/officeDocument/2006/relationships/hyperlink" Target="https://docs.microsoft.com/sharepoint/dev/spfx/debug-modern-pag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1329595"/>
          </a:xfrm>
        </p:spPr>
        <p:txBody>
          <a:bodyPr/>
          <a:lstStyle/>
          <a:p>
            <a:r>
              <a:rPr lang="en-US" dirty="0"/>
              <a:t>Contains the packages used by your solution</a:t>
            </a:r>
          </a:p>
          <a:p>
            <a:r>
              <a:rPr lang="en-US" dirty="0"/>
              <a:t>Use </a:t>
            </a:r>
            <a:r>
              <a:rPr lang="en-US" dirty="0" err="1"/>
              <a:t>npm</a:t>
            </a:r>
            <a:r>
              <a:rPr lang="en-US" dirty="0"/>
              <a:t> </a:t>
            </a:r>
            <a:r>
              <a:rPr lang="en-US" dirty="0" err="1"/>
              <a:t>i</a:t>
            </a:r>
            <a:r>
              <a:rPr lang="en-US" dirty="0"/>
              <a:t> to download the packages</a:t>
            </a:r>
          </a:p>
          <a:p>
            <a:r>
              <a:rPr lang="en-US" dirty="0"/>
              <a:t>Packages get stored in the </a:t>
            </a:r>
            <a:r>
              <a:rPr lang="en-US" dirty="0" err="1"/>
              <a:t>node_modules</a:t>
            </a:r>
            <a:r>
              <a:rPr lang="en-US" dirty="0"/>
              <a:t> subfolder</a:t>
            </a:r>
          </a:p>
        </p:txBody>
      </p:sp>
      <p:sp>
        <p:nvSpPr>
          <p:cNvPr id="3" name="Title 2"/>
          <p:cNvSpPr>
            <a:spLocks noGrp="1"/>
          </p:cNvSpPr>
          <p:nvPr>
            <p:ph type="title"/>
          </p:nvPr>
        </p:nvSpPr>
        <p:spPr>
          <a:xfrm>
            <a:off x="464400" y="633600"/>
            <a:ext cx="11574000" cy="387798"/>
          </a:xfrm>
        </p:spPr>
        <p:txBody>
          <a:bodyPr/>
          <a:lstStyle/>
          <a:p>
            <a:r>
              <a:rPr lang="en-US" dirty="0"/>
              <a:t>Key Files – </a:t>
            </a:r>
            <a:r>
              <a:rPr lang="en-US" dirty="0" err="1"/>
              <a:t>package.json</a:t>
            </a:r>
            <a:r>
              <a:rPr lang="en-US" dirty="0"/>
              <a:t> &amp; package-</a:t>
            </a:r>
            <a:r>
              <a:rPr lang="en-US" dirty="0" err="1"/>
              <a:t>lock.json</a:t>
            </a:r>
            <a:endParaRPr lang="en-US" dirty="0"/>
          </a:p>
        </p:txBody>
      </p:sp>
      <p:pic>
        <p:nvPicPr>
          <p:cNvPr id="4" name="Picture 3">
            <a:extLst>
              <a:ext uri="{FF2B5EF4-FFF2-40B4-BE49-F238E27FC236}">
                <a16:creationId xmlns:a16="http://schemas.microsoft.com/office/drawing/2014/main" id="{BD7F54AB-C1D4-4FB7-9793-D0975C702BD1}"/>
              </a:ext>
            </a:extLst>
          </p:cNvPr>
          <p:cNvPicPr>
            <a:picLocks noChangeAspect="1"/>
          </p:cNvPicPr>
          <p:nvPr/>
        </p:nvPicPr>
        <p:blipFill>
          <a:blip r:embed="rId3"/>
          <a:stretch>
            <a:fillRect/>
          </a:stretch>
        </p:blipFill>
        <p:spPr>
          <a:xfrm>
            <a:off x="709567" y="2874683"/>
            <a:ext cx="3968840" cy="3785944"/>
          </a:xfrm>
          <a:prstGeom prst="rect">
            <a:avLst/>
          </a:prstGeom>
        </p:spPr>
      </p:pic>
      <p:pic>
        <p:nvPicPr>
          <p:cNvPr id="5" name="Picture 4">
            <a:extLst>
              <a:ext uri="{FF2B5EF4-FFF2-40B4-BE49-F238E27FC236}">
                <a16:creationId xmlns:a16="http://schemas.microsoft.com/office/drawing/2014/main" id="{3F18DE61-11B7-44B2-9F07-6367C4F9ACCF}"/>
              </a:ext>
            </a:extLst>
          </p:cNvPr>
          <p:cNvPicPr>
            <a:picLocks noChangeAspect="1"/>
          </p:cNvPicPr>
          <p:nvPr/>
        </p:nvPicPr>
        <p:blipFill>
          <a:blip r:embed="rId4"/>
          <a:stretch>
            <a:fillRect/>
          </a:stretch>
        </p:blipFill>
        <p:spPr>
          <a:xfrm>
            <a:off x="4725910" y="2874683"/>
            <a:ext cx="2984653" cy="2921150"/>
          </a:xfrm>
          <a:prstGeom prst="rect">
            <a:avLst/>
          </a:prstGeom>
        </p:spPr>
      </p:pic>
      <p:pic>
        <p:nvPicPr>
          <p:cNvPr id="7" name="Picture 6">
            <a:extLst>
              <a:ext uri="{FF2B5EF4-FFF2-40B4-BE49-F238E27FC236}">
                <a16:creationId xmlns:a16="http://schemas.microsoft.com/office/drawing/2014/main" id="{ACA000FA-34B2-40E5-BFF1-D751CF86F817}"/>
              </a:ext>
            </a:extLst>
          </p:cNvPr>
          <p:cNvPicPr>
            <a:picLocks noChangeAspect="1"/>
          </p:cNvPicPr>
          <p:nvPr/>
        </p:nvPicPr>
        <p:blipFill rotWithShape="1">
          <a:blip r:embed="rId5"/>
          <a:srcRect r="14643"/>
          <a:stretch/>
        </p:blipFill>
        <p:spPr>
          <a:xfrm>
            <a:off x="7802490" y="2839935"/>
            <a:ext cx="3924418" cy="3372023"/>
          </a:xfrm>
          <a:prstGeom prst="rect">
            <a:avLst/>
          </a:prstGeom>
        </p:spPr>
      </p:pic>
      <p:grpSp>
        <p:nvGrpSpPr>
          <p:cNvPr id="11" name="Group 10">
            <a:extLst>
              <a:ext uri="{FF2B5EF4-FFF2-40B4-BE49-F238E27FC236}">
                <a16:creationId xmlns:a16="http://schemas.microsoft.com/office/drawing/2014/main" id="{44835782-42B8-49D1-8E04-B3B8B4C5CCD4}"/>
              </a:ext>
            </a:extLst>
          </p:cNvPr>
          <p:cNvGrpSpPr/>
          <p:nvPr/>
        </p:nvGrpSpPr>
        <p:grpSpPr>
          <a:xfrm>
            <a:off x="4589612" y="5543549"/>
            <a:ext cx="2282681" cy="1206239"/>
            <a:chOff x="4484836" y="5410200"/>
            <a:chExt cx="2282681" cy="1206239"/>
          </a:xfrm>
        </p:grpSpPr>
        <p:sp>
          <p:nvSpPr>
            <p:cNvPr id="10" name="Callout: Right Arrow 9">
              <a:extLst>
                <a:ext uri="{FF2B5EF4-FFF2-40B4-BE49-F238E27FC236}">
                  <a16:creationId xmlns:a16="http://schemas.microsoft.com/office/drawing/2014/main" id="{4B0D9CF8-F376-4815-86D2-2F26EF4E5A0A}"/>
                </a:ext>
              </a:extLst>
            </p:cNvPr>
            <p:cNvSpPr/>
            <p:nvPr/>
          </p:nvSpPr>
          <p:spPr bwMode="auto">
            <a:xfrm rot="16200000">
              <a:off x="5045152" y="4849884"/>
              <a:ext cx="1162050" cy="2282681"/>
            </a:xfrm>
            <a:prstGeom prst="rightArrowCallout">
              <a:avLst>
                <a:gd name="adj1" fmla="val 9844"/>
                <a:gd name="adj2" fmla="val 25347"/>
                <a:gd name="adj3" fmla="val 19040"/>
                <a:gd name="adj4" fmla="val 57685"/>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AAF4F7C-E9AF-4FCC-B05D-C6C97E7A3123}"/>
                </a:ext>
              </a:extLst>
            </p:cNvPr>
            <p:cNvSpPr txBox="1"/>
            <p:nvPr/>
          </p:nvSpPr>
          <p:spPr>
            <a:xfrm>
              <a:off x="4526039" y="5877775"/>
              <a:ext cx="220027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Only patch releases</a:t>
              </a:r>
              <a:br>
                <a:rPr lang="en-US" sz="1600" dirty="0">
                  <a:gradFill>
                    <a:gsLst>
                      <a:gs pos="2917">
                        <a:schemeClr val="tx1"/>
                      </a:gs>
                      <a:gs pos="30000">
                        <a:schemeClr val="tx1"/>
                      </a:gs>
                    </a:gsLst>
                    <a:lin ang="5400000" scaled="0"/>
                  </a:gradFill>
                </a:rPr>
              </a:br>
              <a:r>
                <a:rPr lang="en-US" sz="1600" dirty="0">
                  <a:gradFill>
                    <a:gsLst>
                      <a:gs pos="2917">
                        <a:schemeClr val="tx1"/>
                      </a:gs>
                      <a:gs pos="30000">
                        <a:schemeClr val="tx1"/>
                      </a:gs>
                    </a:gsLst>
                    <a:lin ang="5400000" scaled="0"/>
                  </a:gradFill>
                </a:rPr>
                <a:t>5.2.x</a:t>
              </a:r>
            </a:p>
          </p:txBody>
        </p:sp>
      </p:grpSp>
      <p:grpSp>
        <p:nvGrpSpPr>
          <p:cNvPr id="12" name="Group 11">
            <a:extLst>
              <a:ext uri="{FF2B5EF4-FFF2-40B4-BE49-F238E27FC236}">
                <a16:creationId xmlns:a16="http://schemas.microsoft.com/office/drawing/2014/main" id="{E26A7DF4-4AF8-4FF8-B6A6-EECF94CF4245}"/>
              </a:ext>
            </a:extLst>
          </p:cNvPr>
          <p:cNvGrpSpPr/>
          <p:nvPr/>
        </p:nvGrpSpPr>
        <p:grpSpPr>
          <a:xfrm>
            <a:off x="8047189" y="5781675"/>
            <a:ext cx="2282681" cy="1206239"/>
            <a:chOff x="4484836" y="5410200"/>
            <a:chExt cx="2282681" cy="1206239"/>
          </a:xfrm>
        </p:grpSpPr>
        <p:sp>
          <p:nvSpPr>
            <p:cNvPr id="13" name="Callout: Right Arrow 12">
              <a:extLst>
                <a:ext uri="{FF2B5EF4-FFF2-40B4-BE49-F238E27FC236}">
                  <a16:creationId xmlns:a16="http://schemas.microsoft.com/office/drawing/2014/main" id="{DBBEA173-32AF-4BC8-8597-A3C2D94335ED}"/>
                </a:ext>
              </a:extLst>
            </p:cNvPr>
            <p:cNvSpPr/>
            <p:nvPr/>
          </p:nvSpPr>
          <p:spPr bwMode="auto">
            <a:xfrm rot="16200000">
              <a:off x="5045152" y="4849884"/>
              <a:ext cx="1162050" cy="2282681"/>
            </a:xfrm>
            <a:prstGeom prst="rightArrowCallout">
              <a:avLst>
                <a:gd name="adj1" fmla="val 9844"/>
                <a:gd name="adj2" fmla="val 25347"/>
                <a:gd name="adj3" fmla="val 19040"/>
                <a:gd name="adj4" fmla="val 57685"/>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BC0E005A-FCE8-4BAA-9179-BFA5F8DF4CB5}"/>
                </a:ext>
              </a:extLst>
            </p:cNvPr>
            <p:cNvSpPr txBox="1"/>
            <p:nvPr/>
          </p:nvSpPr>
          <p:spPr>
            <a:xfrm>
              <a:off x="4526039" y="5877775"/>
              <a:ext cx="220027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Also minor releases</a:t>
              </a:r>
              <a:br>
                <a:rPr lang="en-US" sz="1600" dirty="0">
                  <a:gradFill>
                    <a:gsLst>
                      <a:gs pos="2917">
                        <a:schemeClr val="tx1"/>
                      </a:gs>
                      <a:gs pos="30000">
                        <a:schemeClr val="tx1"/>
                      </a:gs>
                    </a:gsLst>
                    <a:lin ang="5400000" scaled="0"/>
                  </a:gradFill>
                </a:rPr>
              </a:br>
              <a:r>
                <a:rPr lang="en-US" sz="1600" dirty="0">
                  <a:gradFill>
                    <a:gsLst>
                      <a:gs pos="2917">
                        <a:schemeClr val="tx1"/>
                      </a:gs>
                      <a:gs pos="30000">
                        <a:schemeClr val="tx1"/>
                      </a:gs>
                    </a:gsLst>
                    <a:lin ang="5400000" scaled="0"/>
                  </a:gradFill>
                </a:rPr>
                <a:t>2.x.x</a:t>
              </a:r>
            </a:p>
          </p:txBody>
        </p:sp>
      </p:grpSp>
      <p:grpSp>
        <p:nvGrpSpPr>
          <p:cNvPr id="18" name="Group 17">
            <a:extLst>
              <a:ext uri="{FF2B5EF4-FFF2-40B4-BE49-F238E27FC236}">
                <a16:creationId xmlns:a16="http://schemas.microsoft.com/office/drawing/2014/main" id="{55A33043-DDA9-4AB8-AC9A-3E694427319C}"/>
              </a:ext>
            </a:extLst>
          </p:cNvPr>
          <p:cNvGrpSpPr/>
          <p:nvPr/>
        </p:nvGrpSpPr>
        <p:grpSpPr>
          <a:xfrm>
            <a:off x="5840708" y="2428997"/>
            <a:ext cx="2282681" cy="1162050"/>
            <a:chOff x="5840708" y="2428997"/>
            <a:chExt cx="2282681" cy="1162050"/>
          </a:xfrm>
        </p:grpSpPr>
        <p:sp>
          <p:nvSpPr>
            <p:cNvPr id="16" name="Callout: Right Arrow 15">
              <a:extLst>
                <a:ext uri="{FF2B5EF4-FFF2-40B4-BE49-F238E27FC236}">
                  <a16:creationId xmlns:a16="http://schemas.microsoft.com/office/drawing/2014/main" id="{4A1CC8EF-F8C9-4011-874B-D4E544A93D6B}"/>
                </a:ext>
              </a:extLst>
            </p:cNvPr>
            <p:cNvSpPr/>
            <p:nvPr/>
          </p:nvSpPr>
          <p:spPr bwMode="auto">
            <a:xfrm rot="5400000">
              <a:off x="6401024" y="1868681"/>
              <a:ext cx="1162050" cy="2282681"/>
            </a:xfrm>
            <a:prstGeom prst="rightArrowCallout">
              <a:avLst>
                <a:gd name="adj1" fmla="val 9844"/>
                <a:gd name="adj2" fmla="val 25347"/>
                <a:gd name="adj3" fmla="val 19040"/>
                <a:gd name="adj4" fmla="val 57685"/>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86BA2F52-756D-4FED-B11E-09FF46B9343D}"/>
                </a:ext>
              </a:extLst>
            </p:cNvPr>
            <p:cNvSpPr txBox="1"/>
            <p:nvPr/>
          </p:nvSpPr>
          <p:spPr>
            <a:xfrm>
              <a:off x="5848356" y="2445707"/>
              <a:ext cx="2275033"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SharePoint Framework version</a:t>
              </a:r>
            </a:p>
          </p:txBody>
        </p:sp>
      </p:grpSp>
      <p:grpSp>
        <p:nvGrpSpPr>
          <p:cNvPr id="19" name="Group 18">
            <a:extLst>
              <a:ext uri="{FF2B5EF4-FFF2-40B4-BE49-F238E27FC236}">
                <a16:creationId xmlns:a16="http://schemas.microsoft.com/office/drawing/2014/main" id="{9BFB21E3-1375-489E-B0CA-1F9A9805CC82}"/>
              </a:ext>
            </a:extLst>
          </p:cNvPr>
          <p:cNvGrpSpPr/>
          <p:nvPr/>
        </p:nvGrpSpPr>
        <p:grpSpPr>
          <a:xfrm>
            <a:off x="6251400" y="3967978"/>
            <a:ext cx="2282681" cy="1206239"/>
            <a:chOff x="4484836" y="5410200"/>
            <a:chExt cx="2282681" cy="1206239"/>
          </a:xfrm>
        </p:grpSpPr>
        <p:sp>
          <p:nvSpPr>
            <p:cNvPr id="20" name="Callout: Right Arrow 19">
              <a:extLst>
                <a:ext uri="{FF2B5EF4-FFF2-40B4-BE49-F238E27FC236}">
                  <a16:creationId xmlns:a16="http://schemas.microsoft.com/office/drawing/2014/main" id="{4990C412-8E38-4861-A5D4-52A47C17EAC5}"/>
                </a:ext>
              </a:extLst>
            </p:cNvPr>
            <p:cNvSpPr/>
            <p:nvPr/>
          </p:nvSpPr>
          <p:spPr bwMode="auto">
            <a:xfrm rot="16200000">
              <a:off x="5045152" y="4849884"/>
              <a:ext cx="1162050" cy="2282681"/>
            </a:xfrm>
            <a:prstGeom prst="rightArrowCallout">
              <a:avLst>
                <a:gd name="adj1" fmla="val 9844"/>
                <a:gd name="adj2" fmla="val 25347"/>
                <a:gd name="adj3" fmla="val 19040"/>
                <a:gd name="adj4" fmla="val 57685"/>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983732FD-127E-42EC-8D2E-031DADDDEFBA}"/>
                </a:ext>
              </a:extLst>
            </p:cNvPr>
            <p:cNvSpPr txBox="1"/>
            <p:nvPr/>
          </p:nvSpPr>
          <p:spPr>
            <a:xfrm>
              <a:off x="4526039" y="5877775"/>
              <a:ext cx="2200275"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Only exactly</a:t>
              </a:r>
              <a:br>
                <a:rPr lang="en-US" sz="1600" dirty="0">
                  <a:gradFill>
                    <a:gsLst>
                      <a:gs pos="2917">
                        <a:schemeClr val="tx1"/>
                      </a:gs>
                      <a:gs pos="30000">
                        <a:schemeClr val="tx1"/>
                      </a:gs>
                    </a:gsLst>
                    <a:lin ang="5400000" scaled="0"/>
                  </a:gradFill>
                </a:rPr>
              </a:br>
              <a:r>
                <a:rPr lang="en-US" sz="1600" dirty="0">
                  <a:gradFill>
                    <a:gsLst>
                      <a:gs pos="2917">
                        <a:schemeClr val="tx1"/>
                      </a:gs>
                      <a:gs pos="30000">
                        <a:schemeClr val="tx1"/>
                      </a:gs>
                    </a:gsLst>
                    <a:lin ang="5400000" scaled="0"/>
                  </a:gradFill>
                </a:rPr>
                <a:t>1.10.0</a:t>
              </a:r>
            </a:p>
          </p:txBody>
        </p:sp>
      </p:grpSp>
    </p:spTree>
    <p:extLst>
      <p:ext uri="{BB962C8B-B14F-4D97-AF65-F5344CB8AC3E}">
        <p14:creationId xmlns:p14="http://schemas.microsoft.com/office/powerpoint/2010/main" val="4014419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2500"/>
                            </p:stCondLst>
                            <p:childTnLst>
                              <p:par>
                                <p:cTn id="9" presetID="10" presetClass="entr" presetSubtype="0" fill="hold" nodeType="afterEffect">
                                  <p:stCondLst>
                                    <p:cond delay="2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5000"/>
                            </p:stCondLst>
                            <p:childTnLst>
                              <p:par>
                                <p:cTn id="13" presetID="10" presetClass="entr" presetSubtype="0" fill="hold" nodeType="afterEffect">
                                  <p:stCondLst>
                                    <p:cond delay="2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7500"/>
                            </p:stCondLst>
                            <p:childTnLst>
                              <p:par>
                                <p:cTn id="17" presetID="10" presetClass="entr" presetSubtype="0" fill="hold" nodeType="afterEffect">
                                  <p:stCondLst>
                                    <p:cond delay="20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dirty="0">
                <a:gradFill>
                  <a:gsLst>
                    <a:gs pos="96875">
                      <a:schemeClr val="bg1"/>
                    </a:gs>
                    <a:gs pos="78906">
                      <a:schemeClr val="bg1"/>
                    </a:gs>
                  </a:gsLst>
                  <a:lin ang="5400000" scaled="1"/>
                </a:gradFill>
              </a:rPr>
              <a:t>Local or Hosted</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dirty="0">
                <a:gradFill>
                  <a:gsLst>
                    <a:gs pos="96875">
                      <a:schemeClr val="bg1"/>
                    </a:gs>
                    <a:gs pos="78906">
                      <a:schemeClr val="bg1"/>
                    </a:gs>
                  </a:gsLst>
                  <a:lin ang="5400000" scaled="1"/>
                </a:gradFill>
              </a:rPr>
              <a:t>Available on Classic and Modern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microsoft</a:t>
            </a:r>
            <a:r>
              <a:rPr lang="en-US" sz="1100" dirty="0">
                <a:gradFill>
                  <a:gsLst>
                    <a:gs pos="1250">
                      <a:schemeClr val="tx1"/>
                    </a:gs>
                    <a:gs pos="100000">
                      <a:schemeClr val="tx1"/>
                    </a:gs>
                  </a:gsLst>
                  <a:lin ang="5400000" scaled="0"/>
                </a:gradFill>
              </a:rPr>
              <a:t>/</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dirty="0">
                <a:gradFill>
                  <a:gsLst>
                    <a:gs pos="1250">
                      <a:schemeClr val="tx1"/>
                    </a:gs>
                    <a:gs pos="100000">
                      <a:schemeClr val="tx1"/>
                    </a:gs>
                  </a:gsLst>
                  <a:lin ang="5400000" scaled="0"/>
                </a:gradFill>
              </a:rPr>
              <a:t>gulp bundle --ship</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dirty="0"/>
              <a:t>gulp package-solution --ship</a:t>
            </a:r>
          </a:p>
          <a:p>
            <a:endParaRPr lang="en-US" dirty="0"/>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3"/>
          <a:stretch>
            <a:fillRect/>
          </a:stretch>
        </p:blipFill>
        <p:spPr>
          <a:xfrm>
            <a:off x="6753400" y="5042785"/>
            <a:ext cx="597915" cy="570720"/>
          </a:xfrm>
          <a:prstGeom prst="rect">
            <a:avLst/>
          </a:prstGeom>
        </p:spPr>
      </p:pic>
      <p:pic>
        <p:nvPicPr>
          <p:cNvPr id="90" name="Picture 89"/>
          <p:cNvPicPr>
            <a:picLocks noChangeAspect="1"/>
          </p:cNvPicPr>
          <p:nvPr/>
        </p:nvPicPr>
        <p:blipFill>
          <a:blip r:embed="rId4"/>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dirty="0">
                <a:solidFill>
                  <a:schemeClr val="accent1"/>
                </a:solidFill>
              </a:rPr>
              <a:t>clean</a:t>
            </a:r>
            <a:r>
              <a:rPr lang="en-US" altLang="zh-CN" sz="2400" dirty="0"/>
              <a:t>:</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dirty="0">
                <a:solidFill>
                  <a:schemeClr val="accent1"/>
                </a:solidFill>
              </a:rPr>
              <a:t>build</a:t>
            </a:r>
            <a:r>
              <a:rPr lang="en-US" sz="2400" dirty="0"/>
              <a:t>: build the project</a:t>
            </a:r>
          </a:p>
          <a:p>
            <a:r>
              <a:rPr lang="en-US" dirty="0">
                <a:solidFill>
                  <a:schemeClr val="accent1"/>
                </a:solidFill>
              </a:rPr>
              <a:t>default</a:t>
            </a:r>
            <a:r>
              <a:rPr lang="en-US" sz="2400" dirty="0"/>
              <a:t>: equivalent to bundle</a:t>
            </a:r>
          </a:p>
          <a:p>
            <a:r>
              <a:rPr lang="en-US" dirty="0">
                <a:solidFill>
                  <a:schemeClr val="accent1"/>
                </a:solidFill>
              </a:rPr>
              <a:t>bundle</a:t>
            </a:r>
            <a:r>
              <a:rPr lang="en-US" sz="2400" dirty="0"/>
              <a:t>: build, localize, and bundle the project</a:t>
            </a:r>
          </a:p>
          <a:p>
            <a:r>
              <a:rPr lang="en-US" dirty="0">
                <a:solidFill>
                  <a:schemeClr val="accent1"/>
                </a:solidFill>
              </a:rPr>
              <a:t>dev-deploy</a:t>
            </a:r>
            <a:r>
              <a:rPr lang="en-US" sz="2400" dirty="0"/>
              <a:t>: deploy the current project to a development Azure CDN for sharing builds with colleagues</a:t>
            </a:r>
          </a:p>
          <a:p>
            <a:r>
              <a:rPr lang="en-US" dirty="0">
                <a:solidFill>
                  <a:schemeClr val="accent1"/>
                </a:solidFill>
              </a:rPr>
              <a:t>deploy-azure-storage</a:t>
            </a:r>
            <a:r>
              <a:rPr lang="en-US" sz="2400" dirty="0"/>
              <a:t>: upload the assets to a </a:t>
            </a:r>
            <a:r>
              <a:rPr lang="en-US" altLang="zh-CN" sz="2400" dirty="0"/>
              <a:t>Azure</a:t>
            </a:r>
            <a:r>
              <a:rPr lang="en-US" sz="2400" dirty="0"/>
              <a:t> s</a:t>
            </a:r>
            <a:r>
              <a:rPr lang="en-US" altLang="zh-CN" sz="2400" dirty="0"/>
              <a:t>torage container</a:t>
            </a:r>
            <a:endParaRPr lang="en-US" sz="2400" dirty="0"/>
          </a:p>
          <a:p>
            <a:r>
              <a:rPr lang="en-US" dirty="0">
                <a:solidFill>
                  <a:schemeClr val="accent1"/>
                </a:solidFill>
              </a:rPr>
              <a:t>package-solution</a:t>
            </a:r>
            <a:r>
              <a:rPr lang="en-US" sz="2400" dirty="0"/>
              <a:t>: package the project into a SPPKG</a:t>
            </a:r>
          </a:p>
          <a:p>
            <a:r>
              <a:rPr lang="en-US" dirty="0">
                <a:solidFill>
                  <a:schemeClr val="accent1"/>
                </a:solidFill>
              </a:rPr>
              <a:t>test</a:t>
            </a:r>
            <a:r>
              <a:rPr lang="en-US" sz="2400" dirty="0"/>
              <a:t>: build, localize, and bundle the project and run tests, and verify the coverage</a:t>
            </a:r>
          </a:p>
          <a:p>
            <a:r>
              <a:rPr lang="en-US" dirty="0">
                <a:solidFill>
                  <a:schemeClr val="accent1"/>
                </a:solidFill>
              </a:rPr>
              <a:t>serve</a:t>
            </a:r>
            <a:r>
              <a:rPr lang="en-US" sz="2400" dirty="0"/>
              <a:t>: build and bundle the project and run the development server</a:t>
            </a:r>
          </a:p>
          <a:p>
            <a:r>
              <a:rPr lang="en-US" dirty="0">
                <a:solidFill>
                  <a:schemeClr val="accent1"/>
                </a:solidFill>
              </a:rPr>
              <a:t>trust-dev-cert</a:t>
            </a:r>
            <a:r>
              <a:rPr lang="en-US" sz="2400" dirty="0"/>
              <a:t> &amp; </a:t>
            </a:r>
            <a:r>
              <a:rPr lang="en-US" dirty="0" err="1">
                <a:solidFill>
                  <a:schemeClr val="accent1"/>
                </a:solidFill>
              </a:rPr>
              <a:t>untrust</a:t>
            </a:r>
            <a:r>
              <a:rPr lang="en-US" dirty="0">
                <a:solidFill>
                  <a:schemeClr val="accent1"/>
                </a:solidFill>
              </a:rPr>
              <a:t>-dev-cert</a:t>
            </a:r>
            <a:r>
              <a:rPr lang="en-US" sz="2400" dirty="0"/>
              <a: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3"/>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025717"/>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CSS and other assets are </a:t>
            </a:r>
            <a:r>
              <a:rPr lang="en-US" dirty="0" err="1"/>
              <a:t>packageda</a:t>
            </a:r>
            <a:r>
              <a:rPr lang="en-US" dirty="0"/>
              <a:t> long in the .</a:t>
            </a:r>
            <a:r>
              <a:rPr lang="en-US" dirty="0" err="1"/>
              <a:t>sppkg</a:t>
            </a:r>
            <a:r>
              <a:rPr lang="en-US" dirty="0"/>
              <a:t> file by default and copied to the Site Assets folder when deploying it to SharePoint</a:t>
            </a:r>
          </a:p>
          <a:p>
            <a:r>
              <a:rPr lang="en-US" dirty="0"/>
              <a:t>Ensure you enable Office 365 CDN for optimal performance</a:t>
            </a:r>
          </a:p>
          <a:p>
            <a:r>
              <a:rPr lang="en-US" dirty="0"/>
              <a:t>Set “</a:t>
            </a:r>
            <a:r>
              <a:rPr lang="en-US" dirty="0" err="1"/>
              <a:t>includeClientSideAssets</a:t>
            </a:r>
            <a:r>
              <a:rPr lang="en-US" dirty="0"/>
              <a:t>”: false in package-</a:t>
            </a:r>
            <a:r>
              <a:rPr lang="en-US" dirty="0" err="1"/>
              <a:t>solution.json</a:t>
            </a:r>
            <a:r>
              <a:rPr lang="en-US" dirty="0"/>
              <a:t> to not include assets in your .</a:t>
            </a:r>
            <a:r>
              <a:rPr lang="en-US" dirty="0" err="1"/>
              <a:t>sppkg</a:t>
            </a:r>
            <a:endParaRPr lang="en-US" dirty="0"/>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76583"/>
          </a:xfrm>
        </p:spPr>
        <p:txBody>
          <a:bodyPr/>
          <a:lstStyle/>
          <a:p>
            <a:r>
              <a:rPr lang="en-US" dirty="0"/>
              <a:t>Available for free with all Multi Tenancy Office 365 Tenants</a:t>
            </a:r>
          </a:p>
          <a:p>
            <a:r>
              <a:rPr lang="en-US" dirty="0"/>
              <a:t>Public CDN &amp; Private CDN</a:t>
            </a:r>
          </a:p>
          <a:p>
            <a:r>
              <a:rPr lang="en-US" dirty="0"/>
              <a:t>Disabled by default</a:t>
            </a:r>
          </a:p>
          <a:p>
            <a:r>
              <a:rPr lang="en-US" dirty="0"/>
              <a:t>When enabled, will by default serve these files from the Office 365 CDN:</a:t>
            </a:r>
          </a:p>
          <a:p>
            <a:pPr lvl="1"/>
            <a:r>
              <a:rPr lang="en-US" dirty="0"/>
              <a:t>Public CDN</a:t>
            </a:r>
          </a:p>
          <a:p>
            <a:pPr lvl="2"/>
            <a:r>
              <a:rPr lang="en-US" dirty="0"/>
              <a:t>*/</a:t>
            </a:r>
            <a:r>
              <a:rPr lang="en-US" dirty="0" err="1"/>
              <a:t>Masterpage</a:t>
            </a:r>
            <a:endParaRPr lang="en-US" dirty="0"/>
          </a:p>
          <a:p>
            <a:pPr lvl="2"/>
            <a:r>
              <a:rPr lang="en-US" dirty="0"/>
              <a:t>*/Style Library</a:t>
            </a:r>
          </a:p>
          <a:p>
            <a:pPr lvl="2"/>
            <a:r>
              <a:rPr lang="en-US" dirty="0"/>
              <a:t>*/</a:t>
            </a:r>
            <a:r>
              <a:rPr lang="en-US" dirty="0" err="1">
                <a:solidFill>
                  <a:schemeClr val="accent1"/>
                </a:solidFill>
              </a:rPr>
              <a:t>ClientSideAssets</a:t>
            </a:r>
            <a:endParaRPr lang="en-US" dirty="0">
              <a:solidFill>
                <a:schemeClr val="accent1"/>
              </a:solidFill>
            </a:endParaRPr>
          </a:p>
          <a:p>
            <a:pPr lvl="2"/>
            <a:r>
              <a:rPr lang="en-US" dirty="0"/>
              <a:t>File extensions: CSS, EOT, GIF, ICO, JPEG, JPG, JS, MAP, PNG, SVG, TTF, WOFF</a:t>
            </a:r>
          </a:p>
          <a:p>
            <a:pPr lvl="1"/>
            <a:r>
              <a:rPr lang="en-US" dirty="0"/>
              <a:t>Private CDN</a:t>
            </a:r>
          </a:p>
          <a:p>
            <a:pPr lvl="2"/>
            <a:r>
              <a:rPr lang="en-US" dirty="0"/>
              <a:t>*/userphoto.aspx</a:t>
            </a:r>
          </a:p>
          <a:p>
            <a:pPr lvl="2"/>
            <a:r>
              <a:rPr lang="en-US" dirty="0"/>
              <a:t>*/</a:t>
            </a:r>
            <a:r>
              <a:rPr lang="en-US" dirty="0" err="1"/>
              <a:t>siteassets</a:t>
            </a:r>
            <a:endParaRPr lang="en-US" dirty="0"/>
          </a:p>
          <a:p>
            <a:pPr lvl="2"/>
            <a:r>
              <a:rPr lang="en-US" dirty="0"/>
              <a:t>File extensions: GIF, ICO, JPEG, JPG, JS, PNG</a:t>
            </a:r>
          </a:p>
        </p:txBody>
      </p:sp>
      <p:sp>
        <p:nvSpPr>
          <p:cNvPr id="3" name="Title 2"/>
          <p:cNvSpPr>
            <a:spLocks noGrp="1"/>
          </p:cNvSpPr>
          <p:nvPr>
            <p:ph type="title"/>
          </p:nvPr>
        </p:nvSpPr>
        <p:spPr>
          <a:xfrm>
            <a:off x="464400" y="633600"/>
            <a:ext cx="11574000" cy="387798"/>
          </a:xfrm>
        </p:spPr>
        <p:txBody>
          <a:bodyPr/>
          <a:lstStyle/>
          <a:p>
            <a:r>
              <a:rPr lang="en-US" dirty="0"/>
              <a:t>Office 365 CDN</a:t>
            </a:r>
          </a:p>
        </p:txBody>
      </p:sp>
    </p:spTree>
    <p:extLst>
      <p:ext uri="{BB962C8B-B14F-4D97-AF65-F5344CB8AC3E}">
        <p14:creationId xmlns:p14="http://schemas.microsoft.com/office/powerpoint/2010/main" val="20264370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Enabling Office 365 CDN</a:t>
            </a:r>
            <a:endParaRPr lang="en-US" dirty="0"/>
          </a:p>
        </p:txBody>
      </p:sp>
    </p:spTree>
    <p:extLst>
      <p:ext uri="{BB962C8B-B14F-4D97-AF65-F5344CB8AC3E}">
        <p14:creationId xmlns:p14="http://schemas.microsoft.com/office/powerpoint/2010/main" val="10656304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a:p>
            <a:pPr lvl="0">
              <a:lnSpc>
                <a:spcPct val="90000"/>
              </a:lnSpc>
              <a:spcBef>
                <a:spcPts val="1800"/>
              </a:spcBef>
            </a:pPr>
            <a:r>
              <a:rPr lang="en-US" sz="1600" b="0" dirty="0">
                <a:solidFill>
                  <a:srgbClr val="2F2F2F"/>
                </a:solidFill>
                <a:latin typeface="Segoe UI Semibold"/>
              </a:rPr>
              <a:t>Using the Office 365 CDN</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Testing the Web Part in the Local &amp; Hosted Workbench</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Local Workbench</a:t>
            </a:r>
          </a:p>
          <a:p>
            <a:pPr>
              <a:spcBef>
                <a:spcPts val="1200"/>
              </a:spcBef>
            </a:pPr>
            <a:r>
              <a:rPr lang="en-US" sz="2000" dirty="0"/>
              <a:t>Hosted Workbench</a:t>
            </a:r>
          </a:p>
          <a:p>
            <a:pPr>
              <a:spcBef>
                <a:spcPts val="1200"/>
              </a:spcBef>
            </a:pPr>
            <a:r>
              <a:rPr lang="en-US" sz="2000" dirty="0"/>
              <a:t>Different modes of the gulp serve task</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342727"/>
          </a:xfrm>
        </p:spPr>
        <p:txBody>
          <a:bodyPr/>
          <a:lstStyle/>
          <a:p>
            <a:r>
              <a:rPr lang="en-US" dirty="0"/>
              <a:t>Local</a:t>
            </a:r>
          </a:p>
          <a:p>
            <a:pPr lvl="1"/>
            <a:r>
              <a:rPr lang="en-US" dirty="0"/>
              <a:t>Runs on </a:t>
            </a:r>
            <a:r>
              <a:rPr lang="en-US" dirty="0">
                <a:hlinkClick r:id="rId2"/>
              </a:rPr>
              <a:t>https://localhost</a:t>
            </a:r>
            <a:endParaRPr lang="en-US" dirty="0"/>
          </a:p>
          <a:p>
            <a:pPr lvl="1"/>
            <a:r>
              <a:rPr lang="en-US" dirty="0"/>
              <a:t>Has no SharePoint Context</a:t>
            </a:r>
          </a:p>
          <a:p>
            <a:pPr lvl="1"/>
            <a:r>
              <a:rPr lang="en-US" dirty="0"/>
              <a:t>Developers can leverage mock data</a:t>
            </a:r>
          </a:p>
          <a:p>
            <a:endParaRPr lang="en-US" dirty="0"/>
          </a:p>
          <a:p>
            <a:r>
              <a:rPr lang="en-US" dirty="0"/>
              <a:t>SharePoint (Hosted)</a:t>
            </a:r>
          </a:p>
          <a:p>
            <a:pPr lvl="1"/>
            <a:r>
              <a:rPr lang="en-US" dirty="0"/>
              <a:t>Runs on a real SharePoint Site</a:t>
            </a:r>
          </a:p>
          <a:p>
            <a:pPr lvl="2"/>
            <a:r>
              <a:rPr lang="en-US" dirty="0">
                <a:hlinkClick r:id="rId3"/>
              </a:rPr>
              <a:t>https://&lt;your-sharepoint-site&gt;/_layouts/workbench.aspx</a:t>
            </a:r>
            <a:endParaRPr lang="en-US" dirty="0"/>
          </a:p>
          <a:p>
            <a:pPr lvl="1"/>
            <a:r>
              <a:rPr lang="en-US" dirty="0"/>
              <a:t>Has SharePoint Context</a:t>
            </a:r>
          </a:p>
          <a:p>
            <a:pPr lvl="1"/>
            <a:r>
              <a:rPr lang="en-US" dirty="0"/>
              <a:t>Uses SharePoint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Local Workbench vs. SharePoint Workbench</a:t>
            </a:r>
          </a:p>
        </p:txBody>
      </p:sp>
    </p:spTree>
    <p:extLst>
      <p:ext uri="{BB962C8B-B14F-4D97-AF65-F5344CB8AC3E}">
        <p14:creationId xmlns:p14="http://schemas.microsoft.com/office/powerpoint/2010/main" val="3226948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a:p>
            <a:pPr>
              <a:spcBef>
                <a:spcPts val="1200"/>
              </a:spcBef>
            </a:pPr>
            <a:r>
              <a:rPr lang="en-US" sz="2000" dirty="0"/>
              <a:t>Using the Office 365 CDN</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Local development time experience</a:t>
            </a:r>
          </a:p>
          <a:p>
            <a:r>
              <a:rPr lang="en-US" dirty="0"/>
              <a:t>Test your changes immediately even in offline mode</a:t>
            </a:r>
          </a:p>
          <a:p>
            <a:endParaRPr lang="fi-FI" dirty="0"/>
          </a:p>
        </p:txBody>
      </p:sp>
      <p:sp>
        <p:nvSpPr>
          <p:cNvPr id="4" name="Title 3"/>
          <p:cNvSpPr>
            <a:spLocks noGrp="1"/>
          </p:cNvSpPr>
          <p:nvPr>
            <p:ph type="title"/>
          </p:nvPr>
        </p:nvSpPr>
        <p:spPr/>
        <p:txBody>
          <a:bodyPr/>
          <a:lstStyle/>
          <a:p>
            <a:r>
              <a:rPr lang="en-US" dirty="0"/>
              <a:t>SharePoint Workbench</a:t>
            </a:r>
            <a:endParaRPr lang="fi-FI" dirty="0"/>
          </a:p>
        </p:txBody>
      </p:sp>
      <p:pic>
        <p:nvPicPr>
          <p:cNvPr id="3" name="Picture 2">
            <a:extLst>
              <a:ext uri="{FF2B5EF4-FFF2-40B4-BE49-F238E27FC236}">
                <a16:creationId xmlns:a16="http://schemas.microsoft.com/office/drawing/2014/main" id="{822C3F65-A49A-4BB8-9498-046E4AC68AAF}"/>
              </a:ext>
            </a:extLst>
          </p:cNvPr>
          <p:cNvPicPr>
            <a:picLocks noChangeAspect="1"/>
          </p:cNvPicPr>
          <p:nvPr/>
        </p:nvPicPr>
        <p:blipFill>
          <a:blip r:embed="rId2"/>
          <a:stretch>
            <a:fillRect/>
          </a:stretch>
        </p:blipFill>
        <p:spPr>
          <a:xfrm>
            <a:off x="2232631" y="2459067"/>
            <a:ext cx="7971211" cy="3322608"/>
          </a:xfrm>
          <a:prstGeom prst="rect">
            <a:avLst/>
          </a:prstGeom>
        </p:spPr>
      </p:pic>
    </p:spTree>
    <p:extLst>
      <p:ext uri="{BB962C8B-B14F-4D97-AF65-F5344CB8AC3E}">
        <p14:creationId xmlns:p14="http://schemas.microsoft.com/office/powerpoint/2010/main" val="17112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23987"/>
          </a:xfrm>
        </p:spPr>
        <p:txBody>
          <a:bodyPr/>
          <a:lstStyle/>
          <a:p>
            <a:r>
              <a:rPr lang="en-US"/>
              <a:t>Build and run on local server </a:t>
            </a:r>
            <a:r>
              <a:rPr lang="en-US" b="1"/>
              <a:t>and </a:t>
            </a:r>
            <a:r>
              <a:rPr lang="en-US"/>
              <a:t>automatically launch local SharePoint Workbench</a:t>
            </a:r>
          </a:p>
          <a:p>
            <a:endParaRPr lang="en-US"/>
          </a:p>
          <a:p>
            <a:endParaRPr lang="en-US"/>
          </a:p>
          <a:p>
            <a:r>
              <a:rPr lang="en-US"/>
              <a:t>Build and run solution on local server</a:t>
            </a:r>
          </a:p>
        </p:txBody>
      </p:sp>
      <p:sp>
        <p:nvSpPr>
          <p:cNvPr id="3" name="Title 2"/>
          <p:cNvSpPr>
            <a:spLocks noGrp="1"/>
          </p:cNvSpPr>
          <p:nvPr>
            <p:ph type="title"/>
          </p:nvPr>
        </p:nvSpPr>
        <p:spPr/>
        <p:txBody>
          <a:bodyPr/>
          <a:lstStyle/>
          <a:p>
            <a:r>
              <a:rPr lang="en-US"/>
              <a:t>Debugging</a:t>
            </a:r>
          </a:p>
        </p:txBody>
      </p:sp>
      <p:sp>
        <p:nvSpPr>
          <p:cNvPr id="4" name="Rectangle 3"/>
          <p:cNvSpPr/>
          <p:nvPr/>
        </p:nvSpPr>
        <p:spPr bwMode="auto">
          <a:xfrm>
            <a:off x="638528" y="2054724"/>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a:t>
            </a:r>
            <a:endParaRPr lang="fi-FI" sz="2000">
              <a:gradFill>
                <a:gsLst>
                  <a:gs pos="0">
                    <a:srgbClr val="FFFFFF"/>
                  </a:gs>
                  <a:gs pos="100000">
                    <a:srgbClr val="FFFFFF"/>
                  </a:gs>
                </a:gsLst>
                <a:lin ang="5400000" scaled="0"/>
              </a:gradFill>
              <a:latin typeface="Consolas" panose="020B0609020204030204" pitchFamily="49" charset="0"/>
            </a:endParaRPr>
          </a:p>
        </p:txBody>
      </p:sp>
      <p:sp>
        <p:nvSpPr>
          <p:cNvPr id="5" name="Rectangle 4"/>
          <p:cNvSpPr/>
          <p:nvPr/>
        </p:nvSpPr>
        <p:spPr bwMode="auto">
          <a:xfrm>
            <a:off x="638528" y="3257206"/>
            <a:ext cx="6001555"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serve --</a:t>
            </a:r>
            <a:r>
              <a:rPr lang="en-US" sz="2000" err="1">
                <a:gradFill>
                  <a:gsLst>
                    <a:gs pos="0">
                      <a:srgbClr val="FFFFFF"/>
                    </a:gs>
                    <a:gs pos="100000">
                      <a:srgbClr val="FFFFFF"/>
                    </a:gs>
                  </a:gsLst>
                  <a:lin ang="5400000" scaled="0"/>
                </a:gradFill>
                <a:latin typeface="Consolas" panose="020B0609020204030204" pitchFamily="49" charset="0"/>
              </a:rPr>
              <a:t>nobrowser</a:t>
            </a:r>
            <a:endParaRPr lang="fi-FI" sz="2000">
              <a:gradFill>
                <a:gsLst>
                  <a:gs pos="0">
                    <a:srgbClr val="FFFFFF"/>
                  </a:gs>
                  <a:gs pos="100000">
                    <a:srgbClr val="FFFFFF"/>
                  </a:gs>
                </a:gsLst>
                <a:lin ang="5400000" scaled="0"/>
              </a:gra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10970765" y="3929310"/>
            <a:ext cx="990600" cy="2226188"/>
          </a:xfrm>
          <a:prstGeom prst="rect">
            <a:avLst/>
          </a:prstGeom>
        </p:spPr>
      </p:pic>
    </p:spTree>
    <p:extLst>
      <p:ext uri="{BB962C8B-B14F-4D97-AF65-F5344CB8AC3E}">
        <p14:creationId xmlns:p14="http://schemas.microsoft.com/office/powerpoint/2010/main" val="1038108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CD086F-8095-43B9-992D-6F909A07AEE5}"/>
              </a:ext>
            </a:extLst>
          </p:cNvPr>
          <p:cNvSpPr>
            <a:spLocks noGrp="1"/>
          </p:cNvSpPr>
          <p:nvPr>
            <p:ph type="body" sz="quarter" idx="10"/>
          </p:nvPr>
        </p:nvSpPr>
        <p:spPr>
          <a:xfrm>
            <a:off x="464400" y="1212849"/>
            <a:ext cx="6075548" cy="5466112"/>
          </a:xfrm>
        </p:spPr>
        <p:txBody>
          <a:bodyPr/>
          <a:lstStyle/>
          <a:p>
            <a:r>
              <a:rPr lang="en-US" dirty="0"/>
              <a:t>Add Debugger Extension for the browser you wish to use</a:t>
            </a:r>
            <a:br>
              <a:rPr lang="en-US" dirty="0"/>
            </a:br>
            <a:br>
              <a:rPr lang="en-US" dirty="0"/>
            </a:br>
            <a:br>
              <a:rPr lang="en-US" dirty="0"/>
            </a:br>
            <a:br>
              <a:rPr lang="en-US" dirty="0"/>
            </a:br>
            <a:br>
              <a:rPr lang="en-US" dirty="0"/>
            </a:br>
            <a:endParaRPr lang="en-US" dirty="0"/>
          </a:p>
          <a:p>
            <a:r>
              <a:rPr lang="en-US" dirty="0"/>
              <a:t>Modify the </a:t>
            </a:r>
            <a:r>
              <a:rPr lang="en-US" dirty="0" err="1"/>
              <a:t>launch.json</a:t>
            </a:r>
            <a:r>
              <a:rPr lang="en-US" dirty="0"/>
              <a:t> file with your tenant</a:t>
            </a:r>
            <a:br>
              <a:rPr lang="en-US" dirty="0"/>
            </a:br>
            <a:br>
              <a:rPr lang="en-US" dirty="0"/>
            </a:br>
            <a:br>
              <a:rPr lang="en-US" dirty="0"/>
            </a:br>
            <a:endParaRPr lang="en-US" dirty="0"/>
          </a:p>
          <a:p>
            <a:r>
              <a:rPr lang="en-US" dirty="0"/>
              <a:t>Run gulp serve --</a:t>
            </a:r>
            <a:r>
              <a:rPr lang="en-US" dirty="0" err="1"/>
              <a:t>nobrowser</a:t>
            </a:r>
            <a:endParaRPr lang="en-US" dirty="0"/>
          </a:p>
          <a:p>
            <a:r>
              <a:rPr lang="en-US" dirty="0"/>
              <a:t>Choose Local or Hosted workbench</a:t>
            </a:r>
          </a:p>
          <a:p>
            <a:r>
              <a:rPr lang="en-US" dirty="0"/>
              <a:t>Hit F5 to start debugging</a:t>
            </a:r>
          </a:p>
        </p:txBody>
      </p:sp>
      <p:sp>
        <p:nvSpPr>
          <p:cNvPr id="3" name="Title 2">
            <a:extLst>
              <a:ext uri="{FF2B5EF4-FFF2-40B4-BE49-F238E27FC236}">
                <a16:creationId xmlns:a16="http://schemas.microsoft.com/office/drawing/2014/main" id="{DEB904FE-7679-42C3-86E1-9629F16D7363}"/>
              </a:ext>
            </a:extLst>
          </p:cNvPr>
          <p:cNvSpPr>
            <a:spLocks noGrp="1"/>
          </p:cNvSpPr>
          <p:nvPr>
            <p:ph type="title"/>
          </p:nvPr>
        </p:nvSpPr>
        <p:spPr>
          <a:xfrm>
            <a:off x="464400" y="633600"/>
            <a:ext cx="11574000" cy="387798"/>
          </a:xfrm>
        </p:spPr>
        <p:txBody>
          <a:bodyPr/>
          <a:lstStyle/>
          <a:p>
            <a:r>
              <a:rPr lang="en-US" dirty="0"/>
              <a:t>Debugging </a:t>
            </a:r>
            <a:r>
              <a:rPr lang="en-US" dirty="0" err="1"/>
              <a:t>SPFx</a:t>
            </a:r>
            <a:r>
              <a:rPr lang="en-US" dirty="0"/>
              <a:t> in Visual Studio Code</a:t>
            </a:r>
          </a:p>
        </p:txBody>
      </p:sp>
      <p:pic>
        <p:nvPicPr>
          <p:cNvPr id="5" name="Picture 4">
            <a:extLst>
              <a:ext uri="{FF2B5EF4-FFF2-40B4-BE49-F238E27FC236}">
                <a16:creationId xmlns:a16="http://schemas.microsoft.com/office/drawing/2014/main" id="{91943C56-EE7C-436B-BDAB-F838A918292F}"/>
              </a:ext>
            </a:extLst>
          </p:cNvPr>
          <p:cNvPicPr>
            <a:picLocks noChangeAspect="1"/>
          </p:cNvPicPr>
          <p:nvPr/>
        </p:nvPicPr>
        <p:blipFill>
          <a:blip r:embed="rId3"/>
          <a:stretch>
            <a:fillRect/>
          </a:stretch>
        </p:blipFill>
        <p:spPr>
          <a:xfrm>
            <a:off x="9340849" y="1212850"/>
            <a:ext cx="2273417" cy="1917799"/>
          </a:xfrm>
          <a:prstGeom prst="rect">
            <a:avLst/>
          </a:prstGeom>
        </p:spPr>
      </p:pic>
      <p:pic>
        <p:nvPicPr>
          <p:cNvPr id="6" name="Picture 5">
            <a:extLst>
              <a:ext uri="{FF2B5EF4-FFF2-40B4-BE49-F238E27FC236}">
                <a16:creationId xmlns:a16="http://schemas.microsoft.com/office/drawing/2014/main" id="{96B1FDCA-5487-4FE7-9BFF-CB45B4F3F4B6}"/>
              </a:ext>
            </a:extLst>
          </p:cNvPr>
          <p:cNvPicPr>
            <a:picLocks noChangeAspect="1"/>
          </p:cNvPicPr>
          <p:nvPr/>
        </p:nvPicPr>
        <p:blipFill>
          <a:blip r:embed="rId4"/>
          <a:stretch>
            <a:fillRect/>
          </a:stretch>
        </p:blipFill>
        <p:spPr>
          <a:xfrm>
            <a:off x="6671711" y="1212851"/>
            <a:ext cx="2416017" cy="1917799"/>
          </a:xfrm>
          <a:prstGeom prst="rect">
            <a:avLst/>
          </a:prstGeom>
        </p:spPr>
      </p:pic>
      <p:pic>
        <p:nvPicPr>
          <p:cNvPr id="7" name="Picture 6">
            <a:extLst>
              <a:ext uri="{FF2B5EF4-FFF2-40B4-BE49-F238E27FC236}">
                <a16:creationId xmlns:a16="http://schemas.microsoft.com/office/drawing/2014/main" id="{82FF0688-278A-4FCF-B3E9-C916DCD54252}"/>
              </a:ext>
            </a:extLst>
          </p:cNvPr>
          <p:cNvPicPr>
            <a:picLocks noChangeAspect="1"/>
          </p:cNvPicPr>
          <p:nvPr/>
        </p:nvPicPr>
        <p:blipFill>
          <a:blip r:embed="rId5"/>
          <a:stretch>
            <a:fillRect/>
          </a:stretch>
        </p:blipFill>
        <p:spPr>
          <a:xfrm>
            <a:off x="6674807" y="3453304"/>
            <a:ext cx="4941957" cy="2748713"/>
          </a:xfrm>
          <a:prstGeom prst="rect">
            <a:avLst/>
          </a:prstGeom>
        </p:spPr>
      </p:pic>
    </p:spTree>
    <p:extLst>
      <p:ext uri="{BB962C8B-B14F-4D97-AF65-F5344CB8AC3E}">
        <p14:creationId xmlns:p14="http://schemas.microsoft.com/office/powerpoint/2010/main" val="26733361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01558" y="1212850"/>
            <a:ext cx="6636841" cy="1566583"/>
          </a:xfrm>
        </p:spPr>
        <p:txBody>
          <a:bodyPr/>
          <a:lstStyle/>
          <a:p>
            <a:r>
              <a:rPr lang="en-US" dirty="0" err="1"/>
              <a:t>SPFx</a:t>
            </a:r>
            <a:r>
              <a:rPr lang="en-US" dirty="0"/>
              <a:t> web parts are authored in </a:t>
            </a:r>
            <a:r>
              <a:rPr lang="en-US" dirty="0" err="1"/>
              <a:t>TypeScript</a:t>
            </a:r>
            <a:endParaRPr lang="en-US" dirty="0"/>
          </a:p>
          <a:p>
            <a:r>
              <a:rPr lang="en-US" dirty="0"/>
              <a:t>The build process </a:t>
            </a:r>
            <a:r>
              <a:rPr lang="en-US" dirty="0" err="1"/>
              <a:t>transpiles</a:t>
            </a:r>
            <a:r>
              <a:rPr lang="en-US" dirty="0"/>
              <a:t> the TypeScript into JavaScript, then bundles it all into a single file</a:t>
            </a:r>
          </a:p>
          <a:p>
            <a:r>
              <a:rPr lang="en-US" dirty="0"/>
              <a:t>As a result, it can be hard to debug the resulting JavaScript bundle</a:t>
            </a:r>
          </a:p>
          <a:p>
            <a:r>
              <a:rPr lang="en-US" dirty="0"/>
              <a:t>Source code mapping files make it possible to debug the original unbundled </a:t>
            </a:r>
            <a:r>
              <a:rPr lang="en-US" dirty="0" err="1"/>
              <a:t>TypeScript</a:t>
            </a:r>
            <a:r>
              <a:rPr lang="en-US" dirty="0"/>
              <a:t> code</a:t>
            </a:r>
          </a:p>
        </p:txBody>
      </p:sp>
      <p:sp>
        <p:nvSpPr>
          <p:cNvPr id="3" name="Title 2"/>
          <p:cNvSpPr>
            <a:spLocks noGrp="1"/>
          </p:cNvSpPr>
          <p:nvPr>
            <p:ph type="title"/>
          </p:nvPr>
        </p:nvSpPr>
        <p:spPr/>
        <p:txBody>
          <a:bodyPr/>
          <a:lstStyle/>
          <a:p>
            <a:r>
              <a:rPr lang="en-US"/>
              <a:t>Mapping Files Making Debugging Easier</a:t>
            </a:r>
          </a:p>
        </p:txBody>
      </p:sp>
      <p:grpSp>
        <p:nvGrpSpPr>
          <p:cNvPr id="6" name="Group 5">
            <a:extLst>
              <a:ext uri="{FF2B5EF4-FFF2-40B4-BE49-F238E27FC236}">
                <a16:creationId xmlns:a16="http://schemas.microsoft.com/office/drawing/2014/main" id="{076A59F2-2DE8-482F-A1B9-AA31CE878744}"/>
              </a:ext>
            </a:extLst>
          </p:cNvPr>
          <p:cNvGrpSpPr/>
          <p:nvPr/>
        </p:nvGrpSpPr>
        <p:grpSpPr>
          <a:xfrm>
            <a:off x="464400" y="1299315"/>
            <a:ext cx="4710915" cy="4705559"/>
            <a:chOff x="464400" y="1299315"/>
            <a:chExt cx="4876800" cy="4876800"/>
          </a:xfrm>
        </p:grpSpPr>
        <p:pic>
          <p:nvPicPr>
            <p:cNvPr id="10" name="Picture 9" descr="Treasure map icon | Game-icons.net"/>
            <p:cNvPicPr>
              <a:picLocks noChangeAspect="1"/>
            </p:cNvPicPr>
            <p:nvPr/>
          </p:nvPicPr>
          <p:blipFill>
            <a:blip r:embed="rId3"/>
            <a:stretch>
              <a:fillRect/>
            </a:stretch>
          </p:blipFill>
          <p:spPr>
            <a:xfrm>
              <a:off x="464400" y="1299315"/>
              <a:ext cx="4876800" cy="4876800"/>
            </a:xfrm>
            <a:prstGeom prst="rect">
              <a:avLst/>
            </a:prstGeom>
          </p:spPr>
        </p:pic>
        <p:pic>
          <p:nvPicPr>
            <p:cNvPr id="7" name="Picture 6" descr="... presented the “Building End-to-End Apps Using TypeScript” session"/>
            <p:cNvPicPr>
              <a:picLocks noChangeAspect="1"/>
            </p:cNvPicPr>
            <p:nvPr/>
          </p:nvPicPr>
          <p:blipFill>
            <a:blip r:embed="rId4"/>
            <a:stretch>
              <a:fillRect/>
            </a:stretch>
          </p:blipFill>
          <p:spPr>
            <a:xfrm>
              <a:off x="1151414" y="2163411"/>
              <a:ext cx="1422223" cy="711112"/>
            </a:xfrm>
            <a:prstGeom prst="rect">
              <a:avLst/>
            </a:prstGeom>
          </p:spPr>
        </p:pic>
        <p:pic>
          <p:nvPicPr>
            <p:cNvPr id="9" name="Picture 8" descr="Cómo borrar elementos de un array en JavaScript? – Geeky Theory"/>
            <p:cNvPicPr>
              <a:picLocks noChangeAspect="1"/>
            </p:cNvPicPr>
            <p:nvPr/>
          </p:nvPicPr>
          <p:blipFill>
            <a:blip r:embed="rId5"/>
            <a:stretch>
              <a:fillRect/>
            </a:stretch>
          </p:blipFill>
          <p:spPr>
            <a:xfrm>
              <a:off x="3383662" y="4359601"/>
              <a:ext cx="1581809" cy="1815313"/>
            </a:xfrm>
            <a:prstGeom prst="rect">
              <a:avLst/>
            </a:prstGeom>
          </p:spPr>
        </p:pic>
      </p:grpSp>
    </p:spTree>
    <p:extLst>
      <p:ext uri="{BB962C8B-B14F-4D97-AF65-F5344CB8AC3E}">
        <p14:creationId xmlns:p14="http://schemas.microsoft.com/office/powerpoint/2010/main" val="26356865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Classic Page</a:t>
            </a:r>
          </a:p>
        </p:txBody>
      </p:sp>
      <p:pic>
        <p:nvPicPr>
          <p:cNvPr id="5" name="Picture 4">
            <a:extLst>
              <a:ext uri="{FF2B5EF4-FFF2-40B4-BE49-F238E27FC236}">
                <a16:creationId xmlns:a16="http://schemas.microsoft.com/office/drawing/2014/main" id="{6C201550-2142-4B0F-9E36-3AD6DAAC178C}"/>
              </a:ext>
            </a:extLst>
          </p:cNvPr>
          <p:cNvPicPr>
            <a:picLocks noChangeAspect="1"/>
          </p:cNvPicPr>
          <p:nvPr/>
        </p:nvPicPr>
        <p:blipFill>
          <a:blip r:embed="rId3"/>
          <a:stretch>
            <a:fillRect/>
          </a:stretch>
        </p:blipFill>
        <p:spPr>
          <a:xfrm>
            <a:off x="465138" y="1362324"/>
            <a:ext cx="3094477" cy="1685676"/>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F399B1FB-A1D9-4F5D-9824-009188C5BFF1}"/>
              </a:ext>
            </a:extLst>
          </p:cNvPr>
          <p:cNvPicPr>
            <a:picLocks noChangeAspect="1"/>
          </p:cNvPicPr>
          <p:nvPr/>
        </p:nvPicPr>
        <p:blipFill>
          <a:blip r:embed="rId4"/>
          <a:stretch>
            <a:fillRect/>
          </a:stretch>
        </p:blipFill>
        <p:spPr>
          <a:xfrm>
            <a:off x="465138" y="3497262"/>
            <a:ext cx="3010161" cy="2804403"/>
          </a:xfrm>
          <a:prstGeom prst="rect">
            <a:avLst/>
          </a:prstGeom>
          <a:ln>
            <a:solidFill>
              <a:schemeClr val="tx1">
                <a:lumMod val="25000"/>
                <a:lumOff val="75000"/>
              </a:schemeClr>
            </a:solidFill>
          </a:ln>
        </p:spPr>
      </p:pic>
      <p:pic>
        <p:nvPicPr>
          <p:cNvPr id="11" name="Picture 10">
            <a:extLst>
              <a:ext uri="{FF2B5EF4-FFF2-40B4-BE49-F238E27FC236}">
                <a16:creationId xmlns:a16="http://schemas.microsoft.com/office/drawing/2014/main" id="{6DC32E5A-E5B9-407C-B394-F08EBCEFFE6E}"/>
              </a:ext>
            </a:extLst>
          </p:cNvPr>
          <p:cNvPicPr>
            <a:picLocks noChangeAspect="1"/>
          </p:cNvPicPr>
          <p:nvPr/>
        </p:nvPicPr>
        <p:blipFill>
          <a:blip r:embed="rId5"/>
          <a:stretch>
            <a:fillRect/>
          </a:stretch>
        </p:blipFill>
        <p:spPr>
          <a:xfrm>
            <a:off x="3971131" y="1362324"/>
            <a:ext cx="7801070" cy="4238376"/>
          </a:xfrm>
          <a:prstGeom prst="rect">
            <a:avLst/>
          </a:prstGeom>
          <a:ln>
            <a:solidFill>
              <a:schemeClr val="tx1">
                <a:lumMod val="25000"/>
                <a:lumOff val="75000"/>
              </a:schemeClr>
            </a:solidFill>
          </a:ln>
        </p:spPr>
      </p:pic>
      <p:sp>
        <p:nvSpPr>
          <p:cNvPr id="12" name="Flowchart: Connector 11">
            <a:extLst>
              <a:ext uri="{FF2B5EF4-FFF2-40B4-BE49-F238E27FC236}">
                <a16:creationId xmlns:a16="http://schemas.microsoft.com/office/drawing/2014/main" id="{6E4161DC-A132-47DC-B2CF-E320C8D97F88}"/>
              </a:ext>
            </a:extLst>
          </p:cNvPr>
          <p:cNvSpPr/>
          <p:nvPr/>
        </p:nvSpPr>
        <p:spPr bwMode="auto">
          <a:xfrm>
            <a:off x="3000815" y="2606227"/>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3" name="Flowchart: Connector 12">
            <a:extLst>
              <a:ext uri="{FF2B5EF4-FFF2-40B4-BE49-F238E27FC236}">
                <a16:creationId xmlns:a16="http://schemas.microsoft.com/office/drawing/2014/main" id="{8B5936EC-C24A-4FD0-9B93-CDE2C3435861}"/>
              </a:ext>
            </a:extLst>
          </p:cNvPr>
          <p:cNvSpPr/>
          <p:nvPr/>
        </p:nvSpPr>
        <p:spPr bwMode="auto">
          <a:xfrm>
            <a:off x="2916499" y="5817154"/>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4" name="Flowchart: Connector 13">
            <a:extLst>
              <a:ext uri="{FF2B5EF4-FFF2-40B4-BE49-F238E27FC236}">
                <a16:creationId xmlns:a16="http://schemas.microsoft.com/office/drawing/2014/main" id="{66AB1EC5-B2F1-4484-B13D-33F94927B3C1}"/>
              </a:ext>
            </a:extLst>
          </p:cNvPr>
          <p:cNvSpPr/>
          <p:nvPr/>
        </p:nvSpPr>
        <p:spPr bwMode="auto">
          <a:xfrm>
            <a:off x="11213401" y="5113462"/>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1178387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Page</a:t>
            </a:r>
          </a:p>
        </p:txBody>
      </p:sp>
      <p:pic>
        <p:nvPicPr>
          <p:cNvPr id="5" name="Picture 4">
            <a:extLst>
              <a:ext uri="{FF2B5EF4-FFF2-40B4-BE49-F238E27FC236}">
                <a16:creationId xmlns:a16="http://schemas.microsoft.com/office/drawing/2014/main" id="{4CCD12F8-0BD3-4079-922E-1F1CC2A8445F}"/>
              </a:ext>
            </a:extLst>
          </p:cNvPr>
          <p:cNvPicPr>
            <a:picLocks noChangeAspect="1"/>
          </p:cNvPicPr>
          <p:nvPr/>
        </p:nvPicPr>
        <p:blipFill>
          <a:blip r:embed="rId3"/>
          <a:stretch>
            <a:fillRect/>
          </a:stretch>
        </p:blipFill>
        <p:spPr>
          <a:xfrm>
            <a:off x="136130" y="1409299"/>
            <a:ext cx="2035570" cy="2166615"/>
          </a:xfrm>
          <a:prstGeom prst="rect">
            <a:avLst/>
          </a:prstGeom>
          <a:ln>
            <a:solidFill>
              <a:schemeClr val="tx1">
                <a:lumMod val="25000"/>
                <a:lumOff val="75000"/>
              </a:schemeClr>
            </a:solidFill>
          </a:ln>
        </p:spPr>
      </p:pic>
      <p:pic>
        <p:nvPicPr>
          <p:cNvPr id="9" name="Picture 8">
            <a:extLst>
              <a:ext uri="{FF2B5EF4-FFF2-40B4-BE49-F238E27FC236}">
                <a16:creationId xmlns:a16="http://schemas.microsoft.com/office/drawing/2014/main" id="{10C02BBF-366B-4FB6-A8E7-9EA98452D82D}"/>
              </a:ext>
            </a:extLst>
          </p:cNvPr>
          <p:cNvPicPr>
            <a:picLocks noChangeAspect="1"/>
          </p:cNvPicPr>
          <p:nvPr/>
        </p:nvPicPr>
        <p:blipFill>
          <a:blip r:embed="rId4"/>
          <a:stretch>
            <a:fillRect/>
          </a:stretch>
        </p:blipFill>
        <p:spPr>
          <a:xfrm>
            <a:off x="7322532" y="1409298"/>
            <a:ext cx="4831368" cy="3156259"/>
          </a:xfrm>
          <a:prstGeom prst="rect">
            <a:avLst/>
          </a:prstGeom>
          <a:solidFill>
            <a:schemeClr val="bg2"/>
          </a:solidFill>
          <a:ln>
            <a:solidFill>
              <a:schemeClr val="tx1">
                <a:lumMod val="25000"/>
                <a:lumOff val="75000"/>
              </a:schemeClr>
            </a:solidFill>
          </a:ln>
        </p:spPr>
      </p:pic>
      <p:pic>
        <p:nvPicPr>
          <p:cNvPr id="14" name="Picture 13">
            <a:extLst>
              <a:ext uri="{FF2B5EF4-FFF2-40B4-BE49-F238E27FC236}">
                <a16:creationId xmlns:a16="http://schemas.microsoft.com/office/drawing/2014/main" id="{66D93669-C000-4B24-B591-0547BFB2378B}"/>
              </a:ext>
            </a:extLst>
          </p:cNvPr>
          <p:cNvPicPr>
            <a:picLocks noChangeAspect="1"/>
          </p:cNvPicPr>
          <p:nvPr/>
        </p:nvPicPr>
        <p:blipFill>
          <a:blip r:embed="rId5"/>
          <a:stretch>
            <a:fillRect/>
          </a:stretch>
        </p:blipFill>
        <p:spPr>
          <a:xfrm>
            <a:off x="2489739" y="1420119"/>
            <a:ext cx="4514754" cy="2155795"/>
          </a:xfrm>
          <a:prstGeom prst="rect">
            <a:avLst/>
          </a:prstGeom>
          <a:ln>
            <a:solidFill>
              <a:schemeClr val="tx1">
                <a:lumMod val="25000"/>
                <a:lumOff val="75000"/>
              </a:schemeClr>
            </a:solidFill>
          </a:ln>
        </p:spPr>
      </p:pic>
      <p:sp>
        <p:nvSpPr>
          <p:cNvPr id="15" name="Flowchart: Connector 14">
            <a:extLst>
              <a:ext uri="{FF2B5EF4-FFF2-40B4-BE49-F238E27FC236}">
                <a16:creationId xmlns:a16="http://schemas.microsoft.com/office/drawing/2014/main" id="{1FAD56AE-5F0A-4C59-8423-FE4BF716AFAC}"/>
              </a:ext>
            </a:extLst>
          </p:cNvPr>
          <p:cNvSpPr/>
          <p:nvPr/>
        </p:nvSpPr>
        <p:spPr bwMode="auto">
          <a:xfrm>
            <a:off x="1612900"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1</a:t>
            </a:r>
          </a:p>
        </p:txBody>
      </p:sp>
      <p:sp>
        <p:nvSpPr>
          <p:cNvPr id="16" name="Flowchart: Connector 15">
            <a:extLst>
              <a:ext uri="{FF2B5EF4-FFF2-40B4-BE49-F238E27FC236}">
                <a16:creationId xmlns:a16="http://schemas.microsoft.com/office/drawing/2014/main" id="{C54E29AF-3D46-4D5D-A17B-EB47BF31695C}"/>
              </a:ext>
            </a:extLst>
          </p:cNvPr>
          <p:cNvSpPr/>
          <p:nvPr/>
        </p:nvSpPr>
        <p:spPr bwMode="auto">
          <a:xfrm>
            <a:off x="6445693" y="3101376"/>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2</a:t>
            </a:r>
          </a:p>
        </p:txBody>
      </p:sp>
      <p:sp>
        <p:nvSpPr>
          <p:cNvPr id="17" name="Flowchart: Connector 16">
            <a:extLst>
              <a:ext uri="{FF2B5EF4-FFF2-40B4-BE49-F238E27FC236}">
                <a16:creationId xmlns:a16="http://schemas.microsoft.com/office/drawing/2014/main" id="{DE63B18E-EF02-401F-B1DE-BD2F94A6D581}"/>
              </a:ext>
            </a:extLst>
          </p:cNvPr>
          <p:cNvSpPr/>
          <p:nvPr/>
        </p:nvSpPr>
        <p:spPr bwMode="auto">
          <a:xfrm>
            <a:off x="11595100" y="4091019"/>
            <a:ext cx="558800" cy="474538"/>
          </a:xfrm>
          <a:prstGeom prst="flowChartConnec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3</a:t>
            </a:r>
          </a:p>
        </p:txBody>
      </p:sp>
    </p:spTree>
    <p:extLst>
      <p:ext uri="{BB962C8B-B14F-4D97-AF65-F5344CB8AC3E}">
        <p14:creationId xmlns:p14="http://schemas.microsoft.com/office/powerpoint/2010/main" val="23844857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Testing the Web Part in the Local &amp; Hosted Workbench</a:t>
            </a:r>
            <a:endParaRPr lang="en-US" dirty="0"/>
          </a:p>
        </p:txBody>
      </p:sp>
    </p:spTree>
    <p:extLst>
      <p:ext uri="{BB962C8B-B14F-4D97-AF65-F5344CB8AC3E}">
        <p14:creationId xmlns:p14="http://schemas.microsoft.com/office/powerpoint/2010/main" val="36337828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Local Workbench</a:t>
            </a:r>
          </a:p>
          <a:p>
            <a:pPr lvl="0">
              <a:lnSpc>
                <a:spcPct val="90000"/>
              </a:lnSpc>
              <a:spcBef>
                <a:spcPts val="1800"/>
              </a:spcBef>
            </a:pPr>
            <a:r>
              <a:rPr lang="en-US" sz="1600" b="0" dirty="0">
                <a:solidFill>
                  <a:srgbClr val="2F2F2F"/>
                </a:solidFill>
                <a:latin typeface="Segoe UI Semibold"/>
              </a:rPr>
              <a:t>Hosted Workbench</a:t>
            </a:r>
          </a:p>
          <a:p>
            <a:pPr lvl="0">
              <a:lnSpc>
                <a:spcPct val="90000"/>
              </a:lnSpc>
              <a:spcBef>
                <a:spcPts val="1800"/>
              </a:spcBef>
            </a:pPr>
            <a:r>
              <a:rPr lang="en-US" sz="1600" b="0" dirty="0">
                <a:solidFill>
                  <a:srgbClr val="2F2F2F"/>
                </a:solidFill>
                <a:latin typeface="Segoe UI Semibold"/>
              </a:rPr>
              <a:t>Different modes of the gulp serve task</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the SharePoint Framework API</a:t>
            </a:r>
          </a:p>
        </p:txBody>
      </p:sp>
    </p:spTree>
    <p:extLst>
      <p:ext uri="{BB962C8B-B14F-4D97-AF65-F5344CB8AC3E}">
        <p14:creationId xmlns:p14="http://schemas.microsoft.com/office/powerpoint/2010/main" val="40932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the SharePoint Framework API</a:t>
            </a:r>
          </a:p>
        </p:txBody>
      </p:sp>
      <p:sp>
        <p:nvSpPr>
          <p:cNvPr id="5" name="Text Placeholder 4"/>
          <p:cNvSpPr>
            <a:spLocks noGrp="1"/>
          </p:cNvSpPr>
          <p:nvPr>
            <p:ph type="body" sz="quarter" idx="10"/>
          </p:nvPr>
        </p:nvSpPr>
        <p:spPr>
          <a:xfrm>
            <a:off x="465138" y="2574721"/>
            <a:ext cx="3842911" cy="3862387"/>
          </a:xfrm>
        </p:spPr>
        <p:txBody>
          <a:bodyPr/>
          <a:lstStyle/>
          <a:p>
            <a:pPr>
              <a:spcBef>
                <a:spcPts val="1200"/>
              </a:spcBef>
            </a:pPr>
            <a:r>
              <a:rPr lang="en-US" sz="2000" dirty="0"/>
              <a:t>Status Renderers</a:t>
            </a:r>
          </a:p>
          <a:p>
            <a:pPr>
              <a:spcBef>
                <a:spcPts val="1200"/>
              </a:spcBef>
            </a:pPr>
            <a:r>
              <a:rPr lang="en-US" sz="2000" dirty="0"/>
              <a:t>Loading &amp; Error Indicators</a:t>
            </a:r>
          </a:p>
          <a:p>
            <a:pPr>
              <a:spcBef>
                <a:spcPts val="1200"/>
              </a:spcBef>
            </a:pPr>
            <a:r>
              <a:rPr lang="en-US" sz="2000" dirty="0" err="1"/>
              <a:t>Lodash</a:t>
            </a:r>
            <a:endParaRPr lang="en-US" sz="2000" dirty="0"/>
          </a:p>
          <a:p>
            <a:pPr>
              <a:spcBef>
                <a:spcPts val="1200"/>
              </a:spcBef>
            </a:pPr>
            <a:r>
              <a:rPr lang="en-US" sz="2000" dirty="0"/>
              <a:t>Page display modes</a:t>
            </a:r>
          </a:p>
          <a:p>
            <a:pPr>
              <a:spcBef>
                <a:spcPts val="1200"/>
              </a:spcBef>
            </a:pPr>
            <a:r>
              <a:rPr lang="en-US" sz="2000" dirty="0"/>
              <a:t>Page context</a:t>
            </a:r>
          </a:p>
          <a:p>
            <a:pPr>
              <a:spcBef>
                <a:spcPts val="1200"/>
              </a:spcBef>
            </a:pPr>
            <a:r>
              <a:rPr lang="en-US" sz="2000" dirty="0"/>
              <a:t>Environment type</a:t>
            </a:r>
          </a:p>
          <a:p>
            <a:pPr>
              <a:spcBef>
                <a:spcPts val="1200"/>
              </a:spcBef>
            </a:pPr>
            <a:r>
              <a:rPr lang="en-US" sz="2000" dirty="0"/>
              <a:t>Logging</a:t>
            </a:r>
          </a:p>
          <a:p>
            <a:pPr>
              <a:spcBef>
                <a:spcPts val="1200"/>
              </a:spcBef>
            </a:pPr>
            <a:r>
              <a:rPr lang="en-US" sz="2000" dirty="0" err="1"/>
              <a:t>SPComponentloader</a:t>
            </a:r>
            <a:endParaRPr lang="en-US" sz="2000" dirty="0"/>
          </a:p>
          <a:p>
            <a:pPr>
              <a:spcBef>
                <a:spcPts val="1200"/>
              </a:spcBef>
            </a:pPr>
            <a:endParaRPr lang="en-US" sz="2000" dirty="0"/>
          </a:p>
          <a:p>
            <a:pPr>
              <a:spcBef>
                <a:spcPts val="1200"/>
              </a:spcBef>
            </a:pPr>
            <a:endParaRPr lang="en-US" sz="2000" dirty="0"/>
          </a:p>
          <a:p>
            <a:pPr>
              <a:spcBef>
                <a:spcPts val="1200"/>
              </a:spcBef>
            </a:pPr>
            <a:endParaRPr lang="en-US" sz="2000" dirty="0"/>
          </a:p>
        </p:txBody>
      </p:sp>
    </p:spTree>
    <p:extLst>
      <p:ext uri="{BB962C8B-B14F-4D97-AF65-F5344CB8AC3E}">
        <p14:creationId xmlns:p14="http://schemas.microsoft.com/office/powerpoint/2010/main" val="3308340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281446"/>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output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10746" y="633600"/>
            <a:ext cx="3976740" cy="599406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many utility libraries that make developing </a:t>
            </a:r>
            <a:r>
              <a:rPr lang="en-US" dirty="0" err="1"/>
              <a:t>SPFx</a:t>
            </a:r>
            <a:r>
              <a:rPr lang="en-US" dirty="0"/>
              <a:t> components easier for developers</a:t>
            </a:r>
          </a:p>
          <a:p>
            <a:endParaRPr lang="en-US" dirty="0"/>
          </a:p>
          <a:p>
            <a:r>
              <a:rPr lang="en-US" dirty="0"/>
              <a:t>To use the utilities</a:t>
            </a:r>
          </a:p>
          <a:p>
            <a:pPr lvl="1"/>
            <a:r>
              <a:rPr lang="en-US" dirty="0"/>
              <a:t>Import the appropriate utility library (if necessary)</a:t>
            </a:r>
          </a:p>
          <a:p>
            <a:pPr lvl="1"/>
            <a:r>
              <a:rPr lang="en-US" dirty="0"/>
              <a:t>Call methods in the libraries</a:t>
            </a:r>
          </a:p>
          <a:p>
            <a:pPr lvl="1"/>
            <a:endParaRPr lang="en-US" dirty="0"/>
          </a:p>
          <a:p>
            <a:pPr lvl="1"/>
            <a:endParaRPr lang="en-US" dirty="0"/>
          </a:p>
        </p:txBody>
      </p:sp>
      <p:sp>
        <p:nvSpPr>
          <p:cNvPr id="2" name="Title 1"/>
          <p:cNvSpPr>
            <a:spLocks noGrp="1"/>
          </p:cNvSpPr>
          <p:nvPr>
            <p:ph type="title"/>
          </p:nvPr>
        </p:nvSpPr>
        <p:spPr/>
        <p:txBody>
          <a:bodyPr/>
          <a:lstStyle/>
          <a:p>
            <a:r>
              <a:rPr lang="en-US" dirty="0" err="1"/>
              <a:t>SPFx</a:t>
            </a:r>
            <a:r>
              <a:rPr lang="en-US" dirty="0"/>
              <a:t> Utilities</a:t>
            </a:r>
            <a:endParaRPr lang="fi-FI" dirty="0"/>
          </a:p>
        </p:txBody>
      </p:sp>
    </p:spTree>
    <p:extLst>
      <p:ext uri="{BB962C8B-B14F-4D97-AF65-F5344CB8AC3E}">
        <p14:creationId xmlns:p14="http://schemas.microsoft.com/office/powerpoint/2010/main" val="41176096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when a web part is loading information from SharePoint or to display errors if a web part runs into issues that could prevent it from working properly</a:t>
            </a:r>
          </a:p>
          <a:p>
            <a:r>
              <a:rPr lang="en-US" dirty="0"/>
              <a:t>Available via the web part context property</a:t>
            </a:r>
          </a:p>
          <a:p>
            <a:r>
              <a:rPr lang="en-US" dirty="0"/>
              <a:t>Use the entire web part UX</a:t>
            </a:r>
          </a:p>
          <a:p>
            <a:r>
              <a:rPr lang="en-US" dirty="0"/>
              <a:t>Loading indicators</a:t>
            </a:r>
          </a:p>
          <a:p>
            <a:pPr lvl="1"/>
            <a:r>
              <a:rPr lang="en-US" dirty="0"/>
              <a:t>Useful when you are initializing or loading any content in your web part.</a:t>
            </a:r>
          </a:p>
          <a:p>
            <a:r>
              <a:rPr lang="en-US" dirty="0"/>
              <a:t>Error indicators</a:t>
            </a:r>
          </a:p>
          <a:p>
            <a:pPr lvl="1"/>
            <a:r>
              <a:rPr lang="en-US" dirty="0"/>
              <a:t>Used to display error messages.</a:t>
            </a:r>
          </a:p>
        </p:txBody>
      </p:sp>
      <p:sp>
        <p:nvSpPr>
          <p:cNvPr id="2" name="Title 1"/>
          <p:cNvSpPr>
            <a:spLocks noGrp="1"/>
          </p:cNvSpPr>
          <p:nvPr>
            <p:ph type="title"/>
          </p:nvPr>
        </p:nvSpPr>
        <p:spPr/>
        <p:txBody>
          <a:bodyPr/>
          <a:lstStyle/>
          <a:p>
            <a:r>
              <a:rPr lang="en-US" dirty="0"/>
              <a:t>Status Renderers</a:t>
            </a:r>
          </a:p>
        </p:txBody>
      </p:sp>
    </p:spTree>
    <p:extLst>
      <p:ext uri="{BB962C8B-B14F-4D97-AF65-F5344CB8AC3E}">
        <p14:creationId xmlns:p14="http://schemas.microsoft.com/office/powerpoint/2010/main" val="306511668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692771"/>
          </a:xfrm>
        </p:spPr>
        <p:txBody>
          <a:bodyPr/>
          <a:lstStyle/>
          <a:p>
            <a:r>
              <a:rPr lang="en-US" dirty="0"/>
              <a:t>Display the loading indicator: </a:t>
            </a:r>
            <a:r>
              <a:rPr lang="en-US" dirty="0" err="1"/>
              <a:t>displayLoadingIndicator</a:t>
            </a:r>
            <a:r>
              <a:rPr lang="en-US" dirty="0"/>
              <a:t>()</a:t>
            </a:r>
          </a:p>
          <a:p>
            <a:r>
              <a:rPr lang="en-US" dirty="0"/>
              <a:t>Clear the loading indicator: </a:t>
            </a:r>
            <a:r>
              <a:rPr lang="en-US" dirty="0" err="1"/>
              <a:t>clearLoadingIndicator</a:t>
            </a:r>
            <a:r>
              <a:rPr lang="en-US" dirty="0"/>
              <a:t>()</a:t>
            </a:r>
          </a:p>
          <a:p>
            <a:pPr lvl="2"/>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this.context.statusRenderer.displayLoadingIndicator</a:t>
            </a:r>
            <a:r>
              <a:rPr lang="en-US" dirty="0">
                <a:latin typeface="Courier New" panose="02070309020205020404" pitchFamily="49" charset="0"/>
                <a:cs typeface="Courier New" panose="02070309020205020404" pitchFamily="49" charset="0"/>
              </a:rPr>
              <a:t>(this.</a:t>
            </a:r>
            <a:r>
              <a:rPr lang="en-US" dirty="0" err="1">
                <a:latin typeface="Courier New" panose="02070309020205020404" pitchFamily="49" charset="0"/>
                <a:cs typeface="Courier New" panose="02070309020205020404" pitchFamily="49" charset="0"/>
              </a:rPr>
              <a:t>domElement</a:t>
            </a:r>
            <a:r>
              <a:rPr lang="en-US" dirty="0">
                <a:latin typeface="Courier New" panose="02070309020205020404" pitchFamily="49" charset="0"/>
                <a:cs typeface="Courier New" panose="02070309020205020404" pitchFamily="49" charset="0"/>
              </a:rPr>
              <a:t>,"Loading message…");</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this.context.statusRenderer.clearLoadingIndicator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a:t>Loading Indicator</a:t>
            </a:r>
          </a:p>
        </p:txBody>
      </p:sp>
      <p:pic>
        <p:nvPicPr>
          <p:cNvPr id="8" name="Picture 7">
            <a:extLst>
              <a:ext uri="{FF2B5EF4-FFF2-40B4-BE49-F238E27FC236}">
                <a16:creationId xmlns:a16="http://schemas.microsoft.com/office/drawing/2014/main" id="{32F940FE-6357-F142-B9BE-C447F1A04116}"/>
              </a:ext>
            </a:extLst>
          </p:cNvPr>
          <p:cNvPicPr>
            <a:picLocks noChangeAspect="1"/>
          </p:cNvPicPr>
          <p:nvPr/>
        </p:nvPicPr>
        <p:blipFill>
          <a:blip r:embed="rId3"/>
          <a:stretch>
            <a:fillRect/>
          </a:stretch>
        </p:blipFill>
        <p:spPr>
          <a:xfrm>
            <a:off x="2683748" y="3198440"/>
            <a:ext cx="7068977" cy="3522707"/>
          </a:xfrm>
          <a:prstGeom prst="rect">
            <a:avLst/>
          </a:prstGeom>
        </p:spPr>
      </p:pic>
    </p:spTree>
    <p:extLst>
      <p:ext uri="{BB962C8B-B14F-4D97-AF65-F5344CB8AC3E}">
        <p14:creationId xmlns:p14="http://schemas.microsoft.com/office/powerpoint/2010/main" val="20274561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Show an error, call </a:t>
            </a:r>
            <a:r>
              <a:rPr lang="en-US" dirty="0" err="1"/>
              <a:t>renderError</a:t>
            </a:r>
            <a:endParaRPr lang="en-US" dirty="0"/>
          </a:p>
          <a:p>
            <a:r>
              <a:rPr lang="en-US" dirty="0"/>
              <a:t>Clear an error, call </a:t>
            </a:r>
            <a:r>
              <a:rPr lang="en-US" dirty="0" err="1"/>
              <a:t>clearError</a:t>
            </a:r>
            <a:endParaRPr lang="en-US" dirty="0"/>
          </a:p>
          <a:p>
            <a:endParaRPr lang="en-US" dirty="0"/>
          </a:p>
          <a:p>
            <a:pPr marL="457200" lvl="2" indent="0">
              <a:buNone/>
            </a:pPr>
            <a:r>
              <a:rPr lang="en-US" dirty="0" err="1">
                <a:latin typeface="Courier New" panose="02070309020205020404" pitchFamily="49" charset="0"/>
                <a:cs typeface="Courier New" panose="02070309020205020404" pitchFamily="49" charset="0"/>
              </a:rPr>
              <a:t>this.context.statusRenderer.renderError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 err);</a:t>
            </a:r>
          </a:p>
          <a:p>
            <a:pPr marL="457200" lvl="2" indent="0">
              <a:buNone/>
            </a:pPr>
            <a:r>
              <a:rPr lang="en-US" dirty="0" err="1">
                <a:latin typeface="Courier New" panose="02070309020205020404" pitchFamily="49" charset="0"/>
                <a:cs typeface="Courier New" panose="02070309020205020404" pitchFamily="49" charset="0"/>
              </a:rPr>
              <a:t>this.context.statusRenderer.clearError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this.domElement</a:t>
            </a:r>
            <a:r>
              <a:rPr lang="en-US" dirty="0">
                <a:latin typeface="Courier New" panose="02070309020205020404" pitchFamily="49" charset="0"/>
                <a:cs typeface="Courier New" panose="02070309020205020404" pitchFamily="49" charset="0"/>
              </a:rPr>
              <a:t>);</a:t>
            </a:r>
          </a:p>
          <a:p>
            <a:pPr lvl="2"/>
            <a:endParaRPr lang="en-US" dirty="0"/>
          </a:p>
        </p:txBody>
      </p:sp>
      <p:sp>
        <p:nvSpPr>
          <p:cNvPr id="2" name="Title 1"/>
          <p:cNvSpPr>
            <a:spLocks noGrp="1"/>
          </p:cNvSpPr>
          <p:nvPr>
            <p:ph type="title"/>
          </p:nvPr>
        </p:nvSpPr>
        <p:spPr/>
        <p:txBody>
          <a:bodyPr/>
          <a:lstStyle/>
          <a:p>
            <a:r>
              <a:rPr lang="en-US" dirty="0"/>
              <a:t>Error Indicator</a:t>
            </a:r>
          </a:p>
        </p:txBody>
      </p:sp>
      <p:pic>
        <p:nvPicPr>
          <p:cNvPr id="5" name="Picture 4">
            <a:extLst>
              <a:ext uri="{FF2B5EF4-FFF2-40B4-BE49-F238E27FC236}">
                <a16:creationId xmlns:a16="http://schemas.microsoft.com/office/drawing/2014/main" id="{9AECD2F1-22A8-48DE-AE0D-7934E0D0FD84}"/>
              </a:ext>
            </a:extLst>
          </p:cNvPr>
          <p:cNvPicPr>
            <a:picLocks noChangeAspect="1"/>
          </p:cNvPicPr>
          <p:nvPr/>
        </p:nvPicPr>
        <p:blipFill>
          <a:blip r:embed="rId3"/>
          <a:stretch>
            <a:fillRect/>
          </a:stretch>
        </p:blipFill>
        <p:spPr>
          <a:xfrm>
            <a:off x="2709572" y="3354975"/>
            <a:ext cx="7017329" cy="3134725"/>
          </a:xfrm>
          <a:prstGeom prst="rect">
            <a:avLst/>
          </a:prstGeom>
          <a:ln>
            <a:solidFill>
              <a:schemeClr val="tx1">
                <a:lumMod val="25000"/>
                <a:lumOff val="75000"/>
              </a:schemeClr>
            </a:solidFill>
          </a:ln>
        </p:spPr>
      </p:pic>
    </p:spTree>
    <p:extLst>
      <p:ext uri="{BB962C8B-B14F-4D97-AF65-F5344CB8AC3E}">
        <p14:creationId xmlns:p14="http://schemas.microsoft.com/office/powerpoint/2010/main" val="1251575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Use to perform operations on various objects like arrays, numbers, strings etc. </a:t>
            </a:r>
          </a:p>
          <a:p>
            <a:r>
              <a:rPr lang="en-US" dirty="0"/>
              <a:t>SharePoint Framework includes a subset of the </a:t>
            </a:r>
            <a:r>
              <a:rPr lang="en-US" dirty="0" err="1"/>
              <a:t>lodash</a:t>
            </a:r>
            <a:r>
              <a:rPr lang="en-US" dirty="0"/>
              <a:t> utility library:</a:t>
            </a:r>
          </a:p>
          <a:p>
            <a:pPr lvl="1"/>
            <a:r>
              <a:rPr lang="en-US" dirty="0">
                <a:hlinkClick r:id="rId3"/>
              </a:rPr>
              <a:t>https://lodash.com</a:t>
            </a:r>
            <a:r>
              <a:rPr lang="en-US" dirty="0"/>
              <a:t> &amp; </a:t>
            </a:r>
            <a:r>
              <a:rPr lang="en-US" dirty="0">
                <a:hlinkClick r:id="rId4"/>
              </a:rPr>
              <a:t>https://www.npmjs.com/package/@microsoft/sp-lodash-subset</a:t>
            </a:r>
            <a:r>
              <a:rPr lang="en-US" dirty="0"/>
              <a:t>  </a:t>
            </a:r>
          </a:p>
          <a:p>
            <a:endParaRPr lang="en-US" dirty="0"/>
          </a:p>
        </p:txBody>
      </p:sp>
      <p:sp>
        <p:nvSpPr>
          <p:cNvPr id="2" name="Title 1"/>
          <p:cNvSpPr>
            <a:spLocks noGrp="1"/>
          </p:cNvSpPr>
          <p:nvPr>
            <p:ph type="title"/>
          </p:nvPr>
        </p:nvSpPr>
        <p:spPr/>
        <p:txBody>
          <a:bodyPr/>
          <a:lstStyle/>
          <a:p>
            <a:r>
              <a:rPr lang="en-US" dirty="0" err="1"/>
              <a:t>Lodash</a:t>
            </a:r>
            <a:r>
              <a:rPr lang="en-US" dirty="0"/>
              <a:t> Utility Library</a:t>
            </a:r>
          </a:p>
        </p:txBody>
      </p:sp>
      <p:pic>
        <p:nvPicPr>
          <p:cNvPr id="10" name="Picture 9">
            <a:extLst>
              <a:ext uri="{FF2B5EF4-FFF2-40B4-BE49-F238E27FC236}">
                <a16:creationId xmlns:a16="http://schemas.microsoft.com/office/drawing/2014/main" id="{F917986F-168D-5B4F-87CB-54264D7F80BE}"/>
              </a:ext>
            </a:extLst>
          </p:cNvPr>
          <p:cNvPicPr>
            <a:picLocks noChangeAspect="1"/>
          </p:cNvPicPr>
          <p:nvPr/>
        </p:nvPicPr>
        <p:blipFill>
          <a:blip r:embed="rId5"/>
          <a:stretch>
            <a:fillRect/>
          </a:stretch>
        </p:blipFill>
        <p:spPr>
          <a:xfrm>
            <a:off x="2675682" y="2401693"/>
            <a:ext cx="7085110" cy="4400226"/>
          </a:xfrm>
          <a:prstGeom prst="rect">
            <a:avLst/>
          </a:prstGeom>
        </p:spPr>
      </p:pic>
    </p:spTree>
    <p:extLst>
      <p:ext uri="{BB962C8B-B14F-4D97-AF65-F5344CB8AC3E}">
        <p14:creationId xmlns:p14="http://schemas.microsoft.com/office/powerpoint/2010/main" val="5830447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Classic Pages</a:t>
            </a:r>
          </a:p>
          <a:p>
            <a:pPr lvl="1"/>
            <a:r>
              <a:rPr lang="en-US" dirty="0"/>
              <a:t>Page and web part can be in different modes</a:t>
            </a:r>
          </a:p>
          <a:p>
            <a:r>
              <a:rPr lang="en-US" dirty="0"/>
              <a:t>Modern Pages</a:t>
            </a:r>
          </a:p>
          <a:p>
            <a:pPr lvl="1"/>
            <a:r>
              <a:rPr lang="en-US" dirty="0"/>
              <a:t>Page and web part are always in the same mode</a:t>
            </a:r>
          </a:p>
          <a:p>
            <a:pPr lvl="1"/>
            <a:endParaRPr lang="en-US" dirty="0"/>
          </a:p>
        </p:txBody>
      </p:sp>
      <p:sp>
        <p:nvSpPr>
          <p:cNvPr id="2" name="Title 1"/>
          <p:cNvSpPr>
            <a:spLocks noGrp="1"/>
          </p:cNvSpPr>
          <p:nvPr>
            <p:ph type="title"/>
          </p:nvPr>
        </p:nvSpPr>
        <p:spPr/>
        <p:txBody>
          <a:bodyPr/>
          <a:lstStyle/>
          <a:p>
            <a:r>
              <a:rPr lang="en-US" dirty="0"/>
              <a:t>Page Display Modes</a:t>
            </a:r>
          </a:p>
        </p:txBody>
      </p:sp>
      <p:pic>
        <p:nvPicPr>
          <p:cNvPr id="9" name="Picture 8">
            <a:extLst>
              <a:ext uri="{FF2B5EF4-FFF2-40B4-BE49-F238E27FC236}">
                <a16:creationId xmlns:a16="http://schemas.microsoft.com/office/drawing/2014/main" id="{A3698187-3800-BC4D-8B10-9EC7ED3F6765}"/>
              </a:ext>
            </a:extLst>
          </p:cNvPr>
          <p:cNvPicPr>
            <a:picLocks noChangeAspect="1"/>
          </p:cNvPicPr>
          <p:nvPr/>
        </p:nvPicPr>
        <p:blipFill>
          <a:blip r:embed="rId3"/>
          <a:stretch>
            <a:fillRect/>
          </a:stretch>
        </p:blipFill>
        <p:spPr>
          <a:xfrm>
            <a:off x="2820987" y="2948314"/>
            <a:ext cx="6794500" cy="1549400"/>
          </a:xfrm>
          <a:prstGeom prst="rect">
            <a:avLst/>
          </a:prstGeom>
        </p:spPr>
      </p:pic>
    </p:spTree>
    <p:extLst>
      <p:ext uri="{BB962C8B-B14F-4D97-AF65-F5344CB8AC3E}">
        <p14:creationId xmlns:p14="http://schemas.microsoft.com/office/powerpoint/2010/main" val="34492725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Classic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531122" y="1048990"/>
            <a:ext cx="4554344"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not in Edit mode</a:t>
            </a:r>
          </a:p>
        </p:txBody>
      </p:sp>
      <p:sp>
        <p:nvSpPr>
          <p:cNvPr id="10" name="TextBox 9"/>
          <p:cNvSpPr txBox="1"/>
          <p:nvPr/>
        </p:nvSpPr>
        <p:spPr>
          <a:xfrm>
            <a:off x="531122" y="3641278"/>
            <a:ext cx="455434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not in Edit mode</a:t>
            </a:r>
          </a:p>
        </p:txBody>
      </p:sp>
      <p:sp>
        <p:nvSpPr>
          <p:cNvPr id="11" name="TextBox 10"/>
          <p:cNvSpPr txBox="1"/>
          <p:nvPr/>
        </p:nvSpPr>
        <p:spPr>
          <a:xfrm>
            <a:off x="5498157" y="1362922"/>
            <a:ext cx="6423906"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Page is in Edit mode and the web part is in Edit mode</a:t>
            </a:r>
          </a:p>
        </p:txBody>
      </p:sp>
      <p:pic>
        <p:nvPicPr>
          <p:cNvPr id="4" name="Picture 3">
            <a:extLst>
              <a:ext uri="{FF2B5EF4-FFF2-40B4-BE49-F238E27FC236}">
                <a16:creationId xmlns:a16="http://schemas.microsoft.com/office/drawing/2014/main" id="{C4973148-6FEA-476C-8942-9DDC314EE321}"/>
              </a:ext>
            </a:extLst>
          </p:cNvPr>
          <p:cNvPicPr>
            <a:picLocks noChangeAspect="1"/>
          </p:cNvPicPr>
          <p:nvPr/>
        </p:nvPicPr>
        <p:blipFill>
          <a:blip r:embed="rId2"/>
          <a:stretch>
            <a:fillRect/>
          </a:stretch>
        </p:blipFill>
        <p:spPr>
          <a:xfrm>
            <a:off x="723081" y="1676854"/>
            <a:ext cx="3797409" cy="1820408"/>
          </a:xfrm>
          <a:prstGeom prst="rect">
            <a:avLst/>
          </a:prstGeom>
        </p:spPr>
      </p:pic>
      <p:pic>
        <p:nvPicPr>
          <p:cNvPr id="12" name="Picture 11">
            <a:extLst>
              <a:ext uri="{FF2B5EF4-FFF2-40B4-BE49-F238E27FC236}">
                <a16:creationId xmlns:a16="http://schemas.microsoft.com/office/drawing/2014/main" id="{2EA83DA1-D507-45CA-BA55-E8C0E4C26EE2}"/>
              </a:ext>
            </a:extLst>
          </p:cNvPr>
          <p:cNvPicPr>
            <a:picLocks noChangeAspect="1"/>
          </p:cNvPicPr>
          <p:nvPr/>
        </p:nvPicPr>
        <p:blipFill>
          <a:blip r:embed="rId2"/>
          <a:stretch>
            <a:fillRect/>
          </a:stretch>
        </p:blipFill>
        <p:spPr>
          <a:xfrm>
            <a:off x="723080" y="4601541"/>
            <a:ext cx="3797409" cy="1820408"/>
          </a:xfrm>
          <a:prstGeom prst="rect">
            <a:avLst/>
          </a:prstGeom>
        </p:spPr>
      </p:pic>
      <p:pic>
        <p:nvPicPr>
          <p:cNvPr id="6" name="Picture 5">
            <a:extLst>
              <a:ext uri="{FF2B5EF4-FFF2-40B4-BE49-F238E27FC236}">
                <a16:creationId xmlns:a16="http://schemas.microsoft.com/office/drawing/2014/main" id="{4B1DFD60-5F9F-4DB8-8C14-64C846A2F57D}"/>
              </a:ext>
            </a:extLst>
          </p:cNvPr>
          <p:cNvPicPr>
            <a:picLocks noChangeAspect="1"/>
          </p:cNvPicPr>
          <p:nvPr/>
        </p:nvPicPr>
        <p:blipFill>
          <a:blip r:embed="rId3"/>
          <a:stretch>
            <a:fillRect/>
          </a:stretch>
        </p:blipFill>
        <p:spPr>
          <a:xfrm>
            <a:off x="5652851" y="2167456"/>
            <a:ext cx="5680754" cy="2772843"/>
          </a:xfrm>
          <a:prstGeom prst="rect">
            <a:avLst/>
          </a:prstGeom>
        </p:spPr>
      </p:pic>
    </p:spTree>
    <p:extLst>
      <p:ext uri="{BB962C8B-B14F-4D97-AF65-F5344CB8AC3E}">
        <p14:creationId xmlns:p14="http://schemas.microsoft.com/office/powerpoint/2010/main" val="293554938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Display Modes – Modern Page</a:t>
            </a:r>
          </a:p>
        </p:txBody>
      </p:sp>
      <p:sp>
        <p:nvSpPr>
          <p:cNvPr id="5" name="AutoShape 4" descr="local://base_request.html/Images/12.png"/>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1745E23-457F-486B-86CA-B6F8A2619286}"/>
              </a:ext>
            </a:extLst>
          </p:cNvPr>
          <p:cNvPicPr>
            <a:picLocks noChangeAspect="1"/>
          </p:cNvPicPr>
          <p:nvPr/>
        </p:nvPicPr>
        <p:blipFill>
          <a:blip r:embed="rId2"/>
          <a:stretch>
            <a:fillRect/>
          </a:stretch>
        </p:blipFill>
        <p:spPr>
          <a:xfrm>
            <a:off x="340525" y="1409242"/>
            <a:ext cx="5725311" cy="2932137"/>
          </a:xfrm>
          <a:prstGeom prst="rect">
            <a:avLst/>
          </a:prstGeom>
          <a:ln>
            <a:solidFill>
              <a:schemeClr val="tx1">
                <a:lumMod val="25000"/>
                <a:lumOff val="75000"/>
              </a:schemeClr>
            </a:solidFill>
          </a:ln>
        </p:spPr>
      </p:pic>
      <p:pic>
        <p:nvPicPr>
          <p:cNvPr id="8" name="Picture 7">
            <a:extLst>
              <a:ext uri="{FF2B5EF4-FFF2-40B4-BE49-F238E27FC236}">
                <a16:creationId xmlns:a16="http://schemas.microsoft.com/office/drawing/2014/main" id="{4B911116-DFB6-42D8-B9FC-8F9C27D28B37}"/>
              </a:ext>
            </a:extLst>
          </p:cNvPr>
          <p:cNvPicPr>
            <a:picLocks noChangeAspect="1"/>
          </p:cNvPicPr>
          <p:nvPr/>
        </p:nvPicPr>
        <p:blipFill>
          <a:blip r:embed="rId3"/>
          <a:stretch>
            <a:fillRect/>
          </a:stretch>
        </p:blipFill>
        <p:spPr>
          <a:xfrm>
            <a:off x="6251400" y="1409242"/>
            <a:ext cx="5891101" cy="3322637"/>
          </a:xfrm>
          <a:prstGeom prst="rect">
            <a:avLst/>
          </a:prstGeom>
          <a:ln>
            <a:solidFill>
              <a:schemeClr val="tx1">
                <a:lumMod val="25000"/>
                <a:lumOff val="75000"/>
              </a:schemeClr>
            </a:solidFill>
          </a:ln>
        </p:spPr>
      </p:pic>
    </p:spTree>
    <p:extLst>
      <p:ext uri="{BB962C8B-B14F-4D97-AF65-F5344CB8AC3E}">
        <p14:creationId xmlns:p14="http://schemas.microsoft.com/office/powerpoint/2010/main" val="197142145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268587"/>
          </a:xfrm>
        </p:spPr>
        <p:txBody>
          <a:bodyPr/>
          <a:lstStyle/>
          <a:p>
            <a:r>
              <a:rPr lang="en-US" altLang="zh-CN" dirty="0"/>
              <a:t>A</a:t>
            </a:r>
            <a:r>
              <a:rPr lang="en-US" dirty="0"/>
              <a:t>vailable with mock data in local Workbench</a:t>
            </a:r>
          </a:p>
          <a:p>
            <a:r>
              <a:rPr lang="en-US" altLang="zh-CN" dirty="0"/>
              <a:t>Fully a</a:t>
            </a:r>
            <a:r>
              <a:rPr lang="en-US" dirty="0"/>
              <a:t>vailable in SharePoint Workbench</a:t>
            </a:r>
          </a:p>
          <a:p>
            <a:r>
              <a:rPr lang="en-US" dirty="0"/>
              <a:t>Accessible Properties</a:t>
            </a:r>
          </a:p>
          <a:p>
            <a:pPr lvl="1"/>
            <a:r>
              <a:rPr lang="en-US" dirty="0"/>
              <a:t>Web title</a:t>
            </a:r>
          </a:p>
          <a:p>
            <a:pPr lvl="1"/>
            <a:r>
              <a:rPr lang="en-US" dirty="0"/>
              <a:t>Web absolute URL</a:t>
            </a:r>
          </a:p>
          <a:p>
            <a:pPr lvl="1"/>
            <a:r>
              <a:rPr lang="en-US" dirty="0"/>
              <a:t>Web server-relative URL</a:t>
            </a:r>
          </a:p>
          <a:p>
            <a:pPr lvl="1"/>
            <a:r>
              <a:rPr lang="en-US" dirty="0"/>
              <a:t>User login name</a:t>
            </a:r>
          </a:p>
          <a:p>
            <a:pPr lvl="1"/>
            <a:endParaRPr lang="en-US" dirty="0"/>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this.context.pageContext.web.title</a:t>
            </a: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Page Context</a:t>
            </a:r>
          </a:p>
        </p:txBody>
      </p:sp>
    </p:spTree>
    <p:extLst>
      <p:ext uri="{BB962C8B-B14F-4D97-AF65-F5344CB8AC3E}">
        <p14:creationId xmlns:p14="http://schemas.microsoft.com/office/powerpoint/2010/main" val="371169566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Page Context</a:t>
            </a:r>
          </a:p>
        </p:txBody>
      </p:sp>
      <p:sp>
        <p:nvSpPr>
          <p:cNvPr id="6" name="TextBox 5"/>
          <p:cNvSpPr txBox="1"/>
          <p:nvPr/>
        </p:nvSpPr>
        <p:spPr>
          <a:xfrm>
            <a:off x="284140" y="1541768"/>
            <a:ext cx="494382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Web part running in the local Workbench</a:t>
            </a:r>
          </a:p>
        </p:txBody>
      </p:sp>
      <p:sp>
        <p:nvSpPr>
          <p:cNvPr id="7" name="TextBox 6"/>
          <p:cNvSpPr txBox="1"/>
          <p:nvPr/>
        </p:nvSpPr>
        <p:spPr>
          <a:xfrm>
            <a:off x="5419586" y="1541769"/>
            <a:ext cx="660747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Web part in the SharePoint Workbench, a modern, or a classic page</a:t>
            </a:r>
            <a:endParaRPr lang="en-US" sz="2000" dirty="0">
              <a:gradFill>
                <a:gsLst>
                  <a:gs pos="2917">
                    <a:schemeClr val="tx1"/>
                  </a:gs>
                  <a:gs pos="30000">
                    <a:schemeClr val="tx1"/>
                  </a:gs>
                </a:gsLst>
                <a:lin ang="5400000" scaled="0"/>
              </a:gradFill>
            </a:endParaRPr>
          </a:p>
        </p:txBody>
      </p:sp>
      <p:pic>
        <p:nvPicPr>
          <p:cNvPr id="9" name="Picture 8">
            <a:extLst>
              <a:ext uri="{FF2B5EF4-FFF2-40B4-BE49-F238E27FC236}">
                <a16:creationId xmlns:a16="http://schemas.microsoft.com/office/drawing/2014/main" id="{24CE407E-3FCD-4521-AF16-DC102A7A6607}"/>
              </a:ext>
            </a:extLst>
          </p:cNvPr>
          <p:cNvPicPr>
            <a:picLocks noChangeAspect="1"/>
          </p:cNvPicPr>
          <p:nvPr/>
        </p:nvPicPr>
        <p:blipFill>
          <a:blip r:embed="rId2"/>
          <a:stretch>
            <a:fillRect/>
          </a:stretch>
        </p:blipFill>
        <p:spPr>
          <a:xfrm>
            <a:off x="465138" y="2133016"/>
            <a:ext cx="4551362" cy="3277511"/>
          </a:xfrm>
          <a:prstGeom prst="rect">
            <a:avLst/>
          </a:prstGeom>
        </p:spPr>
      </p:pic>
      <p:pic>
        <p:nvPicPr>
          <p:cNvPr id="10" name="Picture 9">
            <a:extLst>
              <a:ext uri="{FF2B5EF4-FFF2-40B4-BE49-F238E27FC236}">
                <a16:creationId xmlns:a16="http://schemas.microsoft.com/office/drawing/2014/main" id="{DFCE0873-4A67-42AA-AA1A-7F1CD8218851}"/>
              </a:ext>
            </a:extLst>
          </p:cNvPr>
          <p:cNvPicPr>
            <a:picLocks noChangeAspect="1"/>
          </p:cNvPicPr>
          <p:nvPr/>
        </p:nvPicPr>
        <p:blipFill>
          <a:blip r:embed="rId3"/>
          <a:stretch>
            <a:fillRect/>
          </a:stretch>
        </p:blipFill>
        <p:spPr>
          <a:xfrm>
            <a:off x="5607238" y="2133015"/>
            <a:ext cx="5156086" cy="3277511"/>
          </a:xfrm>
          <a:prstGeom prst="rect">
            <a:avLst/>
          </a:prstGeom>
        </p:spPr>
      </p:pic>
    </p:spTree>
    <p:extLst>
      <p:ext uri="{BB962C8B-B14F-4D97-AF65-F5344CB8AC3E}">
        <p14:creationId xmlns:p14="http://schemas.microsoft.com/office/powerpoint/2010/main" val="42023532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1566583"/>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79559" y="3909022"/>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to determine where a web part is running</a:t>
            </a:r>
          </a:p>
          <a:p>
            <a:pPr lvl="1"/>
            <a:r>
              <a:rPr lang="en-US" dirty="0"/>
              <a:t>Local environment (aka: local workbench)</a:t>
            </a:r>
          </a:p>
          <a:p>
            <a:pPr lvl="1"/>
            <a:r>
              <a:rPr lang="en-US" dirty="0"/>
              <a:t>Real SharePoint environment (aka: hosted workbench)</a:t>
            </a:r>
          </a:p>
        </p:txBody>
      </p:sp>
      <p:sp>
        <p:nvSpPr>
          <p:cNvPr id="3" name="Title 2"/>
          <p:cNvSpPr>
            <a:spLocks noGrp="1"/>
          </p:cNvSpPr>
          <p:nvPr>
            <p:ph type="title"/>
          </p:nvPr>
        </p:nvSpPr>
        <p:spPr/>
        <p:txBody>
          <a:bodyPr/>
          <a:lstStyle/>
          <a:p>
            <a:r>
              <a:rPr lang="en-US" dirty="0"/>
              <a:t>Environment Type</a:t>
            </a:r>
          </a:p>
        </p:txBody>
      </p:sp>
      <p:pic>
        <p:nvPicPr>
          <p:cNvPr id="7" name="Picture 6">
            <a:extLst>
              <a:ext uri="{FF2B5EF4-FFF2-40B4-BE49-F238E27FC236}">
                <a16:creationId xmlns:a16="http://schemas.microsoft.com/office/drawing/2014/main" id="{FB5F76F0-044D-C24B-9156-018E14E675BD}"/>
              </a:ext>
            </a:extLst>
          </p:cNvPr>
          <p:cNvPicPr>
            <a:picLocks noChangeAspect="1"/>
          </p:cNvPicPr>
          <p:nvPr/>
        </p:nvPicPr>
        <p:blipFill>
          <a:blip r:embed="rId3"/>
          <a:stretch>
            <a:fillRect/>
          </a:stretch>
        </p:blipFill>
        <p:spPr>
          <a:xfrm>
            <a:off x="1744621" y="3037654"/>
            <a:ext cx="8947231" cy="1687875"/>
          </a:xfrm>
          <a:prstGeom prst="rect">
            <a:avLst/>
          </a:prstGeom>
        </p:spPr>
      </p:pic>
    </p:spTree>
    <p:extLst>
      <p:ext uri="{BB962C8B-B14F-4D97-AF65-F5344CB8AC3E}">
        <p14:creationId xmlns:p14="http://schemas.microsoft.com/office/powerpoint/2010/main" val="234344347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Environment Type</a:t>
            </a:r>
          </a:p>
        </p:txBody>
      </p:sp>
      <p:sp>
        <p:nvSpPr>
          <p:cNvPr id="9" name="Rectangle 8"/>
          <p:cNvSpPr/>
          <p:nvPr/>
        </p:nvSpPr>
        <p:spPr>
          <a:xfrm>
            <a:off x="352754" y="1464159"/>
            <a:ext cx="4385175"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in the local Workbench</a:t>
            </a:r>
          </a:p>
        </p:txBody>
      </p:sp>
      <p:sp>
        <p:nvSpPr>
          <p:cNvPr id="12" name="Rectangle 11"/>
          <p:cNvSpPr/>
          <p:nvPr/>
        </p:nvSpPr>
        <p:spPr>
          <a:xfrm>
            <a:off x="5654731" y="1471502"/>
            <a:ext cx="6509472" cy="341632"/>
          </a:xfrm>
          <a:prstGeom prst="rect">
            <a:avLst/>
          </a:prstGeom>
        </p:spPr>
        <p:txBody>
          <a:bodyPr wrap="square">
            <a:spAutoFit/>
          </a:bodyPr>
          <a:lstStyle/>
          <a:p>
            <a:pPr>
              <a:lnSpc>
                <a:spcPct val="90000"/>
              </a:lnSpc>
              <a:spcAft>
                <a:spcPts val="600"/>
              </a:spcAft>
            </a:pPr>
            <a:r>
              <a:rPr lang="en-US" dirty="0">
                <a:gradFill>
                  <a:gsLst>
                    <a:gs pos="2917">
                      <a:schemeClr val="tx1"/>
                    </a:gs>
                    <a:gs pos="30000">
                      <a:schemeClr val="tx1"/>
                    </a:gs>
                  </a:gsLst>
                  <a:lin ang="5400000" scaled="0"/>
                </a:gradFill>
              </a:rPr>
              <a:t>Web part running </a:t>
            </a:r>
            <a:r>
              <a:rPr lang="en-US" altLang="zh-CN" dirty="0">
                <a:gradFill>
                  <a:gsLst>
                    <a:gs pos="2917">
                      <a:schemeClr val="tx1"/>
                    </a:gs>
                    <a:gs pos="30000">
                      <a:schemeClr val="tx1"/>
                    </a:gs>
                  </a:gsLst>
                  <a:lin ang="5400000" scaled="0"/>
                </a:gradFill>
              </a:rPr>
              <a:t>in</a:t>
            </a:r>
            <a:r>
              <a:rPr lang="en-US" dirty="0">
                <a:gradFill>
                  <a:gsLst>
                    <a:gs pos="2917">
                      <a:schemeClr val="tx1"/>
                    </a:gs>
                    <a:gs pos="30000">
                      <a:schemeClr val="tx1"/>
                    </a:gs>
                  </a:gsLst>
                  <a:lin ang="5400000" scaled="0"/>
                </a:gradFill>
              </a:rPr>
              <a:t> the Workbench in SharePoint</a:t>
            </a:r>
          </a:p>
        </p:txBody>
      </p:sp>
      <p:pic>
        <p:nvPicPr>
          <p:cNvPr id="7" name="Picture 6">
            <a:extLst>
              <a:ext uri="{FF2B5EF4-FFF2-40B4-BE49-F238E27FC236}">
                <a16:creationId xmlns:a16="http://schemas.microsoft.com/office/drawing/2014/main" id="{0AC14D7D-EEB1-475A-ACA0-10BB6252AC87}"/>
              </a:ext>
            </a:extLst>
          </p:cNvPr>
          <p:cNvPicPr>
            <a:picLocks noChangeAspect="1"/>
          </p:cNvPicPr>
          <p:nvPr/>
        </p:nvPicPr>
        <p:blipFill>
          <a:blip r:embed="rId3"/>
          <a:stretch>
            <a:fillRect/>
          </a:stretch>
        </p:blipFill>
        <p:spPr>
          <a:xfrm>
            <a:off x="465138" y="2226009"/>
            <a:ext cx="4853076" cy="2947490"/>
          </a:xfrm>
          <a:prstGeom prst="rect">
            <a:avLst/>
          </a:prstGeom>
        </p:spPr>
      </p:pic>
      <p:pic>
        <p:nvPicPr>
          <p:cNvPr id="8" name="Picture 7">
            <a:extLst>
              <a:ext uri="{FF2B5EF4-FFF2-40B4-BE49-F238E27FC236}">
                <a16:creationId xmlns:a16="http://schemas.microsoft.com/office/drawing/2014/main" id="{543927EB-44D4-43DA-9819-E269C63E1B58}"/>
              </a:ext>
            </a:extLst>
          </p:cNvPr>
          <p:cNvPicPr>
            <a:picLocks noChangeAspect="1"/>
          </p:cNvPicPr>
          <p:nvPr/>
        </p:nvPicPr>
        <p:blipFill>
          <a:blip r:embed="rId4"/>
          <a:stretch>
            <a:fillRect/>
          </a:stretch>
        </p:blipFill>
        <p:spPr>
          <a:xfrm>
            <a:off x="5654731" y="2226009"/>
            <a:ext cx="5432369" cy="2947490"/>
          </a:xfrm>
          <a:prstGeom prst="rect">
            <a:avLst/>
          </a:prstGeom>
        </p:spPr>
      </p:pic>
    </p:spTree>
    <p:extLst>
      <p:ext uri="{BB962C8B-B14F-4D97-AF65-F5344CB8AC3E}">
        <p14:creationId xmlns:p14="http://schemas.microsoft.com/office/powerpoint/2010/main" val="33319441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err="1"/>
              <a:t>SPFx</a:t>
            </a:r>
            <a:r>
              <a:rPr lang="en-US" dirty="0"/>
              <a:t> includes a built-in logging mechanism</a:t>
            </a:r>
          </a:p>
          <a:p>
            <a:r>
              <a:rPr lang="en-US" dirty="0"/>
              <a:t>All logging is output to the JavaScript console</a:t>
            </a:r>
          </a:p>
          <a:p>
            <a:r>
              <a:rPr lang="en-US" dirty="0"/>
              <a:t>Four static logging methods available</a:t>
            </a:r>
          </a:p>
          <a:p>
            <a:pPr lvl="1"/>
            <a:r>
              <a:rPr lang="en-US" dirty="0"/>
              <a:t>info : log information</a:t>
            </a:r>
          </a:p>
          <a:p>
            <a:pPr lvl="1"/>
            <a:r>
              <a:rPr lang="en-US" dirty="0"/>
              <a:t>warn : log warnings</a:t>
            </a:r>
          </a:p>
          <a:p>
            <a:pPr lvl="1"/>
            <a:r>
              <a:rPr lang="en-US" dirty="0"/>
              <a:t>error : log errors</a:t>
            </a:r>
          </a:p>
          <a:p>
            <a:pPr lvl="1"/>
            <a:r>
              <a:rPr lang="en-US" dirty="0"/>
              <a:t>verbose : log everything</a:t>
            </a:r>
          </a:p>
          <a:p>
            <a:r>
              <a:rPr lang="en-US" dirty="0"/>
              <a:t>The logging methods share the same signature</a:t>
            </a:r>
          </a:p>
          <a:p>
            <a:pPr lvl="1"/>
            <a:r>
              <a:rPr lang="en-US" dirty="0"/>
              <a:t>source: the source of the logging information (max 20 characters), such as the method or the class name</a:t>
            </a:r>
          </a:p>
          <a:p>
            <a:pPr lvl="1"/>
            <a:r>
              <a:rPr lang="en-US" dirty="0"/>
              <a:t>message: the actual message to log (max 100 characters)</a:t>
            </a:r>
          </a:p>
          <a:p>
            <a:pPr lvl="1"/>
            <a:r>
              <a:rPr lang="en-US" dirty="0"/>
              <a:t>scope: an optional service scope</a:t>
            </a:r>
          </a:p>
          <a:p>
            <a:r>
              <a:rPr lang="en-US" dirty="0"/>
              <a:t>The error method takes an Error object instead of a message string</a:t>
            </a:r>
          </a:p>
        </p:txBody>
      </p:sp>
      <p:sp>
        <p:nvSpPr>
          <p:cNvPr id="2" name="Title 1"/>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32416668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pic>
        <p:nvPicPr>
          <p:cNvPr id="6" name="Picture 5">
            <a:extLst>
              <a:ext uri="{FF2B5EF4-FFF2-40B4-BE49-F238E27FC236}">
                <a16:creationId xmlns:a16="http://schemas.microsoft.com/office/drawing/2014/main" id="{08861F9C-7EBE-B142-A056-7AB13E356B26}"/>
              </a:ext>
            </a:extLst>
          </p:cNvPr>
          <p:cNvPicPr>
            <a:picLocks noChangeAspect="1"/>
          </p:cNvPicPr>
          <p:nvPr/>
        </p:nvPicPr>
        <p:blipFill>
          <a:blip r:embed="rId3"/>
          <a:stretch>
            <a:fillRect/>
          </a:stretch>
        </p:blipFill>
        <p:spPr>
          <a:xfrm>
            <a:off x="547328" y="1397019"/>
            <a:ext cx="10740141" cy="2411052"/>
          </a:xfrm>
          <a:prstGeom prst="rect">
            <a:avLst/>
          </a:prstGeom>
        </p:spPr>
      </p:pic>
      <p:pic>
        <p:nvPicPr>
          <p:cNvPr id="8" name="Picture 7">
            <a:extLst>
              <a:ext uri="{FF2B5EF4-FFF2-40B4-BE49-F238E27FC236}">
                <a16:creationId xmlns:a16="http://schemas.microsoft.com/office/drawing/2014/main" id="{9A878F00-7C13-2444-B208-26051610E3D3}"/>
              </a:ext>
            </a:extLst>
          </p:cNvPr>
          <p:cNvPicPr>
            <a:picLocks noChangeAspect="1"/>
          </p:cNvPicPr>
          <p:nvPr/>
        </p:nvPicPr>
        <p:blipFill>
          <a:blip r:embed="rId4"/>
          <a:stretch>
            <a:fillRect/>
          </a:stretch>
        </p:blipFill>
        <p:spPr>
          <a:xfrm>
            <a:off x="547328" y="4265618"/>
            <a:ext cx="11028138" cy="2003445"/>
          </a:xfrm>
          <a:prstGeom prst="rect">
            <a:avLst/>
          </a:prstGeom>
        </p:spPr>
      </p:pic>
    </p:spTree>
    <p:extLst>
      <p:ext uri="{BB962C8B-B14F-4D97-AF65-F5344CB8AC3E}">
        <p14:creationId xmlns:p14="http://schemas.microsoft.com/office/powerpoint/2010/main" val="322921087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scripts using </a:t>
            </a:r>
            <a:r>
              <a:rPr lang="en-US" dirty="0" err="1"/>
              <a:t>SPComponentLoader</a:t>
            </a:r>
            <a:endParaRPr lang="fi-FI" dirty="0"/>
          </a:p>
        </p:txBody>
      </p:sp>
      <p:pic>
        <p:nvPicPr>
          <p:cNvPr id="3" name="Picture 2">
            <a:extLst>
              <a:ext uri="{FF2B5EF4-FFF2-40B4-BE49-F238E27FC236}">
                <a16:creationId xmlns:a16="http://schemas.microsoft.com/office/drawing/2014/main" id="{ECAFE8CB-EE2C-2F4C-B410-799588C173AD}"/>
              </a:ext>
            </a:extLst>
          </p:cNvPr>
          <p:cNvPicPr>
            <a:picLocks noChangeAspect="1"/>
          </p:cNvPicPr>
          <p:nvPr/>
        </p:nvPicPr>
        <p:blipFill>
          <a:blip r:embed="rId3"/>
          <a:stretch>
            <a:fillRect/>
          </a:stretch>
        </p:blipFill>
        <p:spPr>
          <a:xfrm>
            <a:off x="1860664" y="1250556"/>
            <a:ext cx="8715145" cy="5244512"/>
          </a:xfrm>
          <a:prstGeom prst="rect">
            <a:avLst/>
          </a:prstGeom>
        </p:spPr>
      </p:pic>
    </p:spTree>
    <p:extLst>
      <p:ext uri="{BB962C8B-B14F-4D97-AF65-F5344CB8AC3E}">
        <p14:creationId xmlns:p14="http://schemas.microsoft.com/office/powerpoint/2010/main" val="237361111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a:br>
            <a:r>
              <a:rPr lang="en-US" sz="2400"/>
              <a:t> Exploring the SharePoint Framework API</a:t>
            </a:r>
            <a:endParaRPr lang="en-US" dirty="0"/>
          </a:p>
        </p:txBody>
      </p:sp>
    </p:spTree>
    <p:extLst>
      <p:ext uri="{BB962C8B-B14F-4D97-AF65-F5344CB8AC3E}">
        <p14:creationId xmlns:p14="http://schemas.microsoft.com/office/powerpoint/2010/main" val="12729222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944563"/>
          </a:xfrm>
        </p:spPr>
        <p:txBody>
          <a:bodyPr/>
          <a:lstStyle/>
          <a:p>
            <a:r>
              <a:rPr lang="en-US" dirty="0"/>
              <a:t>Lot’s of good samples are available in GitHub</a:t>
            </a:r>
          </a:p>
          <a:p>
            <a:r>
              <a:rPr lang="en-US" dirty="0"/>
              <a:t>Don’t reinvent the wheel</a:t>
            </a:r>
          </a:p>
          <a:p>
            <a:pPr lvl="1"/>
            <a:endParaRPr lang="en-US" dirty="0"/>
          </a:p>
          <a:p>
            <a:pPr lvl="1"/>
            <a:endParaRPr lang="en-US" dirty="0"/>
          </a:p>
        </p:txBody>
      </p:sp>
      <p:sp>
        <p:nvSpPr>
          <p:cNvPr id="2" name="Title 1"/>
          <p:cNvSpPr>
            <a:spLocks noGrp="1"/>
          </p:cNvSpPr>
          <p:nvPr>
            <p:ph type="title"/>
          </p:nvPr>
        </p:nvSpPr>
        <p:spPr>
          <a:xfrm>
            <a:off x="464400" y="633600"/>
            <a:ext cx="11574000" cy="387798"/>
          </a:xfrm>
        </p:spPr>
        <p:txBody>
          <a:bodyPr/>
          <a:lstStyle/>
          <a:p>
            <a:r>
              <a:rPr lang="en-US" dirty="0" err="1"/>
              <a:t>SPFx</a:t>
            </a:r>
            <a:r>
              <a:rPr lang="en-US" dirty="0"/>
              <a:t> Samples</a:t>
            </a:r>
            <a:endParaRPr lang="fi-FI" dirty="0"/>
          </a:p>
        </p:txBody>
      </p:sp>
      <p:sp>
        <p:nvSpPr>
          <p:cNvPr id="4" name="Rectangle 3">
            <a:extLst>
              <a:ext uri="{FF2B5EF4-FFF2-40B4-BE49-F238E27FC236}">
                <a16:creationId xmlns:a16="http://schemas.microsoft.com/office/drawing/2014/main" id="{3CE6D9D3-2931-4FAF-90CF-818224F4971B}"/>
              </a:ext>
            </a:extLst>
          </p:cNvPr>
          <p:cNvSpPr/>
          <p:nvPr/>
        </p:nvSpPr>
        <p:spPr>
          <a:xfrm>
            <a:off x="3216732" y="2096658"/>
            <a:ext cx="5355312" cy="369332"/>
          </a:xfrm>
          <a:prstGeom prst="rect">
            <a:avLst/>
          </a:prstGeom>
        </p:spPr>
        <p:txBody>
          <a:bodyPr wrap="none">
            <a:spAutoFit/>
          </a:bodyPr>
          <a:lstStyle/>
          <a:p>
            <a:r>
              <a:rPr lang="en-US" dirty="0">
                <a:hlinkClick r:id="rId3"/>
              </a:rPr>
              <a:t>https://github.com/SharePoint/sp-dev-fx-webparts</a:t>
            </a:r>
            <a:endParaRPr lang="en-US" dirty="0"/>
          </a:p>
        </p:txBody>
      </p:sp>
      <p:pic>
        <p:nvPicPr>
          <p:cNvPr id="5" name="Picture 4">
            <a:extLst>
              <a:ext uri="{FF2B5EF4-FFF2-40B4-BE49-F238E27FC236}">
                <a16:creationId xmlns:a16="http://schemas.microsoft.com/office/drawing/2014/main" id="{A78CADCE-987F-402F-92F2-F98F82AADCAF}"/>
              </a:ext>
            </a:extLst>
          </p:cNvPr>
          <p:cNvPicPr>
            <a:picLocks noChangeAspect="1"/>
          </p:cNvPicPr>
          <p:nvPr/>
        </p:nvPicPr>
        <p:blipFill>
          <a:blip r:embed="rId4"/>
          <a:stretch>
            <a:fillRect/>
          </a:stretch>
        </p:blipFill>
        <p:spPr>
          <a:xfrm>
            <a:off x="2633664" y="2491389"/>
            <a:ext cx="6219824" cy="4294641"/>
          </a:xfrm>
          <a:prstGeom prst="rect">
            <a:avLst/>
          </a:prstGeom>
        </p:spPr>
      </p:pic>
    </p:spTree>
    <p:extLst>
      <p:ext uri="{BB962C8B-B14F-4D97-AF65-F5344CB8AC3E}">
        <p14:creationId xmlns:p14="http://schemas.microsoft.com/office/powerpoint/2010/main" val="161218041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338862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Status Renderers</a:t>
            </a:r>
          </a:p>
          <a:p>
            <a:pPr lvl="0">
              <a:lnSpc>
                <a:spcPct val="90000"/>
              </a:lnSpc>
              <a:spcBef>
                <a:spcPts val="1800"/>
              </a:spcBef>
            </a:pPr>
            <a:r>
              <a:rPr lang="en-US" sz="1600" b="0" dirty="0">
                <a:solidFill>
                  <a:srgbClr val="2F2F2F"/>
                </a:solidFill>
                <a:latin typeface="Segoe UI Semibold"/>
              </a:rPr>
              <a:t>Loading &amp; Error Indicators</a:t>
            </a:r>
          </a:p>
          <a:p>
            <a:pPr lvl="0">
              <a:lnSpc>
                <a:spcPct val="90000"/>
              </a:lnSpc>
              <a:spcBef>
                <a:spcPts val="1800"/>
              </a:spcBef>
            </a:pPr>
            <a:r>
              <a:rPr lang="en-US" sz="1600" b="0" dirty="0" err="1">
                <a:solidFill>
                  <a:srgbClr val="2F2F2F"/>
                </a:solidFill>
                <a:latin typeface="Segoe UI Semibold"/>
              </a:rPr>
              <a:t>Lodash</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Page display modes</a:t>
            </a:r>
          </a:p>
          <a:p>
            <a:pPr lvl="0">
              <a:lnSpc>
                <a:spcPct val="90000"/>
              </a:lnSpc>
              <a:spcBef>
                <a:spcPts val="1800"/>
              </a:spcBef>
            </a:pPr>
            <a:r>
              <a:rPr lang="en-US" sz="1600" b="0" dirty="0">
                <a:solidFill>
                  <a:srgbClr val="2F2F2F"/>
                </a:solidFill>
                <a:latin typeface="Segoe UI Semibold"/>
              </a:rPr>
              <a:t>Page context</a:t>
            </a:r>
          </a:p>
          <a:p>
            <a:pPr lvl="0">
              <a:lnSpc>
                <a:spcPct val="90000"/>
              </a:lnSpc>
              <a:spcBef>
                <a:spcPts val="1800"/>
              </a:spcBef>
            </a:pPr>
            <a:r>
              <a:rPr lang="en-US" sz="1600" b="0" dirty="0">
                <a:solidFill>
                  <a:srgbClr val="2F2F2F"/>
                </a:solidFill>
                <a:latin typeface="Segoe UI Semibold"/>
              </a:rPr>
              <a:t>Environment type</a:t>
            </a:r>
          </a:p>
          <a:p>
            <a:pPr lvl="0">
              <a:lnSpc>
                <a:spcPct val="90000"/>
              </a:lnSpc>
              <a:spcBef>
                <a:spcPts val="1800"/>
              </a:spcBef>
            </a:pPr>
            <a:r>
              <a:rPr lang="en-US" sz="1600" b="0" dirty="0">
                <a:solidFill>
                  <a:srgbClr val="2F2F2F"/>
                </a:solidFill>
                <a:latin typeface="Segoe UI Semibold"/>
              </a:rPr>
              <a:t>Logging</a:t>
            </a:r>
          </a:p>
          <a:p>
            <a:pPr lvl="0">
              <a:lnSpc>
                <a:spcPct val="90000"/>
              </a:lnSpc>
              <a:spcBef>
                <a:spcPts val="1800"/>
              </a:spcBef>
            </a:pPr>
            <a:r>
              <a:rPr lang="en-US" sz="1600" b="0" dirty="0" err="1">
                <a:solidFill>
                  <a:srgbClr val="2F2F2F"/>
                </a:solidFill>
                <a:latin typeface="Segoe UI Semibold"/>
              </a:rPr>
              <a:t>SPComponentloader</a:t>
            </a:r>
            <a:endParaRPr lang="en-US" sz="1600" b="0" dirty="0">
              <a:solidFill>
                <a:srgbClr val="2F2F2F"/>
              </a:solidFill>
              <a:latin typeface="Segoe UI Semibold"/>
            </a:endParaRPr>
          </a:p>
        </p:txBody>
      </p:sp>
    </p:spTree>
    <p:extLst>
      <p:ext uri="{BB962C8B-B14F-4D97-AF65-F5344CB8AC3E}">
        <p14:creationId xmlns:p14="http://schemas.microsoft.com/office/powerpoint/2010/main" val="177705049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321773430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2382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Debugging SharePoint Framework solutions in Visual Studio Code</a:t>
            </a:r>
          </a:p>
          <a:p>
            <a:pPr marL="342900" lvl="0" indent="-342900" defTabSz="914400">
              <a:lnSpc>
                <a:spcPct val="100000"/>
              </a:lnSpc>
              <a:spcBef>
                <a:spcPts val="600"/>
              </a:spcBef>
              <a:buSzTx/>
              <a:defRPr/>
            </a:pPr>
            <a:r>
              <a:rPr lang="en-US" sz="1800" dirty="0">
                <a:latin typeface="+mj-lt"/>
                <a:hlinkClick r:id="rId3"/>
              </a:rPr>
              <a:t>https://docs.microsoft.com/sharepoint/dev/spfx/debug-in-vscode</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Debug SharePoint Framework solutions on modern SharePoint pages</a:t>
            </a:r>
          </a:p>
          <a:p>
            <a:pPr marL="342900" lvl="0" indent="-342900" defTabSz="914400">
              <a:lnSpc>
                <a:spcPct val="100000"/>
              </a:lnSpc>
              <a:spcBef>
                <a:spcPts val="600"/>
              </a:spcBef>
              <a:buSzTx/>
              <a:defRPr/>
            </a:pPr>
            <a:r>
              <a:rPr lang="en-US" sz="1800" dirty="0">
                <a:latin typeface="+mj-lt"/>
                <a:hlinkClick r:id="rId4"/>
              </a:rPr>
              <a:t>https://docs.microsoft.com/sharepoint/dev/spfx/debug-modern-pages</a:t>
            </a:r>
            <a:endParaRPr lang="en-US" sz="1800" dirty="0">
              <a:latin typeface="+mj-lt"/>
            </a:endParaRPr>
          </a:p>
          <a:p>
            <a:pPr marL="342900" lvl="0" indent="-342900" defTabSz="914400">
              <a:lnSpc>
                <a:spcPct val="100000"/>
              </a:lnSpc>
              <a:spcBef>
                <a:spcPts val="600"/>
              </a:spcBef>
              <a:buSzTx/>
              <a:defRPr/>
            </a:pPr>
            <a:endParaRPr lang="en-US" sz="1600" dirty="0"/>
          </a:p>
          <a:p>
            <a:pPr marL="342900" indent="-342900" defTabSz="914400">
              <a:lnSpc>
                <a:spcPct val="100000"/>
              </a:lnSpc>
              <a:spcBef>
                <a:spcPts val="600"/>
              </a:spcBef>
              <a:buSzTx/>
            </a:pPr>
            <a:r>
              <a:rPr lang="en-US" sz="1800" b="1" dirty="0">
                <a:latin typeface="+mj-lt"/>
              </a:rPr>
              <a:t>Use the developer dashboard</a:t>
            </a:r>
          </a:p>
          <a:p>
            <a:pPr marL="342900" indent="-342900" defTabSz="914400">
              <a:lnSpc>
                <a:spcPct val="100000"/>
              </a:lnSpc>
              <a:spcBef>
                <a:spcPts val="600"/>
              </a:spcBef>
              <a:buSzTx/>
            </a:pPr>
            <a:r>
              <a:rPr lang="en-US" sz="1800" b="1" dirty="0">
                <a:latin typeface="+mj-lt"/>
                <a:hlinkClick r:id="rId5"/>
              </a:rPr>
              <a:t>https://docs.microsoft.com/sharepoint/dev/spfx/use-developer-dashboard</a:t>
            </a:r>
            <a:r>
              <a:rPr lang="en-US" sz="1800" b="1" dirty="0">
                <a:latin typeface="+mj-lt"/>
              </a:rPr>
              <a:t> </a:t>
            </a:r>
          </a:p>
        </p:txBody>
      </p:sp>
    </p:spTree>
    <p:extLst>
      <p:ext uri="{BB962C8B-B14F-4D97-AF65-F5344CB8AC3E}">
        <p14:creationId xmlns:p14="http://schemas.microsoft.com/office/powerpoint/2010/main" val="28404063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5917546" cy="1566583"/>
          </a:xfrm>
        </p:spPr>
        <p:txBody>
          <a:bodyPr/>
          <a:lstStyle/>
          <a:p>
            <a:r>
              <a:rPr lang="en-US" dirty="0"/>
              <a:t>Interface that defines the non-standard public properties on the web part</a:t>
            </a:r>
          </a:p>
          <a:p>
            <a:r>
              <a:rPr lang="en-US" dirty="0"/>
              <a:t>Persisted when the web part is saved / published from edit mode</a:t>
            </a:r>
          </a:p>
          <a:p>
            <a:endParaRPr lang="en-US" dirty="0"/>
          </a:p>
        </p:txBody>
      </p:sp>
      <p:sp>
        <p:nvSpPr>
          <p:cNvPr id="3" name="Title 2"/>
          <p:cNvSpPr>
            <a:spLocks noGrp="1"/>
          </p:cNvSpPr>
          <p:nvPr>
            <p:ph type="title"/>
          </p:nvPr>
        </p:nvSpPr>
        <p:spPr/>
        <p:txBody>
          <a:bodyPr/>
          <a:lstStyle/>
          <a:p>
            <a:r>
              <a:rPr lang="en-US" dirty="0"/>
              <a:t>Key Files – web part properties class</a:t>
            </a:r>
          </a:p>
        </p:txBody>
      </p:sp>
      <p:pic>
        <p:nvPicPr>
          <p:cNvPr id="4" name="Picture 3">
            <a:extLst>
              <a:ext uri="{FF2B5EF4-FFF2-40B4-BE49-F238E27FC236}">
                <a16:creationId xmlns:a16="http://schemas.microsoft.com/office/drawing/2014/main" id="{7472455D-9F60-E04A-A4BD-4603F1581DC6}"/>
              </a:ext>
            </a:extLst>
          </p:cNvPr>
          <p:cNvPicPr>
            <a:picLocks noChangeAspect="1"/>
          </p:cNvPicPr>
          <p:nvPr/>
        </p:nvPicPr>
        <p:blipFill>
          <a:blip r:embed="rId2"/>
          <a:stretch>
            <a:fillRect/>
          </a:stretch>
        </p:blipFill>
        <p:spPr>
          <a:xfrm>
            <a:off x="585649" y="4678584"/>
            <a:ext cx="6753302" cy="1229493"/>
          </a:xfrm>
          <a:prstGeom prst="rect">
            <a:avLst/>
          </a:prstGeom>
        </p:spPr>
      </p:pic>
      <p:pic>
        <p:nvPicPr>
          <p:cNvPr id="6" name="Picture 5">
            <a:extLst>
              <a:ext uri="{FF2B5EF4-FFF2-40B4-BE49-F238E27FC236}">
                <a16:creationId xmlns:a16="http://schemas.microsoft.com/office/drawing/2014/main" id="{36645317-8525-A140-87C6-1755950E383F}"/>
              </a:ext>
            </a:extLst>
          </p:cNvPr>
          <p:cNvPicPr>
            <a:picLocks noChangeAspect="1"/>
          </p:cNvPicPr>
          <p:nvPr/>
        </p:nvPicPr>
        <p:blipFill>
          <a:blip r:embed="rId3"/>
          <a:stretch>
            <a:fillRect/>
          </a:stretch>
        </p:blipFill>
        <p:spPr>
          <a:xfrm>
            <a:off x="6976939" y="1212850"/>
            <a:ext cx="4546600" cy="3911600"/>
          </a:xfrm>
          <a:prstGeom prst="rect">
            <a:avLst/>
          </a:prstGeom>
        </p:spPr>
      </p:pic>
    </p:spTree>
    <p:extLst>
      <p:ext uri="{BB962C8B-B14F-4D97-AF65-F5344CB8AC3E}">
        <p14:creationId xmlns:p14="http://schemas.microsoft.com/office/powerpoint/2010/main" val="390320974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33AD-CF2C-4945-973E-F629FD9C7705}"/>
              </a:ext>
            </a:extLst>
          </p:cNvPr>
          <p:cNvSpPr>
            <a:spLocks noGrp="1"/>
          </p:cNvSpPr>
          <p:nvPr>
            <p:ph type="title"/>
          </p:nvPr>
        </p:nvSpPr>
        <p:spPr>
          <a:xfrm>
            <a:off x="465137" y="899477"/>
            <a:ext cx="10896545" cy="3629025"/>
          </a:xfrm>
        </p:spPr>
        <p:txBody>
          <a:bodyPr/>
          <a:lstStyle/>
          <a:p>
            <a:pPr>
              <a:lnSpc>
                <a:spcPct val="100000"/>
              </a:lnSpc>
            </a:pPr>
            <a:r>
              <a:rPr lang="en-US" dirty="0"/>
              <a:t>Lab</a:t>
            </a:r>
            <a:br>
              <a:rPr lang="en-US" dirty="0"/>
            </a:br>
            <a:br>
              <a:rPr lang="en-US" dirty="0"/>
            </a:br>
            <a:r>
              <a:rPr lang="en-US" sz="3200" dirty="0"/>
              <a:t>In this lab you work with the SharePoint Framework to create a client-side web part and leverage different parts of the SharePoint Framework API.</a:t>
            </a:r>
            <a:br>
              <a:rPr lang="en-US" dirty="0"/>
            </a:br>
            <a:br>
              <a:rPr lang="en-US" dirty="0"/>
            </a:br>
            <a:r>
              <a:rPr lang="en-US" dirty="0"/>
              <a:t>aka.ms/spdevwsM4L2</a:t>
            </a:r>
          </a:p>
        </p:txBody>
      </p:sp>
    </p:spTree>
    <p:extLst>
      <p:ext uri="{BB962C8B-B14F-4D97-AF65-F5344CB8AC3E}">
        <p14:creationId xmlns:p14="http://schemas.microsoft.com/office/powerpoint/2010/main" val="131587782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912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2"/>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1255728"/>
          </a:xfrm>
        </p:spPr>
        <p:txBody>
          <a:bodyPr/>
          <a:lstStyle/>
          <a:p>
            <a:r>
              <a:rPr lang="en-US" dirty="0"/>
              <a:t>Contains information about your bundle(s), any external dependencies, localized resources</a:t>
            </a:r>
          </a:p>
          <a:p>
            <a:r>
              <a:rPr lang="en-US" dirty="0"/>
              <a:t>Specifies the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blutitle xmlns="cddc2349-6e50-4a78-ad20-77af69b8a290">Presentation Slides</blutitle>
    <asdtitle xmlns="cddc2349-6e50-4a78-ad20-77af69b8a290">WorkshopPLUS - SharePoint Developer</asdtitle>
    <videolocation xmlns="cddc2349-6e50-4a78-ad20-77af69b8a290">
      <Url xsi:nil="true"/>
      <Description xsi:nil="true"/>
    </videolocation>
    <metadata xmlns="cddc2349-6e50-4a78-ad20-77af69b8a290" xsi:nil="true"/>
    <lablocation xmlns="cddc2349-6e50-4a78-ad20-77af69b8a290">
      <Url xsi:nil="true"/>
      <Description xsi:nil="true"/>
    </lablocation>
    <asdstatus xmlns="cddc2349-6e50-4a78-ad20-77af69b8a290" xsi:nil="true"/>
  </documentManagement>
</p:properties>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customXml/itemProps2.xml><?xml version="1.0" encoding="utf-8"?>
<ds:datastoreItem xmlns:ds="http://schemas.openxmlformats.org/officeDocument/2006/customXml" ds:itemID="{BDE78E49-4000-43C1-8131-B307F410A6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852243-D776-41CC-885D-B807319207D8}">
  <ds:schemaRefs>
    <ds:schemaRef ds:uri="http://schemas.microsoft.com/sharepoint/v3/contenttype/forms"/>
  </ds:schemaRefs>
</ds:datastoreItem>
</file>

<file path=customXml/itemProps4.xml><?xml version="1.0" encoding="utf-8"?>
<ds:datastoreItem xmlns:ds="http://schemas.openxmlformats.org/officeDocument/2006/customXml" ds:itemID="{E0D21175-D419-4AF4-AAAC-B8F48424D298}">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5691</Words>
  <Application>Microsoft Office PowerPoint</Application>
  <PresentationFormat>Custom</PresentationFormat>
  <Paragraphs>516</Paragraphs>
  <Slides>51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Consolas</vt:lpstr>
      <vt:lpstr>Courier New</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properties class</vt:lpstr>
      <vt:lpstr>Key Files – web part manifest</vt:lpstr>
      <vt:lpstr>CSS Modules</vt:lpstr>
      <vt:lpstr>Key Files – SCSS file</vt:lpstr>
      <vt:lpstr>Key Files – config file</vt:lpstr>
      <vt:lpstr>Key Files – package.json &amp; package-lock.json</vt:lpstr>
      <vt:lpstr>Client-side Web Part Build Flow</vt:lpstr>
      <vt:lpstr>What the Gulp tasks do</vt:lpstr>
      <vt:lpstr>Solution Packaging</vt:lpstr>
      <vt:lpstr>Office 365 CDN</vt:lpstr>
      <vt:lpstr>Demo Enabling Office 365 CDN</vt:lpstr>
      <vt:lpstr>Summary</vt:lpstr>
      <vt:lpstr>Developing with the SharePoint Framework: Web Parts</vt:lpstr>
      <vt:lpstr>Exploring a SharePoint Framework Project </vt:lpstr>
      <vt:lpstr>Local Workbench vs. SharePoint Workbench</vt:lpstr>
      <vt:lpstr>SharePoint Workbench</vt:lpstr>
      <vt:lpstr>Debugging</vt:lpstr>
      <vt:lpstr>Debugging SPFx in Visual Studio Code</vt:lpstr>
      <vt:lpstr>Mapping Files Making Debugging Easier</vt:lpstr>
      <vt:lpstr>Classic Page</vt:lpstr>
      <vt:lpstr>Modern Page</vt:lpstr>
      <vt:lpstr>Demo Testing the Web Part in the Local &amp; Hosted Workbench</vt:lpstr>
      <vt:lpstr>Summary</vt:lpstr>
      <vt:lpstr>Developing with the SharePoint Framework: Web Parts</vt:lpstr>
      <vt:lpstr>Exploring the SharePoint Framework API</vt:lpstr>
      <vt:lpstr>SPFx Utilities</vt:lpstr>
      <vt:lpstr>Status Renderers</vt:lpstr>
      <vt:lpstr>Loading Indicator</vt:lpstr>
      <vt:lpstr>Error Indicator</vt:lpstr>
      <vt:lpstr>Lodash Utility Library</vt:lpstr>
      <vt:lpstr>Page Display Modes</vt:lpstr>
      <vt:lpstr>Page Display Modes – Classic Page</vt:lpstr>
      <vt:lpstr>Page Display Modes – Modern Page</vt:lpstr>
      <vt:lpstr>Page Context</vt:lpstr>
      <vt:lpstr>Page Context</vt:lpstr>
      <vt:lpstr>Environment Type</vt:lpstr>
      <vt:lpstr>Environment Type</vt:lpstr>
      <vt:lpstr>Logging</vt:lpstr>
      <vt:lpstr>Logging</vt:lpstr>
      <vt:lpstr>Loading scripts using SPComponentLoader</vt:lpstr>
      <vt:lpstr>Demo  Exploring the SharePoint Framework API</vt:lpstr>
      <vt:lpstr>SPFx Samples</vt:lpstr>
      <vt:lpstr>Summary</vt:lpstr>
      <vt:lpstr>Reading further</vt:lpstr>
      <vt:lpstr>Reading further</vt:lpstr>
      <vt:lpstr>Lab  In this lab you work with the SharePoint Framework to create a client-side web part and leverage different parts of the SharePoint Framework API.  aka.ms/spdevwsM4L2</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2020-04-11T07:10:07Z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0x010100134593D9FDB36041A0C9CBFB18AF751F</vt:lpwstr>
  </property>
</Properties>
</file>