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5"/>
  </p:sldMasterIdLst>
  <p:notesMasterIdLst>
    <p:notesMasterId r:id="rId39"/>
  </p:notesMasterIdLst>
  <p:handoutMasterIdLst>
    <p:handoutMasterId r:id="rId40"/>
  </p:handoutMasterIdLst>
  <p:sldIdLst>
    <p:sldId id="257" r:id="rId6"/>
    <p:sldId id="263" r:id="rId7"/>
    <p:sldId id="1559" r:id="rId8"/>
    <p:sldId id="1554" r:id="rId9"/>
    <p:sldId id="1560" r:id="rId10"/>
    <p:sldId id="1556" r:id="rId11"/>
    <p:sldId id="1552" r:id="rId12"/>
    <p:sldId id="1572" r:id="rId13"/>
    <p:sldId id="1573" r:id="rId14"/>
    <p:sldId id="1574" r:id="rId15"/>
    <p:sldId id="265" r:id="rId16"/>
    <p:sldId id="283" r:id="rId17"/>
    <p:sldId id="1575" r:id="rId18"/>
    <p:sldId id="1576" r:id="rId19"/>
    <p:sldId id="1555" r:id="rId20"/>
    <p:sldId id="1577" r:id="rId21"/>
    <p:sldId id="1578" r:id="rId22"/>
    <p:sldId id="1563" r:id="rId23"/>
    <p:sldId id="1579" r:id="rId24"/>
    <p:sldId id="1580" r:id="rId25"/>
    <p:sldId id="1584" r:id="rId26"/>
    <p:sldId id="1585" r:id="rId27"/>
    <p:sldId id="1586" r:id="rId28"/>
    <p:sldId id="1587" r:id="rId29"/>
    <p:sldId id="1588" r:id="rId30"/>
    <p:sldId id="1589" r:id="rId31"/>
    <p:sldId id="1590" r:id="rId32"/>
    <p:sldId id="1591" r:id="rId33"/>
    <p:sldId id="279" r:id="rId34"/>
    <p:sldId id="1581" r:id="rId35"/>
    <p:sldId id="1592" r:id="rId36"/>
    <p:sldId id="1596" r:id="rId37"/>
    <p:sldId id="1594" r:id="rId3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ing the property pane" id="{E1FBED56-7E21-C94D-8049-451270E8C32A}">
          <p14:sldIdLst>
            <p14:sldId id="257"/>
            <p14:sldId id="263"/>
            <p14:sldId id="1559"/>
            <p14:sldId id="1554"/>
            <p14:sldId id="1560"/>
            <p14:sldId id="1556"/>
            <p14:sldId id="1552"/>
            <p14:sldId id="1572"/>
            <p14:sldId id="1573"/>
            <p14:sldId id="1574"/>
            <p14:sldId id="265"/>
            <p14:sldId id="283"/>
          </p14:sldIdLst>
        </p14:section>
        <p14:section name="Building custom property pane fields" id="{1ACBA543-ADA2-4F37-B62D-48BBD53EBBC1}">
          <p14:sldIdLst>
            <p14:sldId id="1575"/>
            <p14:sldId id="1576"/>
            <p14:sldId id="1555"/>
            <p14:sldId id="1577"/>
            <p14:sldId id="1578"/>
            <p14:sldId id="1563"/>
            <p14:sldId id="1579"/>
            <p14:sldId id="1580"/>
          </p14:sldIdLst>
        </p14:section>
        <p14:section name="Leveraging the SPFx PnP Reusable Property Pane Controls" id="{43534E82-1512-4590-9289-AA3F13B50A36}">
          <p14:sldIdLst>
            <p14:sldId id="1584"/>
            <p14:sldId id="1585"/>
            <p14:sldId id="1586"/>
            <p14:sldId id="1587"/>
            <p14:sldId id="1588"/>
            <p14:sldId id="1589"/>
            <p14:sldId id="1590"/>
            <p14:sldId id="1591"/>
            <p14:sldId id="279"/>
            <p14:sldId id="1581"/>
            <p14:sldId id="1592"/>
            <p14:sldId id="1596"/>
            <p14:sldId id="15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8" autoAdjust="0"/>
    <p:restoredTop sz="91283" autoAdjust="0"/>
  </p:normalViewPr>
  <p:slideViewPr>
    <p:cSldViewPr snapToGrid="0">
      <p:cViewPr varScale="1">
        <p:scale>
          <a:sx n="98" d="100"/>
          <a:sy n="98" d="100"/>
        </p:scale>
        <p:origin x="62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30-Mar-20 1:29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30-Mar-20 1:29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QLY6z3RGu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rePoint/sp-dev-training-spfx-webpart-proppane/tree/master/Demos/02-custom-fields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rePoint/sp-dev-training-spfx-webpart-proppane/tree/master/Demos/03-pnp-controls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rePoint/sp-dev-training-spfx-webpart-proppane/tree/master/Demos/01-proppane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watch a recorded presentation of this lesion:</a:t>
            </a:r>
          </a:p>
          <a:p>
            <a:r>
              <a:rPr lang="en-US" dirty="0">
                <a:hlinkClick r:id="rId3"/>
              </a:rPr>
              <a:t>https://www.youtube.com/watch?v=4QLY6z3RGug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steps:</a:t>
            </a:r>
          </a:p>
          <a:p>
            <a:r>
              <a:rPr lang="en-US" dirty="0">
                <a:hlinkClick r:id="rId3"/>
              </a:rPr>
              <a:t>https://github.com/SharePoint/sp-dev-training-spfx-webpart-proppane/tree/master/Demos/02-custom-fields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43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95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--save-exact means it will register the exact version you’re downloading in the </a:t>
            </a:r>
            <a:r>
              <a:rPr lang="en-US" dirty="0" err="1"/>
              <a:t>package.config</a:t>
            </a:r>
            <a:r>
              <a:rPr lang="en-US" dirty="0"/>
              <a:t>. No other version will be allowed.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SharePoint Framework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64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steps:</a:t>
            </a:r>
          </a:p>
          <a:p>
            <a:r>
              <a:rPr lang="en-US" dirty="0">
                <a:hlinkClick r:id="rId3"/>
              </a:rPr>
              <a:t>https://github.com/SharePoint/sp-dev-training-spfx-webpart-proppane/tree/master/Demos/03-pnp-controls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4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59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03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manual at:</a:t>
            </a:r>
          </a:p>
          <a:p>
            <a:r>
              <a:rPr lang="en-US" dirty="0"/>
              <a:t>https://aka.ms/spdevwsm4l3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SharePoint Framework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03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66371" lvl="1" indent="0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sz="900" b="1" kern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rPr>
              <a:t>Pages</a:t>
            </a:r>
            <a:r>
              <a:rPr lang="en-US" sz="900" kern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rPr>
              <a:t>: Separate pages in a single property pane. Pages contain a Header and Groups.</a:t>
            </a:r>
          </a:p>
          <a:p>
            <a:pPr marL="466371" lvl="1" indent="0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sz="900" b="1" kern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rPr>
              <a:t>Headers</a:t>
            </a:r>
            <a:r>
              <a:rPr lang="en-US" sz="900" kern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rPr>
              <a:t>: The title of the property pane</a:t>
            </a:r>
          </a:p>
          <a:p>
            <a:pPr marL="466371" lvl="1" indent="0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sz="900" b="1" kern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rPr>
              <a:t>Groups</a:t>
            </a:r>
            <a:r>
              <a:rPr lang="en-US" sz="900" kern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rPr>
              <a:t>: Sections in the property pane that group properties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52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81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steps:</a:t>
            </a:r>
          </a:p>
          <a:p>
            <a:r>
              <a:rPr lang="en-US" dirty="0">
                <a:hlinkClick r:id="rId3"/>
              </a:rPr>
              <a:t>https://github.com/SharePoint/sp-dev-training-spfx-webpart-proppane/tree/master/Demos/01-proppane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43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95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2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821243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6" r:id="rId26"/>
    <p:sldLayoutId id="2147484559" r:id="rId27"/>
    <p:sldLayoutId id="2147484560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Relationship Id="rId5" Type="http://schemas.openxmlformats.org/officeDocument/2006/relationships/hyperlink" Target="https://github.com/SharePoint/sp-dev-fx-webparts/tree/master/samples/react-custompropertypanecontrols" TargetMode="Externa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hyperlink" Target="https://sharepoint.github.io/sp-dev-fx-property-controls" TargetMode="Externa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/sharepoint-framework-overview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sharepoint/dev/spfx/web-parts/guidance/validate-web-part-property-values" TargetMode="External"/><Relationship Id="rId4" Type="http://schemas.openxmlformats.org/officeDocument/2006/relationships/hyperlink" Target="https://docs.microsoft.com/sharepoint/dev/spfx/web-parts/basics/integrate-with-property-pan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/sharepoint-framework-overview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sharepoint/dev/spfx/web-parts/guidance/build-custom-property-pane-controls" TargetMode="External"/><Relationship Id="rId4" Type="http://schemas.openxmlformats.org/officeDocument/2006/relationships/hyperlink" Target="https://docs.microsoft.com/sharepoint/dev/spfx/web-parts/basics/integrate-with-property-pan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/sharepoint-framework-overview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harepoint.github.io/sp-dev-fx-property-controls/" TargetMode="External"/><Relationship Id="rId4" Type="http://schemas.openxmlformats.org/officeDocument/2006/relationships/hyperlink" Target="https://docs.microsoft.com/sharepoint/dev/spfx/web-parts/basics/integrate-with-property-pane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the Web Part Property Pane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Introducing the Property Pane</a:t>
            </a:r>
          </a:p>
        </p:txBody>
      </p:sp>
    </p:spTree>
    <p:extLst>
      <p:ext uri="{BB962C8B-B14F-4D97-AF65-F5344CB8AC3E}">
        <p14:creationId xmlns:p14="http://schemas.microsoft.com/office/powerpoint/2010/main" val="699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Handle the property values in the React component when the component starts and whenever the property value is updated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configuration properties to React Client-Side web parts</a:t>
            </a:r>
          </a:p>
        </p:txBody>
      </p:sp>
      <p:sp>
        <p:nvSpPr>
          <p:cNvPr id="6" name="Rectangle 5"/>
          <p:cNvSpPr/>
          <p:nvPr/>
        </p:nvSpPr>
        <p:spPr>
          <a:xfrm>
            <a:off x="745629" y="2633166"/>
            <a:ext cx="111612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public </a:t>
            </a:r>
            <a:r>
              <a:rPr lang="en-US" sz="1600" dirty="0" err="1">
                <a:latin typeface="Consolas" panose="020B0609020204030204" pitchFamily="49" charset="0"/>
              </a:rPr>
              <a:t>componentDidMount</a:t>
            </a:r>
            <a:r>
              <a:rPr lang="en-US" sz="1600" dirty="0">
                <a:latin typeface="Consolas" panose="020B0609020204030204" pitchFamily="49" charset="0"/>
              </a:rPr>
              <a:t>(): void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this.doSomething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this.props.description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public </a:t>
            </a:r>
            <a:r>
              <a:rPr lang="en-US" sz="1600" dirty="0" err="1">
                <a:latin typeface="Consolas" panose="020B0609020204030204" pitchFamily="49" charset="0"/>
              </a:rPr>
              <a:t>componentDidUpdate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prevProps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IHelloWorldWebPartProps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                  </a:t>
            </a:r>
            <a:r>
              <a:rPr lang="en-US" sz="1600" dirty="0" err="1">
                <a:latin typeface="Consolas" panose="020B0609020204030204" pitchFamily="49" charset="0"/>
              </a:rPr>
              <a:t>prevState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IHelloWorldWebPartState</a:t>
            </a:r>
            <a:r>
              <a:rPr lang="en-US" sz="1600" dirty="0">
                <a:latin typeface="Consolas" panose="020B0609020204030204" pitchFamily="49" charset="0"/>
              </a:rPr>
              <a:t>): void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latin typeface="Consolas" panose="020B0609020204030204" pitchFamily="49" charset="0"/>
              </a:rPr>
              <a:t>this.props.description</a:t>
            </a:r>
            <a:r>
              <a:rPr lang="en-US" sz="1600" dirty="0">
                <a:latin typeface="Consolas" panose="020B0609020204030204" pitchFamily="49" charset="0"/>
              </a:rPr>
              <a:t> !== </a:t>
            </a:r>
            <a:r>
              <a:rPr lang="en-US" sz="1600" dirty="0" err="1">
                <a:latin typeface="Consolas" panose="020B0609020204030204" pitchFamily="49" charset="0"/>
              </a:rPr>
              <a:t>prevProps.description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this.doSomething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this.props.description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private </a:t>
            </a:r>
            <a:r>
              <a:rPr lang="en-US" sz="1600" dirty="0" err="1">
                <a:latin typeface="Consolas" panose="020B0609020204030204" pitchFamily="49" charset="0"/>
              </a:rPr>
              <a:t>doSomething</a:t>
            </a:r>
            <a:r>
              <a:rPr lang="en-US" sz="1600" dirty="0">
                <a:latin typeface="Consolas" panose="020B0609020204030204" pitchFamily="49" charset="0"/>
              </a:rPr>
              <a:t>(description: string): void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// Do something with the property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sz="4000" dirty="0"/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6146229" y="3065214"/>
            <a:ext cx="1368152" cy="30663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 flipH="1" flipV="1">
            <a:off x="7514381" y="4433366"/>
            <a:ext cx="1486744" cy="51010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 flipV="1">
            <a:off x="5066109" y="5753574"/>
            <a:ext cx="1525191" cy="77105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74096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Working with the web part property 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4471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674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Overview of Web Part property pane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Implementing custom properties</a:t>
            </a:r>
          </a:p>
        </p:txBody>
      </p:sp>
    </p:spTree>
    <p:extLst>
      <p:ext uri="{BB962C8B-B14F-4D97-AF65-F5344CB8AC3E}">
        <p14:creationId xmlns:p14="http://schemas.microsoft.com/office/powerpoint/2010/main" val="250924232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the Web Part Property Pane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Building custom property pane fields</a:t>
            </a:r>
          </a:p>
        </p:txBody>
      </p:sp>
    </p:spTree>
    <p:extLst>
      <p:ext uri="{BB962C8B-B14F-4D97-AF65-F5344CB8AC3E}">
        <p14:creationId xmlns:p14="http://schemas.microsoft.com/office/powerpoint/2010/main" val="132358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Introducing the Property Pane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Add custom property pane field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Creating custom property pane controls</a:t>
            </a:r>
          </a:p>
        </p:txBody>
      </p:sp>
    </p:spTree>
    <p:extLst>
      <p:ext uri="{BB962C8B-B14F-4D97-AF65-F5344CB8AC3E}">
        <p14:creationId xmlns:p14="http://schemas.microsoft.com/office/powerpoint/2010/main" val="3922104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74419-87D0-6B49-92FD-ABA275A3F2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Property pane supports the </a:t>
            </a:r>
            <a:br>
              <a:rPr lang="en-US" dirty="0"/>
            </a:br>
            <a:r>
              <a:rPr lang="en-US" dirty="0"/>
              <a:t>following field types </a:t>
            </a:r>
            <a:br>
              <a:rPr lang="en-US" dirty="0"/>
            </a:br>
            <a:r>
              <a:rPr lang="en-US" dirty="0"/>
              <a:t>out-of-the-box</a:t>
            </a:r>
          </a:p>
          <a:p>
            <a:pPr lvl="1"/>
            <a:r>
              <a:rPr lang="en-US" dirty="0"/>
              <a:t>Label</a:t>
            </a:r>
          </a:p>
          <a:p>
            <a:pPr lvl="1"/>
            <a:r>
              <a:rPr lang="en-US" dirty="0"/>
              <a:t>Textbox</a:t>
            </a:r>
          </a:p>
          <a:p>
            <a:pPr lvl="1"/>
            <a:r>
              <a:rPr lang="en-US" dirty="0"/>
              <a:t>Multi-line Textbox</a:t>
            </a:r>
          </a:p>
          <a:p>
            <a:pPr lvl="1"/>
            <a:r>
              <a:rPr lang="en-US" dirty="0"/>
              <a:t>Checkbox</a:t>
            </a:r>
          </a:p>
          <a:p>
            <a:pPr lvl="1"/>
            <a:r>
              <a:rPr lang="en-US" dirty="0"/>
              <a:t>Dropdown</a:t>
            </a:r>
          </a:p>
          <a:p>
            <a:pPr lvl="1"/>
            <a:r>
              <a:rPr lang="en-US" dirty="0"/>
              <a:t>Link</a:t>
            </a:r>
          </a:p>
          <a:p>
            <a:pPr lvl="1"/>
            <a:r>
              <a:rPr lang="en-US" dirty="0"/>
              <a:t>Slider</a:t>
            </a:r>
          </a:p>
          <a:p>
            <a:pPr lvl="1"/>
            <a:r>
              <a:rPr lang="en-US" dirty="0"/>
              <a:t>Toggle</a:t>
            </a:r>
          </a:p>
          <a:p>
            <a:pPr lvl="1"/>
            <a:r>
              <a:rPr lang="en-US" dirty="0"/>
              <a:t>Custom</a:t>
            </a:r>
          </a:p>
          <a:p>
            <a:r>
              <a:rPr lang="en-US" dirty="0"/>
              <a:t>Also possible to create your own </a:t>
            </a:r>
            <a:br>
              <a:rPr lang="en-US" dirty="0"/>
            </a:br>
            <a:r>
              <a:rPr lang="en-US" dirty="0"/>
              <a:t>custom field types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24" y="1212849"/>
            <a:ext cx="6408712" cy="49724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071F00-C61E-484F-9708-98C517B97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879" y="1611474"/>
            <a:ext cx="3581710" cy="2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4512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3213187"/>
          </a:xfrm>
        </p:spPr>
        <p:txBody>
          <a:bodyPr/>
          <a:lstStyle/>
          <a:p>
            <a:r>
              <a:rPr lang="en-US" dirty="0"/>
              <a:t>Define an interface in your web part that includes one or </a:t>
            </a:r>
            <a:br>
              <a:rPr lang="en-US" dirty="0"/>
            </a:br>
            <a:r>
              <a:rPr lang="en-US" dirty="0"/>
              <a:t>more target properties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PropertyPaneCustomField</a:t>
            </a:r>
            <a:r>
              <a:rPr lang="en-US" dirty="0"/>
              <a:t> field type in the web part class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PropertyPaneCustomField</a:t>
            </a:r>
            <a:r>
              <a:rPr lang="en-US" dirty="0"/>
              <a:t> field type is available as a modules in 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webpart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-base</a:t>
            </a:r>
            <a:r>
              <a:rPr lang="en-US" dirty="0"/>
              <a:t> library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custom property pane fields</a:t>
            </a:r>
          </a:p>
        </p:txBody>
      </p:sp>
    </p:spTree>
    <p:extLst>
      <p:ext uri="{BB962C8B-B14F-4D97-AF65-F5344CB8AC3E}">
        <p14:creationId xmlns:p14="http://schemas.microsoft.com/office/powerpoint/2010/main" val="181955379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7CAA2D-2A46-1A44-9170-801107B9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custom property pane fields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88FA5-E13C-3C46-8ECD-2F2F7E40B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FF0000"/>
                </a:solidFill>
              </a:rPr>
              <a:t>// Web Part: create a render method for the custom field</a:t>
            </a:r>
          </a:p>
          <a:p>
            <a:r>
              <a:rPr lang="en-US" sz="1400" dirty="0"/>
              <a:t>private _</a:t>
            </a:r>
            <a:r>
              <a:rPr lang="en-US" sz="1400" dirty="0" err="1"/>
              <a:t>customFieldRender</a:t>
            </a:r>
            <a:r>
              <a:rPr lang="en-US" sz="1400" dirty="0"/>
              <a:t>(</a:t>
            </a:r>
            <a:r>
              <a:rPr lang="en-US" sz="1400" dirty="0" err="1"/>
              <a:t>elem</a:t>
            </a:r>
            <a:r>
              <a:rPr lang="en-US" sz="1400" dirty="0"/>
              <a:t>: </a:t>
            </a:r>
            <a:r>
              <a:rPr lang="en-US" sz="1400" dirty="0" err="1"/>
              <a:t>HTMLElement</a:t>
            </a:r>
            <a:r>
              <a:rPr lang="en-US" sz="1400" dirty="0"/>
              <a:t>): void 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elem.innerHTML</a:t>
            </a:r>
            <a:r>
              <a:rPr lang="en-US" sz="1400" dirty="0"/>
              <a:t> = '&lt;div&gt;&lt;h1&gt;This is a custom field.&lt;/h1&gt;&lt;/div&gt;’;</a:t>
            </a:r>
          </a:p>
          <a:p>
            <a:r>
              <a:rPr lang="en-US" sz="1400" dirty="0"/>
              <a:t>}</a:t>
            </a:r>
          </a:p>
          <a:p>
            <a:endParaRPr lang="en-US" sz="1400" b="1" dirty="0"/>
          </a:p>
          <a:p>
            <a:r>
              <a:rPr lang="en-US" sz="1400" dirty="0">
                <a:solidFill>
                  <a:srgbClr val="FF0000"/>
                </a:solidFill>
              </a:rPr>
              <a:t>// Add custom field definition in a </a:t>
            </a:r>
            <a:r>
              <a:rPr lang="en-US" sz="1400" b="1" i="1" dirty="0" err="1">
                <a:solidFill>
                  <a:srgbClr val="FF0000"/>
                </a:solidFill>
              </a:rPr>
              <a:t>groupFields</a:t>
            </a:r>
            <a:r>
              <a:rPr lang="en-US" sz="1400" dirty="0">
                <a:solidFill>
                  <a:srgbClr val="FF0000"/>
                </a:solidFill>
              </a:rPr>
              <a:t> array</a:t>
            </a:r>
          </a:p>
          <a:p>
            <a:r>
              <a:rPr lang="en-US" sz="1400" dirty="0"/>
              <a:t>protected get </a:t>
            </a:r>
            <a:r>
              <a:rPr lang="en-US" sz="1400" dirty="0" err="1"/>
              <a:t>propertyPaneSettings</a:t>
            </a:r>
            <a:r>
              <a:rPr lang="en-US" sz="1400" dirty="0"/>
              <a:t>(): </a:t>
            </a:r>
            <a:r>
              <a:rPr lang="en-US" sz="1400" dirty="0" err="1"/>
              <a:t>IPropertyPaneSettings</a:t>
            </a:r>
            <a:r>
              <a:rPr lang="en-US" sz="1400" dirty="0"/>
              <a:t> {</a:t>
            </a:r>
          </a:p>
          <a:p>
            <a:r>
              <a:rPr lang="en-US" sz="1400" dirty="0"/>
              <a:t>  return {</a:t>
            </a:r>
          </a:p>
          <a:p>
            <a:r>
              <a:rPr lang="en-US" sz="1400" dirty="0"/>
              <a:t>    pages: [</a:t>
            </a:r>
          </a:p>
          <a:p>
            <a:r>
              <a:rPr lang="en-US" sz="1400" dirty="0"/>
              <a:t>      {</a:t>
            </a:r>
          </a:p>
          <a:p>
            <a:r>
              <a:rPr lang="en-US" sz="1400" dirty="0"/>
              <a:t>        header: { description: </a:t>
            </a:r>
            <a:r>
              <a:rPr lang="en-US" sz="1400" dirty="0" err="1"/>
              <a:t>strings.PropertyPaneDescription</a:t>
            </a:r>
            <a:r>
              <a:rPr lang="en-US" sz="1400" dirty="0"/>
              <a:t>},</a:t>
            </a:r>
          </a:p>
          <a:p>
            <a:r>
              <a:rPr lang="en-US" sz="1400" dirty="0"/>
              <a:t>        groups: [</a:t>
            </a:r>
          </a:p>
          <a:p>
            <a:r>
              <a:rPr lang="en-US" sz="1400" dirty="0"/>
              <a:t>         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groupName</a:t>
            </a:r>
            <a:r>
              <a:rPr lang="en-US" sz="1400" dirty="0"/>
              <a:t>: </a:t>
            </a:r>
            <a:r>
              <a:rPr lang="en-US" sz="1400" dirty="0" err="1"/>
              <a:t>strings.BasicGroupName</a:t>
            </a:r>
            <a:r>
              <a:rPr lang="en-US" sz="1400" dirty="0"/>
              <a:t>,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groupFields</a:t>
            </a:r>
            <a:r>
              <a:rPr lang="en-US" sz="1400" dirty="0"/>
              <a:t>: [</a:t>
            </a:r>
          </a:p>
          <a:p>
            <a:r>
              <a:rPr lang="en-US" sz="1400" b="1" dirty="0"/>
              <a:t>              </a:t>
            </a:r>
            <a:r>
              <a:rPr lang="en-US" sz="1400" b="1" dirty="0" err="1"/>
              <a:t>PropertyPaneCustomField</a:t>
            </a:r>
            <a:r>
              <a:rPr lang="en-US" sz="1400" b="1" dirty="0"/>
              <a:t>('</a:t>
            </a:r>
            <a:r>
              <a:rPr lang="en-US" sz="1400" b="1" dirty="0" err="1"/>
              <a:t>customField</a:t>
            </a:r>
            <a:r>
              <a:rPr lang="en-US" sz="1400" b="1" dirty="0"/>
              <a:t>', {</a:t>
            </a:r>
          </a:p>
          <a:p>
            <a:r>
              <a:rPr lang="en-US" sz="1400" b="1" dirty="0"/>
              <a:t>                </a:t>
            </a:r>
            <a:r>
              <a:rPr lang="en-US" sz="1400" b="1" dirty="0" err="1"/>
              <a:t>onRender</a:t>
            </a:r>
            <a:r>
              <a:rPr lang="en-US" sz="1400" b="1" dirty="0"/>
              <a:t>: this._</a:t>
            </a:r>
            <a:r>
              <a:rPr lang="en-US" sz="1400" b="1" dirty="0" err="1"/>
              <a:t>customFieldRender.bind</a:t>
            </a:r>
            <a:r>
              <a:rPr lang="en-US" sz="1400" b="1" dirty="0"/>
              <a:t>(this)</a:t>
            </a:r>
          </a:p>
          <a:p>
            <a:r>
              <a:rPr lang="en-US" sz="1400" b="1" dirty="0"/>
              <a:t>              }),                </a:t>
            </a:r>
          </a:p>
          <a:p>
            <a:r>
              <a:rPr lang="en-US" sz="1400" dirty="0"/>
              <a:t>            ]</a:t>
            </a:r>
          </a:p>
          <a:p>
            <a:r>
              <a:rPr lang="en-US" sz="1400" dirty="0"/>
              <a:t>          } ] } ] </a:t>
            </a:r>
          </a:p>
          <a:p>
            <a:r>
              <a:rPr lang="en-US" sz="1400" dirty="0"/>
              <a:t>  } 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268930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out-of-the-box property pane controls don’t meet your needs you can create your own custom controls</a:t>
            </a:r>
          </a:p>
          <a:p>
            <a:r>
              <a:rPr lang="en-US" dirty="0"/>
              <a:t>Creating custom controls promotes code reusability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property pane controls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89" y="2983332"/>
            <a:ext cx="3194214" cy="312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758" y="2713444"/>
            <a:ext cx="8376080" cy="36641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5589" y="6521598"/>
            <a:ext cx="10518596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https://github.com/SharePoint/sp-dev-fx-webparts/tree/master/samples/react-custompropertypanecontrols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7095406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Building custom property pane 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621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Introducing the Property Pane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Overview of Web Part</a:t>
            </a:r>
            <a:br>
              <a:rPr lang="en-US" sz="2000" dirty="0"/>
            </a:br>
            <a:r>
              <a:rPr lang="en-US" sz="2000" dirty="0"/>
              <a:t>property pane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Implementing custom properties</a:t>
            </a:r>
          </a:p>
        </p:txBody>
      </p:sp>
    </p:spTree>
    <p:extLst>
      <p:ext uri="{BB962C8B-B14F-4D97-AF65-F5344CB8AC3E}">
        <p14:creationId xmlns:p14="http://schemas.microsoft.com/office/powerpoint/2010/main" val="6009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674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Add custom property pane field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Creating custom property pane controls</a:t>
            </a:r>
          </a:p>
        </p:txBody>
      </p:sp>
    </p:spTree>
    <p:extLst>
      <p:ext uri="{BB962C8B-B14F-4D97-AF65-F5344CB8AC3E}">
        <p14:creationId xmlns:p14="http://schemas.microsoft.com/office/powerpoint/2010/main" val="362600433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the Web Part Property Pane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Leveraging the </a:t>
            </a:r>
            <a:r>
              <a:rPr lang="en-US" dirty="0" err="1"/>
              <a:t>SPFx</a:t>
            </a:r>
            <a:r>
              <a:rPr lang="en-US" dirty="0"/>
              <a:t> PnP Reusable Property Pane Controls</a:t>
            </a:r>
          </a:p>
        </p:txBody>
      </p:sp>
    </p:spTree>
    <p:extLst>
      <p:ext uri="{BB962C8B-B14F-4D97-AF65-F5344CB8AC3E}">
        <p14:creationId xmlns:p14="http://schemas.microsoft.com/office/powerpoint/2010/main" val="136033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Introducing the Property Pane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Overview Reusable PnP Controls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Leveraging PnP Controls</a:t>
            </a:r>
          </a:p>
        </p:txBody>
      </p:sp>
    </p:spTree>
    <p:extLst>
      <p:ext uri="{BB962C8B-B14F-4D97-AF65-F5344CB8AC3E}">
        <p14:creationId xmlns:p14="http://schemas.microsoft.com/office/powerpoint/2010/main" val="543853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74419-87D0-6B49-92FD-ABA275A3F2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Property pane controls included in SharePoint Framework API are basic input controls	</a:t>
            </a:r>
          </a:p>
          <a:p>
            <a:pPr lvl="1"/>
            <a:r>
              <a:rPr lang="en-US" dirty="0"/>
              <a:t>Textbox, drop downs, sliders, toggles, links, </a:t>
            </a:r>
            <a:r>
              <a:rPr lang="en-US" dirty="0" err="1"/>
              <a:t>lables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Don’t contain logic or details about current SharePoint site</a:t>
            </a:r>
          </a:p>
          <a:p>
            <a:pPr lvl="1"/>
            <a:r>
              <a:rPr lang="en-US" dirty="0"/>
              <a:t>Simple controls developers can use in web parts</a:t>
            </a:r>
          </a:p>
          <a:p>
            <a:pPr lvl="1"/>
            <a:r>
              <a:rPr lang="en-US" dirty="0"/>
              <a:t>Developers can add logic to initialize them (populate dropdown list with the lists from current site)</a:t>
            </a:r>
          </a:p>
          <a:p>
            <a:pPr lvl="1"/>
            <a:r>
              <a:rPr lang="en-US" dirty="0"/>
              <a:t>Developers can create custom property pane fields with these controls and additional business logic to create “smart controls”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7713026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C94954-945E-6846-A5E5-E4729CBC3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Open source community library</a:t>
            </a:r>
          </a:p>
          <a:p>
            <a:endParaRPr lang="en-US" dirty="0"/>
          </a:p>
          <a:p>
            <a:r>
              <a:rPr lang="en-US" dirty="0"/>
              <a:t>Managed by the SharePoint </a:t>
            </a:r>
            <a:br>
              <a:rPr lang="en-US" dirty="0"/>
            </a:br>
            <a:r>
              <a:rPr lang="en-US" dirty="0"/>
              <a:t>Patterns &amp; Practices(PnP) team</a:t>
            </a:r>
          </a:p>
          <a:p>
            <a:endParaRPr lang="en-US" dirty="0"/>
          </a:p>
          <a:p>
            <a:r>
              <a:rPr lang="en-US" dirty="0"/>
              <a:t>Includes reusable controls with logic tied to existing SharePoint site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https://sharepoint.github.io/sp-dev-fx-property-controls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CEB240-EB2E-3A45-8ED2-234E5FB35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Property Pane Controls for </a:t>
            </a:r>
            <a:r>
              <a:rPr lang="en-US" dirty="0" err="1"/>
              <a:t>SPFx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A4A71-DF67-2446-9C9C-3E9BC5736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198" y="1212850"/>
            <a:ext cx="3575548" cy="111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3244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295CED-A4DC-334E-BC0A-D9242C8725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PropertyFieldColorPicker</a:t>
            </a:r>
            <a:endParaRPr lang="en-US" dirty="0"/>
          </a:p>
          <a:p>
            <a:pPr lvl="1"/>
            <a:r>
              <a:rPr lang="en-US" dirty="0"/>
              <a:t>Generates a color picker</a:t>
            </a:r>
          </a:p>
          <a:p>
            <a:r>
              <a:rPr lang="en-US" dirty="0" err="1"/>
              <a:t>PropertyFieldDateTimePicker</a:t>
            </a:r>
            <a:endParaRPr lang="en-US" dirty="0"/>
          </a:p>
          <a:p>
            <a:pPr lvl="1"/>
            <a:r>
              <a:rPr lang="en-US" dirty="0"/>
              <a:t>Create a datetime picker</a:t>
            </a:r>
          </a:p>
          <a:p>
            <a:r>
              <a:rPr lang="en-US" dirty="0" err="1"/>
              <a:t>PropertyFieldListPicker</a:t>
            </a:r>
            <a:endParaRPr lang="en-US" dirty="0"/>
          </a:p>
          <a:p>
            <a:pPr lvl="1"/>
            <a:r>
              <a:rPr lang="en-US" dirty="0"/>
              <a:t>Displays dropdown of lists from current SharePoint site</a:t>
            </a:r>
          </a:p>
          <a:p>
            <a:pPr lvl="1"/>
            <a:r>
              <a:rPr lang="en-US" dirty="0"/>
              <a:t>Supports single or multi-select</a:t>
            </a:r>
          </a:p>
          <a:p>
            <a:r>
              <a:rPr lang="en-US" dirty="0" err="1"/>
              <a:t>PropertyFieldPeoplePicker</a:t>
            </a:r>
            <a:endParaRPr lang="en-US" dirty="0"/>
          </a:p>
          <a:p>
            <a:pPr lvl="1"/>
            <a:r>
              <a:rPr lang="en-US" dirty="0"/>
              <a:t>Lists users &amp; groups from the current SharePoint site</a:t>
            </a:r>
          </a:p>
          <a:p>
            <a:r>
              <a:rPr lang="en-US" i="1" dirty="0"/>
              <a:t>… and many more!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15F62C-6C3C-4D48-A4B2-150A482B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Controls from the PnP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CD198-BBF4-D541-B46D-D47848B61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862" y="1087437"/>
            <a:ext cx="5232400" cy="114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A35E8C-E106-0E43-8C4C-C8B2EBA19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563" y="2230437"/>
            <a:ext cx="4330700" cy="1257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390DEA-B625-1D41-98EA-EC9FB473F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068" y="3366325"/>
            <a:ext cx="3455988" cy="333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6186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7CAA2D-2A46-1A44-9170-801107B9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your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88FA5-E13C-3C46-8ECD-2F2F7E40B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5301451"/>
          </a:xfrm>
        </p:spPr>
        <p:txBody>
          <a:bodyPr/>
          <a:lstStyle/>
          <a:p>
            <a:r>
              <a:rPr lang="en-US" sz="1400" dirty="0">
                <a:solidFill>
                  <a:srgbClr val="FF0000"/>
                </a:solidFill>
              </a:rPr>
              <a:t>// install as NPM package</a:t>
            </a:r>
          </a:p>
          <a:p>
            <a:r>
              <a:rPr lang="en-US" sz="1400" dirty="0" err="1"/>
              <a:t>npm</a:t>
            </a:r>
            <a:r>
              <a:rPr lang="en-US" sz="1400" dirty="0"/>
              <a:t> install @</a:t>
            </a:r>
            <a:r>
              <a:rPr lang="en-US" sz="1400" dirty="0" err="1"/>
              <a:t>pnp</a:t>
            </a:r>
            <a:r>
              <a:rPr lang="en-US" sz="1400" dirty="0"/>
              <a:t>/</a:t>
            </a:r>
            <a:r>
              <a:rPr lang="en-US" sz="1400" dirty="0" err="1"/>
              <a:t>spfx</a:t>
            </a:r>
            <a:r>
              <a:rPr lang="en-US" sz="1400" dirty="0"/>
              <a:t>-property-controls --save-exact</a:t>
            </a:r>
          </a:p>
          <a:p>
            <a:endParaRPr lang="en-US" sz="1400" b="1" dirty="0"/>
          </a:p>
          <a:p>
            <a:r>
              <a:rPr lang="en-US" sz="1400" dirty="0">
                <a:solidFill>
                  <a:srgbClr val="FF0000"/>
                </a:solidFill>
              </a:rPr>
              <a:t>// import reference in web part</a:t>
            </a:r>
          </a:p>
          <a:p>
            <a:r>
              <a:rPr lang="en-US" sz="1400" dirty="0">
                <a:solidFill>
                  <a:schemeClr val="tx1"/>
                </a:solidFill>
              </a:rPr>
              <a:t>import { </a:t>
            </a:r>
            <a:r>
              <a:rPr lang="en-US" sz="1400" dirty="0" err="1">
                <a:solidFill>
                  <a:schemeClr val="tx1"/>
                </a:solidFill>
              </a:rPr>
              <a:t>PropertyFieldListPicker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PropertyFieldListPickerOrderBy</a:t>
            </a:r>
            <a:r>
              <a:rPr lang="en-US" sz="1400" dirty="0">
                <a:solidFill>
                  <a:schemeClr val="tx1"/>
                </a:solidFill>
              </a:rPr>
              <a:t> } from '@</a:t>
            </a:r>
            <a:r>
              <a:rPr lang="en-US" sz="1400" dirty="0" err="1">
                <a:solidFill>
                  <a:schemeClr val="tx1"/>
                </a:solidFill>
              </a:rPr>
              <a:t>pnp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spfx</a:t>
            </a:r>
            <a:r>
              <a:rPr lang="en-US" sz="1400" dirty="0">
                <a:solidFill>
                  <a:schemeClr val="tx1"/>
                </a:solidFill>
              </a:rPr>
              <a:t>-property-controls/lib/</a:t>
            </a:r>
            <a:r>
              <a:rPr lang="en-US" sz="1400" dirty="0" err="1">
                <a:solidFill>
                  <a:schemeClr val="tx1"/>
                </a:solidFill>
              </a:rPr>
              <a:t>PropertyFieldListPicker</a:t>
            </a:r>
            <a:r>
              <a:rPr lang="en-US" sz="1400" dirty="0">
                <a:solidFill>
                  <a:schemeClr val="tx1"/>
                </a:solidFill>
              </a:rPr>
              <a:t>’;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// add to property pane configuration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PropertyFieldListPicker</a:t>
            </a:r>
            <a:r>
              <a:rPr lang="en-US" sz="1400" dirty="0">
                <a:solidFill>
                  <a:schemeClr val="tx1"/>
                </a:solidFill>
              </a:rPr>
              <a:t>('lists',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label: 'Select a list',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selectedList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</a:rPr>
              <a:t>this.properties.lists</a:t>
            </a:r>
            <a:r>
              <a:rPr lang="en-US" sz="1400" dirty="0">
                <a:solidFill>
                  <a:schemeClr val="tx1"/>
                </a:solidFill>
              </a:rPr>
              <a:t>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includeHidden</a:t>
            </a:r>
            <a:r>
              <a:rPr lang="en-US" sz="1400" dirty="0">
                <a:solidFill>
                  <a:schemeClr val="tx1"/>
                </a:solidFill>
              </a:rPr>
              <a:t>: false,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orderBy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</a:rPr>
              <a:t>PropertyFieldListPickerOrderBy.Title</a:t>
            </a:r>
            <a:r>
              <a:rPr lang="en-US" sz="1400" dirty="0">
                <a:solidFill>
                  <a:schemeClr val="tx1"/>
                </a:solidFill>
              </a:rPr>
              <a:t>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disabled: false,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onPropertyChange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</a:rPr>
              <a:t>this.onPropertyPaneFieldChanged.bind</a:t>
            </a:r>
            <a:r>
              <a:rPr lang="en-US" sz="1400" dirty="0">
                <a:solidFill>
                  <a:schemeClr val="tx1"/>
                </a:solidFill>
              </a:rPr>
              <a:t>(this),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properties: </a:t>
            </a:r>
            <a:r>
              <a:rPr lang="en-US" sz="1400" dirty="0" err="1">
                <a:solidFill>
                  <a:schemeClr val="tx1"/>
                </a:solidFill>
              </a:rPr>
              <a:t>this.properties</a:t>
            </a:r>
            <a:r>
              <a:rPr lang="en-US" sz="1400" dirty="0">
                <a:solidFill>
                  <a:schemeClr val="tx1"/>
                </a:solidFill>
              </a:rPr>
              <a:t>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context: </a:t>
            </a:r>
            <a:r>
              <a:rPr lang="en-US" sz="1400" dirty="0" err="1">
                <a:solidFill>
                  <a:schemeClr val="tx1"/>
                </a:solidFill>
              </a:rPr>
              <a:t>this.context</a:t>
            </a:r>
            <a:r>
              <a:rPr lang="en-US" sz="1400" dirty="0">
                <a:solidFill>
                  <a:schemeClr val="tx1"/>
                </a:solidFill>
              </a:rPr>
              <a:t>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onGetErrorMessage</a:t>
            </a:r>
            <a:r>
              <a:rPr lang="en-US" sz="1400" dirty="0">
                <a:solidFill>
                  <a:schemeClr val="tx1"/>
                </a:solidFill>
              </a:rPr>
              <a:t>: null,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deferredValidationTime</a:t>
            </a:r>
            <a:r>
              <a:rPr lang="en-US" sz="1400" dirty="0">
                <a:solidFill>
                  <a:schemeClr val="tx1"/>
                </a:solidFill>
              </a:rPr>
              <a:t>: 0,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key: '</a:t>
            </a:r>
            <a:r>
              <a:rPr lang="en-US" sz="1400" dirty="0" err="1">
                <a:solidFill>
                  <a:schemeClr val="tx1"/>
                </a:solidFill>
              </a:rPr>
              <a:t>listPickerFieldId</a:t>
            </a:r>
            <a:r>
              <a:rPr lang="en-US" sz="1400" dirty="0">
                <a:solidFill>
                  <a:schemeClr val="tx1"/>
                </a:solidFill>
              </a:rPr>
              <a:t>'</a:t>
            </a:r>
          </a:p>
          <a:p>
            <a:r>
              <a:rPr lang="en-US" sz="1400" dirty="0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24492180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Leveraging the </a:t>
            </a:r>
            <a:r>
              <a:rPr lang="en-US" sz="2400" dirty="0" err="1"/>
              <a:t>SPFx</a:t>
            </a:r>
            <a:r>
              <a:rPr lang="en-US" sz="2400" dirty="0"/>
              <a:t> PnP Reusable Property Pane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63779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674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Overview Reusable PnP Controls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Leveraging PnP Controls</a:t>
            </a:r>
          </a:p>
        </p:txBody>
      </p:sp>
    </p:spTree>
    <p:extLst>
      <p:ext uri="{BB962C8B-B14F-4D97-AF65-F5344CB8AC3E}">
        <p14:creationId xmlns:p14="http://schemas.microsoft.com/office/powerpoint/2010/main" val="98669950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54600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Overview of the 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https://docs.microsoft.com/sharepoint/dev/spfx/sharepoint-framework-overview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Make your SharePoint client-side web part configurable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https://docs.microsoft.com/sharepoint/dev/spfx/web-parts/basics/integrate-with-property-pane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Validate Properties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https://docs.microsoft.com/sharepoint/dev/spfx/web-parts/guidance/validate-web-part-property-values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607908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2BE44B-BDA0-D74A-BE2E-B5B6AD44F6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8731115" cy="48530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The property pane has three key elements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b="1" dirty="0"/>
              <a:t>Pages, Headers, Groups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Property panes </a:t>
            </a:r>
            <a:r>
              <a:rPr lang="en-US" sz="2400" b="1" i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must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contain a </a:t>
            </a:r>
            <a:r>
              <a:rPr lang="en-US" sz="24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page 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and at least one group, the header is optional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The property pane supports the following field types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Label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Textbox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Multi-line Textbox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Checkbox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Dropdown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Link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Slider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Toggle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Custom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581" y="789510"/>
            <a:ext cx="2380534" cy="565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0090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54600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Overview of the 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https://docs.microsoft.com/sharepoint/dev/spfx/sharepoint-framework-overview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Make your SharePoint Client-Side Web Part Configurable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https://docs.microsoft.com/sharepoint/dev/spfx/web-parts/basics/integrate-with-property-pane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Build Custom Controls for the Property Pane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https://docs.microsoft.com/sharepoint/dev/spfx/web-parts/guidance/build-custom-property-pane-controls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403194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54600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Overview of the 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https://docs.microsoft.com/sharepoint/dev/spfx/sharepoint-framework-overview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Make your SharePoint Client-Side Web Part Configurable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https://docs.microsoft.com/sharepoint/dev/spfx/web-parts/basics/integrate-with-property-pane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Reusable Property Panel Controls for SharePoint Framework Solutions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https://sharepoint.github.io/sp-dev-fx-property-controls/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611860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33AD-CF2C-4945-973E-F629FD9C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7" y="899477"/>
            <a:ext cx="10896545" cy="36290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Lab</a:t>
            </a:r>
            <a:br>
              <a:rPr lang="en-US" dirty="0"/>
            </a:br>
            <a:br>
              <a:rPr lang="en-US" dirty="0"/>
            </a:br>
            <a:r>
              <a:rPr lang="en-US" sz="3200" dirty="0"/>
              <a:t>In this lab you work with the SharePoint Framework (SPFx) to extend client-side web parts using the property pane.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aka.ms/spdevwsM4L3</a:t>
            </a:r>
          </a:p>
        </p:txBody>
      </p:sp>
    </p:spTree>
    <p:extLst>
      <p:ext uri="{BB962C8B-B14F-4D97-AF65-F5344CB8AC3E}">
        <p14:creationId xmlns:p14="http://schemas.microsoft.com/office/powerpoint/2010/main" val="131587782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414872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header, groups, and fields</a:t>
            </a:r>
            <a:endParaRPr lang="fi-FI" dirty="0"/>
          </a:p>
        </p:txBody>
      </p:sp>
      <p:sp>
        <p:nvSpPr>
          <p:cNvPr id="6" name="TextBox 5"/>
          <p:cNvSpPr txBox="1"/>
          <p:nvPr/>
        </p:nvSpPr>
        <p:spPr>
          <a:xfrm>
            <a:off x="4490045" y="1120998"/>
            <a:ext cx="7776864" cy="568155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protected get </a:t>
            </a:r>
            <a:r>
              <a:rPr lang="en-US" sz="1400" dirty="0" err="1">
                <a:latin typeface="Consolas" panose="020B0609020204030204" pitchFamily="49" charset="0"/>
              </a:rPr>
              <a:t>getPropertyPaneConfiguration</a:t>
            </a:r>
            <a:r>
              <a:rPr lang="en-US" sz="1400" dirty="0">
                <a:latin typeface="Consolas" panose="020B0609020204030204" pitchFamily="49" charset="0"/>
              </a:rPr>
              <a:t>(): </a:t>
            </a:r>
            <a:r>
              <a:rPr lang="en-US" sz="1400" dirty="0" err="1">
                <a:latin typeface="Consolas" panose="020B0609020204030204" pitchFamily="49" charset="0"/>
              </a:rPr>
              <a:t>IPropertyPaneConfiguration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return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pages: [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header: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description: </a:t>
            </a:r>
            <a:r>
              <a:rPr lang="en-US" sz="1400" dirty="0" err="1">
                <a:latin typeface="Consolas" panose="020B0609020204030204" pitchFamily="49" charset="0"/>
              </a:rPr>
              <a:t>strings.PropertyPaneDescription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},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groups: [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en-US" sz="1400" dirty="0" err="1">
                <a:latin typeface="Consolas" panose="020B0609020204030204" pitchFamily="49" charset="0"/>
              </a:rPr>
              <a:t>groupName</a:t>
            </a:r>
            <a:r>
              <a:rPr lang="en-US" sz="1400" dirty="0">
                <a:latin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</a:rPr>
              <a:t>strings.BasicGroupName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en-US" sz="1400" dirty="0" err="1">
                <a:latin typeface="Consolas" panose="020B0609020204030204" pitchFamily="49" charset="0"/>
              </a:rPr>
              <a:t>groupFields</a:t>
            </a:r>
            <a:r>
              <a:rPr lang="en-US" sz="1400" dirty="0">
                <a:latin typeface="Consolas" panose="020B0609020204030204" pitchFamily="49" charset="0"/>
              </a:rPr>
              <a:t>: [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 </a:t>
            </a:r>
            <a:r>
              <a:rPr lang="en-US" sz="1400" dirty="0" err="1">
                <a:latin typeface="Consolas" panose="020B0609020204030204" pitchFamily="49" charset="0"/>
              </a:rPr>
              <a:t>PropertyPaneTextField</a:t>
            </a:r>
            <a:r>
              <a:rPr lang="en-US" sz="1400" dirty="0">
                <a:latin typeface="Consolas" panose="020B0609020204030204" pitchFamily="49" charset="0"/>
              </a:rPr>
              <a:t>('description',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   label: </a:t>
            </a:r>
            <a:r>
              <a:rPr lang="en-US" sz="1400" dirty="0" err="1">
                <a:latin typeface="Consolas" panose="020B0609020204030204" pitchFamily="49" charset="0"/>
              </a:rPr>
              <a:t>strings.DescriptionFieldLabel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}),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 </a:t>
            </a:r>
            <a:r>
              <a:rPr lang="en-US" sz="1400" dirty="0" err="1">
                <a:latin typeface="Consolas" panose="020B0609020204030204" pitchFamily="49" charset="0"/>
              </a:rPr>
              <a:t>PropertyPaneLabel</a:t>
            </a:r>
            <a:r>
              <a:rPr lang="en-US" sz="1400" dirty="0">
                <a:latin typeface="Consolas" panose="020B0609020204030204" pitchFamily="49" charset="0"/>
              </a:rPr>
              <a:t>('</a:t>
            </a:r>
            <a:r>
              <a:rPr lang="en-US" sz="1400" dirty="0" err="1">
                <a:latin typeface="Consolas" panose="020B0609020204030204" pitchFamily="49" charset="0"/>
              </a:rPr>
              <a:t>labelField</a:t>
            </a:r>
            <a:r>
              <a:rPr lang="en-US" sz="1400" dirty="0">
                <a:latin typeface="Consolas" panose="020B0609020204030204" pitchFamily="49" charset="0"/>
              </a:rPr>
              <a:t>',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   text: 'Label text'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 })          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};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}</a:t>
            </a:r>
            <a:endParaRPr lang="en-US" sz="44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35" y="2345134"/>
            <a:ext cx="3194214" cy="239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784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4292072"/>
          </a:xfrm>
        </p:spPr>
        <p:txBody>
          <a:bodyPr/>
          <a:lstStyle/>
          <a:p>
            <a:r>
              <a:rPr lang="en-US" dirty="0"/>
              <a:t>Define an interface in your web part that includes one or more </a:t>
            </a:r>
            <a:br>
              <a:rPr lang="en-US" dirty="0"/>
            </a:br>
            <a:r>
              <a:rPr lang="en-US" dirty="0"/>
              <a:t>target properties</a:t>
            </a:r>
          </a:p>
          <a:p>
            <a:endParaRPr lang="en-US" dirty="0"/>
          </a:p>
          <a:p>
            <a:r>
              <a:rPr lang="en-US" dirty="0"/>
              <a:t>Import the corresponding field types in the </a:t>
            </a:r>
            <a:br>
              <a:rPr lang="en-US" dirty="0"/>
            </a:br>
            <a:r>
              <a:rPr lang="en-US" dirty="0"/>
              <a:t>web part class</a:t>
            </a:r>
          </a:p>
          <a:p>
            <a:endParaRPr lang="en-US" dirty="0"/>
          </a:p>
          <a:p>
            <a:r>
              <a:rPr lang="en-US" dirty="0"/>
              <a:t>Field types are available as modules in 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webpart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-base</a:t>
            </a:r>
            <a:r>
              <a:rPr lang="en-US" dirty="0"/>
              <a:t> library</a:t>
            </a:r>
          </a:p>
          <a:p>
            <a:endParaRPr lang="en-US" dirty="0"/>
          </a:p>
          <a:p>
            <a:r>
              <a:rPr lang="en-US" dirty="0"/>
              <a:t>Modify the default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getPropertyPaneConfiguration</a:t>
            </a:r>
            <a:r>
              <a:rPr lang="en-US" dirty="0"/>
              <a:t> method and add the properties to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groupFields</a:t>
            </a:r>
            <a:r>
              <a:rPr lang="en-US" dirty="0"/>
              <a:t>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properties</a:t>
            </a:r>
          </a:p>
        </p:txBody>
      </p:sp>
    </p:spTree>
    <p:extLst>
      <p:ext uri="{BB962C8B-B14F-4D97-AF65-F5344CB8AC3E}">
        <p14:creationId xmlns:p14="http://schemas.microsoft.com/office/powerpoint/2010/main" val="324781509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property pane has two interaction modes:</a:t>
            </a:r>
          </a:p>
          <a:p>
            <a:pPr lvl="2"/>
            <a:r>
              <a:rPr lang="en-US" dirty="0"/>
              <a:t>Reactive</a:t>
            </a:r>
          </a:p>
          <a:p>
            <a:pPr lvl="2"/>
            <a:r>
              <a:rPr lang="en-US" dirty="0"/>
              <a:t>Non-reactive</a:t>
            </a:r>
          </a:p>
          <a:p>
            <a:pPr lvl="1"/>
            <a:endParaRPr lang="en-US" dirty="0"/>
          </a:p>
          <a:p>
            <a:r>
              <a:rPr lang="en-US" dirty="0"/>
              <a:t>Reactive mode: every change = change event is triggered</a:t>
            </a:r>
          </a:p>
          <a:p>
            <a:pPr lvl="1"/>
            <a:r>
              <a:rPr lang="en-US" dirty="0"/>
              <a:t>Reactive behavior automatically updates the web part user interface with the new property field values</a:t>
            </a:r>
          </a:p>
          <a:p>
            <a:pPr lvl="1"/>
            <a:endParaRPr lang="en-US" dirty="0"/>
          </a:p>
          <a:p>
            <a:r>
              <a:rPr lang="en-US" dirty="0"/>
              <a:t>Non-reactive mode: does not update the web part user interface automatically unless the user confirms the changes</a:t>
            </a:r>
          </a:p>
          <a:p>
            <a:pPr lvl="1"/>
            <a:r>
              <a:rPr lang="en-US" dirty="0"/>
              <a:t>While reactive mode is sufficient for many scenarios, at times you will need non-reactive behavior.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property field changes</a:t>
            </a:r>
          </a:p>
        </p:txBody>
      </p:sp>
    </p:spTree>
    <p:extLst>
      <p:ext uri="{BB962C8B-B14F-4D97-AF65-F5344CB8AC3E}">
        <p14:creationId xmlns:p14="http://schemas.microsoft.com/office/powerpoint/2010/main" val="13296412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263551"/>
          </a:xfrm>
        </p:spPr>
        <p:txBody>
          <a:bodyPr/>
          <a:lstStyle/>
          <a:p>
            <a:r>
              <a:rPr lang="en-US" dirty="0"/>
              <a:t>Default mode = reactive mode</a:t>
            </a:r>
          </a:p>
          <a:p>
            <a:r>
              <a:rPr lang="en-US" dirty="0"/>
              <a:t>Override the default behavior by adding the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disableReactivePropertyChanges</a:t>
            </a:r>
            <a:r>
              <a:rPr lang="en-US" dirty="0"/>
              <a:t> method to the web part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pane modes</a:t>
            </a:r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27" y="2885194"/>
            <a:ext cx="8728619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564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849463"/>
          </a:xfrm>
        </p:spPr>
        <p:txBody>
          <a:bodyPr/>
          <a:lstStyle/>
          <a:p>
            <a:r>
              <a:rPr lang="en-US" dirty="0"/>
              <a:t>Modify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propertyPaneSettings</a:t>
            </a:r>
            <a:r>
              <a:rPr lang="en-US" dirty="0"/>
              <a:t> method and add the property to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groupFields</a:t>
            </a:r>
            <a:r>
              <a:rPr lang="en-US" dirty="0"/>
              <a:t> array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configuration properties to React Client-Side web parts</a:t>
            </a:r>
          </a:p>
        </p:txBody>
      </p:sp>
      <p:sp>
        <p:nvSpPr>
          <p:cNvPr id="5" name="Rectangle 4"/>
          <p:cNvSpPr/>
          <p:nvPr/>
        </p:nvSpPr>
        <p:spPr>
          <a:xfrm>
            <a:off x="709626" y="2457787"/>
            <a:ext cx="1101722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protected get </a:t>
            </a:r>
            <a:r>
              <a:rPr lang="en-US" sz="1600" dirty="0" err="1">
                <a:latin typeface="Consolas" panose="020B0609020204030204" pitchFamily="49" charset="0"/>
              </a:rPr>
              <a:t>propertyPaneSettings</a:t>
            </a:r>
            <a:r>
              <a:rPr lang="en-US" sz="1600" dirty="0">
                <a:latin typeface="Consolas" panose="020B0609020204030204" pitchFamily="49" charset="0"/>
              </a:rPr>
              <a:t>(): </a:t>
            </a:r>
            <a:r>
              <a:rPr lang="en-US" sz="1600" dirty="0" err="1">
                <a:latin typeface="Consolas" panose="020B0609020204030204" pitchFamily="49" charset="0"/>
              </a:rPr>
              <a:t>IPropertyPaneSettings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return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pages: [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header: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description: </a:t>
            </a:r>
            <a:r>
              <a:rPr lang="en-US" sz="1600" dirty="0" err="1">
                <a:latin typeface="Consolas" panose="020B0609020204030204" pitchFamily="49" charset="0"/>
              </a:rPr>
              <a:t>strings.PropertyPaneDescription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      },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groups: [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</a:t>
            </a:r>
            <a:r>
              <a:rPr lang="en-US" sz="1600" dirty="0" err="1">
                <a:latin typeface="Consolas" panose="020B0609020204030204" pitchFamily="49" charset="0"/>
              </a:rPr>
              <a:t>groupName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strings.BasicGroupName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</a:t>
            </a:r>
            <a:r>
              <a:rPr lang="en-US" sz="1600" dirty="0" err="1">
                <a:latin typeface="Consolas" panose="020B0609020204030204" pitchFamily="49" charset="0"/>
              </a:rPr>
              <a:t>groupFields</a:t>
            </a:r>
            <a:r>
              <a:rPr lang="en-US" sz="1600" dirty="0">
                <a:latin typeface="Consolas" panose="020B0609020204030204" pitchFamily="49" charset="0"/>
              </a:rPr>
              <a:t>: [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</a:t>
            </a:r>
            <a:r>
              <a:rPr lang="en-US" sz="1600" dirty="0" err="1">
                <a:latin typeface="Consolas" panose="020B0609020204030204" pitchFamily="49" charset="0"/>
              </a:rPr>
              <a:t>PropertyPaneTextField</a:t>
            </a:r>
            <a:r>
              <a:rPr lang="en-US" sz="1600" dirty="0">
                <a:latin typeface="Consolas" panose="020B0609020204030204" pitchFamily="49" charset="0"/>
              </a:rPr>
              <a:t>('description',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label: </a:t>
            </a:r>
            <a:r>
              <a:rPr lang="en-US" sz="1600" dirty="0" err="1">
                <a:latin typeface="Consolas" panose="020B0609020204030204" pitchFamily="49" charset="0"/>
              </a:rPr>
              <a:t>strings.DescriptionFieldLabel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            }),</a:t>
            </a:r>
            <a:endParaRPr lang="en-US" sz="4000" dirty="0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7154341" y="4781550"/>
            <a:ext cx="1513409" cy="65992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72733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Pass the property value to React component when the React component is created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configuration properties to React Client-Side web parts</a:t>
            </a:r>
          </a:p>
        </p:txBody>
      </p:sp>
      <p:sp>
        <p:nvSpPr>
          <p:cNvPr id="5" name="Rectangle 4"/>
          <p:cNvSpPr/>
          <p:nvPr/>
        </p:nvSpPr>
        <p:spPr>
          <a:xfrm>
            <a:off x="745629" y="2742462"/>
            <a:ext cx="1130525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public render(): void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element: </a:t>
            </a:r>
            <a:r>
              <a:rPr lang="en-US" sz="1400" dirty="0" err="1">
                <a:latin typeface="Consolas" panose="020B0609020204030204" pitchFamily="49" charset="0"/>
              </a:rPr>
              <a:t>React.ReactElement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IHelloWorldWebPartProps</a:t>
            </a:r>
            <a:r>
              <a:rPr lang="en-US" sz="1400" dirty="0">
                <a:latin typeface="Consolas" panose="020B0609020204030204" pitchFamily="49" charset="0"/>
              </a:rPr>
              <a:t>&gt; = </a:t>
            </a:r>
            <a:r>
              <a:rPr lang="en-US" sz="1400" dirty="0" err="1">
                <a:latin typeface="Consolas" panose="020B0609020204030204" pitchFamily="49" charset="0"/>
              </a:rPr>
              <a:t>React.createElement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HelloWorldComponent</a:t>
            </a:r>
            <a:r>
              <a:rPr lang="en-US" sz="1400" dirty="0">
                <a:latin typeface="Consolas" panose="020B0609020204030204" pitchFamily="49" charset="0"/>
              </a:rPr>
              <a:t>,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description: </a:t>
            </a:r>
            <a:r>
              <a:rPr lang="en-US" sz="1400" dirty="0" err="1">
                <a:latin typeface="Consolas" panose="020B0609020204030204" pitchFamily="49" charset="0"/>
              </a:rPr>
              <a:t>this.properties.description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});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ReactDom.render</a:t>
            </a:r>
            <a:r>
              <a:rPr lang="en-US" sz="1400" dirty="0">
                <a:latin typeface="Consolas" panose="020B0609020204030204" pitchFamily="49" charset="0"/>
              </a:rPr>
              <a:t>(element, </a:t>
            </a:r>
            <a:r>
              <a:rPr lang="en-US" sz="1400" dirty="0" err="1">
                <a:latin typeface="Consolas" panose="020B0609020204030204" pitchFamily="49" charset="0"/>
              </a:rPr>
              <a:t>this.domElement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 flipV="1">
            <a:off x="5858197" y="3329182"/>
            <a:ext cx="1476053" cy="86181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57737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lutitle xmlns="cddc2349-6e50-4a78-ad20-77af69b8a290">Presentation Slides</blutitle>
    <asdtitle xmlns="cddc2349-6e50-4a78-ad20-77af69b8a290">WorkshopPLUS - SharePoint Developer</asdtitle>
    <videolocation xmlns="cddc2349-6e50-4a78-ad20-77af69b8a290">
      <Url xsi:nil="true"/>
      <Description xsi:nil="true"/>
    </videolocation>
    <metadata xmlns="cddc2349-6e50-4a78-ad20-77af69b8a290" xsi:nil="true"/>
    <lablocation xmlns="cddc2349-6e50-4a78-ad20-77af69b8a290">
      <Url xsi:nil="true"/>
      <Description xsi:nil="true"/>
    </lablocation>
    <asdstatus xmlns="cddc2349-6e50-4a78-ad20-77af69b8a29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4593D9FDB36041A0C9CBFB18AF751F" ma:contentTypeVersion="16" ma:contentTypeDescription="Create a new document." ma:contentTypeScope="" ma:versionID="b639ca93db15d69f80c54af144beaa47">
  <xsd:schema xmlns:xsd="http://www.w3.org/2001/XMLSchema" xmlns:xs="http://www.w3.org/2001/XMLSchema" xmlns:p="http://schemas.microsoft.com/office/2006/metadata/properties" xmlns:ns2="cddc2349-6e50-4a78-ad20-77af69b8a290" xmlns:ns3="5a56240e-be8b-42d7-bc40-f959eb77459e" targetNamespace="http://schemas.microsoft.com/office/2006/metadata/properties" ma:root="true" ma:fieldsID="c7986977ab7afe05b493d5fcb23a19d8" ns2:_="" ns3:_="">
    <xsd:import namespace="cddc2349-6e50-4a78-ad20-77af69b8a290"/>
    <xsd:import namespace="5a56240e-be8b-42d7-bc40-f959eb77459e"/>
    <xsd:element name="properties">
      <xsd:complexType>
        <xsd:sequence>
          <xsd:element name="documentManagement">
            <xsd:complexType>
              <xsd:all>
                <xsd:element ref="ns2:asdstatus" minOccurs="0"/>
                <xsd:element ref="ns2:asdtitle" minOccurs="0"/>
                <xsd:element ref="ns2:blutitle" minOccurs="0"/>
                <xsd:element ref="ns2:videolocation" minOccurs="0"/>
                <xsd:element ref="ns2:lablocation" minOccurs="0"/>
                <xsd:element ref="ns2:metadata" minOccurs="0"/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dc2349-6e50-4a78-ad20-77af69b8a290" elementFormDefault="qualified">
    <xsd:import namespace="http://schemas.microsoft.com/office/2006/documentManagement/types"/>
    <xsd:import namespace="http://schemas.microsoft.com/office/infopath/2007/PartnerControls"/>
    <xsd:element name="asdstatus" ma:index="8" nillable="true" ma:displayName="ASD Status" ma:internalName="asdstatus">
      <xsd:simpleType>
        <xsd:restriction base="dms:Choice">
          <xsd:enumeration value="ASD Pending"/>
          <xsd:enumeration value="ASD Complete"/>
          <xsd:enumeration value="ASD Rejected"/>
        </xsd:restriction>
      </xsd:simpleType>
    </xsd:element>
    <xsd:element name="asdtitle" ma:index="9" nillable="true" ma:displayName="ASD Title" ma:default="WorkshopPLUS - SharePoint Developer" ma:format="Dropdown" ma:internalName="asdtitle">
      <xsd:simpleType>
        <xsd:restriction base="dms:Text">
          <xsd:maxLength value="255"/>
        </xsd:restriction>
      </xsd:simpleType>
    </xsd:element>
    <xsd:element name="blutitle" ma:index="10" nillable="true" ma:displayName="BLU Title" ma:default="Presentation Slides" ma:format="Dropdown" ma:internalName="blutitle">
      <xsd:simpleType>
        <xsd:restriction base="dms:Text">
          <xsd:maxLength value="255"/>
        </xsd:restriction>
      </xsd:simpleType>
    </xsd:element>
    <xsd:element name="videolocation" ma:index="11" nillable="true" ma:displayName="Video Location" ma:internalName="videolocation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ablocation" ma:index="12" nillable="true" ma:displayName="Lab Location" ma:internalName="lablocation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tadata" ma:index="13" nillable="true" ma:displayName="Metadata" ma:internalName="metadata">
      <xsd:simpleType>
        <xsd:restriction base="dms:Note">
          <xsd:maxLength value="255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56240e-be8b-42d7-bc40-f959eb77459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customXml/itemProps2.xml><?xml version="1.0" encoding="utf-8"?>
<ds:datastoreItem xmlns:ds="http://schemas.openxmlformats.org/officeDocument/2006/customXml" ds:itemID="{FD76D5AA-C40D-430E-9F50-E7077123BD18}">
  <ds:schemaRefs>
    <ds:schemaRef ds:uri="http://schemas.microsoft.com/office/2006/metadata/properties"/>
    <ds:schemaRef ds:uri="http://schemas.microsoft.com/office/infopath/2007/PartnerControls"/>
    <ds:schemaRef ds:uri="cddc2349-6e50-4a78-ad20-77af69b8a290"/>
  </ds:schemaRefs>
</ds:datastoreItem>
</file>

<file path=customXml/itemProps3.xml><?xml version="1.0" encoding="utf-8"?>
<ds:datastoreItem xmlns:ds="http://schemas.openxmlformats.org/officeDocument/2006/customXml" ds:itemID="{E2E2BD0A-A43A-4367-8942-A28A469AF7C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349BA90-E28F-4502-9781-C18950475587}"/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2193</Words>
  <Application>Microsoft Office PowerPoint</Application>
  <PresentationFormat>Custom</PresentationFormat>
  <Paragraphs>324</Paragraphs>
  <Slides>33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Working with the Web Part Property Pane</vt:lpstr>
      <vt:lpstr>Introducing the Property Pane</vt:lpstr>
      <vt:lpstr>Overview</vt:lpstr>
      <vt:lpstr>Implementing the header, groups, and fields</vt:lpstr>
      <vt:lpstr>Implementing properties</vt:lpstr>
      <vt:lpstr>Handling property field changes</vt:lpstr>
      <vt:lpstr>Property pane modes</vt:lpstr>
      <vt:lpstr>Adding configuration properties to React Client-Side web parts</vt:lpstr>
      <vt:lpstr>Adding configuration properties to React Client-Side web parts</vt:lpstr>
      <vt:lpstr>Adding configuration properties to React Client-Side web parts</vt:lpstr>
      <vt:lpstr>Demo Working with the web part property pane</vt:lpstr>
      <vt:lpstr>Summary</vt:lpstr>
      <vt:lpstr>Working with the Web Part Property Pane</vt:lpstr>
      <vt:lpstr>Introducing the Property Pane</vt:lpstr>
      <vt:lpstr>Overview</vt:lpstr>
      <vt:lpstr>Implementing custom property pane fields</vt:lpstr>
      <vt:lpstr>Implementing custom property pane fields</vt:lpstr>
      <vt:lpstr>Creating custom property pane controls</vt:lpstr>
      <vt:lpstr>Demo Building custom property pane fields</vt:lpstr>
      <vt:lpstr>Summary</vt:lpstr>
      <vt:lpstr>Working with the Web Part Property Pane</vt:lpstr>
      <vt:lpstr>Introducing the Property Pane</vt:lpstr>
      <vt:lpstr>Overview</vt:lpstr>
      <vt:lpstr>Property Pane Controls for SPFx</vt:lpstr>
      <vt:lpstr>Popular Controls from the PnP Library</vt:lpstr>
      <vt:lpstr>Adding to your project</vt:lpstr>
      <vt:lpstr>Demo Leveraging the SPFx PnP Reusable Property Pane Controls</vt:lpstr>
      <vt:lpstr>Summary</vt:lpstr>
      <vt:lpstr>Reading further</vt:lpstr>
      <vt:lpstr>Reading further</vt:lpstr>
      <vt:lpstr>Reading further</vt:lpstr>
      <vt:lpstr>Lab  In this lab you work with the SharePoint Framework (SPFx) to extend client-side web parts using the property pane.  aka.ms/spdevwsM4L3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2020-03-30T11:31:12Z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0x010100134593D9FDB36041A0C9CBFB18AF751F</vt:lpwstr>
  </property>
</Properties>
</file>