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921" r:id="rId4"/>
  </p:sldMasterIdLst>
  <p:notesMasterIdLst>
    <p:notesMasterId r:id="rId34"/>
  </p:notesMasterIdLst>
  <p:handoutMasterIdLst>
    <p:handoutMasterId r:id="rId35"/>
  </p:handoutMasterIdLst>
  <p:sldIdLst>
    <p:sldId id="692" r:id="rId5"/>
    <p:sldId id="425" r:id="rId6"/>
    <p:sldId id="426" r:id="rId7"/>
    <p:sldId id="427" r:id="rId8"/>
    <p:sldId id="428" r:id="rId9"/>
    <p:sldId id="315" r:id="rId10"/>
    <p:sldId id="376" r:id="rId11"/>
    <p:sldId id="423" r:id="rId12"/>
    <p:sldId id="416" r:id="rId13"/>
    <p:sldId id="377" r:id="rId14"/>
    <p:sldId id="378" r:id="rId15"/>
    <p:sldId id="380" r:id="rId16"/>
    <p:sldId id="391" r:id="rId17"/>
    <p:sldId id="400" r:id="rId18"/>
    <p:sldId id="382" r:id="rId19"/>
    <p:sldId id="395" r:id="rId20"/>
    <p:sldId id="396" r:id="rId21"/>
    <p:sldId id="387" r:id="rId22"/>
    <p:sldId id="390" r:id="rId23"/>
    <p:sldId id="417" r:id="rId24"/>
    <p:sldId id="388" r:id="rId25"/>
    <p:sldId id="389" r:id="rId26"/>
    <p:sldId id="418" r:id="rId27"/>
    <p:sldId id="399" r:id="rId28"/>
    <p:sldId id="429" r:id="rId29"/>
    <p:sldId id="411" r:id="rId30"/>
    <p:sldId id="412" r:id="rId31"/>
    <p:sldId id="431" r:id="rId32"/>
    <p:sldId id="422"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Covers" id="{F9CFC184-155B-E049-91DD-657CF176FCB1}">
          <p14:sldIdLst>
            <p14:sldId id="692"/>
            <p14:sldId id="425"/>
            <p14:sldId id="426"/>
            <p14:sldId id="427"/>
            <p14:sldId id="428"/>
          </p14:sldIdLst>
        </p14:section>
        <p14:section name="What are RER" id="{F7498DD7-554A-4D00-B95D-6DDFE133EC35}">
          <p14:sldIdLst>
            <p14:sldId id="315"/>
            <p14:sldId id="376"/>
            <p14:sldId id="423"/>
            <p14:sldId id="416"/>
          </p14:sldIdLst>
        </p14:section>
        <p14:section name="Events" id="{50704256-72EA-4674-AA67-226086E3B488}">
          <p14:sldIdLst>
            <p14:sldId id="377"/>
            <p14:sldId id="378"/>
            <p14:sldId id="380"/>
            <p14:sldId id="391"/>
            <p14:sldId id="400"/>
            <p14:sldId id="382"/>
            <p14:sldId id="395"/>
          </p14:sldIdLst>
        </p14:section>
        <p14:section name="Creating RER" id="{347499F5-0A67-4119-98A9-4C6F0831A9C7}">
          <p14:sldIdLst>
            <p14:sldId id="396"/>
            <p14:sldId id="387"/>
            <p14:sldId id="390"/>
            <p14:sldId id="417"/>
            <p14:sldId id="388"/>
            <p14:sldId id="389"/>
            <p14:sldId id="418"/>
            <p14:sldId id="399"/>
          </p14:sldIdLst>
        </p14:section>
        <p14:section name="Trivia" id="{A1D87A17-4AF5-4A7D-BC84-A92AB3C5368B}">
          <p14:sldIdLst>
            <p14:sldId id="429"/>
          </p14:sldIdLst>
        </p14:section>
        <p14:section name="Summary" id="{CC70CF1F-80CB-4638-B51B-86A85C98D930}">
          <p14:sldIdLst>
            <p14:sldId id="411"/>
            <p14:sldId id="412"/>
          </p14:sldIdLst>
        </p14:section>
        <p14:section name="Lab" id="{C4CF3C97-0416-476B-A659-3C02BDBB744C}">
          <p14:sldIdLst>
            <p14:sldId id="431"/>
          </p14:sldIdLst>
        </p14:section>
        <p14:section name="Back pages" id="{464B67E6-705F-6C47-96AB-B85029C642B4}">
          <p14:sldIdLst>
            <p14:sldId id="422"/>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163E"/>
    <a:srgbClr val="0C6126"/>
    <a:srgbClr val="3F3F3F"/>
    <a:srgbClr val="0E715F"/>
    <a:srgbClr val="3650B8"/>
    <a:srgbClr val="0A5BBA"/>
    <a:srgbClr val="FFF30A"/>
    <a:srgbClr val="15AEEF"/>
    <a:srgbClr val="00113F"/>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F76A80-891A-42E4-8FBE-79F20DFF8A7B}" v="20" dt="2020-01-18T13:01:30.1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685" autoAdjust="0"/>
  </p:normalViewPr>
  <p:slideViewPr>
    <p:cSldViewPr snapToGrid="0">
      <p:cViewPr varScale="1">
        <p:scale>
          <a:sx n="96" d="100"/>
          <a:sy n="96" d="100"/>
        </p:scale>
        <p:origin x="2034" y="90"/>
      </p:cViewPr>
      <p:guideLst>
        <p:guide orient="horz"/>
        <p:guide/>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354ED-D996-49EF-A5F5-32E82D5A44C7}" type="doc">
      <dgm:prSet loTypeId="urn:microsoft.com/office/officeart/2005/8/layout/process4" loCatId="list" qsTypeId="urn:microsoft.com/office/officeart/2005/8/quickstyle/simple1" qsCatId="simple" csTypeId="urn:microsoft.com/office/officeart/2005/8/colors/accent3_2" csCatId="accent3"/>
      <dgm:spPr/>
      <dgm:t>
        <a:bodyPr/>
        <a:lstStyle/>
        <a:p>
          <a:endParaRPr lang="en-US"/>
        </a:p>
      </dgm:t>
    </dgm:pt>
    <dgm:pt modelId="{72FF48E3-6742-497B-840C-6F2900BA8C5D}">
      <dgm:prSet/>
      <dgm:spPr/>
      <dgm:t>
        <a:bodyPr/>
        <a:lstStyle/>
        <a:p>
          <a:r>
            <a:rPr lang="en-US" baseline="0" dirty="0"/>
            <a:t>To switch to </a:t>
          </a:r>
          <a:r>
            <a:rPr lang="en-US" b="1" baseline="0" dirty="0"/>
            <a:t>Notes Page </a:t>
          </a:r>
          <a:r>
            <a:rPr lang="en-US" baseline="0" dirty="0"/>
            <a:t>view:</a:t>
          </a:r>
          <a:endParaRPr lang="en-US" dirty="0"/>
        </a:p>
      </dgm:t>
    </dgm:pt>
    <dgm:pt modelId="{EC7E0D0A-9D6B-415E-B2E3-D50FDA0137C4}" type="parTrans" cxnId="{F2EBE26A-8A54-4E50-A035-557BBF3258F6}">
      <dgm:prSet/>
      <dgm:spPr/>
      <dgm:t>
        <a:bodyPr/>
        <a:lstStyle/>
        <a:p>
          <a:endParaRPr lang="en-US"/>
        </a:p>
      </dgm:t>
    </dgm:pt>
    <dgm:pt modelId="{330F03FD-2590-45C8-B589-A53CF174F633}" type="sibTrans" cxnId="{F2EBE26A-8A54-4E50-A035-557BBF3258F6}">
      <dgm:prSet/>
      <dgm:spPr/>
      <dgm:t>
        <a:bodyPr/>
        <a:lstStyle/>
        <a:p>
          <a:endParaRPr lang="en-US"/>
        </a:p>
      </dgm:t>
    </dgm:pt>
    <dgm:pt modelId="{853519BB-41DA-4956-ADAD-8FAF1B9B88CF}">
      <dgm:prSet/>
      <dgm:spPr/>
      <dgm:t>
        <a:bodyPr/>
        <a:lstStyle/>
        <a:p>
          <a:r>
            <a:rPr lang="en-US" baseline="0" dirty="0"/>
            <a:t>On the ribbon, click the </a:t>
          </a:r>
          <a:r>
            <a:rPr lang="en-US" b="1" baseline="0" dirty="0"/>
            <a:t>View </a:t>
          </a:r>
          <a:r>
            <a:rPr lang="en-US" baseline="0" dirty="0"/>
            <a:t>tab, and then click </a:t>
          </a:r>
          <a:r>
            <a:rPr lang="en-US" b="1" baseline="0" dirty="0"/>
            <a:t>Notes Page</a:t>
          </a:r>
          <a:endParaRPr lang="en-US" dirty="0"/>
        </a:p>
      </dgm:t>
    </dgm:pt>
    <dgm:pt modelId="{5ACA7EEB-F8D7-4B48-8A44-27F1E972438E}" type="parTrans" cxnId="{D8994EBE-B6B2-4F03-86CB-FDE4D6CBAAEC}">
      <dgm:prSet/>
      <dgm:spPr/>
      <dgm:t>
        <a:bodyPr/>
        <a:lstStyle/>
        <a:p>
          <a:endParaRPr lang="en-US"/>
        </a:p>
      </dgm:t>
    </dgm:pt>
    <dgm:pt modelId="{84858DA0-0BEC-408D-AA0F-E5C0EBC2A606}" type="sibTrans" cxnId="{D8994EBE-B6B2-4F03-86CB-FDE4D6CBAAEC}">
      <dgm:prSet/>
      <dgm:spPr/>
      <dgm:t>
        <a:bodyPr/>
        <a:lstStyle/>
        <a:p>
          <a:endParaRPr lang="en-US"/>
        </a:p>
      </dgm:t>
    </dgm:pt>
    <dgm:pt modelId="{605913B7-1067-411D-A64F-2884645BC30B}">
      <dgm:prSet/>
      <dgm:spPr/>
      <dgm:t>
        <a:bodyPr/>
        <a:lstStyle/>
        <a:p>
          <a:r>
            <a:rPr lang="en-US" baseline="0" dirty="0"/>
            <a:t>To navigate through notes, use the Page Up and Page Down keys</a:t>
          </a:r>
          <a:endParaRPr lang="en-US" dirty="0"/>
        </a:p>
      </dgm:t>
    </dgm:pt>
    <dgm:pt modelId="{7B4FDB67-8895-4B4D-B5BA-EABDBCAE97BA}" type="parTrans" cxnId="{7022C9E4-2656-4D26-A284-ED60A698990C}">
      <dgm:prSet/>
      <dgm:spPr/>
      <dgm:t>
        <a:bodyPr/>
        <a:lstStyle/>
        <a:p>
          <a:endParaRPr lang="en-US"/>
        </a:p>
      </dgm:t>
    </dgm:pt>
    <dgm:pt modelId="{645E9977-870A-4586-AB8C-A794C21065AD}" type="sibTrans" cxnId="{7022C9E4-2656-4D26-A284-ED60A698990C}">
      <dgm:prSet/>
      <dgm:spPr/>
      <dgm:t>
        <a:bodyPr/>
        <a:lstStyle/>
        <a:p>
          <a:endParaRPr lang="en-US"/>
        </a:p>
      </dgm:t>
    </dgm:pt>
    <dgm:pt modelId="{BCD4CBB4-6FE0-4DAC-9CBC-6E42A45BD88B}">
      <dgm:prSet/>
      <dgm:spPr/>
      <dgm:t>
        <a:bodyPr/>
        <a:lstStyle/>
        <a:p>
          <a:r>
            <a:rPr lang="en-US" baseline="0" dirty="0"/>
            <a:t>Zoom in or zoom out, if required</a:t>
          </a:r>
          <a:endParaRPr lang="en-US" dirty="0"/>
        </a:p>
      </dgm:t>
    </dgm:pt>
    <dgm:pt modelId="{CD181E29-6CD7-41A7-88F6-CFB6838427F7}" type="parTrans" cxnId="{829E3FC2-F285-441B-8730-7381508143B9}">
      <dgm:prSet/>
      <dgm:spPr/>
      <dgm:t>
        <a:bodyPr/>
        <a:lstStyle/>
        <a:p>
          <a:endParaRPr lang="en-US"/>
        </a:p>
      </dgm:t>
    </dgm:pt>
    <dgm:pt modelId="{D3005831-8A7F-40E4-860F-2E1DE829D32F}" type="sibTrans" cxnId="{829E3FC2-F285-441B-8730-7381508143B9}">
      <dgm:prSet/>
      <dgm:spPr/>
      <dgm:t>
        <a:bodyPr/>
        <a:lstStyle/>
        <a:p>
          <a:endParaRPr lang="en-US"/>
        </a:p>
      </dgm:t>
    </dgm:pt>
    <dgm:pt modelId="{9F32B501-FD95-4C1D-B060-AABB30475420}">
      <dgm:prSet/>
      <dgm:spPr/>
      <dgm:t>
        <a:bodyPr/>
        <a:lstStyle/>
        <a:p>
          <a:r>
            <a:rPr lang="en-US" baseline="0" dirty="0"/>
            <a:t>In the </a:t>
          </a:r>
          <a:r>
            <a:rPr lang="en-US" b="1" baseline="0" dirty="0"/>
            <a:t>Notes Page </a:t>
          </a:r>
          <a:r>
            <a:rPr lang="en-US" baseline="0" dirty="0"/>
            <a:t>view, you can:</a:t>
          </a:r>
          <a:endParaRPr lang="en-US" dirty="0"/>
        </a:p>
      </dgm:t>
    </dgm:pt>
    <dgm:pt modelId="{E16F19FF-C2AA-4EB9-9040-EAC53DA9E66D}" type="parTrans" cxnId="{B706ADAF-9CA5-4F94-9427-D5A3AA688E34}">
      <dgm:prSet/>
      <dgm:spPr/>
      <dgm:t>
        <a:bodyPr/>
        <a:lstStyle/>
        <a:p>
          <a:endParaRPr lang="en-US"/>
        </a:p>
      </dgm:t>
    </dgm:pt>
    <dgm:pt modelId="{5C037DD7-E555-4DB6-9317-28846F055D9B}" type="sibTrans" cxnId="{B706ADAF-9CA5-4F94-9427-D5A3AA688E34}">
      <dgm:prSet/>
      <dgm:spPr/>
      <dgm:t>
        <a:bodyPr/>
        <a:lstStyle/>
        <a:p>
          <a:endParaRPr lang="en-US"/>
        </a:p>
      </dgm:t>
    </dgm:pt>
    <dgm:pt modelId="{F79E1AB1-0F19-4DAF-961F-0EA3876F3D9B}">
      <dgm:prSet/>
      <dgm:spPr/>
      <dgm:t>
        <a:bodyPr/>
        <a:lstStyle/>
        <a:p>
          <a:r>
            <a:rPr lang="en-US" baseline="0" dirty="0"/>
            <a:t>Read any supporting text—now or after the delivery</a:t>
          </a:r>
          <a:endParaRPr lang="en-US" dirty="0"/>
        </a:p>
      </dgm:t>
    </dgm:pt>
    <dgm:pt modelId="{5DE64F75-8DC7-48B8-B1E0-BC6276AFC375}" type="parTrans" cxnId="{9A5B8391-5D8D-4C8B-8D38-457865D2298C}">
      <dgm:prSet/>
      <dgm:spPr/>
      <dgm:t>
        <a:bodyPr/>
        <a:lstStyle/>
        <a:p>
          <a:endParaRPr lang="en-US"/>
        </a:p>
      </dgm:t>
    </dgm:pt>
    <dgm:pt modelId="{14CB3DD0-882C-4B4D-A07F-A85D92ABDC97}" type="sibTrans" cxnId="{9A5B8391-5D8D-4C8B-8D38-457865D2298C}">
      <dgm:prSet/>
      <dgm:spPr/>
      <dgm:t>
        <a:bodyPr/>
        <a:lstStyle/>
        <a:p>
          <a:endParaRPr lang="en-US"/>
        </a:p>
      </dgm:t>
    </dgm:pt>
    <dgm:pt modelId="{99FBCDFF-786C-4DDF-B7FF-38E716AEB37F}">
      <dgm:prSet/>
      <dgm:spPr/>
      <dgm:t>
        <a:bodyPr/>
        <a:lstStyle/>
        <a:p>
          <a:r>
            <a:rPr lang="en-US" baseline="0" dirty="0"/>
            <a:t>Add notes to your copy of the presentation, if required</a:t>
          </a:r>
          <a:endParaRPr lang="en-US" dirty="0"/>
        </a:p>
      </dgm:t>
    </dgm:pt>
    <dgm:pt modelId="{D495C0E0-9466-4462-A677-38B3C2B09F85}" type="parTrans" cxnId="{3A7AC91F-B82D-422B-BA55-72947F8CB4AA}">
      <dgm:prSet/>
      <dgm:spPr/>
      <dgm:t>
        <a:bodyPr/>
        <a:lstStyle/>
        <a:p>
          <a:endParaRPr lang="en-US"/>
        </a:p>
      </dgm:t>
    </dgm:pt>
    <dgm:pt modelId="{0848F12D-74BF-4EF3-9C62-84973C5A3245}" type="sibTrans" cxnId="{3A7AC91F-B82D-422B-BA55-72947F8CB4AA}">
      <dgm:prSet/>
      <dgm:spPr/>
      <dgm:t>
        <a:bodyPr/>
        <a:lstStyle/>
        <a:p>
          <a:endParaRPr lang="en-US"/>
        </a:p>
      </dgm:t>
    </dgm:pt>
    <dgm:pt modelId="{E6713892-E6C1-49F3-B8BE-2B450DFCCC38}">
      <dgm:prSet/>
      <dgm:spPr/>
      <dgm:t>
        <a:bodyPr/>
        <a:lstStyle/>
        <a:p>
          <a:r>
            <a:rPr lang="en-US" baseline="0" dirty="0"/>
            <a:t>Take the presentation files home with you</a:t>
          </a:r>
          <a:endParaRPr lang="en-US" dirty="0"/>
        </a:p>
      </dgm:t>
    </dgm:pt>
    <dgm:pt modelId="{8DC9CD59-C918-438C-8114-3576C8CB271C}" type="parTrans" cxnId="{E579B762-FAAA-49C4-9B11-6390C5CBC72E}">
      <dgm:prSet/>
      <dgm:spPr/>
      <dgm:t>
        <a:bodyPr/>
        <a:lstStyle/>
        <a:p>
          <a:endParaRPr lang="en-US"/>
        </a:p>
      </dgm:t>
    </dgm:pt>
    <dgm:pt modelId="{C6D32507-0C5F-4C64-B0BB-171FEDDC9AF1}" type="sibTrans" cxnId="{E579B762-FAAA-49C4-9B11-6390C5CBC72E}">
      <dgm:prSet/>
      <dgm:spPr/>
      <dgm:t>
        <a:bodyPr/>
        <a:lstStyle/>
        <a:p>
          <a:endParaRPr lang="en-US"/>
        </a:p>
      </dgm:t>
    </dgm:pt>
    <dgm:pt modelId="{25865A6F-F1F0-4FA6-ACD4-C0D2CC0D8EBA}" type="pres">
      <dgm:prSet presAssocID="{3C5354ED-D996-49EF-A5F5-32E82D5A44C7}" presName="Name0" presStyleCnt="0">
        <dgm:presLayoutVars>
          <dgm:dir/>
          <dgm:animLvl val="lvl"/>
          <dgm:resizeHandles val="exact"/>
        </dgm:presLayoutVars>
      </dgm:prSet>
      <dgm:spPr/>
    </dgm:pt>
    <dgm:pt modelId="{27646D73-7517-4FBC-9B8D-73CBC067AF01}" type="pres">
      <dgm:prSet presAssocID="{E6713892-E6C1-49F3-B8BE-2B450DFCCC38}" presName="boxAndChildren" presStyleCnt="0"/>
      <dgm:spPr/>
    </dgm:pt>
    <dgm:pt modelId="{64A4869C-5DB1-4EE3-A8B5-E02445FEB935}" type="pres">
      <dgm:prSet presAssocID="{E6713892-E6C1-49F3-B8BE-2B450DFCCC38}" presName="parentTextBox" presStyleLbl="node1" presStyleIdx="0" presStyleCnt="8"/>
      <dgm:spPr/>
    </dgm:pt>
    <dgm:pt modelId="{59396F2C-5BB1-4298-914D-2BBF687118D8}" type="pres">
      <dgm:prSet presAssocID="{0848F12D-74BF-4EF3-9C62-84973C5A3245}" presName="sp" presStyleCnt="0"/>
      <dgm:spPr/>
    </dgm:pt>
    <dgm:pt modelId="{58CEED4D-909B-4ED6-92C6-11E3F7A52DC9}" type="pres">
      <dgm:prSet presAssocID="{99FBCDFF-786C-4DDF-B7FF-38E716AEB37F}" presName="arrowAndChildren" presStyleCnt="0"/>
      <dgm:spPr/>
    </dgm:pt>
    <dgm:pt modelId="{904050D7-94FA-478B-8FD1-0867D7B436BA}" type="pres">
      <dgm:prSet presAssocID="{99FBCDFF-786C-4DDF-B7FF-38E716AEB37F}" presName="parentTextArrow" presStyleLbl="node1" presStyleIdx="1" presStyleCnt="8"/>
      <dgm:spPr/>
    </dgm:pt>
    <dgm:pt modelId="{26CD3B11-279E-49EC-A76B-AD8B8CC50920}" type="pres">
      <dgm:prSet presAssocID="{14CB3DD0-882C-4B4D-A07F-A85D92ABDC97}" presName="sp" presStyleCnt="0"/>
      <dgm:spPr/>
    </dgm:pt>
    <dgm:pt modelId="{4D1F3335-D7D4-45D6-8CC9-C6E17B857846}" type="pres">
      <dgm:prSet presAssocID="{F79E1AB1-0F19-4DAF-961F-0EA3876F3D9B}" presName="arrowAndChildren" presStyleCnt="0"/>
      <dgm:spPr/>
    </dgm:pt>
    <dgm:pt modelId="{3715B1D8-ED37-4544-AE67-94CBD91126A7}" type="pres">
      <dgm:prSet presAssocID="{F79E1AB1-0F19-4DAF-961F-0EA3876F3D9B}" presName="parentTextArrow" presStyleLbl="node1" presStyleIdx="2" presStyleCnt="8"/>
      <dgm:spPr/>
    </dgm:pt>
    <dgm:pt modelId="{CA63F81F-5850-4B79-8168-CFB25896A118}" type="pres">
      <dgm:prSet presAssocID="{5C037DD7-E555-4DB6-9317-28846F055D9B}" presName="sp" presStyleCnt="0"/>
      <dgm:spPr/>
    </dgm:pt>
    <dgm:pt modelId="{4C72F5F8-D46C-492D-8BE3-07FCBB98DA55}" type="pres">
      <dgm:prSet presAssocID="{9F32B501-FD95-4C1D-B060-AABB30475420}" presName="arrowAndChildren" presStyleCnt="0"/>
      <dgm:spPr/>
    </dgm:pt>
    <dgm:pt modelId="{F76F6CA7-A2FE-43CA-8A44-B42941AED02F}" type="pres">
      <dgm:prSet presAssocID="{9F32B501-FD95-4C1D-B060-AABB30475420}" presName="parentTextArrow" presStyleLbl="node1" presStyleIdx="3" presStyleCnt="8"/>
      <dgm:spPr/>
    </dgm:pt>
    <dgm:pt modelId="{09C406B0-0481-40BB-8303-5A3F3FA80CF4}" type="pres">
      <dgm:prSet presAssocID="{D3005831-8A7F-40E4-860F-2E1DE829D32F}" presName="sp" presStyleCnt="0"/>
      <dgm:spPr/>
    </dgm:pt>
    <dgm:pt modelId="{C5C6B478-F9B5-4E70-BB48-D7E9EAFCE39D}" type="pres">
      <dgm:prSet presAssocID="{BCD4CBB4-6FE0-4DAC-9CBC-6E42A45BD88B}" presName="arrowAndChildren" presStyleCnt="0"/>
      <dgm:spPr/>
    </dgm:pt>
    <dgm:pt modelId="{B67E9DF6-D6FC-47B3-BE73-16EC46978AB6}" type="pres">
      <dgm:prSet presAssocID="{BCD4CBB4-6FE0-4DAC-9CBC-6E42A45BD88B}" presName="parentTextArrow" presStyleLbl="node1" presStyleIdx="4" presStyleCnt="8"/>
      <dgm:spPr/>
    </dgm:pt>
    <dgm:pt modelId="{6073335A-0C6A-4835-B8D8-59A96E49A1D4}" type="pres">
      <dgm:prSet presAssocID="{645E9977-870A-4586-AB8C-A794C21065AD}" presName="sp" presStyleCnt="0"/>
      <dgm:spPr/>
    </dgm:pt>
    <dgm:pt modelId="{FD4033B1-E7B5-44E0-817A-C30AC5D39FE8}" type="pres">
      <dgm:prSet presAssocID="{605913B7-1067-411D-A64F-2884645BC30B}" presName="arrowAndChildren" presStyleCnt="0"/>
      <dgm:spPr/>
    </dgm:pt>
    <dgm:pt modelId="{CA107408-9172-49F2-8801-6577ED3311CF}" type="pres">
      <dgm:prSet presAssocID="{605913B7-1067-411D-A64F-2884645BC30B}" presName="parentTextArrow" presStyleLbl="node1" presStyleIdx="5" presStyleCnt="8"/>
      <dgm:spPr/>
    </dgm:pt>
    <dgm:pt modelId="{34F7B006-4A85-4A14-8AFC-81D3AC5C7CE3}" type="pres">
      <dgm:prSet presAssocID="{84858DA0-0BEC-408D-AA0F-E5C0EBC2A606}" presName="sp" presStyleCnt="0"/>
      <dgm:spPr/>
    </dgm:pt>
    <dgm:pt modelId="{8F115EB4-82E9-41FA-AC57-E98106A55ACD}" type="pres">
      <dgm:prSet presAssocID="{853519BB-41DA-4956-ADAD-8FAF1B9B88CF}" presName="arrowAndChildren" presStyleCnt="0"/>
      <dgm:spPr/>
    </dgm:pt>
    <dgm:pt modelId="{8B615148-5452-468C-B1B0-B5D876ABE21F}" type="pres">
      <dgm:prSet presAssocID="{853519BB-41DA-4956-ADAD-8FAF1B9B88CF}" presName="parentTextArrow" presStyleLbl="node1" presStyleIdx="6" presStyleCnt="8"/>
      <dgm:spPr/>
    </dgm:pt>
    <dgm:pt modelId="{2D9191C4-FC73-4799-86C5-D94CE5488BE8}" type="pres">
      <dgm:prSet presAssocID="{330F03FD-2590-45C8-B589-A53CF174F633}" presName="sp" presStyleCnt="0"/>
      <dgm:spPr/>
    </dgm:pt>
    <dgm:pt modelId="{99314B51-4CB4-410C-A5A1-271CE8E9BF8C}" type="pres">
      <dgm:prSet presAssocID="{72FF48E3-6742-497B-840C-6F2900BA8C5D}" presName="arrowAndChildren" presStyleCnt="0"/>
      <dgm:spPr/>
    </dgm:pt>
    <dgm:pt modelId="{F588DFF6-9DE9-4979-A25A-527B7306D96F}" type="pres">
      <dgm:prSet presAssocID="{72FF48E3-6742-497B-840C-6F2900BA8C5D}" presName="parentTextArrow" presStyleLbl="node1" presStyleIdx="7" presStyleCnt="8"/>
      <dgm:spPr/>
    </dgm:pt>
  </dgm:ptLst>
  <dgm:cxnLst>
    <dgm:cxn modelId="{3A7AC91F-B82D-422B-BA55-72947F8CB4AA}" srcId="{3C5354ED-D996-49EF-A5F5-32E82D5A44C7}" destId="{99FBCDFF-786C-4DDF-B7FF-38E716AEB37F}" srcOrd="6" destOrd="0" parTransId="{D495C0E0-9466-4462-A677-38B3C2B09F85}" sibTransId="{0848F12D-74BF-4EF3-9C62-84973C5A3245}"/>
    <dgm:cxn modelId="{AD2F792C-75DB-48D7-AC44-44300FD81375}" type="presOf" srcId="{3C5354ED-D996-49EF-A5F5-32E82D5A44C7}" destId="{25865A6F-F1F0-4FA6-ACD4-C0D2CC0D8EBA}" srcOrd="0" destOrd="0" presId="urn:microsoft.com/office/officeart/2005/8/layout/process4"/>
    <dgm:cxn modelId="{04587430-7B61-4673-BA5C-D451B50A3E43}" type="presOf" srcId="{F79E1AB1-0F19-4DAF-961F-0EA3876F3D9B}" destId="{3715B1D8-ED37-4544-AE67-94CBD91126A7}" srcOrd="0" destOrd="0" presId="urn:microsoft.com/office/officeart/2005/8/layout/process4"/>
    <dgm:cxn modelId="{AF5CB840-621E-4EBE-A014-320E85E5FA31}" type="presOf" srcId="{99FBCDFF-786C-4DDF-B7FF-38E716AEB37F}" destId="{904050D7-94FA-478B-8FD1-0867D7B436BA}" srcOrd="0" destOrd="0" presId="urn:microsoft.com/office/officeart/2005/8/layout/process4"/>
    <dgm:cxn modelId="{E579B762-FAAA-49C4-9B11-6390C5CBC72E}" srcId="{3C5354ED-D996-49EF-A5F5-32E82D5A44C7}" destId="{E6713892-E6C1-49F3-B8BE-2B450DFCCC38}" srcOrd="7" destOrd="0" parTransId="{8DC9CD59-C918-438C-8114-3576C8CB271C}" sibTransId="{C6D32507-0C5F-4C64-B0BB-171FEDDC9AF1}"/>
    <dgm:cxn modelId="{832F5943-E285-443C-B56E-249070320FC6}" type="presOf" srcId="{605913B7-1067-411D-A64F-2884645BC30B}" destId="{CA107408-9172-49F2-8801-6577ED3311CF}" srcOrd="0" destOrd="0" presId="urn:microsoft.com/office/officeart/2005/8/layout/process4"/>
    <dgm:cxn modelId="{DCE17969-DD4D-4446-9837-3149334870B0}" type="presOf" srcId="{853519BB-41DA-4956-ADAD-8FAF1B9B88CF}" destId="{8B615148-5452-468C-B1B0-B5D876ABE21F}" srcOrd="0" destOrd="0" presId="urn:microsoft.com/office/officeart/2005/8/layout/process4"/>
    <dgm:cxn modelId="{F2EBE26A-8A54-4E50-A035-557BBF3258F6}" srcId="{3C5354ED-D996-49EF-A5F5-32E82D5A44C7}" destId="{72FF48E3-6742-497B-840C-6F2900BA8C5D}" srcOrd="0" destOrd="0" parTransId="{EC7E0D0A-9D6B-415E-B2E3-D50FDA0137C4}" sibTransId="{330F03FD-2590-45C8-B589-A53CF174F633}"/>
    <dgm:cxn modelId="{9A5B8391-5D8D-4C8B-8D38-457865D2298C}" srcId="{3C5354ED-D996-49EF-A5F5-32E82D5A44C7}" destId="{F79E1AB1-0F19-4DAF-961F-0EA3876F3D9B}" srcOrd="5" destOrd="0" parTransId="{5DE64F75-8DC7-48B8-B1E0-BC6276AFC375}" sibTransId="{14CB3DD0-882C-4B4D-A07F-A85D92ABDC97}"/>
    <dgm:cxn modelId="{B706ADAF-9CA5-4F94-9427-D5A3AA688E34}" srcId="{3C5354ED-D996-49EF-A5F5-32E82D5A44C7}" destId="{9F32B501-FD95-4C1D-B060-AABB30475420}" srcOrd="4" destOrd="0" parTransId="{E16F19FF-C2AA-4EB9-9040-EAC53DA9E66D}" sibTransId="{5C037DD7-E555-4DB6-9317-28846F055D9B}"/>
    <dgm:cxn modelId="{1202E7B7-0B3D-4D53-BE9D-E6711C2D3D1E}" type="presOf" srcId="{9F32B501-FD95-4C1D-B060-AABB30475420}" destId="{F76F6CA7-A2FE-43CA-8A44-B42941AED02F}" srcOrd="0" destOrd="0" presId="urn:microsoft.com/office/officeart/2005/8/layout/process4"/>
    <dgm:cxn modelId="{D8994EBE-B6B2-4F03-86CB-FDE4D6CBAAEC}" srcId="{3C5354ED-D996-49EF-A5F5-32E82D5A44C7}" destId="{853519BB-41DA-4956-ADAD-8FAF1B9B88CF}" srcOrd="1" destOrd="0" parTransId="{5ACA7EEB-F8D7-4B48-8A44-27F1E972438E}" sibTransId="{84858DA0-0BEC-408D-AA0F-E5C0EBC2A606}"/>
    <dgm:cxn modelId="{829E3FC2-F285-441B-8730-7381508143B9}" srcId="{3C5354ED-D996-49EF-A5F5-32E82D5A44C7}" destId="{BCD4CBB4-6FE0-4DAC-9CBC-6E42A45BD88B}" srcOrd="3" destOrd="0" parTransId="{CD181E29-6CD7-41A7-88F6-CFB6838427F7}" sibTransId="{D3005831-8A7F-40E4-860F-2E1DE829D32F}"/>
    <dgm:cxn modelId="{E43681E1-2365-4C2A-AD77-011C16894FD2}" type="presOf" srcId="{E6713892-E6C1-49F3-B8BE-2B450DFCCC38}" destId="{64A4869C-5DB1-4EE3-A8B5-E02445FEB935}" srcOrd="0" destOrd="0" presId="urn:microsoft.com/office/officeart/2005/8/layout/process4"/>
    <dgm:cxn modelId="{7022C9E4-2656-4D26-A284-ED60A698990C}" srcId="{3C5354ED-D996-49EF-A5F5-32E82D5A44C7}" destId="{605913B7-1067-411D-A64F-2884645BC30B}" srcOrd="2" destOrd="0" parTransId="{7B4FDB67-8895-4B4D-B5BA-EABDBCAE97BA}" sibTransId="{645E9977-870A-4586-AB8C-A794C21065AD}"/>
    <dgm:cxn modelId="{E8F93AF3-85AD-49B7-80AC-A9D7ACB19740}" type="presOf" srcId="{72FF48E3-6742-497B-840C-6F2900BA8C5D}" destId="{F588DFF6-9DE9-4979-A25A-527B7306D96F}" srcOrd="0" destOrd="0" presId="urn:microsoft.com/office/officeart/2005/8/layout/process4"/>
    <dgm:cxn modelId="{F3F71DFE-5052-4A5C-9307-AA471EEE26A2}" type="presOf" srcId="{BCD4CBB4-6FE0-4DAC-9CBC-6E42A45BD88B}" destId="{B67E9DF6-D6FC-47B3-BE73-16EC46978AB6}" srcOrd="0" destOrd="0" presId="urn:microsoft.com/office/officeart/2005/8/layout/process4"/>
    <dgm:cxn modelId="{BE4BDBCF-A5CF-4BFF-8D2B-961C01692527}" type="presParOf" srcId="{25865A6F-F1F0-4FA6-ACD4-C0D2CC0D8EBA}" destId="{27646D73-7517-4FBC-9B8D-73CBC067AF01}" srcOrd="0" destOrd="0" presId="urn:microsoft.com/office/officeart/2005/8/layout/process4"/>
    <dgm:cxn modelId="{D1F4B698-2A17-415D-829A-A44355705D44}" type="presParOf" srcId="{27646D73-7517-4FBC-9B8D-73CBC067AF01}" destId="{64A4869C-5DB1-4EE3-A8B5-E02445FEB935}" srcOrd="0" destOrd="0" presId="urn:microsoft.com/office/officeart/2005/8/layout/process4"/>
    <dgm:cxn modelId="{8CE83798-6033-4D0E-8B5F-874CA69B2BD8}" type="presParOf" srcId="{25865A6F-F1F0-4FA6-ACD4-C0D2CC0D8EBA}" destId="{59396F2C-5BB1-4298-914D-2BBF687118D8}" srcOrd="1" destOrd="0" presId="urn:microsoft.com/office/officeart/2005/8/layout/process4"/>
    <dgm:cxn modelId="{70065838-AB53-40AF-AF05-CB8C2219D62F}" type="presParOf" srcId="{25865A6F-F1F0-4FA6-ACD4-C0D2CC0D8EBA}" destId="{58CEED4D-909B-4ED6-92C6-11E3F7A52DC9}" srcOrd="2" destOrd="0" presId="urn:microsoft.com/office/officeart/2005/8/layout/process4"/>
    <dgm:cxn modelId="{D1869B5C-514E-4953-B7F5-735F1F34B098}" type="presParOf" srcId="{58CEED4D-909B-4ED6-92C6-11E3F7A52DC9}" destId="{904050D7-94FA-478B-8FD1-0867D7B436BA}" srcOrd="0" destOrd="0" presId="urn:microsoft.com/office/officeart/2005/8/layout/process4"/>
    <dgm:cxn modelId="{07ACBB1E-87F0-42D1-90F9-E8994AE7D499}" type="presParOf" srcId="{25865A6F-F1F0-4FA6-ACD4-C0D2CC0D8EBA}" destId="{26CD3B11-279E-49EC-A76B-AD8B8CC50920}" srcOrd="3" destOrd="0" presId="urn:microsoft.com/office/officeart/2005/8/layout/process4"/>
    <dgm:cxn modelId="{A26C382E-30C3-4788-BCD5-42891B22FB9A}" type="presParOf" srcId="{25865A6F-F1F0-4FA6-ACD4-C0D2CC0D8EBA}" destId="{4D1F3335-D7D4-45D6-8CC9-C6E17B857846}" srcOrd="4" destOrd="0" presId="urn:microsoft.com/office/officeart/2005/8/layout/process4"/>
    <dgm:cxn modelId="{DC367E3C-50B7-4F43-B5C4-7C2706A2F507}" type="presParOf" srcId="{4D1F3335-D7D4-45D6-8CC9-C6E17B857846}" destId="{3715B1D8-ED37-4544-AE67-94CBD91126A7}" srcOrd="0" destOrd="0" presId="urn:microsoft.com/office/officeart/2005/8/layout/process4"/>
    <dgm:cxn modelId="{3B34DD96-519E-4959-880F-A822548AB76E}" type="presParOf" srcId="{25865A6F-F1F0-4FA6-ACD4-C0D2CC0D8EBA}" destId="{CA63F81F-5850-4B79-8168-CFB25896A118}" srcOrd="5" destOrd="0" presId="urn:microsoft.com/office/officeart/2005/8/layout/process4"/>
    <dgm:cxn modelId="{09748189-5AEB-4517-A43B-3F62F3C918B8}" type="presParOf" srcId="{25865A6F-F1F0-4FA6-ACD4-C0D2CC0D8EBA}" destId="{4C72F5F8-D46C-492D-8BE3-07FCBB98DA55}" srcOrd="6" destOrd="0" presId="urn:microsoft.com/office/officeart/2005/8/layout/process4"/>
    <dgm:cxn modelId="{2138D527-650A-4428-9CDB-82587C32067B}" type="presParOf" srcId="{4C72F5F8-D46C-492D-8BE3-07FCBB98DA55}" destId="{F76F6CA7-A2FE-43CA-8A44-B42941AED02F}" srcOrd="0" destOrd="0" presId="urn:microsoft.com/office/officeart/2005/8/layout/process4"/>
    <dgm:cxn modelId="{7ACF6884-F257-43EF-945B-EC6231BF2F4D}" type="presParOf" srcId="{25865A6F-F1F0-4FA6-ACD4-C0D2CC0D8EBA}" destId="{09C406B0-0481-40BB-8303-5A3F3FA80CF4}" srcOrd="7" destOrd="0" presId="urn:microsoft.com/office/officeart/2005/8/layout/process4"/>
    <dgm:cxn modelId="{FF28C696-F4C1-4704-90B8-210DCFE0FB3E}" type="presParOf" srcId="{25865A6F-F1F0-4FA6-ACD4-C0D2CC0D8EBA}" destId="{C5C6B478-F9B5-4E70-BB48-D7E9EAFCE39D}" srcOrd="8" destOrd="0" presId="urn:microsoft.com/office/officeart/2005/8/layout/process4"/>
    <dgm:cxn modelId="{8CFDA6FF-840E-4C37-8679-B8C1F70918DB}" type="presParOf" srcId="{C5C6B478-F9B5-4E70-BB48-D7E9EAFCE39D}" destId="{B67E9DF6-D6FC-47B3-BE73-16EC46978AB6}" srcOrd="0" destOrd="0" presId="urn:microsoft.com/office/officeart/2005/8/layout/process4"/>
    <dgm:cxn modelId="{3268E916-74B0-477E-AED6-35664750F5F5}" type="presParOf" srcId="{25865A6F-F1F0-4FA6-ACD4-C0D2CC0D8EBA}" destId="{6073335A-0C6A-4835-B8D8-59A96E49A1D4}" srcOrd="9" destOrd="0" presId="urn:microsoft.com/office/officeart/2005/8/layout/process4"/>
    <dgm:cxn modelId="{D40E17E7-4926-483E-81FC-5F2B7DA14D4D}" type="presParOf" srcId="{25865A6F-F1F0-4FA6-ACD4-C0D2CC0D8EBA}" destId="{FD4033B1-E7B5-44E0-817A-C30AC5D39FE8}" srcOrd="10" destOrd="0" presId="urn:microsoft.com/office/officeart/2005/8/layout/process4"/>
    <dgm:cxn modelId="{82203859-0765-4EDB-94D7-651CB08B3F85}" type="presParOf" srcId="{FD4033B1-E7B5-44E0-817A-C30AC5D39FE8}" destId="{CA107408-9172-49F2-8801-6577ED3311CF}" srcOrd="0" destOrd="0" presId="urn:microsoft.com/office/officeart/2005/8/layout/process4"/>
    <dgm:cxn modelId="{4175137A-28BD-43DF-ABD7-A6259DB31E21}" type="presParOf" srcId="{25865A6F-F1F0-4FA6-ACD4-C0D2CC0D8EBA}" destId="{34F7B006-4A85-4A14-8AFC-81D3AC5C7CE3}" srcOrd="11" destOrd="0" presId="urn:microsoft.com/office/officeart/2005/8/layout/process4"/>
    <dgm:cxn modelId="{B86D5456-2D7D-4C38-9361-E95B15C6D8F2}" type="presParOf" srcId="{25865A6F-F1F0-4FA6-ACD4-C0D2CC0D8EBA}" destId="{8F115EB4-82E9-41FA-AC57-E98106A55ACD}" srcOrd="12" destOrd="0" presId="urn:microsoft.com/office/officeart/2005/8/layout/process4"/>
    <dgm:cxn modelId="{59E2AEFE-7576-4385-BC3E-0454E0B7EE25}" type="presParOf" srcId="{8F115EB4-82E9-41FA-AC57-E98106A55ACD}" destId="{8B615148-5452-468C-B1B0-B5D876ABE21F}" srcOrd="0" destOrd="0" presId="urn:microsoft.com/office/officeart/2005/8/layout/process4"/>
    <dgm:cxn modelId="{BC809A45-63B7-4601-BB8E-7B9CD200427E}" type="presParOf" srcId="{25865A6F-F1F0-4FA6-ACD4-C0D2CC0D8EBA}" destId="{2D9191C4-FC73-4799-86C5-D94CE5488BE8}" srcOrd="13" destOrd="0" presId="urn:microsoft.com/office/officeart/2005/8/layout/process4"/>
    <dgm:cxn modelId="{03667390-6D66-4E0A-98C6-5F887B03DDF4}" type="presParOf" srcId="{25865A6F-F1F0-4FA6-ACD4-C0D2CC0D8EBA}" destId="{99314B51-4CB4-410C-A5A1-271CE8E9BF8C}" srcOrd="14" destOrd="0" presId="urn:microsoft.com/office/officeart/2005/8/layout/process4"/>
    <dgm:cxn modelId="{6E2ECAFD-BEE3-4C88-B97F-81C92A66318D}" type="presParOf" srcId="{99314B51-4CB4-410C-A5A1-271CE8E9BF8C}" destId="{F588DFF6-9DE9-4979-A25A-527B7306D96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7316EC-B9B3-4A8C-A88A-EDAADCFC1BA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A520E05-2C6F-40DB-B916-50770B05AFA7}">
      <dgm:prSet/>
      <dgm:spPr/>
      <dgm:t>
        <a:bodyPr/>
        <a:lstStyle/>
        <a:p>
          <a:r>
            <a:rPr lang="en-GB" baseline="0" dirty="0"/>
            <a:t>In this Lesson</a:t>
          </a:r>
          <a:endParaRPr lang="en-US" dirty="0"/>
        </a:p>
      </dgm:t>
    </dgm:pt>
    <dgm:pt modelId="{05494AC3-3C50-41CB-BDBC-A137BC483DE6}" type="parTrans" cxnId="{E7EF82EA-4C1A-48BA-BAE0-E1C2F570B16F}">
      <dgm:prSet/>
      <dgm:spPr/>
      <dgm:t>
        <a:bodyPr/>
        <a:lstStyle/>
        <a:p>
          <a:endParaRPr lang="en-US"/>
        </a:p>
      </dgm:t>
    </dgm:pt>
    <dgm:pt modelId="{A9521907-4F9E-4492-9DDF-7BE7CB1E7E7B}" type="sibTrans" cxnId="{E7EF82EA-4C1A-48BA-BAE0-E1C2F570B16F}">
      <dgm:prSet/>
      <dgm:spPr/>
      <dgm:t>
        <a:bodyPr/>
        <a:lstStyle/>
        <a:p>
          <a:endParaRPr lang="en-US"/>
        </a:p>
      </dgm:t>
    </dgm:pt>
    <dgm:pt modelId="{1C81BC84-3C41-4696-A9D7-EEC2566DB918}">
      <dgm:prSet/>
      <dgm:spPr/>
      <dgm:t>
        <a:bodyPr/>
        <a:lstStyle/>
        <a:p>
          <a:r>
            <a:rPr lang="en-US"/>
            <a:t>Introduction to Remote Event Receivers</a:t>
          </a:r>
          <a:endParaRPr lang="en-US" dirty="0"/>
        </a:p>
      </dgm:t>
    </dgm:pt>
    <dgm:pt modelId="{41516AB6-FA86-4590-A0A2-4AAE729D0C21}" type="parTrans" cxnId="{579150A3-67A9-409F-97EC-91A8D6C9D0C1}">
      <dgm:prSet/>
      <dgm:spPr/>
      <dgm:t>
        <a:bodyPr/>
        <a:lstStyle/>
        <a:p>
          <a:endParaRPr lang="en-US"/>
        </a:p>
      </dgm:t>
    </dgm:pt>
    <dgm:pt modelId="{70FB96B0-B3A7-4E4E-8BFB-3181C6F0CEC4}" type="sibTrans" cxnId="{579150A3-67A9-409F-97EC-91A8D6C9D0C1}">
      <dgm:prSet/>
      <dgm:spPr/>
      <dgm:t>
        <a:bodyPr/>
        <a:lstStyle/>
        <a:p>
          <a:endParaRPr lang="en-US"/>
        </a:p>
      </dgm:t>
    </dgm:pt>
    <dgm:pt modelId="{2D90B79C-086B-4CA5-AD33-F9C7D7167D7D}">
      <dgm:prSet/>
      <dgm:spPr/>
      <dgm:t>
        <a:bodyPr/>
        <a:lstStyle/>
        <a:p>
          <a:r>
            <a:rPr lang="en-US"/>
            <a:t>Working with SharePoint Data</a:t>
          </a:r>
          <a:endParaRPr lang="en-US" dirty="0"/>
        </a:p>
      </dgm:t>
    </dgm:pt>
    <dgm:pt modelId="{80D34EB6-AF0D-4910-BE4F-B6AC6D1E1C07}" type="parTrans" cxnId="{C5D47AF6-D753-4286-8593-11380C610B03}">
      <dgm:prSet/>
      <dgm:spPr/>
      <dgm:t>
        <a:bodyPr/>
        <a:lstStyle/>
        <a:p>
          <a:endParaRPr lang="en-US"/>
        </a:p>
      </dgm:t>
    </dgm:pt>
    <dgm:pt modelId="{F79452F4-3107-4E38-A1BC-7370EA036F2A}" type="sibTrans" cxnId="{C5D47AF6-D753-4286-8593-11380C610B03}">
      <dgm:prSet/>
      <dgm:spPr/>
      <dgm:t>
        <a:bodyPr/>
        <a:lstStyle/>
        <a:p>
          <a:endParaRPr lang="en-US"/>
        </a:p>
      </dgm:t>
    </dgm:pt>
    <dgm:pt modelId="{997C009B-A5A5-4A50-BA84-368BB95490D1}">
      <dgm:prSet/>
      <dgm:spPr/>
      <dgm:t>
        <a:bodyPr/>
        <a:lstStyle/>
        <a:p>
          <a:r>
            <a:rPr lang="en-US"/>
            <a:t>Security</a:t>
          </a:r>
          <a:endParaRPr lang="en-US" dirty="0"/>
        </a:p>
      </dgm:t>
    </dgm:pt>
    <dgm:pt modelId="{CD9911A9-1034-40B4-A482-FED9A56767F6}" type="parTrans" cxnId="{2793DE44-983F-4CF2-9B5A-6609F0F40767}">
      <dgm:prSet/>
      <dgm:spPr/>
      <dgm:t>
        <a:bodyPr/>
        <a:lstStyle/>
        <a:p>
          <a:endParaRPr lang="en-US"/>
        </a:p>
      </dgm:t>
    </dgm:pt>
    <dgm:pt modelId="{FF3C6530-2545-40AB-96EE-AB45EA777D52}" type="sibTrans" cxnId="{2793DE44-983F-4CF2-9B5A-6609F0F40767}">
      <dgm:prSet/>
      <dgm:spPr/>
      <dgm:t>
        <a:bodyPr/>
        <a:lstStyle/>
        <a:p>
          <a:endParaRPr lang="en-US"/>
        </a:p>
      </dgm:t>
    </dgm:pt>
    <dgm:pt modelId="{3771F8B8-99EC-4050-B166-72600907C8DD}">
      <dgm:prSet/>
      <dgm:spPr/>
      <dgm:t>
        <a:bodyPr/>
        <a:lstStyle/>
        <a:p>
          <a:r>
            <a:rPr lang="en-US" dirty="0"/>
            <a:t>Creating Remote Event Receivers</a:t>
          </a:r>
        </a:p>
      </dgm:t>
    </dgm:pt>
    <dgm:pt modelId="{891D8C49-2585-4586-983C-6FA8FB1B9513}" type="parTrans" cxnId="{8325B92F-0FB6-477C-934D-586A5A0CFAA3}">
      <dgm:prSet/>
      <dgm:spPr/>
      <dgm:t>
        <a:bodyPr/>
        <a:lstStyle/>
        <a:p>
          <a:endParaRPr lang="en-US"/>
        </a:p>
      </dgm:t>
    </dgm:pt>
    <dgm:pt modelId="{70F69DA1-C06A-41DB-9988-5861B7CF6B56}" type="sibTrans" cxnId="{8325B92F-0FB6-477C-934D-586A5A0CFAA3}">
      <dgm:prSet/>
      <dgm:spPr/>
      <dgm:t>
        <a:bodyPr/>
        <a:lstStyle/>
        <a:p>
          <a:endParaRPr lang="en-US"/>
        </a:p>
      </dgm:t>
    </dgm:pt>
    <dgm:pt modelId="{43C612F3-EC11-4C2E-9A46-C2670ABE1F85}">
      <dgm:prSet/>
      <dgm:spPr/>
      <dgm:t>
        <a:bodyPr/>
        <a:lstStyle/>
        <a:p>
          <a:r>
            <a:rPr lang="en-US"/>
            <a:t>Add-In Events</a:t>
          </a:r>
          <a:endParaRPr lang="en-US" dirty="0"/>
        </a:p>
      </dgm:t>
    </dgm:pt>
    <dgm:pt modelId="{DA36DE2A-F51B-439A-B032-FD3DCCB00E9E}" type="parTrans" cxnId="{50477928-BAF1-41C7-80B1-755DA2E747E1}">
      <dgm:prSet/>
      <dgm:spPr/>
      <dgm:t>
        <a:bodyPr/>
        <a:lstStyle/>
        <a:p>
          <a:endParaRPr lang="en-US"/>
        </a:p>
      </dgm:t>
    </dgm:pt>
    <dgm:pt modelId="{9EEEDD0D-4657-483B-8F6F-B198FB812F6A}" type="sibTrans" cxnId="{50477928-BAF1-41C7-80B1-755DA2E747E1}">
      <dgm:prSet/>
      <dgm:spPr/>
      <dgm:t>
        <a:bodyPr/>
        <a:lstStyle/>
        <a:p>
          <a:endParaRPr lang="en-US"/>
        </a:p>
      </dgm:t>
    </dgm:pt>
    <dgm:pt modelId="{56DBAB0C-E0E0-4162-B432-24C831FC40A8}" type="pres">
      <dgm:prSet presAssocID="{B17316EC-B9B3-4A8C-A88A-EDAADCFC1BAC}" presName="linear" presStyleCnt="0">
        <dgm:presLayoutVars>
          <dgm:dir/>
          <dgm:animLvl val="lvl"/>
          <dgm:resizeHandles val="exact"/>
        </dgm:presLayoutVars>
      </dgm:prSet>
      <dgm:spPr/>
    </dgm:pt>
    <dgm:pt modelId="{483FEE2A-161C-412F-AA6D-8278B7834D6B}" type="pres">
      <dgm:prSet presAssocID="{EA520E05-2C6F-40DB-B916-50770B05AFA7}" presName="parentLin" presStyleCnt="0"/>
      <dgm:spPr/>
    </dgm:pt>
    <dgm:pt modelId="{30AAEA07-6262-4C53-9BFA-E979D0913BBF}" type="pres">
      <dgm:prSet presAssocID="{EA520E05-2C6F-40DB-B916-50770B05AFA7}" presName="parentLeftMargin" presStyleLbl="node1" presStyleIdx="0" presStyleCnt="1"/>
      <dgm:spPr/>
    </dgm:pt>
    <dgm:pt modelId="{B39E258D-449F-4D8A-93D7-B53C6AA1D4DA}" type="pres">
      <dgm:prSet presAssocID="{EA520E05-2C6F-40DB-B916-50770B05AFA7}" presName="parentText" presStyleLbl="node1" presStyleIdx="0" presStyleCnt="1">
        <dgm:presLayoutVars>
          <dgm:chMax val="0"/>
          <dgm:bulletEnabled val="1"/>
        </dgm:presLayoutVars>
      </dgm:prSet>
      <dgm:spPr/>
    </dgm:pt>
    <dgm:pt modelId="{73E662A8-EFD7-47DE-A53A-BE7C03F3D910}" type="pres">
      <dgm:prSet presAssocID="{EA520E05-2C6F-40DB-B916-50770B05AFA7}" presName="negativeSpace" presStyleCnt="0"/>
      <dgm:spPr/>
    </dgm:pt>
    <dgm:pt modelId="{027F676E-FEE3-4CCB-A47A-31ABC436C6E2}" type="pres">
      <dgm:prSet presAssocID="{EA520E05-2C6F-40DB-B916-50770B05AFA7}" presName="childText" presStyleLbl="conFgAcc1" presStyleIdx="0" presStyleCnt="1">
        <dgm:presLayoutVars>
          <dgm:bulletEnabled val="1"/>
        </dgm:presLayoutVars>
      </dgm:prSet>
      <dgm:spPr/>
    </dgm:pt>
  </dgm:ptLst>
  <dgm:cxnLst>
    <dgm:cxn modelId="{73A01001-15C0-42C7-8754-DED9C34AA719}" type="presOf" srcId="{1C81BC84-3C41-4696-A9D7-EEC2566DB918}" destId="{027F676E-FEE3-4CCB-A47A-31ABC436C6E2}" srcOrd="0" destOrd="0" presId="urn:microsoft.com/office/officeart/2005/8/layout/list1"/>
    <dgm:cxn modelId="{B37A0B26-78E6-459D-BE5F-B8E361963E8E}" type="presOf" srcId="{B17316EC-B9B3-4A8C-A88A-EDAADCFC1BAC}" destId="{56DBAB0C-E0E0-4162-B432-24C831FC40A8}" srcOrd="0" destOrd="0" presId="urn:microsoft.com/office/officeart/2005/8/layout/list1"/>
    <dgm:cxn modelId="{50477928-BAF1-41C7-80B1-755DA2E747E1}" srcId="{EA520E05-2C6F-40DB-B916-50770B05AFA7}" destId="{43C612F3-EC11-4C2E-9A46-C2670ABE1F85}" srcOrd="4" destOrd="0" parTransId="{DA36DE2A-F51B-439A-B032-FD3DCCB00E9E}" sibTransId="{9EEEDD0D-4657-483B-8F6F-B198FB812F6A}"/>
    <dgm:cxn modelId="{8325B92F-0FB6-477C-934D-586A5A0CFAA3}" srcId="{EA520E05-2C6F-40DB-B916-50770B05AFA7}" destId="{3771F8B8-99EC-4050-B166-72600907C8DD}" srcOrd="3" destOrd="0" parTransId="{891D8C49-2585-4586-983C-6FA8FB1B9513}" sibTransId="{70F69DA1-C06A-41DB-9988-5861B7CF6B56}"/>
    <dgm:cxn modelId="{E7142F35-5799-45D9-85D5-AE1748EF42B9}" type="presOf" srcId="{43C612F3-EC11-4C2E-9A46-C2670ABE1F85}" destId="{027F676E-FEE3-4CCB-A47A-31ABC436C6E2}" srcOrd="0" destOrd="4" presId="urn:microsoft.com/office/officeart/2005/8/layout/list1"/>
    <dgm:cxn modelId="{735BF33F-39EE-4962-87CE-9B5B37C15C6F}" type="presOf" srcId="{EA520E05-2C6F-40DB-B916-50770B05AFA7}" destId="{B39E258D-449F-4D8A-93D7-B53C6AA1D4DA}" srcOrd="1" destOrd="0" presId="urn:microsoft.com/office/officeart/2005/8/layout/list1"/>
    <dgm:cxn modelId="{2793DE44-983F-4CF2-9B5A-6609F0F40767}" srcId="{EA520E05-2C6F-40DB-B916-50770B05AFA7}" destId="{997C009B-A5A5-4A50-BA84-368BB95490D1}" srcOrd="2" destOrd="0" parTransId="{CD9911A9-1034-40B4-A482-FED9A56767F6}" sibTransId="{FF3C6530-2545-40AB-96EE-AB45EA777D52}"/>
    <dgm:cxn modelId="{1C4E8275-D4F6-4483-AA52-63FD76350E87}" type="presOf" srcId="{3771F8B8-99EC-4050-B166-72600907C8DD}" destId="{027F676E-FEE3-4CCB-A47A-31ABC436C6E2}" srcOrd="0" destOrd="3" presId="urn:microsoft.com/office/officeart/2005/8/layout/list1"/>
    <dgm:cxn modelId="{83273882-DE4F-4482-8037-C7F6A7940759}" type="presOf" srcId="{2D90B79C-086B-4CA5-AD33-F9C7D7167D7D}" destId="{027F676E-FEE3-4CCB-A47A-31ABC436C6E2}" srcOrd="0" destOrd="1" presId="urn:microsoft.com/office/officeart/2005/8/layout/list1"/>
    <dgm:cxn modelId="{19847492-7D52-4488-8D75-DAD90ECD95D0}" type="presOf" srcId="{EA520E05-2C6F-40DB-B916-50770B05AFA7}" destId="{30AAEA07-6262-4C53-9BFA-E979D0913BBF}" srcOrd="0" destOrd="0" presId="urn:microsoft.com/office/officeart/2005/8/layout/list1"/>
    <dgm:cxn modelId="{2FE1289D-7A00-4412-B32C-6DB1A568AEBF}" type="presOf" srcId="{997C009B-A5A5-4A50-BA84-368BB95490D1}" destId="{027F676E-FEE3-4CCB-A47A-31ABC436C6E2}" srcOrd="0" destOrd="2" presId="urn:microsoft.com/office/officeart/2005/8/layout/list1"/>
    <dgm:cxn modelId="{579150A3-67A9-409F-97EC-91A8D6C9D0C1}" srcId="{EA520E05-2C6F-40DB-B916-50770B05AFA7}" destId="{1C81BC84-3C41-4696-A9D7-EEC2566DB918}" srcOrd="0" destOrd="0" parTransId="{41516AB6-FA86-4590-A0A2-4AAE729D0C21}" sibTransId="{70FB96B0-B3A7-4E4E-8BFB-3181C6F0CEC4}"/>
    <dgm:cxn modelId="{E7EF82EA-4C1A-48BA-BAE0-E1C2F570B16F}" srcId="{B17316EC-B9B3-4A8C-A88A-EDAADCFC1BAC}" destId="{EA520E05-2C6F-40DB-B916-50770B05AFA7}" srcOrd="0" destOrd="0" parTransId="{05494AC3-3C50-41CB-BDBC-A137BC483DE6}" sibTransId="{A9521907-4F9E-4492-9DDF-7BE7CB1E7E7B}"/>
    <dgm:cxn modelId="{C5D47AF6-D753-4286-8593-11380C610B03}" srcId="{EA520E05-2C6F-40DB-B916-50770B05AFA7}" destId="{2D90B79C-086B-4CA5-AD33-F9C7D7167D7D}" srcOrd="1" destOrd="0" parTransId="{80D34EB6-AF0D-4910-BE4F-B6AC6D1E1C07}" sibTransId="{F79452F4-3107-4E38-A1BC-7370EA036F2A}"/>
    <dgm:cxn modelId="{F4285B8D-EF22-4366-9BC2-2F4C811A7EC6}" type="presParOf" srcId="{56DBAB0C-E0E0-4162-B432-24C831FC40A8}" destId="{483FEE2A-161C-412F-AA6D-8278B7834D6B}" srcOrd="0" destOrd="0" presId="urn:microsoft.com/office/officeart/2005/8/layout/list1"/>
    <dgm:cxn modelId="{45EA9163-342D-47D9-A359-35E64102C55C}" type="presParOf" srcId="{483FEE2A-161C-412F-AA6D-8278B7834D6B}" destId="{30AAEA07-6262-4C53-9BFA-E979D0913BBF}" srcOrd="0" destOrd="0" presId="urn:microsoft.com/office/officeart/2005/8/layout/list1"/>
    <dgm:cxn modelId="{1DAFB880-CA31-4AA0-A948-D5C84C16B81F}" type="presParOf" srcId="{483FEE2A-161C-412F-AA6D-8278B7834D6B}" destId="{B39E258D-449F-4D8A-93D7-B53C6AA1D4DA}" srcOrd="1" destOrd="0" presId="urn:microsoft.com/office/officeart/2005/8/layout/list1"/>
    <dgm:cxn modelId="{C2175CB3-F0DF-46C4-A850-9C50552B7C53}" type="presParOf" srcId="{56DBAB0C-E0E0-4162-B432-24C831FC40A8}" destId="{73E662A8-EFD7-47DE-A53A-BE7C03F3D910}" srcOrd="1" destOrd="0" presId="urn:microsoft.com/office/officeart/2005/8/layout/list1"/>
    <dgm:cxn modelId="{EBA7DB89-B943-40DC-B0DF-9D5A23BF19F5}" type="presParOf" srcId="{56DBAB0C-E0E0-4162-B432-24C831FC40A8}" destId="{027F676E-FEE3-4CCB-A47A-31ABC436C6E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98AC69-A2E1-4EF6-98AE-C7683E7A03E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0DE82B9-5DD9-40E0-95DC-8CBF1A778EDE}">
      <dgm:prSet/>
      <dgm:spPr/>
      <dgm:t>
        <a:bodyPr/>
        <a:lstStyle/>
        <a:p>
          <a:r>
            <a:rPr lang="en-US" dirty="0"/>
            <a:t>Understand the concept of remote event receivers</a:t>
          </a:r>
        </a:p>
      </dgm:t>
    </dgm:pt>
    <dgm:pt modelId="{2107A6AC-B1C6-4C49-9242-25D011147D1D}" type="parTrans" cxnId="{0F25235F-A4BE-4D80-A71E-80CD98ECB766}">
      <dgm:prSet/>
      <dgm:spPr/>
      <dgm:t>
        <a:bodyPr/>
        <a:lstStyle/>
        <a:p>
          <a:endParaRPr lang="en-US"/>
        </a:p>
      </dgm:t>
    </dgm:pt>
    <dgm:pt modelId="{A9862B88-8689-4841-AF1D-4BC3324CDE44}" type="sibTrans" cxnId="{0F25235F-A4BE-4D80-A71E-80CD98ECB766}">
      <dgm:prSet/>
      <dgm:spPr/>
      <dgm:t>
        <a:bodyPr/>
        <a:lstStyle/>
        <a:p>
          <a:endParaRPr lang="en-US"/>
        </a:p>
      </dgm:t>
    </dgm:pt>
    <dgm:pt modelId="{A67EA21E-A5DE-4B87-9D01-0E72DF0A7103}">
      <dgm:prSet/>
      <dgm:spPr/>
      <dgm:t>
        <a:bodyPr/>
        <a:lstStyle/>
        <a:p>
          <a:r>
            <a:rPr lang="en-US"/>
            <a:t>Learn the different types of remote event receivers</a:t>
          </a:r>
          <a:endParaRPr lang="en-US" dirty="0"/>
        </a:p>
      </dgm:t>
    </dgm:pt>
    <dgm:pt modelId="{CDFC89F3-2E83-4CB8-BCB1-3CCBF4D7906F}" type="parTrans" cxnId="{CD436C98-83A7-4752-8FBA-B3D448FC5923}">
      <dgm:prSet/>
      <dgm:spPr/>
      <dgm:t>
        <a:bodyPr/>
        <a:lstStyle/>
        <a:p>
          <a:endParaRPr lang="en-US"/>
        </a:p>
      </dgm:t>
    </dgm:pt>
    <dgm:pt modelId="{634F3946-8D14-424F-A0AD-FCC68C6638E1}" type="sibTrans" cxnId="{CD436C98-83A7-4752-8FBA-B3D448FC5923}">
      <dgm:prSet/>
      <dgm:spPr/>
      <dgm:t>
        <a:bodyPr/>
        <a:lstStyle/>
        <a:p>
          <a:endParaRPr lang="en-US"/>
        </a:p>
      </dgm:t>
    </dgm:pt>
    <dgm:pt modelId="{3031FF6C-248A-45E4-8DD8-E639782565CD}">
      <dgm:prSet/>
      <dgm:spPr/>
      <dgm:t>
        <a:bodyPr/>
        <a:lstStyle/>
        <a:p>
          <a:r>
            <a:rPr lang="en-US"/>
            <a:t>Learn how to create and work with remote event receivers</a:t>
          </a:r>
          <a:endParaRPr lang="en-US" dirty="0"/>
        </a:p>
      </dgm:t>
    </dgm:pt>
    <dgm:pt modelId="{09D6291C-6D77-4B30-B2F8-448C4D4B78FC}" type="parTrans" cxnId="{7A2D251F-7E78-4154-AF01-B546D9B2D875}">
      <dgm:prSet/>
      <dgm:spPr/>
      <dgm:t>
        <a:bodyPr/>
        <a:lstStyle/>
        <a:p>
          <a:endParaRPr lang="en-US"/>
        </a:p>
      </dgm:t>
    </dgm:pt>
    <dgm:pt modelId="{F8B3A3A6-772D-4CDA-ADC5-B40C109A8675}" type="sibTrans" cxnId="{7A2D251F-7E78-4154-AF01-B546D9B2D875}">
      <dgm:prSet/>
      <dgm:spPr/>
      <dgm:t>
        <a:bodyPr/>
        <a:lstStyle/>
        <a:p>
          <a:endParaRPr lang="en-US"/>
        </a:p>
      </dgm:t>
    </dgm:pt>
    <dgm:pt modelId="{5BC7F1D4-0D30-434E-AFCB-31EBBA1C5B59}" type="pres">
      <dgm:prSet presAssocID="{2798AC69-A2E1-4EF6-98AE-C7683E7A03EC}" presName="CompostProcess" presStyleCnt="0">
        <dgm:presLayoutVars>
          <dgm:dir/>
          <dgm:resizeHandles val="exact"/>
        </dgm:presLayoutVars>
      </dgm:prSet>
      <dgm:spPr/>
    </dgm:pt>
    <dgm:pt modelId="{1C79580F-FA24-454B-BC42-1742933B42B3}" type="pres">
      <dgm:prSet presAssocID="{2798AC69-A2E1-4EF6-98AE-C7683E7A03EC}" presName="arrow" presStyleLbl="bgShp" presStyleIdx="0" presStyleCnt="1"/>
      <dgm:spPr/>
    </dgm:pt>
    <dgm:pt modelId="{FD03593B-BDE2-4F5D-A0FC-39F9CD5CF603}" type="pres">
      <dgm:prSet presAssocID="{2798AC69-A2E1-4EF6-98AE-C7683E7A03EC}" presName="linearProcess" presStyleCnt="0"/>
      <dgm:spPr/>
    </dgm:pt>
    <dgm:pt modelId="{608F863E-2DA1-4EEE-B455-2467BD36206A}" type="pres">
      <dgm:prSet presAssocID="{B0DE82B9-5DD9-40E0-95DC-8CBF1A778EDE}" presName="textNode" presStyleLbl="node1" presStyleIdx="0" presStyleCnt="3">
        <dgm:presLayoutVars>
          <dgm:bulletEnabled val="1"/>
        </dgm:presLayoutVars>
      </dgm:prSet>
      <dgm:spPr/>
    </dgm:pt>
    <dgm:pt modelId="{F921DCF8-A45E-4B8A-BDDA-64C0EE666967}" type="pres">
      <dgm:prSet presAssocID="{A9862B88-8689-4841-AF1D-4BC3324CDE44}" presName="sibTrans" presStyleCnt="0"/>
      <dgm:spPr/>
    </dgm:pt>
    <dgm:pt modelId="{AE0CD186-1854-4DED-BC91-483AD118C94B}" type="pres">
      <dgm:prSet presAssocID="{A67EA21E-A5DE-4B87-9D01-0E72DF0A7103}" presName="textNode" presStyleLbl="node1" presStyleIdx="1" presStyleCnt="3">
        <dgm:presLayoutVars>
          <dgm:bulletEnabled val="1"/>
        </dgm:presLayoutVars>
      </dgm:prSet>
      <dgm:spPr/>
    </dgm:pt>
    <dgm:pt modelId="{3DCAC961-9137-412A-878F-0C127635CE2F}" type="pres">
      <dgm:prSet presAssocID="{634F3946-8D14-424F-A0AD-FCC68C6638E1}" presName="sibTrans" presStyleCnt="0"/>
      <dgm:spPr/>
    </dgm:pt>
    <dgm:pt modelId="{6A8F35B6-8677-4125-8D30-B8BF207BB25B}" type="pres">
      <dgm:prSet presAssocID="{3031FF6C-248A-45E4-8DD8-E639782565CD}" presName="textNode" presStyleLbl="node1" presStyleIdx="2" presStyleCnt="3">
        <dgm:presLayoutVars>
          <dgm:bulletEnabled val="1"/>
        </dgm:presLayoutVars>
      </dgm:prSet>
      <dgm:spPr/>
    </dgm:pt>
  </dgm:ptLst>
  <dgm:cxnLst>
    <dgm:cxn modelId="{7B4C7F06-DD04-4C96-98D5-17154700E41D}" type="presOf" srcId="{3031FF6C-248A-45E4-8DD8-E639782565CD}" destId="{6A8F35B6-8677-4125-8D30-B8BF207BB25B}" srcOrd="0" destOrd="0" presId="urn:microsoft.com/office/officeart/2005/8/layout/hProcess9"/>
    <dgm:cxn modelId="{9B42261E-FEF3-413B-8C44-833558317E71}" type="presOf" srcId="{2798AC69-A2E1-4EF6-98AE-C7683E7A03EC}" destId="{5BC7F1D4-0D30-434E-AFCB-31EBBA1C5B59}" srcOrd="0" destOrd="0" presId="urn:microsoft.com/office/officeart/2005/8/layout/hProcess9"/>
    <dgm:cxn modelId="{7A2D251F-7E78-4154-AF01-B546D9B2D875}" srcId="{2798AC69-A2E1-4EF6-98AE-C7683E7A03EC}" destId="{3031FF6C-248A-45E4-8DD8-E639782565CD}" srcOrd="2" destOrd="0" parTransId="{09D6291C-6D77-4B30-B2F8-448C4D4B78FC}" sibTransId="{F8B3A3A6-772D-4CDA-ADC5-B40C109A8675}"/>
    <dgm:cxn modelId="{0F25235F-A4BE-4D80-A71E-80CD98ECB766}" srcId="{2798AC69-A2E1-4EF6-98AE-C7683E7A03EC}" destId="{B0DE82B9-5DD9-40E0-95DC-8CBF1A778EDE}" srcOrd="0" destOrd="0" parTransId="{2107A6AC-B1C6-4C49-9242-25D011147D1D}" sibTransId="{A9862B88-8689-4841-AF1D-4BC3324CDE44}"/>
    <dgm:cxn modelId="{CD436C98-83A7-4752-8FBA-B3D448FC5923}" srcId="{2798AC69-A2E1-4EF6-98AE-C7683E7A03EC}" destId="{A67EA21E-A5DE-4B87-9D01-0E72DF0A7103}" srcOrd="1" destOrd="0" parTransId="{CDFC89F3-2E83-4CB8-BCB1-3CCBF4D7906F}" sibTransId="{634F3946-8D14-424F-A0AD-FCC68C6638E1}"/>
    <dgm:cxn modelId="{8480F9DD-2B4B-42A5-A8BB-E68B8DC36793}" type="presOf" srcId="{B0DE82B9-5DD9-40E0-95DC-8CBF1A778EDE}" destId="{608F863E-2DA1-4EEE-B455-2467BD36206A}" srcOrd="0" destOrd="0" presId="urn:microsoft.com/office/officeart/2005/8/layout/hProcess9"/>
    <dgm:cxn modelId="{0710AAE1-B842-489D-9583-E9D16F2A7F3F}" type="presOf" srcId="{A67EA21E-A5DE-4B87-9D01-0E72DF0A7103}" destId="{AE0CD186-1854-4DED-BC91-483AD118C94B}" srcOrd="0" destOrd="0" presId="urn:microsoft.com/office/officeart/2005/8/layout/hProcess9"/>
    <dgm:cxn modelId="{4B5728B5-1F0C-4E8D-A856-1A07C1918B50}" type="presParOf" srcId="{5BC7F1D4-0D30-434E-AFCB-31EBBA1C5B59}" destId="{1C79580F-FA24-454B-BC42-1742933B42B3}" srcOrd="0" destOrd="0" presId="urn:microsoft.com/office/officeart/2005/8/layout/hProcess9"/>
    <dgm:cxn modelId="{7B1CCF65-38E9-4062-9811-4F5B4EF0C79C}" type="presParOf" srcId="{5BC7F1D4-0D30-434E-AFCB-31EBBA1C5B59}" destId="{FD03593B-BDE2-4F5D-A0FC-39F9CD5CF603}" srcOrd="1" destOrd="0" presId="urn:microsoft.com/office/officeart/2005/8/layout/hProcess9"/>
    <dgm:cxn modelId="{1A0CC71D-EA8F-4B2E-BF9C-671BDAB3FBC6}" type="presParOf" srcId="{FD03593B-BDE2-4F5D-A0FC-39F9CD5CF603}" destId="{608F863E-2DA1-4EEE-B455-2467BD36206A}" srcOrd="0" destOrd="0" presId="urn:microsoft.com/office/officeart/2005/8/layout/hProcess9"/>
    <dgm:cxn modelId="{035FD804-9D2B-432A-8792-A353E3B122D9}" type="presParOf" srcId="{FD03593B-BDE2-4F5D-A0FC-39F9CD5CF603}" destId="{F921DCF8-A45E-4B8A-BDDA-64C0EE666967}" srcOrd="1" destOrd="0" presId="urn:microsoft.com/office/officeart/2005/8/layout/hProcess9"/>
    <dgm:cxn modelId="{948872BD-CDDF-453D-9B1F-D91F2C49A774}" type="presParOf" srcId="{FD03593B-BDE2-4F5D-A0FC-39F9CD5CF603}" destId="{AE0CD186-1854-4DED-BC91-483AD118C94B}" srcOrd="2" destOrd="0" presId="urn:microsoft.com/office/officeart/2005/8/layout/hProcess9"/>
    <dgm:cxn modelId="{5C1BF947-B140-49B3-A359-124E4A8002D3}" type="presParOf" srcId="{FD03593B-BDE2-4F5D-A0FC-39F9CD5CF603}" destId="{3DCAC961-9137-412A-878F-0C127635CE2F}" srcOrd="3" destOrd="0" presId="urn:microsoft.com/office/officeart/2005/8/layout/hProcess9"/>
    <dgm:cxn modelId="{DEEB3E7A-1929-42F2-8EF3-3267DB63A78E}" type="presParOf" srcId="{FD03593B-BDE2-4F5D-A0FC-39F9CD5CF603}" destId="{6A8F35B6-8677-4125-8D30-B8BF207BB25B}"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5CAAF6-6627-4A22-9E86-F5089B6652A3}"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9824DE9C-49F0-456A-A79F-9A209758F7A6}">
      <dgm:prSet/>
      <dgm:spPr/>
      <dgm:t>
        <a:bodyPr/>
        <a:lstStyle/>
        <a:p>
          <a:r>
            <a:rPr lang="nl-NL" baseline="0"/>
            <a:t>Synchronous Remote Event Receivers must take less than 30 seconds to complete</a:t>
          </a:r>
          <a:endParaRPr lang="en-US"/>
        </a:p>
      </dgm:t>
    </dgm:pt>
    <dgm:pt modelId="{51421D55-5824-45C8-9695-1FA2C3D2A907}" type="parTrans" cxnId="{BD73AC50-3289-4058-B87D-99D22499B883}">
      <dgm:prSet/>
      <dgm:spPr/>
      <dgm:t>
        <a:bodyPr/>
        <a:lstStyle/>
        <a:p>
          <a:endParaRPr lang="en-US"/>
        </a:p>
      </dgm:t>
    </dgm:pt>
    <dgm:pt modelId="{4E49D01E-E47F-4A57-8311-9AD63AEC95B3}" type="sibTrans" cxnId="{BD73AC50-3289-4058-B87D-99D22499B883}">
      <dgm:prSet/>
      <dgm:spPr/>
      <dgm:t>
        <a:bodyPr/>
        <a:lstStyle/>
        <a:p>
          <a:endParaRPr lang="en-US"/>
        </a:p>
      </dgm:t>
    </dgm:pt>
    <dgm:pt modelId="{54DB35D4-24B2-447F-95D2-059F55C7B984}">
      <dgm:prSet/>
      <dgm:spPr/>
      <dgm:t>
        <a:bodyPr/>
        <a:lstStyle/>
        <a:p>
          <a:r>
            <a:rPr lang="nl-NL" baseline="0"/>
            <a:t>If no response within 30 seconds, SharePoint will call the webservice again</a:t>
          </a:r>
          <a:endParaRPr lang="en-US"/>
        </a:p>
      </dgm:t>
    </dgm:pt>
    <dgm:pt modelId="{24BD884E-BBE9-4632-AB89-33AEF2478EF4}" type="parTrans" cxnId="{B7F90A92-4968-4E8B-8D8A-A0F3C53A0250}">
      <dgm:prSet/>
      <dgm:spPr/>
      <dgm:t>
        <a:bodyPr/>
        <a:lstStyle/>
        <a:p>
          <a:endParaRPr lang="en-US"/>
        </a:p>
      </dgm:t>
    </dgm:pt>
    <dgm:pt modelId="{13C3AB4E-76EC-4F38-8AB0-45E259F49C56}" type="sibTrans" cxnId="{B7F90A92-4968-4E8B-8D8A-A0F3C53A0250}">
      <dgm:prSet/>
      <dgm:spPr/>
      <dgm:t>
        <a:bodyPr/>
        <a:lstStyle/>
        <a:p>
          <a:endParaRPr lang="en-US"/>
        </a:p>
      </dgm:t>
    </dgm:pt>
    <dgm:pt modelId="{78430901-9B3C-421F-8735-AEFA9D09D5DF}">
      <dgm:prSet/>
      <dgm:spPr/>
      <dgm:t>
        <a:bodyPr/>
        <a:lstStyle/>
        <a:p>
          <a:r>
            <a:rPr lang="nl-NL" baseline="0"/>
            <a:t>This happens 3 times</a:t>
          </a:r>
          <a:endParaRPr lang="en-US"/>
        </a:p>
      </dgm:t>
    </dgm:pt>
    <dgm:pt modelId="{C73FD550-29BE-4483-8672-31D3177B8CBE}" type="parTrans" cxnId="{0D609083-41FE-4D05-9639-EE390BB5B19C}">
      <dgm:prSet/>
      <dgm:spPr/>
      <dgm:t>
        <a:bodyPr/>
        <a:lstStyle/>
        <a:p>
          <a:endParaRPr lang="en-US"/>
        </a:p>
      </dgm:t>
    </dgm:pt>
    <dgm:pt modelId="{0A7705D0-73B2-48D2-B1E7-865F9AFA90EF}" type="sibTrans" cxnId="{0D609083-41FE-4D05-9639-EE390BB5B19C}">
      <dgm:prSet/>
      <dgm:spPr/>
      <dgm:t>
        <a:bodyPr/>
        <a:lstStyle/>
        <a:p>
          <a:endParaRPr lang="en-US"/>
        </a:p>
      </dgm:t>
    </dgm:pt>
    <dgm:pt modelId="{ABA804EE-858D-4CF5-959F-BF40524F909B}">
      <dgm:prSet/>
      <dgm:spPr/>
      <dgm:t>
        <a:bodyPr/>
        <a:lstStyle/>
        <a:p>
          <a:r>
            <a:rPr lang="nl-NL" baseline="0" dirty="0"/>
            <a:t>After this it will consider it failed and will not try again</a:t>
          </a:r>
          <a:br>
            <a:rPr lang="nl-NL" baseline="0" dirty="0"/>
          </a:br>
          <a:endParaRPr lang="en-US" dirty="0"/>
        </a:p>
      </dgm:t>
    </dgm:pt>
    <dgm:pt modelId="{301792E5-391E-43C9-90D6-21E0239D3334}" type="parTrans" cxnId="{71FE3295-0B55-4B56-8669-28E446864C71}">
      <dgm:prSet/>
      <dgm:spPr/>
      <dgm:t>
        <a:bodyPr/>
        <a:lstStyle/>
        <a:p>
          <a:endParaRPr lang="en-US"/>
        </a:p>
      </dgm:t>
    </dgm:pt>
    <dgm:pt modelId="{6812E70A-C4CA-4228-8562-5B3552823E4F}" type="sibTrans" cxnId="{71FE3295-0B55-4B56-8669-28E446864C71}">
      <dgm:prSet/>
      <dgm:spPr/>
      <dgm:t>
        <a:bodyPr/>
        <a:lstStyle/>
        <a:p>
          <a:endParaRPr lang="en-US"/>
        </a:p>
      </dgm:t>
    </dgm:pt>
    <dgm:pt modelId="{88385DCE-F918-4FAD-A4CE-510AB43E7B88}">
      <dgm:prSet/>
      <dgm:spPr/>
      <dgm:t>
        <a:bodyPr/>
        <a:lstStyle/>
        <a:p>
          <a:r>
            <a:rPr lang="nl-NL" baseline="0"/>
            <a:t>The remote event receiver webservices must run on HTTP port 80 or HTTPS port 443</a:t>
          </a:r>
          <a:endParaRPr lang="en-US"/>
        </a:p>
      </dgm:t>
    </dgm:pt>
    <dgm:pt modelId="{11EFBC7C-7F8E-4439-9E64-6FC7DD416F57}" type="parTrans" cxnId="{2A332491-5158-450B-85BB-AB3C06116E81}">
      <dgm:prSet/>
      <dgm:spPr/>
      <dgm:t>
        <a:bodyPr/>
        <a:lstStyle/>
        <a:p>
          <a:endParaRPr lang="en-US"/>
        </a:p>
      </dgm:t>
    </dgm:pt>
    <dgm:pt modelId="{935C4F8E-5ED8-464D-A44B-20FD3586F6B4}" type="sibTrans" cxnId="{2A332491-5158-450B-85BB-AB3C06116E81}">
      <dgm:prSet/>
      <dgm:spPr/>
      <dgm:t>
        <a:bodyPr/>
        <a:lstStyle/>
        <a:p>
          <a:endParaRPr lang="en-US"/>
        </a:p>
      </dgm:t>
    </dgm:pt>
    <dgm:pt modelId="{3AFA108A-D17C-4C43-84E9-9B67376EDA18}">
      <dgm:prSet/>
      <dgm:spPr/>
      <dgm:t>
        <a:bodyPr/>
        <a:lstStyle/>
        <a:p>
          <a:r>
            <a:rPr lang="nl-NL" baseline="0"/>
            <a:t>It doesn’t support specifying a custom port</a:t>
          </a:r>
          <a:endParaRPr lang="en-US"/>
        </a:p>
      </dgm:t>
    </dgm:pt>
    <dgm:pt modelId="{82D49F9E-0088-40F8-AFEF-53BD665BEA15}" type="parTrans" cxnId="{14BA46F2-38DE-4420-8283-66C29A06F56A}">
      <dgm:prSet/>
      <dgm:spPr/>
      <dgm:t>
        <a:bodyPr/>
        <a:lstStyle/>
        <a:p>
          <a:endParaRPr lang="en-US"/>
        </a:p>
      </dgm:t>
    </dgm:pt>
    <dgm:pt modelId="{C1A8740B-DABC-4B8E-A3C6-884E389C5105}" type="sibTrans" cxnId="{14BA46F2-38DE-4420-8283-66C29A06F56A}">
      <dgm:prSet/>
      <dgm:spPr/>
      <dgm:t>
        <a:bodyPr/>
        <a:lstStyle/>
        <a:p>
          <a:endParaRPr lang="en-US"/>
        </a:p>
      </dgm:t>
    </dgm:pt>
    <dgm:pt modelId="{5C4A94C1-9EA2-4DE7-947A-9B364C09CD85}" type="pres">
      <dgm:prSet presAssocID="{E55CAAF6-6627-4A22-9E86-F5089B6652A3}" presName="Name0" presStyleCnt="0">
        <dgm:presLayoutVars>
          <dgm:dir/>
          <dgm:animLvl val="lvl"/>
          <dgm:resizeHandles val="exact"/>
        </dgm:presLayoutVars>
      </dgm:prSet>
      <dgm:spPr/>
    </dgm:pt>
    <dgm:pt modelId="{D05C12BE-06CC-45AA-8714-B2AFFBF2C4A9}" type="pres">
      <dgm:prSet presAssocID="{9824DE9C-49F0-456A-A79F-9A209758F7A6}" presName="linNode" presStyleCnt="0"/>
      <dgm:spPr/>
    </dgm:pt>
    <dgm:pt modelId="{0B92F2C5-BF87-4B6B-825B-1A9C44ED9DD6}" type="pres">
      <dgm:prSet presAssocID="{9824DE9C-49F0-456A-A79F-9A209758F7A6}" presName="parentText" presStyleLbl="node1" presStyleIdx="0" presStyleCnt="2">
        <dgm:presLayoutVars>
          <dgm:chMax val="1"/>
          <dgm:bulletEnabled val="1"/>
        </dgm:presLayoutVars>
      </dgm:prSet>
      <dgm:spPr/>
    </dgm:pt>
    <dgm:pt modelId="{0468E54C-D444-4858-8B78-6E1A8C1F90F1}" type="pres">
      <dgm:prSet presAssocID="{9824DE9C-49F0-456A-A79F-9A209758F7A6}" presName="descendantText" presStyleLbl="alignAccFollowNode1" presStyleIdx="0" presStyleCnt="2">
        <dgm:presLayoutVars>
          <dgm:bulletEnabled val="1"/>
        </dgm:presLayoutVars>
      </dgm:prSet>
      <dgm:spPr/>
    </dgm:pt>
    <dgm:pt modelId="{90F2A98F-8301-4285-92F5-1C2BB19B7643}" type="pres">
      <dgm:prSet presAssocID="{4E49D01E-E47F-4A57-8311-9AD63AEC95B3}" presName="sp" presStyleCnt="0"/>
      <dgm:spPr/>
    </dgm:pt>
    <dgm:pt modelId="{E8688873-96C7-45DF-9F7F-541620D66977}" type="pres">
      <dgm:prSet presAssocID="{88385DCE-F918-4FAD-A4CE-510AB43E7B88}" presName="linNode" presStyleCnt="0"/>
      <dgm:spPr/>
    </dgm:pt>
    <dgm:pt modelId="{36A6B555-73CE-414F-8FD4-C7A7D8C46606}" type="pres">
      <dgm:prSet presAssocID="{88385DCE-F918-4FAD-A4CE-510AB43E7B88}" presName="parentText" presStyleLbl="node1" presStyleIdx="1" presStyleCnt="2">
        <dgm:presLayoutVars>
          <dgm:chMax val="1"/>
          <dgm:bulletEnabled val="1"/>
        </dgm:presLayoutVars>
      </dgm:prSet>
      <dgm:spPr/>
    </dgm:pt>
    <dgm:pt modelId="{0FD9B45D-E4D3-4B38-93E4-68585B2418AE}" type="pres">
      <dgm:prSet presAssocID="{88385DCE-F918-4FAD-A4CE-510AB43E7B88}" presName="descendantText" presStyleLbl="alignAccFollowNode1" presStyleIdx="1" presStyleCnt="2">
        <dgm:presLayoutVars>
          <dgm:bulletEnabled val="1"/>
        </dgm:presLayoutVars>
      </dgm:prSet>
      <dgm:spPr/>
    </dgm:pt>
  </dgm:ptLst>
  <dgm:cxnLst>
    <dgm:cxn modelId="{0B71950D-BBC1-4AF2-9165-6BD99C64C5B9}" type="presOf" srcId="{9824DE9C-49F0-456A-A79F-9A209758F7A6}" destId="{0B92F2C5-BF87-4B6B-825B-1A9C44ED9DD6}" srcOrd="0" destOrd="0" presId="urn:microsoft.com/office/officeart/2005/8/layout/vList5"/>
    <dgm:cxn modelId="{DEA6F31B-6891-4211-9256-9D86A2B1D414}" type="presOf" srcId="{78430901-9B3C-421F-8735-AEFA9D09D5DF}" destId="{0468E54C-D444-4858-8B78-6E1A8C1F90F1}" srcOrd="0" destOrd="1" presId="urn:microsoft.com/office/officeart/2005/8/layout/vList5"/>
    <dgm:cxn modelId="{EC360F2F-74DF-4AB2-AE06-1DF98E0D9C51}" type="presOf" srcId="{3AFA108A-D17C-4C43-84E9-9B67376EDA18}" destId="{0FD9B45D-E4D3-4B38-93E4-68585B2418AE}" srcOrd="0" destOrd="0" presId="urn:microsoft.com/office/officeart/2005/8/layout/vList5"/>
    <dgm:cxn modelId="{BD73AC50-3289-4058-B87D-99D22499B883}" srcId="{E55CAAF6-6627-4A22-9E86-F5089B6652A3}" destId="{9824DE9C-49F0-456A-A79F-9A209758F7A6}" srcOrd="0" destOrd="0" parTransId="{51421D55-5824-45C8-9695-1FA2C3D2A907}" sibTransId="{4E49D01E-E47F-4A57-8311-9AD63AEC95B3}"/>
    <dgm:cxn modelId="{483D4D53-FABA-482E-80A0-16220A6D691D}" type="presOf" srcId="{88385DCE-F918-4FAD-A4CE-510AB43E7B88}" destId="{36A6B555-73CE-414F-8FD4-C7A7D8C46606}" srcOrd="0" destOrd="0" presId="urn:microsoft.com/office/officeart/2005/8/layout/vList5"/>
    <dgm:cxn modelId="{0D609083-41FE-4D05-9639-EE390BB5B19C}" srcId="{9824DE9C-49F0-456A-A79F-9A209758F7A6}" destId="{78430901-9B3C-421F-8735-AEFA9D09D5DF}" srcOrd="1" destOrd="0" parTransId="{C73FD550-29BE-4483-8672-31D3177B8CBE}" sibTransId="{0A7705D0-73B2-48D2-B1E7-865F9AFA90EF}"/>
    <dgm:cxn modelId="{2A332491-5158-450B-85BB-AB3C06116E81}" srcId="{E55CAAF6-6627-4A22-9E86-F5089B6652A3}" destId="{88385DCE-F918-4FAD-A4CE-510AB43E7B88}" srcOrd="1" destOrd="0" parTransId="{11EFBC7C-7F8E-4439-9E64-6FC7DD416F57}" sibTransId="{935C4F8E-5ED8-464D-A44B-20FD3586F6B4}"/>
    <dgm:cxn modelId="{B7F90A92-4968-4E8B-8D8A-A0F3C53A0250}" srcId="{9824DE9C-49F0-456A-A79F-9A209758F7A6}" destId="{54DB35D4-24B2-447F-95D2-059F55C7B984}" srcOrd="0" destOrd="0" parTransId="{24BD884E-BBE9-4632-AB89-33AEF2478EF4}" sibTransId="{13C3AB4E-76EC-4F38-8AB0-45E259F49C56}"/>
    <dgm:cxn modelId="{71FE3295-0B55-4B56-8669-28E446864C71}" srcId="{9824DE9C-49F0-456A-A79F-9A209758F7A6}" destId="{ABA804EE-858D-4CF5-959F-BF40524F909B}" srcOrd="2" destOrd="0" parTransId="{301792E5-391E-43C9-90D6-21E0239D3334}" sibTransId="{6812E70A-C4CA-4228-8562-5B3552823E4F}"/>
    <dgm:cxn modelId="{3D494995-2A23-4CAF-8DFD-F1E2188DCC01}" type="presOf" srcId="{E55CAAF6-6627-4A22-9E86-F5089B6652A3}" destId="{5C4A94C1-9EA2-4DE7-947A-9B364C09CD85}" srcOrd="0" destOrd="0" presId="urn:microsoft.com/office/officeart/2005/8/layout/vList5"/>
    <dgm:cxn modelId="{3A18299D-50A4-4108-8C85-864BF228CD0E}" type="presOf" srcId="{54DB35D4-24B2-447F-95D2-059F55C7B984}" destId="{0468E54C-D444-4858-8B78-6E1A8C1F90F1}" srcOrd="0" destOrd="0" presId="urn:microsoft.com/office/officeart/2005/8/layout/vList5"/>
    <dgm:cxn modelId="{E2CA029E-E947-4831-BA0B-ACBC3987E97D}" type="presOf" srcId="{ABA804EE-858D-4CF5-959F-BF40524F909B}" destId="{0468E54C-D444-4858-8B78-6E1A8C1F90F1}" srcOrd="0" destOrd="2" presId="urn:microsoft.com/office/officeart/2005/8/layout/vList5"/>
    <dgm:cxn modelId="{14BA46F2-38DE-4420-8283-66C29A06F56A}" srcId="{88385DCE-F918-4FAD-A4CE-510AB43E7B88}" destId="{3AFA108A-D17C-4C43-84E9-9B67376EDA18}" srcOrd="0" destOrd="0" parTransId="{82D49F9E-0088-40F8-AFEF-53BD665BEA15}" sibTransId="{C1A8740B-DABC-4B8E-A3C6-884E389C5105}"/>
    <dgm:cxn modelId="{14C79D76-076A-4912-A5E3-F69DDE749C7E}" type="presParOf" srcId="{5C4A94C1-9EA2-4DE7-947A-9B364C09CD85}" destId="{D05C12BE-06CC-45AA-8714-B2AFFBF2C4A9}" srcOrd="0" destOrd="0" presId="urn:microsoft.com/office/officeart/2005/8/layout/vList5"/>
    <dgm:cxn modelId="{6C278861-21C3-4071-B9B7-BF7D2F79D13B}" type="presParOf" srcId="{D05C12BE-06CC-45AA-8714-B2AFFBF2C4A9}" destId="{0B92F2C5-BF87-4B6B-825B-1A9C44ED9DD6}" srcOrd="0" destOrd="0" presId="urn:microsoft.com/office/officeart/2005/8/layout/vList5"/>
    <dgm:cxn modelId="{7AC78B49-CDE7-48C3-BA38-F55C28A59D24}" type="presParOf" srcId="{D05C12BE-06CC-45AA-8714-B2AFFBF2C4A9}" destId="{0468E54C-D444-4858-8B78-6E1A8C1F90F1}" srcOrd="1" destOrd="0" presId="urn:microsoft.com/office/officeart/2005/8/layout/vList5"/>
    <dgm:cxn modelId="{E2BA9383-0768-4D02-B939-DD483AB68E61}" type="presParOf" srcId="{5C4A94C1-9EA2-4DE7-947A-9B364C09CD85}" destId="{90F2A98F-8301-4285-92F5-1C2BB19B7643}" srcOrd="1" destOrd="0" presId="urn:microsoft.com/office/officeart/2005/8/layout/vList5"/>
    <dgm:cxn modelId="{3F2C2635-1220-4F57-AAE7-A24C7342BEB7}" type="presParOf" srcId="{5C4A94C1-9EA2-4DE7-947A-9B364C09CD85}" destId="{E8688873-96C7-45DF-9F7F-541620D66977}" srcOrd="2" destOrd="0" presId="urn:microsoft.com/office/officeart/2005/8/layout/vList5"/>
    <dgm:cxn modelId="{CEAF1D38-5B59-46B2-9050-0B2BD9E9A42C}" type="presParOf" srcId="{E8688873-96C7-45DF-9F7F-541620D66977}" destId="{36A6B555-73CE-414F-8FD4-C7A7D8C46606}" srcOrd="0" destOrd="0" presId="urn:microsoft.com/office/officeart/2005/8/layout/vList5"/>
    <dgm:cxn modelId="{8C50CF56-6C0B-4D1C-9AF6-A746B6353E37}" type="presParOf" srcId="{E8688873-96C7-45DF-9F7F-541620D66977}" destId="{0FD9B45D-E4D3-4B38-93E4-68585B2418A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5C45153-6E58-469C-8A29-992C9EC7C4A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FDEB0EE-6E8F-4E8B-AE44-0E721D7ABFA9}">
      <dgm:prSet/>
      <dgm:spPr/>
      <dgm:t>
        <a:bodyPr/>
        <a:lstStyle/>
        <a:p>
          <a:r>
            <a:rPr lang="en-US" baseline="0"/>
            <a:t>SPRemoteEventResult</a:t>
          </a:r>
          <a:endParaRPr lang="en-US"/>
        </a:p>
      </dgm:t>
    </dgm:pt>
    <dgm:pt modelId="{7F9A9714-EBEF-4620-AC24-57B876A2E384}" type="parTrans" cxnId="{84FAA0D1-EB7F-4A21-A4B0-6BB559B379B6}">
      <dgm:prSet/>
      <dgm:spPr/>
      <dgm:t>
        <a:bodyPr/>
        <a:lstStyle/>
        <a:p>
          <a:endParaRPr lang="en-US"/>
        </a:p>
      </dgm:t>
    </dgm:pt>
    <dgm:pt modelId="{BE27E822-0AEC-4D36-8AF7-12B1C717E2CF}" type="sibTrans" cxnId="{84FAA0D1-EB7F-4A21-A4B0-6BB559B379B6}">
      <dgm:prSet/>
      <dgm:spPr/>
      <dgm:t>
        <a:bodyPr/>
        <a:lstStyle/>
        <a:p>
          <a:endParaRPr lang="en-US"/>
        </a:p>
      </dgm:t>
    </dgm:pt>
    <dgm:pt modelId="{C703FFBF-C26C-403A-9986-8CEC8323EA14}">
      <dgm:prSet/>
      <dgm:spPr/>
      <dgm:t>
        <a:bodyPr/>
        <a:lstStyle/>
        <a:p>
          <a:r>
            <a:rPr lang="en-US" baseline="0"/>
            <a:t>Expected to be returned by the RER on Synchronous calls</a:t>
          </a:r>
          <a:endParaRPr lang="en-US"/>
        </a:p>
      </dgm:t>
    </dgm:pt>
    <dgm:pt modelId="{D25D0A52-81C0-4B8B-AE96-E3ECE4C0E2A2}" type="parTrans" cxnId="{CBAD54D3-BBED-4E68-A605-DF328207D411}">
      <dgm:prSet/>
      <dgm:spPr/>
      <dgm:t>
        <a:bodyPr/>
        <a:lstStyle/>
        <a:p>
          <a:endParaRPr lang="en-US"/>
        </a:p>
      </dgm:t>
    </dgm:pt>
    <dgm:pt modelId="{3040BDFF-F64C-481F-A3E5-F2BFC3D9AF4D}" type="sibTrans" cxnId="{CBAD54D3-BBED-4E68-A605-DF328207D411}">
      <dgm:prSet/>
      <dgm:spPr/>
      <dgm:t>
        <a:bodyPr/>
        <a:lstStyle/>
        <a:p>
          <a:endParaRPr lang="en-US"/>
        </a:p>
      </dgm:t>
    </dgm:pt>
    <dgm:pt modelId="{0828B578-ACFA-4754-9819-82DA6CA96765}">
      <dgm:prSet/>
      <dgm:spPr/>
      <dgm:t>
        <a:bodyPr/>
        <a:lstStyle/>
        <a:p>
          <a:r>
            <a:rPr lang="en-US" baseline="0"/>
            <a:t>No need to be concerned about an access token </a:t>
          </a:r>
          <a:endParaRPr lang="en-US"/>
        </a:p>
      </dgm:t>
    </dgm:pt>
    <dgm:pt modelId="{4AAF9F12-06BA-40FD-A8E0-A9598ED9606F}" type="parTrans" cxnId="{18675C03-60E1-4AC1-BA42-28404E77E2E1}">
      <dgm:prSet/>
      <dgm:spPr/>
      <dgm:t>
        <a:bodyPr/>
        <a:lstStyle/>
        <a:p>
          <a:endParaRPr lang="en-US"/>
        </a:p>
      </dgm:t>
    </dgm:pt>
    <dgm:pt modelId="{39D226EB-063A-44BE-935B-EC3CF71A05D5}" type="sibTrans" cxnId="{18675C03-60E1-4AC1-BA42-28404E77E2E1}">
      <dgm:prSet/>
      <dgm:spPr/>
      <dgm:t>
        <a:bodyPr/>
        <a:lstStyle/>
        <a:p>
          <a:endParaRPr lang="en-US"/>
        </a:p>
      </dgm:t>
    </dgm:pt>
    <dgm:pt modelId="{1DF37544-5221-4569-A0D1-7C6EB41D6A0B}">
      <dgm:prSet/>
      <dgm:spPr/>
      <dgm:t>
        <a:bodyPr/>
        <a:lstStyle/>
        <a:p>
          <a:r>
            <a:rPr lang="en-US" baseline="0"/>
            <a:t>Data can be updated using this object using the ChangedItemProperties property</a:t>
          </a:r>
          <a:endParaRPr lang="en-US"/>
        </a:p>
      </dgm:t>
    </dgm:pt>
    <dgm:pt modelId="{D396A041-71D6-4717-951B-6F6EF188B01B}" type="parTrans" cxnId="{74A34ABE-B114-4486-A3AC-305278010F03}">
      <dgm:prSet/>
      <dgm:spPr/>
      <dgm:t>
        <a:bodyPr/>
        <a:lstStyle/>
        <a:p>
          <a:endParaRPr lang="en-US"/>
        </a:p>
      </dgm:t>
    </dgm:pt>
    <dgm:pt modelId="{97BD4291-A1E4-4453-8181-E398414429FB}" type="sibTrans" cxnId="{74A34ABE-B114-4486-A3AC-305278010F03}">
      <dgm:prSet/>
      <dgm:spPr/>
      <dgm:t>
        <a:bodyPr/>
        <a:lstStyle/>
        <a:p>
          <a:endParaRPr lang="en-US"/>
        </a:p>
      </dgm:t>
    </dgm:pt>
    <dgm:pt modelId="{E6F68491-1406-4AA8-AF93-8E6EC01954FC}">
      <dgm:prSet/>
      <dgm:spPr/>
      <dgm:t>
        <a:bodyPr/>
        <a:lstStyle/>
        <a:p>
          <a:r>
            <a:rPr lang="en-US" baseline="0"/>
            <a:t>Status (Cancel/CancelWithError)</a:t>
          </a:r>
          <a:endParaRPr lang="en-US"/>
        </a:p>
      </dgm:t>
    </dgm:pt>
    <dgm:pt modelId="{997AD11C-DE05-438B-8706-2996F87EA8D2}" type="parTrans" cxnId="{2B2F4F22-B891-4EA1-A27E-EC4DCBB5652D}">
      <dgm:prSet/>
      <dgm:spPr/>
      <dgm:t>
        <a:bodyPr/>
        <a:lstStyle/>
        <a:p>
          <a:endParaRPr lang="en-US"/>
        </a:p>
      </dgm:t>
    </dgm:pt>
    <dgm:pt modelId="{EAFF05E0-5C8F-4E21-8B2A-C441531F31F2}" type="sibTrans" cxnId="{2B2F4F22-B891-4EA1-A27E-EC4DCBB5652D}">
      <dgm:prSet/>
      <dgm:spPr/>
      <dgm:t>
        <a:bodyPr/>
        <a:lstStyle/>
        <a:p>
          <a:endParaRPr lang="en-US"/>
        </a:p>
      </dgm:t>
    </dgm:pt>
    <dgm:pt modelId="{AB48D022-4FFE-4A5E-9D10-B2FA25B4982B}">
      <dgm:prSet/>
      <dgm:spPr/>
      <dgm:t>
        <a:bodyPr/>
        <a:lstStyle/>
        <a:p>
          <a:r>
            <a:rPr lang="en-US" baseline="0"/>
            <a:t>ErrorMessage</a:t>
          </a:r>
          <a:endParaRPr lang="en-US"/>
        </a:p>
      </dgm:t>
    </dgm:pt>
    <dgm:pt modelId="{DC6180A9-812E-4C32-B488-27F3DAA812AD}" type="parTrans" cxnId="{5DDA5ED4-3A9E-495E-8613-5D488A58D3FC}">
      <dgm:prSet/>
      <dgm:spPr/>
      <dgm:t>
        <a:bodyPr/>
        <a:lstStyle/>
        <a:p>
          <a:endParaRPr lang="en-US"/>
        </a:p>
      </dgm:t>
    </dgm:pt>
    <dgm:pt modelId="{DA397057-61CE-4BE3-9810-20272BDE69EB}" type="sibTrans" cxnId="{5DDA5ED4-3A9E-495E-8613-5D488A58D3FC}">
      <dgm:prSet/>
      <dgm:spPr/>
      <dgm:t>
        <a:bodyPr/>
        <a:lstStyle/>
        <a:p>
          <a:endParaRPr lang="en-US"/>
        </a:p>
      </dgm:t>
    </dgm:pt>
    <dgm:pt modelId="{0CDF7901-5152-4A34-B8C8-975AC4051791}">
      <dgm:prSet/>
      <dgm:spPr/>
      <dgm:t>
        <a:bodyPr/>
        <a:lstStyle/>
        <a:p>
          <a:r>
            <a:rPr lang="en-US" baseline="0"/>
            <a:t>SPRemoteEventProperties</a:t>
          </a:r>
          <a:endParaRPr lang="en-US"/>
        </a:p>
      </dgm:t>
    </dgm:pt>
    <dgm:pt modelId="{83FE9CFE-BC22-4BF7-848B-35BF6DA2CFBF}" type="parTrans" cxnId="{EB8DD2EF-6DA1-454D-B1A1-86FC8147FBDC}">
      <dgm:prSet/>
      <dgm:spPr/>
      <dgm:t>
        <a:bodyPr/>
        <a:lstStyle/>
        <a:p>
          <a:endParaRPr lang="en-US"/>
        </a:p>
      </dgm:t>
    </dgm:pt>
    <dgm:pt modelId="{EC88BA54-FE94-43D7-AF76-B4CDFC12B1AB}" type="sibTrans" cxnId="{EB8DD2EF-6DA1-454D-B1A1-86FC8147FBDC}">
      <dgm:prSet/>
      <dgm:spPr/>
      <dgm:t>
        <a:bodyPr/>
        <a:lstStyle/>
        <a:p>
          <a:endParaRPr lang="en-US"/>
        </a:p>
      </dgm:t>
    </dgm:pt>
    <dgm:pt modelId="{0F46D006-6CD7-48CE-9AB9-81C624B91BC7}">
      <dgm:prSet/>
      <dgm:spPr/>
      <dgm:t>
        <a:bodyPr/>
        <a:lstStyle/>
        <a:p>
          <a:r>
            <a:rPr lang="en-US" baseline="0"/>
            <a:t>Is passed to the RER from SharePoint</a:t>
          </a:r>
          <a:endParaRPr lang="en-US"/>
        </a:p>
      </dgm:t>
    </dgm:pt>
    <dgm:pt modelId="{A2FBDAB1-6CFB-4C3C-94C0-CA2446429A92}" type="parTrans" cxnId="{2A8FD8E1-991D-43BA-AB2D-5988FDCF99BE}">
      <dgm:prSet/>
      <dgm:spPr/>
      <dgm:t>
        <a:bodyPr/>
        <a:lstStyle/>
        <a:p>
          <a:endParaRPr lang="en-US"/>
        </a:p>
      </dgm:t>
    </dgm:pt>
    <dgm:pt modelId="{19C61AE0-CCEB-4349-A1C7-FE0B1BDEA3E6}" type="sibTrans" cxnId="{2A8FD8E1-991D-43BA-AB2D-5988FDCF99BE}">
      <dgm:prSet/>
      <dgm:spPr/>
      <dgm:t>
        <a:bodyPr/>
        <a:lstStyle/>
        <a:p>
          <a:endParaRPr lang="en-US"/>
        </a:p>
      </dgm:t>
    </dgm:pt>
    <dgm:pt modelId="{6020173E-024C-4AB7-87FE-A2EDCEFEF8C0}">
      <dgm:prSet/>
      <dgm:spPr/>
      <dgm:t>
        <a:bodyPr/>
        <a:lstStyle/>
        <a:p>
          <a:r>
            <a:rPr lang="en-US" baseline="0"/>
            <a:t>EventType</a:t>
          </a:r>
          <a:endParaRPr lang="en-US"/>
        </a:p>
      </dgm:t>
    </dgm:pt>
    <dgm:pt modelId="{F1FBB152-734D-4484-9EB8-BB6F5591BBA7}" type="parTrans" cxnId="{409A51C7-4270-4B9E-A73F-1EF1DF2CDFEF}">
      <dgm:prSet/>
      <dgm:spPr/>
      <dgm:t>
        <a:bodyPr/>
        <a:lstStyle/>
        <a:p>
          <a:endParaRPr lang="en-US"/>
        </a:p>
      </dgm:t>
    </dgm:pt>
    <dgm:pt modelId="{503CDF57-CD9B-435B-917B-C6337267720C}" type="sibTrans" cxnId="{409A51C7-4270-4B9E-A73F-1EF1DF2CDFEF}">
      <dgm:prSet/>
      <dgm:spPr/>
      <dgm:t>
        <a:bodyPr/>
        <a:lstStyle/>
        <a:p>
          <a:endParaRPr lang="en-US"/>
        </a:p>
      </dgm:t>
    </dgm:pt>
    <dgm:pt modelId="{6C98D1B3-7BC4-4505-B546-710B36F42BB2}">
      <dgm:prSet/>
      <dgm:spPr/>
      <dgm:t>
        <a:bodyPr/>
        <a:lstStyle/>
        <a:p>
          <a:r>
            <a:rPr lang="en-US" baseline="0"/>
            <a:t>ItemEventProperties.AfterProperties</a:t>
          </a:r>
          <a:endParaRPr lang="en-US"/>
        </a:p>
      </dgm:t>
    </dgm:pt>
    <dgm:pt modelId="{CBD011CD-D2D7-4BAD-89D2-4BEAFFD1B53C}" type="parTrans" cxnId="{8EF6709A-DF9C-4FA5-A280-BAAE4C41C750}">
      <dgm:prSet/>
      <dgm:spPr/>
      <dgm:t>
        <a:bodyPr/>
        <a:lstStyle/>
        <a:p>
          <a:endParaRPr lang="en-US"/>
        </a:p>
      </dgm:t>
    </dgm:pt>
    <dgm:pt modelId="{57FBF1D2-E9A5-465D-AB78-21057654385E}" type="sibTrans" cxnId="{8EF6709A-DF9C-4FA5-A280-BAAE4C41C750}">
      <dgm:prSet/>
      <dgm:spPr/>
      <dgm:t>
        <a:bodyPr/>
        <a:lstStyle/>
        <a:p>
          <a:endParaRPr lang="en-US"/>
        </a:p>
      </dgm:t>
    </dgm:pt>
    <dgm:pt modelId="{D5050DA7-C898-4EAF-957D-627D15053DC2}" type="pres">
      <dgm:prSet presAssocID="{95C45153-6E58-469C-8A29-992C9EC7C4A9}" presName="linear" presStyleCnt="0">
        <dgm:presLayoutVars>
          <dgm:animLvl val="lvl"/>
          <dgm:resizeHandles val="exact"/>
        </dgm:presLayoutVars>
      </dgm:prSet>
      <dgm:spPr/>
    </dgm:pt>
    <dgm:pt modelId="{C84A2346-F0C2-4758-BFC6-3F32B927969F}" type="pres">
      <dgm:prSet presAssocID="{BFDEB0EE-6E8F-4E8B-AE44-0E721D7ABFA9}" presName="parentText" presStyleLbl="node1" presStyleIdx="0" presStyleCnt="2">
        <dgm:presLayoutVars>
          <dgm:chMax val="0"/>
          <dgm:bulletEnabled val="1"/>
        </dgm:presLayoutVars>
      </dgm:prSet>
      <dgm:spPr/>
    </dgm:pt>
    <dgm:pt modelId="{7A563C4D-F376-46F4-A7BB-1595700E8AAD}" type="pres">
      <dgm:prSet presAssocID="{BFDEB0EE-6E8F-4E8B-AE44-0E721D7ABFA9}" presName="childText" presStyleLbl="revTx" presStyleIdx="0" presStyleCnt="2">
        <dgm:presLayoutVars>
          <dgm:bulletEnabled val="1"/>
        </dgm:presLayoutVars>
      </dgm:prSet>
      <dgm:spPr/>
    </dgm:pt>
    <dgm:pt modelId="{9E78696D-AED2-4BF9-9998-040AD3385B32}" type="pres">
      <dgm:prSet presAssocID="{0CDF7901-5152-4A34-B8C8-975AC4051791}" presName="parentText" presStyleLbl="node1" presStyleIdx="1" presStyleCnt="2">
        <dgm:presLayoutVars>
          <dgm:chMax val="0"/>
          <dgm:bulletEnabled val="1"/>
        </dgm:presLayoutVars>
      </dgm:prSet>
      <dgm:spPr/>
    </dgm:pt>
    <dgm:pt modelId="{CBAC5CB0-3E0A-4FA2-9D79-928096CE3B4A}" type="pres">
      <dgm:prSet presAssocID="{0CDF7901-5152-4A34-B8C8-975AC4051791}" presName="childText" presStyleLbl="revTx" presStyleIdx="1" presStyleCnt="2">
        <dgm:presLayoutVars>
          <dgm:bulletEnabled val="1"/>
        </dgm:presLayoutVars>
      </dgm:prSet>
      <dgm:spPr/>
    </dgm:pt>
  </dgm:ptLst>
  <dgm:cxnLst>
    <dgm:cxn modelId="{7F3B5700-F8E4-41B4-B1AF-2F9DD143E55F}" type="presOf" srcId="{0CDF7901-5152-4A34-B8C8-975AC4051791}" destId="{9E78696D-AED2-4BF9-9998-040AD3385B32}" srcOrd="0" destOrd="0" presId="urn:microsoft.com/office/officeart/2005/8/layout/vList2"/>
    <dgm:cxn modelId="{18675C03-60E1-4AC1-BA42-28404E77E2E1}" srcId="{BFDEB0EE-6E8F-4E8B-AE44-0E721D7ABFA9}" destId="{0828B578-ACFA-4754-9819-82DA6CA96765}" srcOrd="1" destOrd="0" parTransId="{4AAF9F12-06BA-40FD-A8E0-A9598ED9606F}" sibTransId="{39D226EB-063A-44BE-935B-EC3CF71A05D5}"/>
    <dgm:cxn modelId="{91CB2406-08A1-4BAA-95B7-B83AA12DAFC3}" type="presOf" srcId="{0828B578-ACFA-4754-9819-82DA6CA96765}" destId="{7A563C4D-F376-46F4-A7BB-1595700E8AAD}" srcOrd="0" destOrd="1" presId="urn:microsoft.com/office/officeart/2005/8/layout/vList2"/>
    <dgm:cxn modelId="{8396BB21-0CC3-4E15-8BBF-FA54F0A6C8AC}" type="presOf" srcId="{C703FFBF-C26C-403A-9986-8CEC8323EA14}" destId="{7A563C4D-F376-46F4-A7BB-1595700E8AAD}" srcOrd="0" destOrd="0" presId="urn:microsoft.com/office/officeart/2005/8/layout/vList2"/>
    <dgm:cxn modelId="{2B2F4F22-B891-4EA1-A27E-EC4DCBB5652D}" srcId="{BFDEB0EE-6E8F-4E8B-AE44-0E721D7ABFA9}" destId="{E6F68491-1406-4AA8-AF93-8E6EC01954FC}" srcOrd="3" destOrd="0" parTransId="{997AD11C-DE05-438B-8706-2996F87EA8D2}" sibTransId="{EAFF05E0-5C8F-4E21-8B2A-C441531F31F2}"/>
    <dgm:cxn modelId="{9CF16231-1A83-4761-9031-740D8CED4305}" type="presOf" srcId="{1DF37544-5221-4569-A0D1-7C6EB41D6A0B}" destId="{7A563C4D-F376-46F4-A7BB-1595700E8AAD}" srcOrd="0" destOrd="2" presId="urn:microsoft.com/office/officeart/2005/8/layout/vList2"/>
    <dgm:cxn modelId="{76F2F666-5FCB-4E61-8022-B3EFDBC65D0E}" type="presOf" srcId="{BFDEB0EE-6E8F-4E8B-AE44-0E721D7ABFA9}" destId="{C84A2346-F0C2-4758-BFC6-3F32B927969F}" srcOrd="0" destOrd="0" presId="urn:microsoft.com/office/officeart/2005/8/layout/vList2"/>
    <dgm:cxn modelId="{44DC5457-4DFA-4689-83AF-7D7F305411B0}" type="presOf" srcId="{AB48D022-4FFE-4A5E-9D10-B2FA25B4982B}" destId="{7A563C4D-F376-46F4-A7BB-1595700E8AAD}" srcOrd="0" destOrd="4" presId="urn:microsoft.com/office/officeart/2005/8/layout/vList2"/>
    <dgm:cxn modelId="{ED00FD88-1C12-466E-BC61-BC8D520E934D}" type="presOf" srcId="{6C98D1B3-7BC4-4505-B546-710B36F42BB2}" destId="{CBAC5CB0-3E0A-4FA2-9D79-928096CE3B4A}" srcOrd="0" destOrd="2" presId="urn:microsoft.com/office/officeart/2005/8/layout/vList2"/>
    <dgm:cxn modelId="{677D8393-B181-4CDD-98BB-21B368BD8211}" type="presOf" srcId="{6020173E-024C-4AB7-87FE-A2EDCEFEF8C0}" destId="{CBAC5CB0-3E0A-4FA2-9D79-928096CE3B4A}" srcOrd="0" destOrd="1" presId="urn:microsoft.com/office/officeart/2005/8/layout/vList2"/>
    <dgm:cxn modelId="{8EF6709A-DF9C-4FA5-A280-BAAE4C41C750}" srcId="{0CDF7901-5152-4A34-B8C8-975AC4051791}" destId="{6C98D1B3-7BC4-4505-B546-710B36F42BB2}" srcOrd="2" destOrd="0" parTransId="{CBD011CD-D2D7-4BAD-89D2-4BEAFFD1B53C}" sibTransId="{57FBF1D2-E9A5-465D-AB78-21057654385E}"/>
    <dgm:cxn modelId="{74A34ABE-B114-4486-A3AC-305278010F03}" srcId="{BFDEB0EE-6E8F-4E8B-AE44-0E721D7ABFA9}" destId="{1DF37544-5221-4569-A0D1-7C6EB41D6A0B}" srcOrd="2" destOrd="0" parTransId="{D396A041-71D6-4717-951B-6F6EF188B01B}" sibTransId="{97BD4291-A1E4-4453-8181-E398414429FB}"/>
    <dgm:cxn modelId="{650746C5-F8B5-42CC-AE1D-57A3086996AE}" type="presOf" srcId="{95C45153-6E58-469C-8A29-992C9EC7C4A9}" destId="{D5050DA7-C898-4EAF-957D-627D15053DC2}" srcOrd="0" destOrd="0" presId="urn:microsoft.com/office/officeart/2005/8/layout/vList2"/>
    <dgm:cxn modelId="{409A51C7-4270-4B9E-A73F-1EF1DF2CDFEF}" srcId="{0CDF7901-5152-4A34-B8C8-975AC4051791}" destId="{6020173E-024C-4AB7-87FE-A2EDCEFEF8C0}" srcOrd="1" destOrd="0" parTransId="{F1FBB152-734D-4484-9EB8-BB6F5591BBA7}" sibTransId="{503CDF57-CD9B-435B-917B-C6337267720C}"/>
    <dgm:cxn modelId="{A416F9CC-1FBB-4241-B1E1-FEF86A2E5A14}" type="presOf" srcId="{E6F68491-1406-4AA8-AF93-8E6EC01954FC}" destId="{7A563C4D-F376-46F4-A7BB-1595700E8AAD}" srcOrd="0" destOrd="3" presId="urn:microsoft.com/office/officeart/2005/8/layout/vList2"/>
    <dgm:cxn modelId="{84FAA0D1-EB7F-4A21-A4B0-6BB559B379B6}" srcId="{95C45153-6E58-469C-8A29-992C9EC7C4A9}" destId="{BFDEB0EE-6E8F-4E8B-AE44-0E721D7ABFA9}" srcOrd="0" destOrd="0" parTransId="{7F9A9714-EBEF-4620-AC24-57B876A2E384}" sibTransId="{BE27E822-0AEC-4D36-8AF7-12B1C717E2CF}"/>
    <dgm:cxn modelId="{CBAD54D3-BBED-4E68-A605-DF328207D411}" srcId="{BFDEB0EE-6E8F-4E8B-AE44-0E721D7ABFA9}" destId="{C703FFBF-C26C-403A-9986-8CEC8323EA14}" srcOrd="0" destOrd="0" parTransId="{D25D0A52-81C0-4B8B-AE96-E3ECE4C0E2A2}" sibTransId="{3040BDFF-F64C-481F-A3E5-F2BFC3D9AF4D}"/>
    <dgm:cxn modelId="{5DDA5ED4-3A9E-495E-8613-5D488A58D3FC}" srcId="{BFDEB0EE-6E8F-4E8B-AE44-0E721D7ABFA9}" destId="{AB48D022-4FFE-4A5E-9D10-B2FA25B4982B}" srcOrd="4" destOrd="0" parTransId="{DC6180A9-812E-4C32-B488-27F3DAA812AD}" sibTransId="{DA397057-61CE-4BE3-9810-20272BDE69EB}"/>
    <dgm:cxn modelId="{2A8FD8E1-991D-43BA-AB2D-5988FDCF99BE}" srcId="{0CDF7901-5152-4A34-B8C8-975AC4051791}" destId="{0F46D006-6CD7-48CE-9AB9-81C624B91BC7}" srcOrd="0" destOrd="0" parTransId="{A2FBDAB1-6CFB-4C3C-94C0-CA2446429A92}" sibTransId="{19C61AE0-CCEB-4349-A1C7-FE0B1BDEA3E6}"/>
    <dgm:cxn modelId="{EB8DD2EF-6DA1-454D-B1A1-86FC8147FBDC}" srcId="{95C45153-6E58-469C-8A29-992C9EC7C4A9}" destId="{0CDF7901-5152-4A34-B8C8-975AC4051791}" srcOrd="1" destOrd="0" parTransId="{83FE9CFE-BC22-4BF7-848B-35BF6DA2CFBF}" sibTransId="{EC88BA54-FE94-43D7-AF76-B4CDFC12B1AB}"/>
    <dgm:cxn modelId="{EBE23EF3-24C2-469A-81E8-63C1FAC4FEB2}" type="presOf" srcId="{0F46D006-6CD7-48CE-9AB9-81C624B91BC7}" destId="{CBAC5CB0-3E0A-4FA2-9D79-928096CE3B4A}" srcOrd="0" destOrd="0" presId="urn:microsoft.com/office/officeart/2005/8/layout/vList2"/>
    <dgm:cxn modelId="{529E454B-2CBD-472F-956E-649FD3018044}" type="presParOf" srcId="{D5050DA7-C898-4EAF-957D-627D15053DC2}" destId="{C84A2346-F0C2-4758-BFC6-3F32B927969F}" srcOrd="0" destOrd="0" presId="urn:microsoft.com/office/officeart/2005/8/layout/vList2"/>
    <dgm:cxn modelId="{3F16C59C-621B-4577-9528-D8DA67CEC36F}" type="presParOf" srcId="{D5050DA7-C898-4EAF-957D-627D15053DC2}" destId="{7A563C4D-F376-46F4-A7BB-1595700E8AAD}" srcOrd="1" destOrd="0" presId="urn:microsoft.com/office/officeart/2005/8/layout/vList2"/>
    <dgm:cxn modelId="{96F6D8A1-00CC-450B-8257-E6D78F018FB5}" type="presParOf" srcId="{D5050DA7-C898-4EAF-957D-627D15053DC2}" destId="{9E78696D-AED2-4BF9-9998-040AD3385B32}" srcOrd="2" destOrd="0" presId="urn:microsoft.com/office/officeart/2005/8/layout/vList2"/>
    <dgm:cxn modelId="{F63D4950-03DB-4F62-A006-558FF7EFB3F1}" type="presParOf" srcId="{D5050DA7-C898-4EAF-957D-627D15053DC2}" destId="{CBAC5CB0-3E0A-4FA2-9D79-928096CE3B4A}"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029B1F9-354C-446C-8D7A-E19D4F0D771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E35B064-3150-491C-AB28-61044D29A836}">
      <dgm:prSet custT="1"/>
      <dgm:spPr/>
      <dgm:t>
        <a:bodyPr/>
        <a:lstStyle/>
        <a:p>
          <a:r>
            <a:rPr lang="en-GB" sz="1400" dirty="0"/>
            <a:t>For which types of objects are the remote event receivers available?</a:t>
          </a:r>
          <a:endParaRPr lang="en-US" sz="1400" dirty="0"/>
        </a:p>
      </dgm:t>
    </dgm:pt>
    <dgm:pt modelId="{BBBBD1DC-5A38-4801-A13F-52860F51D150}" type="parTrans" cxnId="{DFF21753-1BAD-4C77-8525-97B26675AA95}">
      <dgm:prSet/>
      <dgm:spPr/>
      <dgm:t>
        <a:bodyPr/>
        <a:lstStyle/>
        <a:p>
          <a:endParaRPr lang="en-US"/>
        </a:p>
      </dgm:t>
    </dgm:pt>
    <dgm:pt modelId="{57B80E8A-99AF-4BF1-8593-73F313822EFD}" type="sibTrans" cxnId="{DFF21753-1BAD-4C77-8525-97B26675AA95}">
      <dgm:prSet/>
      <dgm:spPr/>
      <dgm:t>
        <a:bodyPr/>
        <a:lstStyle/>
        <a:p>
          <a:endParaRPr lang="en-US"/>
        </a:p>
      </dgm:t>
    </dgm:pt>
    <dgm:pt modelId="{123EAD3D-BCDB-4083-9DF8-155AA93C3F18}">
      <dgm:prSet custT="1"/>
      <dgm:spPr/>
      <dgm:t>
        <a:bodyPr/>
        <a:lstStyle/>
        <a:p>
          <a:r>
            <a:rPr lang="en-GB" sz="1400" dirty="0"/>
            <a:t>Can you use the remote event receiver wizard in Visual Studio to add an event receiver for installing Add-Ins?</a:t>
          </a:r>
          <a:endParaRPr lang="en-US" sz="1400" dirty="0"/>
        </a:p>
      </dgm:t>
    </dgm:pt>
    <dgm:pt modelId="{F8E1F304-BB0F-429F-8100-239E4C84E440}" type="parTrans" cxnId="{BB83BD26-0E10-4FA3-BDB5-A06DD5CDB7F8}">
      <dgm:prSet/>
      <dgm:spPr/>
      <dgm:t>
        <a:bodyPr/>
        <a:lstStyle/>
        <a:p>
          <a:endParaRPr lang="en-US"/>
        </a:p>
      </dgm:t>
    </dgm:pt>
    <dgm:pt modelId="{8B085A4C-F468-4076-825B-75AD6C3E5F15}" type="sibTrans" cxnId="{BB83BD26-0E10-4FA3-BDB5-A06DD5CDB7F8}">
      <dgm:prSet/>
      <dgm:spPr/>
      <dgm:t>
        <a:bodyPr/>
        <a:lstStyle/>
        <a:p>
          <a:endParaRPr lang="en-US"/>
        </a:p>
      </dgm:t>
    </dgm:pt>
    <dgm:pt modelId="{1C61B076-3B3A-42C6-B442-F05CDE034EFA}">
      <dgm:prSet custT="1"/>
      <dgm:spPr/>
      <dgm:t>
        <a:bodyPr/>
        <a:lstStyle/>
        <a:p>
          <a:r>
            <a:rPr lang="en-US" sz="1400" dirty="0"/>
            <a:t>The </a:t>
          </a:r>
          <a:r>
            <a:rPr lang="en-US" sz="1400" dirty="0" err="1"/>
            <a:t>IRemoteEventService</a:t>
          </a:r>
          <a:r>
            <a:rPr lang="en-US" sz="1400" dirty="0"/>
            <a:t> interface</a:t>
          </a:r>
        </a:p>
      </dgm:t>
    </dgm:pt>
    <dgm:pt modelId="{9E412D3D-5792-4200-9551-60061705B307}" type="parTrans" cxnId="{42190934-F67F-4A52-8E68-D714D847440F}">
      <dgm:prSet/>
      <dgm:spPr/>
      <dgm:t>
        <a:bodyPr/>
        <a:lstStyle/>
        <a:p>
          <a:endParaRPr lang="en-US"/>
        </a:p>
      </dgm:t>
    </dgm:pt>
    <dgm:pt modelId="{659FE89D-C7B5-457C-8D84-8CA52F525FEF}" type="sibTrans" cxnId="{42190934-F67F-4A52-8E68-D714D847440F}">
      <dgm:prSet/>
      <dgm:spPr/>
      <dgm:t>
        <a:bodyPr/>
        <a:lstStyle/>
        <a:p>
          <a:endParaRPr lang="en-US"/>
        </a:p>
      </dgm:t>
    </dgm:pt>
    <dgm:pt modelId="{5635D8A1-EA86-4C79-982F-386AF31971F1}">
      <dgm:prSet custT="1"/>
      <dgm:spPr/>
      <dgm:t>
        <a:bodyPr/>
        <a:lstStyle/>
        <a:p>
          <a:r>
            <a:rPr lang="en-GB" sz="1400" dirty="0"/>
            <a:t>No. The Add-In remote event receivers are handled at the App Manifest level. They can be added via the properties of the Add-In project in Visual Studio.</a:t>
          </a:r>
          <a:endParaRPr lang="en-US" sz="1400" dirty="0"/>
        </a:p>
      </dgm:t>
    </dgm:pt>
    <dgm:pt modelId="{05A45CA1-C773-45A3-BE88-316AA16EA849}" type="parTrans" cxnId="{CC75C375-C63E-4F58-9725-E2B6C6F23144}">
      <dgm:prSet/>
      <dgm:spPr/>
      <dgm:t>
        <a:bodyPr/>
        <a:lstStyle/>
        <a:p>
          <a:endParaRPr lang="en-US"/>
        </a:p>
      </dgm:t>
    </dgm:pt>
    <dgm:pt modelId="{DEE1888D-B27D-49B6-9BFB-433D4220F186}" type="sibTrans" cxnId="{CC75C375-C63E-4F58-9725-E2B6C6F23144}">
      <dgm:prSet/>
      <dgm:spPr/>
      <dgm:t>
        <a:bodyPr/>
        <a:lstStyle/>
        <a:p>
          <a:endParaRPr lang="en-US"/>
        </a:p>
      </dgm:t>
    </dgm:pt>
    <dgm:pt modelId="{293835D8-AD3B-484D-9567-BDEB767EA9BB}">
      <dgm:prSet custT="1"/>
      <dgm:spPr/>
      <dgm:t>
        <a:bodyPr/>
        <a:lstStyle/>
        <a:p>
          <a:r>
            <a:rPr lang="en-US" sz="1400" dirty="0"/>
            <a:t>Lists</a:t>
          </a:r>
        </a:p>
      </dgm:t>
    </dgm:pt>
    <dgm:pt modelId="{1DF1B62C-865E-4823-81E0-FB5D6A536758}" type="parTrans" cxnId="{A1CD2AB8-177E-43CE-935D-7218A5D08EB9}">
      <dgm:prSet/>
      <dgm:spPr/>
      <dgm:t>
        <a:bodyPr/>
        <a:lstStyle/>
        <a:p>
          <a:endParaRPr lang="en-US"/>
        </a:p>
      </dgm:t>
    </dgm:pt>
    <dgm:pt modelId="{ACD2D5BE-6399-4A3F-BD77-92F355730279}" type="sibTrans" cxnId="{A1CD2AB8-177E-43CE-935D-7218A5D08EB9}">
      <dgm:prSet/>
      <dgm:spPr/>
      <dgm:t>
        <a:bodyPr/>
        <a:lstStyle/>
        <a:p>
          <a:endParaRPr lang="en-US"/>
        </a:p>
      </dgm:t>
    </dgm:pt>
    <dgm:pt modelId="{D7C288BB-DD78-4149-8D76-74C8AB844180}">
      <dgm:prSet custT="1"/>
      <dgm:spPr/>
      <dgm:t>
        <a:bodyPr/>
        <a:lstStyle/>
        <a:p>
          <a:r>
            <a:rPr lang="en-GB" sz="1400" dirty="0"/>
            <a:t>What interface should the remote event receiver web service implement?</a:t>
          </a:r>
          <a:endParaRPr lang="en-US" sz="1400" dirty="0"/>
        </a:p>
      </dgm:t>
    </dgm:pt>
    <dgm:pt modelId="{9113D74D-FE95-454F-9B9A-DF5111DCC01B}" type="sibTrans" cxnId="{8B8732EB-79E2-4D99-884D-C8FCE4A64631}">
      <dgm:prSet/>
      <dgm:spPr/>
      <dgm:t>
        <a:bodyPr/>
        <a:lstStyle/>
        <a:p>
          <a:endParaRPr lang="en-US"/>
        </a:p>
      </dgm:t>
    </dgm:pt>
    <dgm:pt modelId="{55085F31-B853-4177-B3DC-DDEA91F9DAD3}" type="parTrans" cxnId="{8B8732EB-79E2-4D99-884D-C8FCE4A64631}">
      <dgm:prSet/>
      <dgm:spPr/>
      <dgm:t>
        <a:bodyPr/>
        <a:lstStyle/>
        <a:p>
          <a:endParaRPr lang="en-US"/>
        </a:p>
      </dgm:t>
    </dgm:pt>
    <dgm:pt modelId="{7CC73E94-DE95-4612-AB8E-6459D0A7FADF}">
      <dgm:prSet custT="1"/>
      <dgm:spPr/>
      <dgm:t>
        <a:bodyPr/>
        <a:lstStyle/>
        <a:p>
          <a:r>
            <a:rPr lang="en-US" sz="1400" dirty="0"/>
            <a:t>List Items</a:t>
          </a:r>
        </a:p>
      </dgm:t>
    </dgm:pt>
    <dgm:pt modelId="{6D1B2F11-00BB-4605-B2BB-68C757C1E332}" type="parTrans" cxnId="{6A4447E8-813D-4725-B9D6-565C515BE7FF}">
      <dgm:prSet/>
      <dgm:spPr/>
      <dgm:t>
        <a:bodyPr/>
        <a:lstStyle/>
        <a:p>
          <a:endParaRPr lang="en-US"/>
        </a:p>
      </dgm:t>
    </dgm:pt>
    <dgm:pt modelId="{4B954EDB-F223-4D27-BE7E-D582D2F6801A}" type="sibTrans" cxnId="{6A4447E8-813D-4725-B9D6-565C515BE7FF}">
      <dgm:prSet/>
      <dgm:spPr/>
      <dgm:t>
        <a:bodyPr/>
        <a:lstStyle/>
        <a:p>
          <a:endParaRPr lang="en-US"/>
        </a:p>
      </dgm:t>
    </dgm:pt>
    <dgm:pt modelId="{9308DC03-72BE-4379-B3E1-DBC88482C518}">
      <dgm:prSet custT="1"/>
      <dgm:spPr/>
      <dgm:t>
        <a:bodyPr/>
        <a:lstStyle/>
        <a:p>
          <a:r>
            <a:rPr lang="en-US" sz="1400" dirty="0"/>
            <a:t>Add-In installation/upgrades/uninstallation</a:t>
          </a:r>
        </a:p>
      </dgm:t>
    </dgm:pt>
    <dgm:pt modelId="{C3B7A06A-89AD-43A0-A601-585AEBB93AA7}" type="parTrans" cxnId="{E4C52372-89E4-4181-8933-98411C08F1A3}">
      <dgm:prSet/>
      <dgm:spPr/>
      <dgm:t>
        <a:bodyPr/>
        <a:lstStyle/>
        <a:p>
          <a:endParaRPr lang="en-US"/>
        </a:p>
      </dgm:t>
    </dgm:pt>
    <dgm:pt modelId="{2058035D-2C9B-4BA1-BDE9-310E1BCFDE65}" type="sibTrans" cxnId="{E4C52372-89E4-4181-8933-98411C08F1A3}">
      <dgm:prSet/>
      <dgm:spPr/>
      <dgm:t>
        <a:bodyPr/>
        <a:lstStyle/>
        <a:p>
          <a:endParaRPr lang="en-US"/>
        </a:p>
      </dgm:t>
    </dgm:pt>
    <dgm:pt modelId="{5C2066CB-A8DE-40EF-8802-C2208F3FAC3B}" type="pres">
      <dgm:prSet presAssocID="{B029B1F9-354C-446C-8D7A-E19D4F0D771F}" presName="linear" presStyleCnt="0">
        <dgm:presLayoutVars>
          <dgm:dir/>
          <dgm:animLvl val="lvl"/>
          <dgm:resizeHandles val="exact"/>
        </dgm:presLayoutVars>
      </dgm:prSet>
      <dgm:spPr/>
    </dgm:pt>
    <dgm:pt modelId="{F0266A8A-6434-4793-9662-7C943CD01FB5}" type="pres">
      <dgm:prSet presAssocID="{2E35B064-3150-491C-AB28-61044D29A836}" presName="parentLin" presStyleCnt="0"/>
      <dgm:spPr/>
    </dgm:pt>
    <dgm:pt modelId="{837D5B0D-2334-49F1-A208-09F3B726EFB8}" type="pres">
      <dgm:prSet presAssocID="{2E35B064-3150-491C-AB28-61044D29A836}" presName="parentLeftMargin" presStyleLbl="node1" presStyleIdx="0" presStyleCnt="3"/>
      <dgm:spPr/>
    </dgm:pt>
    <dgm:pt modelId="{C0BF5464-998F-4715-9B8D-09F971A00C24}" type="pres">
      <dgm:prSet presAssocID="{2E35B064-3150-491C-AB28-61044D29A836}" presName="parentText" presStyleLbl="node1" presStyleIdx="0" presStyleCnt="3">
        <dgm:presLayoutVars>
          <dgm:chMax val="0"/>
          <dgm:bulletEnabled val="1"/>
        </dgm:presLayoutVars>
      </dgm:prSet>
      <dgm:spPr/>
    </dgm:pt>
    <dgm:pt modelId="{7F879612-D656-4204-8C10-CEB4E9C028A1}" type="pres">
      <dgm:prSet presAssocID="{2E35B064-3150-491C-AB28-61044D29A836}" presName="negativeSpace" presStyleCnt="0"/>
      <dgm:spPr/>
    </dgm:pt>
    <dgm:pt modelId="{BA10CE67-E160-413C-ACAC-6647F3CB5468}" type="pres">
      <dgm:prSet presAssocID="{2E35B064-3150-491C-AB28-61044D29A836}" presName="childText" presStyleLbl="conFgAcc1" presStyleIdx="0" presStyleCnt="3">
        <dgm:presLayoutVars>
          <dgm:bulletEnabled val="1"/>
        </dgm:presLayoutVars>
      </dgm:prSet>
      <dgm:spPr/>
    </dgm:pt>
    <dgm:pt modelId="{0704B15B-B47A-4EFC-918A-E0D8A8E51620}" type="pres">
      <dgm:prSet presAssocID="{57B80E8A-99AF-4BF1-8593-73F313822EFD}" presName="spaceBetweenRectangles" presStyleCnt="0"/>
      <dgm:spPr/>
    </dgm:pt>
    <dgm:pt modelId="{2082FFBE-4DEF-4A87-A2BD-B34357C0E6F5}" type="pres">
      <dgm:prSet presAssocID="{D7C288BB-DD78-4149-8D76-74C8AB844180}" presName="parentLin" presStyleCnt="0"/>
      <dgm:spPr/>
    </dgm:pt>
    <dgm:pt modelId="{6C8A5B89-C76F-4556-8E31-948AEB20EB04}" type="pres">
      <dgm:prSet presAssocID="{D7C288BB-DD78-4149-8D76-74C8AB844180}" presName="parentLeftMargin" presStyleLbl="node1" presStyleIdx="0" presStyleCnt="3"/>
      <dgm:spPr/>
    </dgm:pt>
    <dgm:pt modelId="{06D1EA39-E00C-41DC-BA6F-74412D0037C5}" type="pres">
      <dgm:prSet presAssocID="{D7C288BB-DD78-4149-8D76-74C8AB844180}" presName="parentText" presStyleLbl="node1" presStyleIdx="1" presStyleCnt="3">
        <dgm:presLayoutVars>
          <dgm:chMax val="0"/>
          <dgm:bulletEnabled val="1"/>
        </dgm:presLayoutVars>
      </dgm:prSet>
      <dgm:spPr/>
    </dgm:pt>
    <dgm:pt modelId="{90AC3EB6-C381-419B-8448-5F0383C25841}" type="pres">
      <dgm:prSet presAssocID="{D7C288BB-DD78-4149-8D76-74C8AB844180}" presName="negativeSpace" presStyleCnt="0"/>
      <dgm:spPr/>
    </dgm:pt>
    <dgm:pt modelId="{A8CB8320-32A3-491E-B949-8C0AE8FD3A4C}" type="pres">
      <dgm:prSet presAssocID="{D7C288BB-DD78-4149-8D76-74C8AB844180}" presName="childText" presStyleLbl="conFgAcc1" presStyleIdx="1" presStyleCnt="3">
        <dgm:presLayoutVars>
          <dgm:bulletEnabled val="1"/>
        </dgm:presLayoutVars>
      </dgm:prSet>
      <dgm:spPr/>
    </dgm:pt>
    <dgm:pt modelId="{BADC0752-4967-4349-B658-16C7CBAC7D7F}" type="pres">
      <dgm:prSet presAssocID="{9113D74D-FE95-454F-9B9A-DF5111DCC01B}" presName="spaceBetweenRectangles" presStyleCnt="0"/>
      <dgm:spPr/>
    </dgm:pt>
    <dgm:pt modelId="{F6D76160-FFF8-44DC-9EE9-71E5BD95622A}" type="pres">
      <dgm:prSet presAssocID="{123EAD3D-BCDB-4083-9DF8-155AA93C3F18}" presName="parentLin" presStyleCnt="0"/>
      <dgm:spPr/>
    </dgm:pt>
    <dgm:pt modelId="{B8EECB2B-17A5-4F24-B449-EE4FA59B0895}" type="pres">
      <dgm:prSet presAssocID="{123EAD3D-BCDB-4083-9DF8-155AA93C3F18}" presName="parentLeftMargin" presStyleLbl="node1" presStyleIdx="1" presStyleCnt="3"/>
      <dgm:spPr/>
    </dgm:pt>
    <dgm:pt modelId="{A3901CFB-E2E1-4255-A15D-55082E8B0F9A}" type="pres">
      <dgm:prSet presAssocID="{123EAD3D-BCDB-4083-9DF8-155AA93C3F18}" presName="parentText" presStyleLbl="node1" presStyleIdx="2" presStyleCnt="3">
        <dgm:presLayoutVars>
          <dgm:chMax val="0"/>
          <dgm:bulletEnabled val="1"/>
        </dgm:presLayoutVars>
      </dgm:prSet>
      <dgm:spPr/>
    </dgm:pt>
    <dgm:pt modelId="{BBCE37CC-5722-43EA-A85E-1A7783F788CB}" type="pres">
      <dgm:prSet presAssocID="{123EAD3D-BCDB-4083-9DF8-155AA93C3F18}" presName="negativeSpace" presStyleCnt="0"/>
      <dgm:spPr/>
    </dgm:pt>
    <dgm:pt modelId="{D01BDCF0-7B1C-4FEB-86B6-F4AE27A8F944}" type="pres">
      <dgm:prSet presAssocID="{123EAD3D-BCDB-4083-9DF8-155AA93C3F18}" presName="childText" presStyleLbl="conFgAcc1" presStyleIdx="2" presStyleCnt="3">
        <dgm:presLayoutVars>
          <dgm:bulletEnabled val="1"/>
        </dgm:presLayoutVars>
      </dgm:prSet>
      <dgm:spPr/>
    </dgm:pt>
  </dgm:ptLst>
  <dgm:cxnLst>
    <dgm:cxn modelId="{6052AF23-733C-4EF8-A433-5F49F25D8022}" type="presOf" srcId="{123EAD3D-BCDB-4083-9DF8-155AA93C3F18}" destId="{A3901CFB-E2E1-4255-A15D-55082E8B0F9A}" srcOrd="1" destOrd="0" presId="urn:microsoft.com/office/officeart/2005/8/layout/list1"/>
    <dgm:cxn modelId="{BB83BD26-0E10-4FA3-BDB5-A06DD5CDB7F8}" srcId="{B029B1F9-354C-446C-8D7A-E19D4F0D771F}" destId="{123EAD3D-BCDB-4083-9DF8-155AA93C3F18}" srcOrd="2" destOrd="0" parTransId="{F8E1F304-BB0F-429F-8100-239E4C84E440}" sibTransId="{8B085A4C-F468-4076-825B-75AD6C3E5F15}"/>
    <dgm:cxn modelId="{8ADDE628-046C-47B5-80CB-EB32C17AEFF7}" type="presOf" srcId="{5635D8A1-EA86-4C79-982F-386AF31971F1}" destId="{D01BDCF0-7B1C-4FEB-86B6-F4AE27A8F944}" srcOrd="0" destOrd="0" presId="urn:microsoft.com/office/officeart/2005/8/layout/list1"/>
    <dgm:cxn modelId="{4325D02F-4AED-495D-A680-2D796430C9D2}" type="presOf" srcId="{293835D8-AD3B-484D-9567-BDEB767EA9BB}" destId="{BA10CE67-E160-413C-ACAC-6647F3CB5468}" srcOrd="0" destOrd="0" presId="urn:microsoft.com/office/officeart/2005/8/layout/list1"/>
    <dgm:cxn modelId="{42190934-F67F-4A52-8E68-D714D847440F}" srcId="{D7C288BB-DD78-4149-8D76-74C8AB844180}" destId="{1C61B076-3B3A-42C6-B442-F05CDE034EFA}" srcOrd="0" destOrd="0" parTransId="{9E412D3D-5792-4200-9551-60061705B307}" sibTransId="{659FE89D-C7B5-457C-8D84-8CA52F525FEF}"/>
    <dgm:cxn modelId="{4D94C26D-C9F3-47BB-A980-F07E9A70CD09}" type="presOf" srcId="{1C61B076-3B3A-42C6-B442-F05CDE034EFA}" destId="{A8CB8320-32A3-491E-B949-8C0AE8FD3A4C}" srcOrd="0" destOrd="0" presId="urn:microsoft.com/office/officeart/2005/8/layout/list1"/>
    <dgm:cxn modelId="{E4C52372-89E4-4181-8933-98411C08F1A3}" srcId="{2E35B064-3150-491C-AB28-61044D29A836}" destId="{9308DC03-72BE-4379-B3E1-DBC88482C518}" srcOrd="2" destOrd="0" parTransId="{C3B7A06A-89AD-43A0-A601-585AEBB93AA7}" sibTransId="{2058035D-2C9B-4BA1-BDE9-310E1BCFDE65}"/>
    <dgm:cxn modelId="{DFF21753-1BAD-4C77-8525-97B26675AA95}" srcId="{B029B1F9-354C-446C-8D7A-E19D4F0D771F}" destId="{2E35B064-3150-491C-AB28-61044D29A836}" srcOrd="0" destOrd="0" parTransId="{BBBBD1DC-5A38-4801-A13F-52860F51D150}" sibTransId="{57B80E8A-99AF-4BF1-8593-73F313822EFD}"/>
    <dgm:cxn modelId="{CC75C375-C63E-4F58-9725-E2B6C6F23144}" srcId="{123EAD3D-BCDB-4083-9DF8-155AA93C3F18}" destId="{5635D8A1-EA86-4C79-982F-386AF31971F1}" srcOrd="0" destOrd="0" parTransId="{05A45CA1-C773-45A3-BE88-316AA16EA849}" sibTransId="{DEE1888D-B27D-49B6-9BFB-433D4220F186}"/>
    <dgm:cxn modelId="{29AF8777-7D23-452D-AC8C-FE38C3F6C5DB}" type="presOf" srcId="{123EAD3D-BCDB-4083-9DF8-155AA93C3F18}" destId="{B8EECB2B-17A5-4F24-B449-EE4FA59B0895}" srcOrd="0" destOrd="0" presId="urn:microsoft.com/office/officeart/2005/8/layout/list1"/>
    <dgm:cxn modelId="{0A2D5880-40D8-41A9-B4FE-C41D8C5C12C6}" type="presOf" srcId="{7CC73E94-DE95-4612-AB8E-6459D0A7FADF}" destId="{BA10CE67-E160-413C-ACAC-6647F3CB5468}" srcOrd="0" destOrd="1" presId="urn:microsoft.com/office/officeart/2005/8/layout/list1"/>
    <dgm:cxn modelId="{C4F7E088-3A89-4662-9F8E-356BE74E2115}" type="presOf" srcId="{9308DC03-72BE-4379-B3E1-DBC88482C518}" destId="{BA10CE67-E160-413C-ACAC-6647F3CB5468}" srcOrd="0" destOrd="2" presId="urn:microsoft.com/office/officeart/2005/8/layout/list1"/>
    <dgm:cxn modelId="{A7E01FA3-C2EA-4CE0-A06F-331DC5372DAD}" type="presOf" srcId="{D7C288BB-DD78-4149-8D76-74C8AB844180}" destId="{6C8A5B89-C76F-4556-8E31-948AEB20EB04}" srcOrd="0" destOrd="0" presId="urn:microsoft.com/office/officeart/2005/8/layout/list1"/>
    <dgm:cxn modelId="{19E31CA5-9B0E-48EE-9721-AF913E0E40D6}" type="presOf" srcId="{2E35B064-3150-491C-AB28-61044D29A836}" destId="{837D5B0D-2334-49F1-A208-09F3B726EFB8}" srcOrd="0" destOrd="0" presId="urn:microsoft.com/office/officeart/2005/8/layout/list1"/>
    <dgm:cxn modelId="{248A4AAD-CA47-4F02-AE58-253E296368FB}" type="presOf" srcId="{2E35B064-3150-491C-AB28-61044D29A836}" destId="{C0BF5464-998F-4715-9B8D-09F971A00C24}" srcOrd="1" destOrd="0" presId="urn:microsoft.com/office/officeart/2005/8/layout/list1"/>
    <dgm:cxn modelId="{A1CD2AB8-177E-43CE-935D-7218A5D08EB9}" srcId="{2E35B064-3150-491C-AB28-61044D29A836}" destId="{293835D8-AD3B-484D-9567-BDEB767EA9BB}" srcOrd="0" destOrd="0" parTransId="{1DF1B62C-865E-4823-81E0-FB5D6A536758}" sibTransId="{ACD2D5BE-6399-4A3F-BD77-92F355730279}"/>
    <dgm:cxn modelId="{6A4447E8-813D-4725-B9D6-565C515BE7FF}" srcId="{2E35B064-3150-491C-AB28-61044D29A836}" destId="{7CC73E94-DE95-4612-AB8E-6459D0A7FADF}" srcOrd="1" destOrd="0" parTransId="{6D1B2F11-00BB-4605-B2BB-68C757C1E332}" sibTransId="{4B954EDB-F223-4D27-BE7E-D582D2F6801A}"/>
    <dgm:cxn modelId="{8B8732EB-79E2-4D99-884D-C8FCE4A64631}" srcId="{B029B1F9-354C-446C-8D7A-E19D4F0D771F}" destId="{D7C288BB-DD78-4149-8D76-74C8AB844180}" srcOrd="1" destOrd="0" parTransId="{55085F31-B853-4177-B3DC-DDEA91F9DAD3}" sibTransId="{9113D74D-FE95-454F-9B9A-DF5111DCC01B}"/>
    <dgm:cxn modelId="{DF777AF1-BD53-47D6-86CE-BE3511CFE339}" type="presOf" srcId="{D7C288BB-DD78-4149-8D76-74C8AB844180}" destId="{06D1EA39-E00C-41DC-BA6F-74412D0037C5}" srcOrd="1" destOrd="0" presId="urn:microsoft.com/office/officeart/2005/8/layout/list1"/>
    <dgm:cxn modelId="{80731BFC-8766-477B-AE73-7E77377E0C7B}" type="presOf" srcId="{B029B1F9-354C-446C-8D7A-E19D4F0D771F}" destId="{5C2066CB-A8DE-40EF-8802-C2208F3FAC3B}" srcOrd="0" destOrd="0" presId="urn:microsoft.com/office/officeart/2005/8/layout/list1"/>
    <dgm:cxn modelId="{1332EF36-415C-48C4-BA98-F755454174F1}" type="presParOf" srcId="{5C2066CB-A8DE-40EF-8802-C2208F3FAC3B}" destId="{F0266A8A-6434-4793-9662-7C943CD01FB5}" srcOrd="0" destOrd="0" presId="urn:microsoft.com/office/officeart/2005/8/layout/list1"/>
    <dgm:cxn modelId="{0E3B49F1-B9AC-4BCC-A169-FA04031FA6A9}" type="presParOf" srcId="{F0266A8A-6434-4793-9662-7C943CD01FB5}" destId="{837D5B0D-2334-49F1-A208-09F3B726EFB8}" srcOrd="0" destOrd="0" presId="urn:microsoft.com/office/officeart/2005/8/layout/list1"/>
    <dgm:cxn modelId="{77850087-404C-4975-8545-126EADA622BA}" type="presParOf" srcId="{F0266A8A-6434-4793-9662-7C943CD01FB5}" destId="{C0BF5464-998F-4715-9B8D-09F971A00C24}" srcOrd="1" destOrd="0" presId="urn:microsoft.com/office/officeart/2005/8/layout/list1"/>
    <dgm:cxn modelId="{87012E58-6F1D-4DE9-B940-A68C711F621D}" type="presParOf" srcId="{5C2066CB-A8DE-40EF-8802-C2208F3FAC3B}" destId="{7F879612-D656-4204-8C10-CEB4E9C028A1}" srcOrd="1" destOrd="0" presId="urn:microsoft.com/office/officeart/2005/8/layout/list1"/>
    <dgm:cxn modelId="{7A491787-0680-4860-9D4F-4BD8F0F04E9B}" type="presParOf" srcId="{5C2066CB-A8DE-40EF-8802-C2208F3FAC3B}" destId="{BA10CE67-E160-413C-ACAC-6647F3CB5468}" srcOrd="2" destOrd="0" presId="urn:microsoft.com/office/officeart/2005/8/layout/list1"/>
    <dgm:cxn modelId="{3ED30590-19D3-4DC4-BA3B-591E6A535751}" type="presParOf" srcId="{5C2066CB-A8DE-40EF-8802-C2208F3FAC3B}" destId="{0704B15B-B47A-4EFC-918A-E0D8A8E51620}" srcOrd="3" destOrd="0" presId="urn:microsoft.com/office/officeart/2005/8/layout/list1"/>
    <dgm:cxn modelId="{A69E9118-ED4D-4ED1-BBFE-B187F5EADF4B}" type="presParOf" srcId="{5C2066CB-A8DE-40EF-8802-C2208F3FAC3B}" destId="{2082FFBE-4DEF-4A87-A2BD-B34357C0E6F5}" srcOrd="4" destOrd="0" presId="urn:microsoft.com/office/officeart/2005/8/layout/list1"/>
    <dgm:cxn modelId="{F9B0759A-FF2E-451F-9889-CEBE50107613}" type="presParOf" srcId="{2082FFBE-4DEF-4A87-A2BD-B34357C0E6F5}" destId="{6C8A5B89-C76F-4556-8E31-948AEB20EB04}" srcOrd="0" destOrd="0" presId="urn:microsoft.com/office/officeart/2005/8/layout/list1"/>
    <dgm:cxn modelId="{ECA71DDC-0B77-48B7-A82E-2BC9FD6D3C1E}" type="presParOf" srcId="{2082FFBE-4DEF-4A87-A2BD-B34357C0E6F5}" destId="{06D1EA39-E00C-41DC-BA6F-74412D0037C5}" srcOrd="1" destOrd="0" presId="urn:microsoft.com/office/officeart/2005/8/layout/list1"/>
    <dgm:cxn modelId="{A357C8FD-E61E-4E18-B600-EFB78409269F}" type="presParOf" srcId="{5C2066CB-A8DE-40EF-8802-C2208F3FAC3B}" destId="{90AC3EB6-C381-419B-8448-5F0383C25841}" srcOrd="5" destOrd="0" presId="urn:microsoft.com/office/officeart/2005/8/layout/list1"/>
    <dgm:cxn modelId="{9733643D-DD4A-4C51-8B38-37F0D5E46A7D}" type="presParOf" srcId="{5C2066CB-A8DE-40EF-8802-C2208F3FAC3B}" destId="{A8CB8320-32A3-491E-B949-8C0AE8FD3A4C}" srcOrd="6" destOrd="0" presId="urn:microsoft.com/office/officeart/2005/8/layout/list1"/>
    <dgm:cxn modelId="{B1B599FB-491B-4873-8B6F-F5D2464FB2A4}" type="presParOf" srcId="{5C2066CB-A8DE-40EF-8802-C2208F3FAC3B}" destId="{BADC0752-4967-4349-B658-16C7CBAC7D7F}" srcOrd="7" destOrd="0" presId="urn:microsoft.com/office/officeart/2005/8/layout/list1"/>
    <dgm:cxn modelId="{4D4E29EC-B759-44B8-9550-AF27FF290B0B}" type="presParOf" srcId="{5C2066CB-A8DE-40EF-8802-C2208F3FAC3B}" destId="{F6D76160-FFF8-44DC-9EE9-71E5BD95622A}" srcOrd="8" destOrd="0" presId="urn:microsoft.com/office/officeart/2005/8/layout/list1"/>
    <dgm:cxn modelId="{E2F379DB-F854-4C55-A4C3-3B55C6EED7F4}" type="presParOf" srcId="{F6D76160-FFF8-44DC-9EE9-71E5BD95622A}" destId="{B8EECB2B-17A5-4F24-B449-EE4FA59B0895}" srcOrd="0" destOrd="0" presId="urn:microsoft.com/office/officeart/2005/8/layout/list1"/>
    <dgm:cxn modelId="{AE2C51A2-C49D-42F4-9D39-D6ADF13C7E9C}" type="presParOf" srcId="{F6D76160-FFF8-44DC-9EE9-71E5BD95622A}" destId="{A3901CFB-E2E1-4255-A15D-55082E8B0F9A}" srcOrd="1" destOrd="0" presId="urn:microsoft.com/office/officeart/2005/8/layout/list1"/>
    <dgm:cxn modelId="{E201129D-C2D4-41E7-BE69-39AE00D31C0A}" type="presParOf" srcId="{5C2066CB-A8DE-40EF-8802-C2208F3FAC3B}" destId="{BBCE37CC-5722-43EA-A85E-1A7783F788CB}" srcOrd="9" destOrd="0" presId="urn:microsoft.com/office/officeart/2005/8/layout/list1"/>
    <dgm:cxn modelId="{D407B290-CEE2-402F-BF6B-3AD0621A287C}" type="presParOf" srcId="{5C2066CB-A8DE-40EF-8802-C2208F3FAC3B}" destId="{D01BDCF0-7B1C-4FEB-86B6-F4AE27A8F94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4869C-5DB1-4EE3-A8B5-E02445FEB935}">
      <dsp:nvSpPr>
        <dsp:cNvPr id="0" name=""/>
        <dsp:cNvSpPr/>
      </dsp:nvSpPr>
      <dsp:spPr>
        <a:xfrm>
          <a:off x="0" y="3554930"/>
          <a:ext cx="8740142" cy="333318"/>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Take the presentation files home with you</a:t>
          </a:r>
          <a:endParaRPr lang="en-US" sz="1100" kern="1200" dirty="0"/>
        </a:p>
      </dsp:txBody>
      <dsp:txXfrm>
        <a:off x="0" y="3554930"/>
        <a:ext cx="8740142" cy="333318"/>
      </dsp:txXfrm>
    </dsp:sp>
    <dsp:sp modelId="{904050D7-94FA-478B-8FD1-0867D7B436BA}">
      <dsp:nvSpPr>
        <dsp:cNvPr id="0" name=""/>
        <dsp:cNvSpPr/>
      </dsp:nvSpPr>
      <dsp:spPr>
        <a:xfrm rot="10800000">
          <a:off x="0" y="3047285"/>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Add notes to your copy of the presentation, if required</a:t>
          </a:r>
          <a:endParaRPr lang="en-US" sz="1100" kern="1200" dirty="0"/>
        </a:p>
      </dsp:txBody>
      <dsp:txXfrm rot="10800000">
        <a:off x="0" y="3047285"/>
        <a:ext cx="8740142" cy="333101"/>
      </dsp:txXfrm>
    </dsp:sp>
    <dsp:sp modelId="{3715B1D8-ED37-4544-AE67-94CBD91126A7}">
      <dsp:nvSpPr>
        <dsp:cNvPr id="0" name=""/>
        <dsp:cNvSpPr/>
      </dsp:nvSpPr>
      <dsp:spPr>
        <a:xfrm rot="10800000">
          <a:off x="0" y="2539641"/>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Read any supporting text—now or after the delivery</a:t>
          </a:r>
          <a:endParaRPr lang="en-US" sz="1100" kern="1200" dirty="0"/>
        </a:p>
      </dsp:txBody>
      <dsp:txXfrm rot="10800000">
        <a:off x="0" y="2539641"/>
        <a:ext cx="8740142" cy="333101"/>
      </dsp:txXfrm>
    </dsp:sp>
    <dsp:sp modelId="{F76F6CA7-A2FE-43CA-8A44-B42941AED02F}">
      <dsp:nvSpPr>
        <dsp:cNvPr id="0" name=""/>
        <dsp:cNvSpPr/>
      </dsp:nvSpPr>
      <dsp:spPr>
        <a:xfrm rot="10800000">
          <a:off x="0" y="2031996"/>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In the </a:t>
          </a:r>
          <a:r>
            <a:rPr lang="en-US" sz="1100" b="1" kern="1200" baseline="0" dirty="0"/>
            <a:t>Notes Page </a:t>
          </a:r>
          <a:r>
            <a:rPr lang="en-US" sz="1100" kern="1200" baseline="0" dirty="0"/>
            <a:t>view, you can:</a:t>
          </a:r>
          <a:endParaRPr lang="en-US" sz="1100" kern="1200" dirty="0"/>
        </a:p>
      </dsp:txBody>
      <dsp:txXfrm rot="10800000">
        <a:off x="0" y="2031996"/>
        <a:ext cx="8740142" cy="333101"/>
      </dsp:txXfrm>
    </dsp:sp>
    <dsp:sp modelId="{B67E9DF6-D6FC-47B3-BE73-16EC46978AB6}">
      <dsp:nvSpPr>
        <dsp:cNvPr id="0" name=""/>
        <dsp:cNvSpPr/>
      </dsp:nvSpPr>
      <dsp:spPr>
        <a:xfrm rot="10800000">
          <a:off x="0" y="1524352"/>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Zoom in or zoom out, if required</a:t>
          </a:r>
          <a:endParaRPr lang="en-US" sz="1100" kern="1200" dirty="0"/>
        </a:p>
      </dsp:txBody>
      <dsp:txXfrm rot="10800000">
        <a:off x="0" y="1524352"/>
        <a:ext cx="8740142" cy="333101"/>
      </dsp:txXfrm>
    </dsp:sp>
    <dsp:sp modelId="{CA107408-9172-49F2-8801-6577ED3311CF}">
      <dsp:nvSpPr>
        <dsp:cNvPr id="0" name=""/>
        <dsp:cNvSpPr/>
      </dsp:nvSpPr>
      <dsp:spPr>
        <a:xfrm rot="10800000">
          <a:off x="0" y="1016708"/>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navigate through notes, use the Page Up and Page Down keys</a:t>
          </a:r>
          <a:endParaRPr lang="en-US" sz="1100" kern="1200" dirty="0"/>
        </a:p>
      </dsp:txBody>
      <dsp:txXfrm rot="10800000">
        <a:off x="0" y="1016708"/>
        <a:ext cx="8740142" cy="333101"/>
      </dsp:txXfrm>
    </dsp:sp>
    <dsp:sp modelId="{8B615148-5452-468C-B1B0-B5D876ABE21F}">
      <dsp:nvSpPr>
        <dsp:cNvPr id="0" name=""/>
        <dsp:cNvSpPr/>
      </dsp:nvSpPr>
      <dsp:spPr>
        <a:xfrm rot="10800000">
          <a:off x="0" y="509063"/>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On the ribbon, click the </a:t>
          </a:r>
          <a:r>
            <a:rPr lang="en-US" sz="1100" b="1" kern="1200" baseline="0" dirty="0"/>
            <a:t>View </a:t>
          </a:r>
          <a:r>
            <a:rPr lang="en-US" sz="1100" kern="1200" baseline="0" dirty="0"/>
            <a:t>tab, and then click </a:t>
          </a:r>
          <a:r>
            <a:rPr lang="en-US" sz="1100" b="1" kern="1200" baseline="0" dirty="0"/>
            <a:t>Notes Page</a:t>
          </a:r>
          <a:endParaRPr lang="en-US" sz="1100" kern="1200" dirty="0"/>
        </a:p>
      </dsp:txBody>
      <dsp:txXfrm rot="10800000">
        <a:off x="0" y="509063"/>
        <a:ext cx="8740142" cy="333101"/>
      </dsp:txXfrm>
    </dsp:sp>
    <dsp:sp modelId="{F588DFF6-9DE9-4979-A25A-527B7306D96F}">
      <dsp:nvSpPr>
        <dsp:cNvPr id="0" name=""/>
        <dsp:cNvSpPr/>
      </dsp:nvSpPr>
      <dsp:spPr>
        <a:xfrm rot="10800000">
          <a:off x="0" y="1419"/>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switch to </a:t>
          </a:r>
          <a:r>
            <a:rPr lang="en-US" sz="1100" b="1" kern="1200" baseline="0" dirty="0"/>
            <a:t>Notes Page </a:t>
          </a:r>
          <a:r>
            <a:rPr lang="en-US" sz="1100" kern="1200" baseline="0" dirty="0"/>
            <a:t>view:</a:t>
          </a:r>
          <a:endParaRPr lang="en-US" sz="1100" kern="1200" dirty="0"/>
        </a:p>
      </dsp:txBody>
      <dsp:txXfrm rot="10800000">
        <a:off x="0" y="1419"/>
        <a:ext cx="8740142" cy="333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F676E-FEE3-4CCB-A47A-31ABC436C6E2}">
      <dsp:nvSpPr>
        <dsp:cNvPr id="0" name=""/>
        <dsp:cNvSpPr/>
      </dsp:nvSpPr>
      <dsp:spPr>
        <a:xfrm>
          <a:off x="0" y="266723"/>
          <a:ext cx="8740142" cy="20979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374904" rIns="67833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Introduction to Remote Event Receivers</a:t>
          </a:r>
          <a:endParaRPr lang="en-US" sz="1800" kern="1200" dirty="0"/>
        </a:p>
        <a:p>
          <a:pPr marL="171450" lvl="1" indent="-171450" algn="l" defTabSz="800100">
            <a:lnSpc>
              <a:spcPct val="90000"/>
            </a:lnSpc>
            <a:spcBef>
              <a:spcPct val="0"/>
            </a:spcBef>
            <a:spcAft>
              <a:spcPct val="15000"/>
            </a:spcAft>
            <a:buChar char="•"/>
          </a:pPr>
          <a:r>
            <a:rPr lang="en-US" sz="1800" kern="1200"/>
            <a:t>Working with SharePoint Data</a:t>
          </a:r>
          <a:endParaRPr lang="en-US" sz="1800" kern="1200" dirty="0"/>
        </a:p>
        <a:p>
          <a:pPr marL="171450" lvl="1" indent="-171450" algn="l" defTabSz="800100">
            <a:lnSpc>
              <a:spcPct val="90000"/>
            </a:lnSpc>
            <a:spcBef>
              <a:spcPct val="0"/>
            </a:spcBef>
            <a:spcAft>
              <a:spcPct val="15000"/>
            </a:spcAft>
            <a:buChar char="•"/>
          </a:pPr>
          <a:r>
            <a:rPr lang="en-US" sz="1800" kern="1200"/>
            <a:t>Security</a:t>
          </a:r>
          <a:endParaRPr lang="en-US" sz="1800" kern="1200" dirty="0"/>
        </a:p>
        <a:p>
          <a:pPr marL="171450" lvl="1" indent="-171450" algn="l" defTabSz="800100">
            <a:lnSpc>
              <a:spcPct val="90000"/>
            </a:lnSpc>
            <a:spcBef>
              <a:spcPct val="0"/>
            </a:spcBef>
            <a:spcAft>
              <a:spcPct val="15000"/>
            </a:spcAft>
            <a:buChar char="•"/>
          </a:pPr>
          <a:r>
            <a:rPr lang="en-US" sz="1800" kern="1200" dirty="0"/>
            <a:t>Creating Remote Event Receivers</a:t>
          </a:r>
        </a:p>
        <a:p>
          <a:pPr marL="171450" lvl="1" indent="-171450" algn="l" defTabSz="800100">
            <a:lnSpc>
              <a:spcPct val="90000"/>
            </a:lnSpc>
            <a:spcBef>
              <a:spcPct val="0"/>
            </a:spcBef>
            <a:spcAft>
              <a:spcPct val="15000"/>
            </a:spcAft>
            <a:buChar char="•"/>
          </a:pPr>
          <a:r>
            <a:rPr lang="en-US" sz="1800" kern="1200"/>
            <a:t>Add-In Events</a:t>
          </a:r>
          <a:endParaRPr lang="en-US" sz="1800" kern="1200" dirty="0"/>
        </a:p>
      </dsp:txBody>
      <dsp:txXfrm>
        <a:off x="0" y="266723"/>
        <a:ext cx="8740142" cy="2097900"/>
      </dsp:txXfrm>
    </dsp:sp>
    <dsp:sp modelId="{B39E258D-449F-4D8A-93D7-B53C6AA1D4DA}">
      <dsp:nvSpPr>
        <dsp:cNvPr id="0" name=""/>
        <dsp:cNvSpPr/>
      </dsp:nvSpPr>
      <dsp:spPr>
        <a:xfrm>
          <a:off x="437007" y="1043"/>
          <a:ext cx="6118099" cy="5313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800100">
            <a:lnSpc>
              <a:spcPct val="90000"/>
            </a:lnSpc>
            <a:spcBef>
              <a:spcPct val="0"/>
            </a:spcBef>
            <a:spcAft>
              <a:spcPct val="35000"/>
            </a:spcAft>
            <a:buNone/>
          </a:pPr>
          <a:r>
            <a:rPr lang="en-GB" sz="1800" kern="1200" baseline="0" dirty="0"/>
            <a:t>In this Lesson</a:t>
          </a:r>
          <a:endParaRPr lang="en-US" sz="1800" kern="1200" dirty="0"/>
        </a:p>
      </dsp:txBody>
      <dsp:txXfrm>
        <a:off x="462946" y="26982"/>
        <a:ext cx="6066221"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9580F-FA24-454B-BC42-1742933B42B3}">
      <dsp:nvSpPr>
        <dsp:cNvPr id="0" name=""/>
        <dsp:cNvSpPr/>
      </dsp:nvSpPr>
      <dsp:spPr>
        <a:xfrm>
          <a:off x="655510" y="0"/>
          <a:ext cx="7429120" cy="38896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8F863E-2DA1-4EEE-B455-2467BD36206A}">
      <dsp:nvSpPr>
        <dsp:cNvPr id="0" name=""/>
        <dsp:cNvSpPr/>
      </dsp:nvSpPr>
      <dsp:spPr>
        <a:xfrm>
          <a:off x="296174" y="1166900"/>
          <a:ext cx="2622042" cy="155586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Understand the concept of remote event receivers</a:t>
          </a:r>
        </a:p>
      </dsp:txBody>
      <dsp:txXfrm>
        <a:off x="372125" y="1242851"/>
        <a:ext cx="2470140" cy="1403965"/>
      </dsp:txXfrm>
    </dsp:sp>
    <dsp:sp modelId="{AE0CD186-1854-4DED-BC91-483AD118C94B}">
      <dsp:nvSpPr>
        <dsp:cNvPr id="0" name=""/>
        <dsp:cNvSpPr/>
      </dsp:nvSpPr>
      <dsp:spPr>
        <a:xfrm>
          <a:off x="3059049" y="1166900"/>
          <a:ext cx="2622042" cy="155586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Learn the different types of remote event receivers</a:t>
          </a:r>
          <a:endParaRPr lang="en-US" sz="2000" kern="1200" dirty="0"/>
        </a:p>
      </dsp:txBody>
      <dsp:txXfrm>
        <a:off x="3135000" y="1242851"/>
        <a:ext cx="2470140" cy="1403965"/>
      </dsp:txXfrm>
    </dsp:sp>
    <dsp:sp modelId="{6A8F35B6-8677-4125-8D30-B8BF207BB25B}">
      <dsp:nvSpPr>
        <dsp:cNvPr id="0" name=""/>
        <dsp:cNvSpPr/>
      </dsp:nvSpPr>
      <dsp:spPr>
        <a:xfrm>
          <a:off x="5821924" y="1166900"/>
          <a:ext cx="2622042" cy="155586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Learn how to create and work with remote event receivers</a:t>
          </a:r>
          <a:endParaRPr lang="en-US" sz="2000" kern="1200" dirty="0"/>
        </a:p>
      </dsp:txBody>
      <dsp:txXfrm>
        <a:off x="5897875" y="1242851"/>
        <a:ext cx="2470140" cy="1403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8E54C-D444-4858-8B78-6E1A8C1F90F1}">
      <dsp:nvSpPr>
        <dsp:cNvPr id="0" name=""/>
        <dsp:cNvSpPr/>
      </dsp:nvSpPr>
      <dsp:spPr>
        <a:xfrm rot="5400000">
          <a:off x="5089165" y="-1877085"/>
          <a:ext cx="1328629" cy="5415040"/>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nl-NL" sz="1400" kern="1200" baseline="0"/>
            <a:t>If no response within 30 seconds, SharePoint will call the webservice again</a:t>
          </a:r>
          <a:endParaRPr lang="en-US" sz="1400" kern="1200"/>
        </a:p>
        <a:p>
          <a:pPr marL="114300" lvl="1" indent="-114300" algn="l" defTabSz="622300">
            <a:lnSpc>
              <a:spcPct val="90000"/>
            </a:lnSpc>
            <a:spcBef>
              <a:spcPct val="0"/>
            </a:spcBef>
            <a:spcAft>
              <a:spcPct val="15000"/>
            </a:spcAft>
            <a:buChar char="•"/>
          </a:pPr>
          <a:r>
            <a:rPr lang="nl-NL" sz="1400" kern="1200" baseline="0"/>
            <a:t>This happens 3 times</a:t>
          </a:r>
          <a:endParaRPr lang="en-US" sz="1400" kern="1200"/>
        </a:p>
        <a:p>
          <a:pPr marL="114300" lvl="1" indent="-114300" algn="l" defTabSz="622300">
            <a:lnSpc>
              <a:spcPct val="90000"/>
            </a:lnSpc>
            <a:spcBef>
              <a:spcPct val="0"/>
            </a:spcBef>
            <a:spcAft>
              <a:spcPct val="15000"/>
            </a:spcAft>
            <a:buChar char="•"/>
          </a:pPr>
          <a:r>
            <a:rPr lang="nl-NL" sz="1400" kern="1200" baseline="0" dirty="0"/>
            <a:t>After this it will consider it failed and will not try again</a:t>
          </a:r>
          <a:br>
            <a:rPr lang="nl-NL" sz="1400" kern="1200" baseline="0" dirty="0"/>
          </a:br>
          <a:endParaRPr lang="en-US" sz="1400" kern="1200" dirty="0"/>
        </a:p>
      </dsp:txBody>
      <dsp:txXfrm rot="-5400000">
        <a:off x="3045960" y="230978"/>
        <a:ext cx="5350182" cy="1198913"/>
      </dsp:txXfrm>
    </dsp:sp>
    <dsp:sp modelId="{0B92F2C5-BF87-4B6B-825B-1A9C44ED9DD6}">
      <dsp:nvSpPr>
        <dsp:cNvPr id="0" name=""/>
        <dsp:cNvSpPr/>
      </dsp:nvSpPr>
      <dsp:spPr>
        <a:xfrm>
          <a:off x="0" y="41"/>
          <a:ext cx="3045960" cy="1660786"/>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nl-NL" sz="2100" kern="1200" baseline="0"/>
            <a:t>Synchronous Remote Event Receivers must take less than 30 seconds to complete</a:t>
          </a:r>
          <a:endParaRPr lang="en-US" sz="2100" kern="1200"/>
        </a:p>
      </dsp:txBody>
      <dsp:txXfrm>
        <a:off x="81073" y="81114"/>
        <a:ext cx="2883814" cy="1498640"/>
      </dsp:txXfrm>
    </dsp:sp>
    <dsp:sp modelId="{0FD9B45D-E4D3-4B38-93E4-68585B2418AE}">
      <dsp:nvSpPr>
        <dsp:cNvPr id="0" name=""/>
        <dsp:cNvSpPr/>
      </dsp:nvSpPr>
      <dsp:spPr>
        <a:xfrm rot="5400000">
          <a:off x="5089165" y="-133259"/>
          <a:ext cx="1328629" cy="5415040"/>
        </a:xfrm>
        <a:prstGeom prst="round2SameRect">
          <a:avLst/>
        </a:prstGeom>
        <a:solidFill>
          <a:schemeClr val="accent3">
            <a:alpha val="90000"/>
            <a:tint val="40000"/>
            <a:hueOff val="0"/>
            <a:satOff val="0"/>
            <a:lumOff val="0"/>
            <a:alphaOff val="0"/>
          </a:schemeClr>
        </a:solidFill>
        <a:ln w="10795"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nl-NL" sz="1400" kern="1200" baseline="0"/>
            <a:t>It doesn’t support specifying a custom port</a:t>
          </a:r>
          <a:endParaRPr lang="en-US" sz="1400" kern="1200"/>
        </a:p>
      </dsp:txBody>
      <dsp:txXfrm rot="-5400000">
        <a:off x="3045960" y="1974804"/>
        <a:ext cx="5350182" cy="1198913"/>
      </dsp:txXfrm>
    </dsp:sp>
    <dsp:sp modelId="{36A6B555-73CE-414F-8FD4-C7A7D8C46606}">
      <dsp:nvSpPr>
        <dsp:cNvPr id="0" name=""/>
        <dsp:cNvSpPr/>
      </dsp:nvSpPr>
      <dsp:spPr>
        <a:xfrm>
          <a:off x="0" y="1743867"/>
          <a:ext cx="3045960" cy="1660786"/>
        </a:xfrm>
        <a:prstGeom prst="round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nl-NL" sz="2100" kern="1200" baseline="0"/>
            <a:t>The remote event receiver webservices must run on HTTP port 80 or HTTPS port 443</a:t>
          </a:r>
          <a:endParaRPr lang="en-US" sz="2100" kern="1200"/>
        </a:p>
      </dsp:txBody>
      <dsp:txXfrm>
        <a:off x="81073" y="1824940"/>
        <a:ext cx="2883814" cy="14986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4A2346-F0C2-4758-BFC6-3F32B927969F}">
      <dsp:nvSpPr>
        <dsp:cNvPr id="0" name=""/>
        <dsp:cNvSpPr/>
      </dsp:nvSpPr>
      <dsp:spPr>
        <a:xfrm>
          <a:off x="0" y="27233"/>
          <a:ext cx="8740142" cy="566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SPRemoteEventResult</a:t>
          </a:r>
          <a:endParaRPr lang="en-US" sz="2200" kern="1200"/>
        </a:p>
      </dsp:txBody>
      <dsp:txXfrm>
        <a:off x="27644" y="54877"/>
        <a:ext cx="8684854" cy="510992"/>
      </dsp:txXfrm>
    </dsp:sp>
    <dsp:sp modelId="{7A563C4D-F376-46F4-A7BB-1595700E8AAD}">
      <dsp:nvSpPr>
        <dsp:cNvPr id="0" name=""/>
        <dsp:cNvSpPr/>
      </dsp:nvSpPr>
      <dsp:spPr>
        <a:xfrm>
          <a:off x="0" y="593514"/>
          <a:ext cx="8740142"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50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baseline="0"/>
            <a:t>Expected to be returned by the RER on Synchronous calls</a:t>
          </a:r>
          <a:endParaRPr lang="en-US" sz="1700" kern="1200"/>
        </a:p>
        <a:p>
          <a:pPr marL="171450" lvl="1" indent="-171450" algn="l" defTabSz="755650">
            <a:lnSpc>
              <a:spcPct val="90000"/>
            </a:lnSpc>
            <a:spcBef>
              <a:spcPct val="0"/>
            </a:spcBef>
            <a:spcAft>
              <a:spcPct val="20000"/>
            </a:spcAft>
            <a:buChar char="•"/>
          </a:pPr>
          <a:r>
            <a:rPr lang="en-US" sz="1700" kern="1200" baseline="0"/>
            <a:t>No need to be concerned about an access token </a:t>
          </a:r>
          <a:endParaRPr lang="en-US" sz="1700" kern="1200"/>
        </a:p>
        <a:p>
          <a:pPr marL="171450" lvl="1" indent="-171450" algn="l" defTabSz="755650">
            <a:lnSpc>
              <a:spcPct val="90000"/>
            </a:lnSpc>
            <a:spcBef>
              <a:spcPct val="0"/>
            </a:spcBef>
            <a:spcAft>
              <a:spcPct val="20000"/>
            </a:spcAft>
            <a:buChar char="•"/>
          </a:pPr>
          <a:r>
            <a:rPr lang="en-US" sz="1700" kern="1200" baseline="0"/>
            <a:t>Data can be updated using this object using the ChangedItemProperties property</a:t>
          </a:r>
          <a:endParaRPr lang="en-US" sz="1700" kern="1200"/>
        </a:p>
        <a:p>
          <a:pPr marL="171450" lvl="1" indent="-171450" algn="l" defTabSz="755650">
            <a:lnSpc>
              <a:spcPct val="90000"/>
            </a:lnSpc>
            <a:spcBef>
              <a:spcPct val="0"/>
            </a:spcBef>
            <a:spcAft>
              <a:spcPct val="20000"/>
            </a:spcAft>
            <a:buChar char="•"/>
          </a:pPr>
          <a:r>
            <a:rPr lang="en-US" sz="1700" kern="1200" baseline="0"/>
            <a:t>Status (Cancel/CancelWithError)</a:t>
          </a:r>
          <a:endParaRPr lang="en-US" sz="1700" kern="1200"/>
        </a:p>
        <a:p>
          <a:pPr marL="171450" lvl="1" indent="-171450" algn="l" defTabSz="755650">
            <a:lnSpc>
              <a:spcPct val="90000"/>
            </a:lnSpc>
            <a:spcBef>
              <a:spcPct val="0"/>
            </a:spcBef>
            <a:spcAft>
              <a:spcPct val="20000"/>
            </a:spcAft>
            <a:buChar char="•"/>
          </a:pPr>
          <a:r>
            <a:rPr lang="en-US" sz="1700" kern="1200" baseline="0"/>
            <a:t>ErrorMessage</a:t>
          </a:r>
          <a:endParaRPr lang="en-US" sz="1700" kern="1200"/>
        </a:p>
      </dsp:txBody>
      <dsp:txXfrm>
        <a:off x="0" y="593514"/>
        <a:ext cx="8740142" cy="1593900"/>
      </dsp:txXfrm>
    </dsp:sp>
    <dsp:sp modelId="{9E78696D-AED2-4BF9-9998-040AD3385B32}">
      <dsp:nvSpPr>
        <dsp:cNvPr id="0" name=""/>
        <dsp:cNvSpPr/>
      </dsp:nvSpPr>
      <dsp:spPr>
        <a:xfrm>
          <a:off x="0" y="2187414"/>
          <a:ext cx="8740142" cy="566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SPRemoteEventProperties</a:t>
          </a:r>
          <a:endParaRPr lang="en-US" sz="2200" kern="1200"/>
        </a:p>
      </dsp:txBody>
      <dsp:txXfrm>
        <a:off x="27644" y="2215058"/>
        <a:ext cx="8684854" cy="510992"/>
      </dsp:txXfrm>
    </dsp:sp>
    <dsp:sp modelId="{CBAC5CB0-3E0A-4FA2-9D79-928096CE3B4A}">
      <dsp:nvSpPr>
        <dsp:cNvPr id="0" name=""/>
        <dsp:cNvSpPr/>
      </dsp:nvSpPr>
      <dsp:spPr>
        <a:xfrm>
          <a:off x="0" y="2753694"/>
          <a:ext cx="8740142" cy="95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50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baseline="0"/>
            <a:t>Is passed to the RER from SharePoint</a:t>
          </a:r>
          <a:endParaRPr lang="en-US" sz="1700" kern="1200"/>
        </a:p>
        <a:p>
          <a:pPr marL="171450" lvl="1" indent="-171450" algn="l" defTabSz="755650">
            <a:lnSpc>
              <a:spcPct val="90000"/>
            </a:lnSpc>
            <a:spcBef>
              <a:spcPct val="0"/>
            </a:spcBef>
            <a:spcAft>
              <a:spcPct val="20000"/>
            </a:spcAft>
            <a:buChar char="•"/>
          </a:pPr>
          <a:r>
            <a:rPr lang="en-US" sz="1700" kern="1200" baseline="0"/>
            <a:t>EventType</a:t>
          </a:r>
          <a:endParaRPr lang="en-US" sz="1700" kern="1200"/>
        </a:p>
        <a:p>
          <a:pPr marL="171450" lvl="1" indent="-171450" algn="l" defTabSz="755650">
            <a:lnSpc>
              <a:spcPct val="90000"/>
            </a:lnSpc>
            <a:spcBef>
              <a:spcPct val="0"/>
            </a:spcBef>
            <a:spcAft>
              <a:spcPct val="20000"/>
            </a:spcAft>
            <a:buChar char="•"/>
          </a:pPr>
          <a:r>
            <a:rPr lang="en-US" sz="1700" kern="1200" baseline="0"/>
            <a:t>ItemEventProperties.AfterProperties</a:t>
          </a:r>
          <a:endParaRPr lang="en-US" sz="1700" kern="1200"/>
        </a:p>
      </dsp:txBody>
      <dsp:txXfrm>
        <a:off x="0" y="2753694"/>
        <a:ext cx="8740142" cy="9563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0CE67-E160-413C-ACAC-6647F3CB5468}">
      <dsp:nvSpPr>
        <dsp:cNvPr id="0" name=""/>
        <dsp:cNvSpPr/>
      </dsp:nvSpPr>
      <dsp:spPr>
        <a:xfrm>
          <a:off x="0" y="318556"/>
          <a:ext cx="8740142" cy="11907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374904" rIns="67833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Lists</a:t>
          </a:r>
        </a:p>
        <a:p>
          <a:pPr marL="114300" lvl="1" indent="-114300" algn="l" defTabSz="622300">
            <a:lnSpc>
              <a:spcPct val="90000"/>
            </a:lnSpc>
            <a:spcBef>
              <a:spcPct val="0"/>
            </a:spcBef>
            <a:spcAft>
              <a:spcPct val="15000"/>
            </a:spcAft>
            <a:buChar char="•"/>
          </a:pPr>
          <a:r>
            <a:rPr lang="en-US" sz="1400" kern="1200" dirty="0"/>
            <a:t>List Items</a:t>
          </a:r>
        </a:p>
        <a:p>
          <a:pPr marL="114300" lvl="1" indent="-114300" algn="l" defTabSz="622300">
            <a:lnSpc>
              <a:spcPct val="90000"/>
            </a:lnSpc>
            <a:spcBef>
              <a:spcPct val="0"/>
            </a:spcBef>
            <a:spcAft>
              <a:spcPct val="15000"/>
            </a:spcAft>
            <a:buChar char="•"/>
          </a:pPr>
          <a:r>
            <a:rPr lang="en-US" sz="1400" kern="1200" dirty="0"/>
            <a:t>Add-In installation/upgrades/uninstallation</a:t>
          </a:r>
        </a:p>
      </dsp:txBody>
      <dsp:txXfrm>
        <a:off x="0" y="318556"/>
        <a:ext cx="8740142" cy="1190700"/>
      </dsp:txXfrm>
    </dsp:sp>
    <dsp:sp modelId="{C0BF5464-998F-4715-9B8D-09F971A00C24}">
      <dsp:nvSpPr>
        <dsp:cNvPr id="0" name=""/>
        <dsp:cNvSpPr/>
      </dsp:nvSpPr>
      <dsp:spPr>
        <a:xfrm>
          <a:off x="437007" y="52876"/>
          <a:ext cx="6118099" cy="5313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622300">
            <a:lnSpc>
              <a:spcPct val="90000"/>
            </a:lnSpc>
            <a:spcBef>
              <a:spcPct val="0"/>
            </a:spcBef>
            <a:spcAft>
              <a:spcPct val="35000"/>
            </a:spcAft>
            <a:buNone/>
          </a:pPr>
          <a:r>
            <a:rPr lang="en-GB" sz="1400" kern="1200" dirty="0"/>
            <a:t>For which types of objects are the remote event receivers available?</a:t>
          </a:r>
          <a:endParaRPr lang="en-US" sz="1400" kern="1200" dirty="0"/>
        </a:p>
      </dsp:txBody>
      <dsp:txXfrm>
        <a:off x="462946" y="78815"/>
        <a:ext cx="6066221" cy="479482"/>
      </dsp:txXfrm>
    </dsp:sp>
    <dsp:sp modelId="{A8CB8320-32A3-491E-B949-8C0AE8FD3A4C}">
      <dsp:nvSpPr>
        <dsp:cNvPr id="0" name=""/>
        <dsp:cNvSpPr/>
      </dsp:nvSpPr>
      <dsp:spPr>
        <a:xfrm>
          <a:off x="0" y="1872136"/>
          <a:ext cx="8740142" cy="6945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374904" rIns="67833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The </a:t>
          </a:r>
          <a:r>
            <a:rPr lang="en-US" sz="1400" kern="1200" dirty="0" err="1"/>
            <a:t>IRemoteEventService</a:t>
          </a:r>
          <a:r>
            <a:rPr lang="en-US" sz="1400" kern="1200" dirty="0"/>
            <a:t> interface</a:t>
          </a:r>
        </a:p>
      </dsp:txBody>
      <dsp:txXfrm>
        <a:off x="0" y="1872136"/>
        <a:ext cx="8740142" cy="694575"/>
      </dsp:txXfrm>
    </dsp:sp>
    <dsp:sp modelId="{06D1EA39-E00C-41DC-BA6F-74412D0037C5}">
      <dsp:nvSpPr>
        <dsp:cNvPr id="0" name=""/>
        <dsp:cNvSpPr/>
      </dsp:nvSpPr>
      <dsp:spPr>
        <a:xfrm>
          <a:off x="437007" y="1606456"/>
          <a:ext cx="6118099" cy="5313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622300">
            <a:lnSpc>
              <a:spcPct val="90000"/>
            </a:lnSpc>
            <a:spcBef>
              <a:spcPct val="0"/>
            </a:spcBef>
            <a:spcAft>
              <a:spcPct val="35000"/>
            </a:spcAft>
            <a:buNone/>
          </a:pPr>
          <a:r>
            <a:rPr lang="en-GB" sz="1400" kern="1200" dirty="0"/>
            <a:t>What interface should the remote event receiver web service implement?</a:t>
          </a:r>
          <a:endParaRPr lang="en-US" sz="1400" kern="1200" dirty="0"/>
        </a:p>
      </dsp:txBody>
      <dsp:txXfrm>
        <a:off x="462946" y="1632395"/>
        <a:ext cx="6066221" cy="479482"/>
      </dsp:txXfrm>
    </dsp:sp>
    <dsp:sp modelId="{D01BDCF0-7B1C-4FEB-86B6-F4AE27A8F944}">
      <dsp:nvSpPr>
        <dsp:cNvPr id="0" name=""/>
        <dsp:cNvSpPr/>
      </dsp:nvSpPr>
      <dsp:spPr>
        <a:xfrm>
          <a:off x="0" y="2929591"/>
          <a:ext cx="8740142" cy="9072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374904" rIns="678332" bIns="99568" numCol="1" spcCol="1270" anchor="t" anchorCtr="0">
          <a:noAutofit/>
        </a:bodyPr>
        <a:lstStyle/>
        <a:p>
          <a:pPr marL="114300" lvl="1" indent="-114300" algn="l" defTabSz="622300">
            <a:lnSpc>
              <a:spcPct val="90000"/>
            </a:lnSpc>
            <a:spcBef>
              <a:spcPct val="0"/>
            </a:spcBef>
            <a:spcAft>
              <a:spcPct val="15000"/>
            </a:spcAft>
            <a:buChar char="•"/>
          </a:pPr>
          <a:r>
            <a:rPr lang="en-GB" sz="1400" kern="1200" dirty="0"/>
            <a:t>No. The Add-In remote event receivers are handled at the App Manifest level. They can be added via the properties of the Add-In project in Visual Studio.</a:t>
          </a:r>
          <a:endParaRPr lang="en-US" sz="1400" kern="1200" dirty="0"/>
        </a:p>
      </dsp:txBody>
      <dsp:txXfrm>
        <a:off x="0" y="2929591"/>
        <a:ext cx="8740142" cy="907200"/>
      </dsp:txXfrm>
    </dsp:sp>
    <dsp:sp modelId="{A3901CFB-E2E1-4255-A15D-55082E8B0F9A}">
      <dsp:nvSpPr>
        <dsp:cNvPr id="0" name=""/>
        <dsp:cNvSpPr/>
      </dsp:nvSpPr>
      <dsp:spPr>
        <a:xfrm>
          <a:off x="437007" y="2663911"/>
          <a:ext cx="6118099" cy="5313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622300">
            <a:lnSpc>
              <a:spcPct val="90000"/>
            </a:lnSpc>
            <a:spcBef>
              <a:spcPct val="0"/>
            </a:spcBef>
            <a:spcAft>
              <a:spcPct val="35000"/>
            </a:spcAft>
            <a:buNone/>
          </a:pPr>
          <a:r>
            <a:rPr lang="en-GB" sz="1400" kern="1200" dirty="0"/>
            <a:t>Can you use the remote event receiver wizard in Visual Studio to add an event receiver for installing Add-Ins?</a:t>
          </a:r>
          <a:endParaRPr lang="en-US" sz="1400" kern="1200" dirty="0"/>
        </a:p>
      </dsp:txBody>
      <dsp:txXfrm>
        <a:off x="462946" y="2689850"/>
        <a:ext cx="6066221"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18-Jan-20</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Segoe UI Light"/>
              </a:rPr>
              <a:t>© 2012 Microsoft Corporation                                     Microsoft Confidential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685213"/>
            <a:ext cx="4844956" cy="457200"/>
          </a:xfrm>
          <a:prstGeom prst="rect">
            <a:avLst/>
          </a:prstGeom>
        </p:spPr>
        <p:txBody>
          <a:bodyPr vert="horz" lIns="91440" tIns="45720" rIns="91440" bIns="45720" rtlCol="0" anchor="b"/>
          <a:lstStyle>
            <a:lvl1pPr algn="l">
              <a:defRPr sz="1000">
                <a:latin typeface="Segoe" pitchFamily="34" charset="0"/>
              </a:defRPr>
            </a:lvl1pPr>
          </a:lstStyle>
          <a:p>
            <a:r>
              <a:rPr lang="en-US"/>
              <a:t>© 2012 Microsoft Corporation                                     Microsoft Confidential </a:t>
            </a:r>
          </a:p>
        </p:txBody>
      </p:sp>
      <p:sp>
        <p:nvSpPr>
          <p:cNvPr id="7"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000">
                <a:latin typeface="Segoe" pitchFamily="34" charset="0"/>
              </a:defRPr>
            </a:lvl1pPr>
          </a:lstStyle>
          <a:p>
            <a:fld id="{675416BA-65F7-274A-AD61-D0FA78F3AA6E}"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050" kern="1200">
        <a:solidFill>
          <a:schemeClr val="tx1"/>
        </a:solidFill>
        <a:latin typeface="Segoe" pitchFamily="34" charset="0"/>
        <a:ea typeface="+mn-ea"/>
        <a:cs typeface="+mn-cs"/>
      </a:defRPr>
    </a:lvl1pPr>
    <a:lvl2pPr marL="457200" algn="l" defTabSz="457200" rtl="0" eaLnBrk="1" latinLnBrk="0" hangingPunct="1">
      <a:defRPr sz="1050" kern="1200">
        <a:solidFill>
          <a:schemeClr val="tx1"/>
        </a:solidFill>
        <a:latin typeface="Segoe" pitchFamily="34" charset="0"/>
        <a:ea typeface="+mn-ea"/>
        <a:cs typeface="+mn-cs"/>
      </a:defRPr>
    </a:lvl2pPr>
    <a:lvl3pPr marL="914400" algn="l" defTabSz="457200" rtl="0" eaLnBrk="1" latinLnBrk="0" hangingPunct="1">
      <a:defRPr sz="1050" kern="1200">
        <a:solidFill>
          <a:schemeClr val="tx1"/>
        </a:solidFill>
        <a:latin typeface="Segoe" pitchFamily="34" charset="0"/>
        <a:ea typeface="+mn-ea"/>
        <a:cs typeface="+mn-cs"/>
      </a:defRPr>
    </a:lvl3pPr>
    <a:lvl4pPr marL="1371600" algn="l" defTabSz="457200" rtl="0" eaLnBrk="1" latinLnBrk="0" hangingPunct="1">
      <a:defRPr sz="1050" kern="1200">
        <a:solidFill>
          <a:schemeClr val="tx1"/>
        </a:solidFill>
        <a:latin typeface="Segoe" pitchFamily="34" charset="0"/>
        <a:ea typeface="+mn-ea"/>
        <a:cs typeface="+mn-cs"/>
      </a:defRPr>
    </a:lvl4pPr>
    <a:lvl5pPr marL="1828800" algn="l" defTabSz="457200" rtl="0" eaLnBrk="1" latinLnBrk="0" hangingPunct="1">
      <a:defRPr sz="1050" kern="1200">
        <a:solidFill>
          <a:schemeClr val="tx1"/>
        </a:solidFill>
        <a:latin typeface="Segoe" pitchFamily="34"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sharepoint/dev/sp-add-ins/handle-events-in-sharepoint-add-ins#handle-list-and-list-item-event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sharepoint/dev/sp-add-ins/handle-events-in-sharepoint-add-ins#handle-list-and-list-item-event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sharepoint/dev/sp-add-ins/handle-events-in-sharepoint-add-ins#handle-add-in-event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sharepoint/dev/sp-add-ins/create-a-remote-event-receiver-in-sharepoint-add-in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a:p>
        </p:txBody>
      </p:sp>
    </p:spTree>
    <p:extLst>
      <p:ext uri="{BB962C8B-B14F-4D97-AF65-F5344CB8AC3E}">
        <p14:creationId xmlns:p14="http://schemas.microsoft.com/office/powerpoint/2010/main" val="4064563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The following pages contain available events for the various scopes. Most names are self explanatory. If more information is needed see:</a:t>
            </a:r>
          </a:p>
          <a:p>
            <a:r>
              <a:rPr lang="en-US" dirty="0">
                <a:hlinkClick r:id="rId3"/>
              </a:rPr>
              <a:t>https://docs.microsoft.com/en-us/sharepoint/dev/sp-add-ins/handle-events-in-sharepoint-add-ins#handle-list-and-list-item-events</a:t>
            </a:r>
            <a:endParaRPr lang="en-US"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675416BA-65F7-274A-AD61-D0FA78F3AA6E}" type="slidenum">
              <a:rPr lang="en-US" smtClean="0"/>
              <a:pPr/>
              <a:t>10</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2537377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For more information, see:</a:t>
            </a:r>
            <a:br>
              <a:rPr lang="en-US" dirty="0"/>
            </a:br>
            <a:r>
              <a:rPr lang="en-US" dirty="0">
                <a:hlinkClick r:id="rId3"/>
              </a:rPr>
              <a:t>https://docs.microsoft.com/en-us/sharepoint/dev/sp-add-ins/handle-events-in-sharepoint-add-ins#handle-list-and-list-item-events</a:t>
            </a: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11</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2537377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For more information, see:</a:t>
            </a:r>
            <a:br>
              <a:rPr lang="en-US" dirty="0"/>
            </a:br>
            <a:r>
              <a:rPr lang="en-US" dirty="0">
                <a:hlinkClick r:id="rId3"/>
              </a:rPr>
              <a:t>https://docs.microsoft.com/en-us/sharepoint/dev/sp-add-ins/handle-events-in-sharepoint-add-ins#handle-add-in-events</a:t>
            </a: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12</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2537377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a:bodyPr>
          <a:lstStyle/>
          <a:p>
            <a:r>
              <a:rPr lang="en-US" sz="1400" b="1" dirty="0">
                <a:latin typeface="Segoe UI" panose="020B0502040204020203" pitchFamily="34" charset="0"/>
                <a:cs typeface="Segoe UI" panose="020B0502040204020203" pitchFamily="34" charset="0"/>
              </a:rPr>
              <a:t>Updating SharePoint Data with RER Calls</a:t>
            </a:r>
          </a:p>
          <a:p>
            <a:r>
              <a:rPr lang="en-US" dirty="0">
                <a:latin typeface="Segoe UI" panose="020B0502040204020203" pitchFamily="34" charset="0"/>
                <a:cs typeface="Segoe UI" panose="020B0502040204020203" pitchFamily="34" charset="0"/>
              </a:rPr>
              <a:t>Quite often the goal of an RER may be to update some data on an item in SharePoint. It is important to understand when and how this can be done.</a:t>
            </a:r>
          </a:p>
          <a:p>
            <a:endParaRPr lang="en-US" dirty="0">
              <a:latin typeface="Segoe UI" panose="020B0502040204020203" pitchFamily="34" charset="0"/>
              <a:cs typeface="Segoe UI" panose="020B0502040204020203" pitchFamily="34" charset="0"/>
            </a:endParaRPr>
          </a:p>
          <a:p>
            <a:r>
              <a:rPr lang="en-US" sz="1200" b="1" dirty="0" err="1">
                <a:latin typeface="Segoe UI" panose="020B0502040204020203" pitchFamily="34" charset="0"/>
                <a:cs typeface="Segoe UI" panose="020B0502040204020203" pitchFamily="34" charset="0"/>
              </a:rPr>
              <a:t>SPRemoteEventResult</a:t>
            </a:r>
            <a:endParaRPr lang="en-US" sz="1200" b="1"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If the RER is a Synchronous event, then SharePoint expects a </a:t>
            </a:r>
            <a:r>
              <a:rPr lang="en-US" dirty="0" err="1">
                <a:latin typeface="Segoe UI" panose="020B0502040204020203" pitchFamily="34" charset="0"/>
                <a:cs typeface="Segoe UI" panose="020B0502040204020203" pitchFamily="34" charset="0"/>
              </a:rPr>
              <a:t>SPRemoteEventResult</a:t>
            </a:r>
            <a:r>
              <a:rPr lang="en-US" dirty="0">
                <a:latin typeface="Segoe UI" panose="020B0502040204020203" pitchFamily="34" charset="0"/>
                <a:cs typeface="Segoe UI" panose="020B0502040204020203" pitchFamily="34" charset="0"/>
              </a:rPr>
              <a:t> object to be returned. This object contains a </a:t>
            </a:r>
            <a:r>
              <a:rPr lang="en-US" dirty="0" err="1">
                <a:latin typeface="Segoe UI" panose="020B0502040204020203" pitchFamily="34" charset="0"/>
                <a:cs typeface="Segoe UI" panose="020B0502040204020203" pitchFamily="34" charset="0"/>
              </a:rPr>
              <a:t>ChangedItemProperties</a:t>
            </a:r>
            <a:r>
              <a:rPr lang="en-US" dirty="0">
                <a:latin typeface="Segoe UI" panose="020B0502040204020203" pitchFamily="34" charset="0"/>
                <a:cs typeface="Segoe UI" panose="020B0502040204020203" pitchFamily="34" charset="0"/>
              </a:rPr>
              <a:t> property. This object is actually a Dictionary object. Any items that are added to this object will be updated in SharePoint upon return of the </a:t>
            </a:r>
            <a:r>
              <a:rPr lang="en-US" dirty="0" err="1">
                <a:latin typeface="Segoe UI" panose="020B0502040204020203" pitchFamily="34" charset="0"/>
                <a:cs typeface="Segoe UI" panose="020B0502040204020203" pitchFamily="34" charset="0"/>
              </a:rPr>
              <a:t>SPRemoteEventResult</a:t>
            </a:r>
            <a:r>
              <a:rPr lang="en-US" dirty="0">
                <a:latin typeface="Segoe UI" panose="020B0502040204020203" pitchFamily="34" charset="0"/>
                <a:cs typeface="Segoe UI" panose="020B0502040204020203" pitchFamily="34" charset="0"/>
              </a:rPr>
              <a:t> object as long as it matches one of the properties of the object.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Often a developer may want to validate some data, and then cancel then the event if the validation fails. To do this use the Status property of the </a:t>
            </a:r>
            <a:r>
              <a:rPr lang="en-US" dirty="0" err="1">
                <a:latin typeface="Segoe UI" panose="020B0502040204020203" pitchFamily="34" charset="0"/>
                <a:cs typeface="Segoe UI" panose="020B0502040204020203" pitchFamily="34" charset="0"/>
              </a:rPr>
              <a:t>SPRemoteEventResult</a:t>
            </a:r>
            <a:r>
              <a:rPr lang="en-US" dirty="0">
                <a:latin typeface="Segoe UI" panose="020B0502040204020203" pitchFamily="34" charset="0"/>
                <a:cs typeface="Segoe UI" panose="020B0502040204020203" pitchFamily="34" charset="0"/>
              </a:rPr>
              <a:t>. It can be set to three values: Continue, </a:t>
            </a:r>
            <a:r>
              <a:rPr lang="en-US" dirty="0" err="1">
                <a:latin typeface="Segoe UI" panose="020B0502040204020203" pitchFamily="34" charset="0"/>
                <a:cs typeface="Segoe UI" panose="020B0502040204020203" pitchFamily="34" charset="0"/>
              </a:rPr>
              <a:t>CancleNoError</a:t>
            </a:r>
            <a:r>
              <a:rPr lang="en-US" dirty="0">
                <a:latin typeface="Segoe UI" panose="020B0502040204020203" pitchFamily="34" charset="0"/>
                <a:cs typeface="Segoe UI" panose="020B0502040204020203" pitchFamily="34" charset="0"/>
              </a:rPr>
              <a:t> and </a:t>
            </a:r>
            <a:r>
              <a:rPr lang="en-US" dirty="0" err="1">
                <a:latin typeface="Segoe UI" panose="020B0502040204020203" pitchFamily="34" charset="0"/>
                <a:cs typeface="Segoe UI" panose="020B0502040204020203" pitchFamily="34" charset="0"/>
              </a:rPr>
              <a:t>CancelWithError</a:t>
            </a:r>
            <a:r>
              <a:rPr lang="en-US" dirty="0">
                <a:latin typeface="Segoe UI" panose="020B0502040204020203" pitchFamily="34" charset="0"/>
                <a:cs typeface="Segoe UI" panose="020B0502040204020203" pitchFamily="34" charset="0"/>
              </a:rPr>
              <a:t>. The important thing to understand here is </a:t>
            </a:r>
            <a:r>
              <a:rPr lang="en-US" dirty="0" err="1">
                <a:latin typeface="Segoe UI" panose="020B0502040204020203" pitchFamily="34" charset="0"/>
                <a:cs typeface="Segoe UI" panose="020B0502040204020203" pitchFamily="34" charset="0"/>
              </a:rPr>
              <a:t>CancelWithError</a:t>
            </a:r>
            <a:r>
              <a:rPr lang="en-US" dirty="0">
                <a:latin typeface="Segoe UI" panose="020B0502040204020203" pitchFamily="34" charset="0"/>
                <a:cs typeface="Segoe UI" panose="020B0502040204020203" pitchFamily="34" charset="0"/>
              </a:rPr>
              <a:t>, as this gives SharePoint an opportunity to explain to the user why the cancel happened. By setting the </a:t>
            </a:r>
            <a:r>
              <a:rPr lang="en-US" dirty="0" err="1">
                <a:latin typeface="Segoe UI" panose="020B0502040204020203" pitchFamily="34" charset="0"/>
                <a:cs typeface="Segoe UI" panose="020B0502040204020203" pitchFamily="34" charset="0"/>
              </a:rPr>
              <a:t>ErrorMessage</a:t>
            </a:r>
            <a:r>
              <a:rPr lang="en-US" dirty="0">
                <a:latin typeface="Segoe UI" panose="020B0502040204020203" pitchFamily="34" charset="0"/>
                <a:cs typeface="Segoe UI" panose="020B0502040204020203" pitchFamily="34" charset="0"/>
              </a:rPr>
              <a:t> property of the </a:t>
            </a:r>
            <a:r>
              <a:rPr lang="en-US" dirty="0" err="1">
                <a:latin typeface="Segoe UI" panose="020B0502040204020203" pitchFamily="34" charset="0"/>
                <a:cs typeface="Segoe UI" panose="020B0502040204020203" pitchFamily="34" charset="0"/>
              </a:rPr>
              <a:t>SPRemoteEventResult</a:t>
            </a:r>
            <a:r>
              <a:rPr lang="en-US" dirty="0">
                <a:latin typeface="Segoe UI" panose="020B0502040204020203" pitchFamily="34" charset="0"/>
                <a:cs typeface="Segoe UI" panose="020B0502040204020203" pitchFamily="34" charset="0"/>
              </a:rPr>
              <a:t> to a message for the user, and then setting the Status to </a:t>
            </a:r>
            <a:r>
              <a:rPr lang="en-US" dirty="0" err="1">
                <a:latin typeface="Segoe UI" panose="020B0502040204020203" pitchFamily="34" charset="0"/>
                <a:cs typeface="Segoe UI" panose="020B0502040204020203" pitchFamily="34" charset="0"/>
              </a:rPr>
              <a:t>CancelWithError</a:t>
            </a:r>
            <a:r>
              <a:rPr lang="en-US" dirty="0">
                <a:latin typeface="Segoe UI" panose="020B0502040204020203" pitchFamily="34" charset="0"/>
                <a:cs typeface="Segoe UI" panose="020B0502040204020203" pitchFamily="34" charset="0"/>
              </a:rPr>
              <a:t> when this is returned to SharePoint it will display that error message to the user.</a:t>
            </a:r>
          </a:p>
          <a:p>
            <a:endParaRPr lang="en-US" dirty="0">
              <a:latin typeface="Segoe UI" panose="020B0502040204020203" pitchFamily="34" charset="0"/>
              <a:cs typeface="Segoe UI" panose="020B0502040204020203" pitchFamily="34" charset="0"/>
            </a:endParaRPr>
          </a:p>
          <a:p>
            <a:r>
              <a:rPr lang="en-US" b="1" dirty="0" err="1">
                <a:latin typeface="Segoe UI" panose="020B0502040204020203" pitchFamily="34" charset="0"/>
                <a:cs typeface="Segoe UI" panose="020B0502040204020203" pitchFamily="34" charset="0"/>
              </a:rPr>
              <a:t>SPRemoteEventProperties</a:t>
            </a:r>
            <a:endParaRPr lang="en-US" b="0" dirty="0">
              <a:latin typeface="Segoe UI" panose="020B0502040204020203" pitchFamily="34" charset="0"/>
              <a:cs typeface="Segoe UI" panose="020B0502040204020203" pitchFamily="34" charset="0"/>
            </a:endParaRPr>
          </a:p>
          <a:p>
            <a:r>
              <a:rPr lang="en-US" b="0" dirty="0" err="1">
                <a:latin typeface="Segoe UI" panose="020B0502040204020203" pitchFamily="34" charset="0"/>
                <a:cs typeface="Segoe UI" panose="020B0502040204020203" pitchFamily="34" charset="0"/>
              </a:rPr>
              <a:t>ItemEventProperties.BeforeProperties</a:t>
            </a:r>
            <a:r>
              <a:rPr lang="en-US" b="0" dirty="0">
                <a:latin typeface="Segoe UI" panose="020B0502040204020203" pitchFamily="34" charset="0"/>
                <a:cs typeface="Segoe UI" panose="020B0502040204020203" pitchFamily="34" charset="0"/>
              </a:rPr>
              <a:t>/</a:t>
            </a:r>
            <a:r>
              <a:rPr lang="en-US" b="0" dirty="0" err="1">
                <a:latin typeface="Segoe UI" panose="020B0502040204020203" pitchFamily="34" charset="0"/>
                <a:cs typeface="Segoe UI" panose="020B0502040204020203" pitchFamily="34" charset="0"/>
              </a:rPr>
              <a:t>ItemEventProperties.AfterProperties</a:t>
            </a:r>
            <a:r>
              <a:rPr lang="en-US" b="0" dirty="0">
                <a:latin typeface="Segoe UI" panose="020B0502040204020203" pitchFamily="34" charset="0"/>
                <a:cs typeface="Segoe UI" panose="020B0502040204020203" pitchFamily="34" charset="0"/>
              </a:rPr>
              <a:t> can be checked in some scenarios</a:t>
            </a:r>
            <a:r>
              <a:rPr lang="en-US" b="0" baseline="0" dirty="0">
                <a:latin typeface="Segoe UI" panose="020B0502040204020203" pitchFamily="34" charset="0"/>
                <a:cs typeface="Segoe UI" panose="020B0502040204020203" pitchFamily="34" charset="0"/>
              </a:rPr>
              <a:t> for data validation and for cancelling operations in the event of failure</a:t>
            </a:r>
            <a:endParaRPr lang="en-US" b="1"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675416BA-65F7-274A-AD61-D0FA78F3AA6E}" type="slidenum">
              <a:rPr lang="en-US" smtClean="0"/>
              <a:pPr/>
              <a:t>13</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
        <p:nvSpPr>
          <p:cNvPr id="5" name="Rectangle 4"/>
          <p:cNvSpPr/>
          <p:nvPr/>
        </p:nvSpPr>
        <p:spPr>
          <a:xfrm>
            <a:off x="472329" y="6003125"/>
            <a:ext cx="5080000" cy="508994"/>
          </a:xfrm>
          <a:prstGeom prst="rect">
            <a:avLst/>
          </a:prstGeom>
          <a:gradFill flip="none" rotWithShape="1">
            <a:gsLst>
              <a:gs pos="0">
                <a:srgbClr val="D9D9D9"/>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r>
              <a:rPr lang="en-US" sz="800">
                <a:solidFill>
                  <a:srgbClr val="000000"/>
                </a:solidFill>
                <a:latin typeface="Lucida Sans Typewriter"/>
              </a:rPr>
              <a:t>result.ChangedItemProperties.Add(“_Status”, “Draft”);</a:t>
            </a:r>
          </a:p>
        </p:txBody>
      </p:sp>
    </p:spTree>
    <p:extLst>
      <p:ext uri="{BB962C8B-B14F-4D97-AF65-F5344CB8AC3E}">
        <p14:creationId xmlns:p14="http://schemas.microsoft.com/office/powerpoint/2010/main" val="2537377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a:bodyPr>
          <a:lstStyle/>
          <a:p>
            <a:r>
              <a:rPr lang="en-US" sz="1400" b="1" dirty="0">
                <a:latin typeface="Segoe UI" panose="020B0502040204020203" pitchFamily="34" charset="0"/>
                <a:cs typeface="Segoe UI" panose="020B0502040204020203" pitchFamily="34" charset="0"/>
              </a:rPr>
              <a:t>SharePoint Data Outside of RER Calls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Quite often data that is outside of what is passed to us may need to be updated. For example when one list is updated in SharePoint it is possible that the developer may want to update something in another list. This can be done pretty simply by using the </a:t>
            </a:r>
            <a:r>
              <a:rPr lang="en-US" dirty="0" err="1">
                <a:latin typeface="Segoe UI" panose="020B0502040204020203" pitchFamily="34" charset="0"/>
                <a:cs typeface="Segoe UI" panose="020B0502040204020203" pitchFamily="34" charset="0"/>
              </a:rPr>
              <a:t>TokenHelper</a:t>
            </a:r>
            <a:r>
              <a:rPr lang="en-US" dirty="0">
                <a:latin typeface="Segoe UI" panose="020B0502040204020203" pitchFamily="34" charset="0"/>
                <a:cs typeface="Segoe UI" panose="020B0502040204020203" pitchFamily="34" charset="0"/>
              </a:rPr>
              <a:t> class provided by the Office Developer Tools for Visual Studio.</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a:t>
            </a:r>
            <a:r>
              <a:rPr lang="en-US" dirty="0" err="1">
                <a:latin typeface="Segoe UI" panose="020B0502040204020203" pitchFamily="34" charset="0"/>
                <a:cs typeface="Segoe UI" panose="020B0502040204020203" pitchFamily="34" charset="0"/>
              </a:rPr>
              <a:t>TokenHelper</a:t>
            </a:r>
            <a:r>
              <a:rPr lang="en-US" dirty="0">
                <a:latin typeface="Segoe UI" panose="020B0502040204020203" pitchFamily="34" charset="0"/>
                <a:cs typeface="Segoe UI" panose="020B0502040204020203" pitchFamily="34" charset="0"/>
              </a:rPr>
              <a:t> will be discussed in a little more detail later in this module.</a:t>
            </a:r>
          </a:p>
        </p:txBody>
      </p:sp>
      <p:sp>
        <p:nvSpPr>
          <p:cNvPr id="4" name="Slide Number Placeholder 3"/>
          <p:cNvSpPr>
            <a:spLocks noGrp="1"/>
          </p:cNvSpPr>
          <p:nvPr>
            <p:ph type="sldNum" sz="quarter" idx="10"/>
          </p:nvPr>
        </p:nvSpPr>
        <p:spPr/>
        <p:txBody>
          <a:bodyPr/>
          <a:lstStyle/>
          <a:p>
            <a:fld id="{675416BA-65F7-274A-AD61-D0FA78F3AA6E}" type="slidenum">
              <a:rPr lang="en-US" smtClean="0"/>
              <a:pPr/>
              <a:t>14</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2537377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400" b="1" dirty="0">
                <a:latin typeface="Segoe UI" panose="020B0502040204020203" pitchFamily="34" charset="0"/>
                <a:cs typeface="Segoe UI" panose="020B0502040204020203" pitchFamily="34" charset="0"/>
              </a:rPr>
              <a:t>Simple Remote Event Receiver Call</a:t>
            </a:r>
          </a:p>
          <a:p>
            <a:pPr defTabSz="914400">
              <a:defRPr/>
            </a:pPr>
            <a:endParaRPr lang="fi-FI" dirty="0">
              <a:latin typeface="Segoe UI" panose="020B0502040204020203" pitchFamily="34" charset="0"/>
              <a:cs typeface="Segoe UI" panose="020B0502040204020203" pitchFamily="34" charset="0"/>
            </a:endParaRPr>
          </a:p>
          <a:p>
            <a:pPr defTabSz="914400">
              <a:defRPr/>
            </a:pPr>
            <a:r>
              <a:rPr lang="fi-FI" dirty="0">
                <a:latin typeface="Segoe UI" panose="020B0502040204020203" pitchFamily="34" charset="0"/>
                <a:cs typeface="Segoe UI" panose="020B0502040204020203" pitchFamily="34" charset="0"/>
              </a:rPr>
              <a:t>1. </a:t>
            </a:r>
            <a:r>
              <a:rPr lang="en-US" dirty="0">
                <a:latin typeface="Segoe UI" panose="020B0502040204020203" pitchFamily="34" charset="0"/>
                <a:cs typeface="Segoe UI" panose="020B0502040204020203" pitchFamily="34" charset="0"/>
              </a:rPr>
              <a:t>User takes some action in SharePoint causing the RER to fire.</a:t>
            </a:r>
          </a:p>
          <a:p>
            <a:pPr defTabSz="914363">
              <a:lnSpc>
                <a:spcPct val="90000"/>
              </a:lnSpc>
              <a:spcAft>
                <a:spcPts val="333"/>
              </a:spcAft>
              <a:defRPr/>
            </a:pPr>
            <a:r>
              <a:rPr lang="fi-FI" dirty="0">
                <a:latin typeface="Segoe UI" panose="020B0502040204020203" pitchFamily="34" charset="0"/>
                <a:cs typeface="Segoe UI" panose="020B0502040204020203" pitchFamily="34" charset="0"/>
              </a:rPr>
              <a:t>2. </a:t>
            </a:r>
            <a:r>
              <a:rPr lang="en-US" dirty="0">
                <a:latin typeface="Segoe UI" panose="020B0502040204020203" pitchFamily="34" charset="0"/>
                <a:cs typeface="Segoe UI" panose="020B0502040204020203" pitchFamily="34" charset="0"/>
              </a:rPr>
              <a:t>SharePoint then asks either ACS or S2S STS for a token. This token is then passed in the call to the RER.</a:t>
            </a:r>
          </a:p>
          <a:p>
            <a:pPr defTabSz="914363">
              <a:lnSpc>
                <a:spcPct val="90000"/>
              </a:lnSpc>
              <a:spcAft>
                <a:spcPts val="333"/>
              </a:spcAft>
              <a:defRPr/>
            </a:pPr>
            <a:r>
              <a:rPr lang="fi-FI" dirty="0">
                <a:latin typeface="Segoe UI" panose="020B0502040204020203" pitchFamily="34" charset="0"/>
                <a:cs typeface="Segoe UI" panose="020B0502040204020203" pitchFamily="34" charset="0"/>
              </a:rPr>
              <a:t>3. </a:t>
            </a:r>
            <a:r>
              <a:rPr lang="en-US" dirty="0">
                <a:latin typeface="Segoe UI" panose="020B0502040204020203" pitchFamily="34" charset="0"/>
                <a:cs typeface="Segoe UI" panose="020B0502040204020203" pitchFamily="34" charset="0"/>
              </a:rPr>
              <a:t>SharePoint calls the Event Receiver Web Service and passes the context token. The web service validates the signature on the context token and extracts the authorization code</a:t>
            </a:r>
          </a:p>
          <a:p>
            <a:pPr defTabSz="914363">
              <a:lnSpc>
                <a:spcPct val="90000"/>
              </a:lnSpc>
              <a:spcAft>
                <a:spcPts val="333"/>
              </a:spcAft>
              <a:defRPr/>
            </a:pPr>
            <a:r>
              <a:rPr lang="fi-FI" dirty="0">
                <a:latin typeface="Segoe UI" panose="020B0502040204020203" pitchFamily="34" charset="0"/>
                <a:cs typeface="Segoe UI" panose="020B0502040204020203" pitchFamily="34" charset="0"/>
              </a:rPr>
              <a:t>4. </a:t>
            </a:r>
            <a:r>
              <a:rPr lang="en-US" dirty="0">
                <a:latin typeface="Segoe UI" panose="020B0502040204020203" pitchFamily="34" charset="0"/>
                <a:cs typeface="Segoe UI" panose="020B0502040204020203" pitchFamily="34" charset="0"/>
              </a:rPr>
              <a:t>The Event Receiver code is executed</a:t>
            </a:r>
          </a:p>
          <a:p>
            <a:pPr defTabSz="914363">
              <a:lnSpc>
                <a:spcPct val="90000"/>
              </a:lnSpc>
              <a:spcAft>
                <a:spcPts val="333"/>
              </a:spcAft>
              <a:defRPr/>
            </a:pPr>
            <a:r>
              <a:rPr lang="fi-FI" dirty="0">
                <a:latin typeface="Segoe UI" panose="020B0502040204020203" pitchFamily="34" charset="0"/>
                <a:cs typeface="Segoe UI" panose="020B0502040204020203" pitchFamily="34" charset="0"/>
              </a:rPr>
              <a:t>5. </a:t>
            </a:r>
            <a:r>
              <a:rPr lang="en-US" dirty="0">
                <a:latin typeface="Segoe UI" panose="020B0502040204020203" pitchFamily="34" charset="0"/>
                <a:cs typeface="Segoe UI" panose="020B0502040204020203" pitchFamily="34" charset="0"/>
              </a:rPr>
              <a:t>The Event receiver web service returns the </a:t>
            </a:r>
            <a:r>
              <a:rPr lang="en-US" dirty="0" err="1">
                <a:latin typeface="Segoe UI" panose="020B0502040204020203" pitchFamily="34" charset="0"/>
                <a:cs typeface="Segoe UI" panose="020B0502040204020203" pitchFamily="34" charset="0"/>
              </a:rPr>
              <a:t>SPRemoteEventResult</a:t>
            </a:r>
            <a:r>
              <a:rPr lang="en-US" dirty="0">
                <a:latin typeface="Segoe UI" panose="020B0502040204020203" pitchFamily="34" charset="0"/>
                <a:cs typeface="Segoe UI" panose="020B0502040204020203" pitchFamily="34" charset="0"/>
              </a:rPr>
              <a:t> object for synchronous events.</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15</a:t>
            </a:fld>
            <a:endParaRPr lang="en-US"/>
          </a:p>
        </p:txBody>
      </p:sp>
    </p:spTree>
    <p:extLst>
      <p:ext uri="{BB962C8B-B14F-4D97-AF65-F5344CB8AC3E}">
        <p14:creationId xmlns:p14="http://schemas.microsoft.com/office/powerpoint/2010/main" val="680965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a:bodyPr>
          <a:lstStyle/>
          <a:p>
            <a:r>
              <a:rPr lang="en-US" sz="1400" b="1" dirty="0">
                <a:latin typeface="Segoe UI" panose="020B0502040204020203" pitchFamily="34" charset="0"/>
                <a:cs typeface="Segoe UI" panose="020B0502040204020203" pitchFamily="34" charset="0"/>
              </a:rPr>
              <a:t>Advanced Remote Event Receiver Call</a:t>
            </a:r>
          </a:p>
          <a:p>
            <a:endParaRPr lang="en-US" dirty="0">
              <a:latin typeface="Segoe UI" panose="020B0502040204020203" pitchFamily="34" charset="0"/>
              <a:cs typeface="Segoe UI" panose="020B0502040204020203" pitchFamily="34" charset="0"/>
            </a:endParaRPr>
          </a:p>
          <a:p>
            <a:pPr marL="228600" indent="-228600" defTabSz="914400">
              <a:buFont typeface="+mj-lt"/>
              <a:buAutoNum type="arabicPeriod"/>
              <a:defRPr/>
            </a:pPr>
            <a:r>
              <a:rPr lang="en-US" dirty="0">
                <a:latin typeface="Segoe UI" panose="020B0502040204020203" pitchFamily="34" charset="0"/>
                <a:cs typeface="Segoe UI" panose="020B0502040204020203" pitchFamily="34" charset="0"/>
              </a:rPr>
              <a:t>User takes some action in SharePoint causing the RER to fire.</a:t>
            </a:r>
          </a:p>
          <a:p>
            <a:pPr marL="228600" indent="-228600" defTabSz="914363">
              <a:lnSpc>
                <a:spcPct val="90000"/>
              </a:lnSpc>
              <a:spcAft>
                <a:spcPts val="333"/>
              </a:spcAft>
              <a:buFont typeface="+mj-lt"/>
              <a:buAutoNum type="arabicPeriod"/>
              <a:defRPr/>
            </a:pPr>
            <a:r>
              <a:rPr lang="en-US" dirty="0">
                <a:latin typeface="Segoe UI" panose="020B0502040204020203" pitchFamily="34" charset="0"/>
                <a:cs typeface="Segoe UI" panose="020B0502040204020203" pitchFamily="34" charset="0"/>
              </a:rPr>
              <a:t>SharePoint then asks either ACS or S2S STS for a token. This token is then passed in the call to the RER.</a:t>
            </a:r>
          </a:p>
          <a:p>
            <a:pPr marL="228600" indent="-228600" defTabSz="914363">
              <a:lnSpc>
                <a:spcPct val="90000"/>
              </a:lnSpc>
              <a:spcAft>
                <a:spcPts val="333"/>
              </a:spcAft>
              <a:buFont typeface="+mj-lt"/>
              <a:buAutoNum type="arabicPeriod"/>
              <a:defRPr/>
            </a:pPr>
            <a:r>
              <a:rPr lang="en-US" dirty="0">
                <a:latin typeface="Segoe UI" panose="020B0502040204020203" pitchFamily="34" charset="0"/>
                <a:cs typeface="Segoe UI" panose="020B0502040204020203" pitchFamily="34" charset="0"/>
              </a:rPr>
              <a:t>SharePoint calls the Event Receiver Web Service and passes the context token. The web service validates the signature on the context token and extracts the authorization code</a:t>
            </a:r>
          </a:p>
          <a:p>
            <a:pPr marL="228600" indent="-228600" defTabSz="914363">
              <a:lnSpc>
                <a:spcPct val="90000"/>
              </a:lnSpc>
              <a:spcAft>
                <a:spcPts val="333"/>
              </a:spcAft>
              <a:buFont typeface="+mj-lt"/>
              <a:buAutoNum type="arabicPeriod"/>
              <a:defRPr/>
            </a:pPr>
            <a:r>
              <a:rPr lang="en-US" dirty="0">
                <a:latin typeface="Segoe UI" panose="020B0502040204020203" pitchFamily="34" charset="0"/>
                <a:cs typeface="Segoe UI" panose="020B0502040204020203" pitchFamily="34" charset="0"/>
              </a:rPr>
              <a:t>The Event Receiver code is executed</a:t>
            </a:r>
          </a:p>
          <a:p>
            <a:pPr marL="228600" indent="-228600" defTabSz="914363">
              <a:lnSpc>
                <a:spcPct val="90000"/>
              </a:lnSpc>
              <a:spcAft>
                <a:spcPts val="333"/>
              </a:spcAft>
              <a:buFont typeface="+mj-lt"/>
              <a:buAutoNum type="arabicPeriod"/>
              <a:defRPr/>
            </a:pPr>
            <a:r>
              <a:rPr lang="en-US" dirty="0">
                <a:latin typeface="Segoe UI" panose="020B0502040204020203" pitchFamily="34" charset="0"/>
                <a:cs typeface="Segoe UI" panose="020B0502040204020203" pitchFamily="34" charset="0"/>
              </a:rPr>
              <a:t>If the code wants to make changes in SharePoint it must request a token from either ACS or the S2S STS.</a:t>
            </a:r>
          </a:p>
          <a:p>
            <a:pPr marL="228600" indent="-228600" defTabSz="914363">
              <a:lnSpc>
                <a:spcPct val="90000"/>
              </a:lnSpc>
              <a:spcAft>
                <a:spcPts val="333"/>
              </a:spcAft>
              <a:buFont typeface="+mj-lt"/>
              <a:buAutoNum type="arabicPeriod"/>
              <a:defRPr/>
            </a:pPr>
            <a:r>
              <a:rPr lang="en-US" dirty="0">
                <a:latin typeface="Segoe UI" panose="020B0502040204020203" pitchFamily="34" charset="0"/>
                <a:cs typeface="Segoe UI" panose="020B0502040204020203" pitchFamily="34" charset="0"/>
              </a:rPr>
              <a:t>Changes made in SharePoint via CSOM or some other process.</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16</a:t>
            </a:fld>
            <a:endParaRPr lang="en-US"/>
          </a:p>
        </p:txBody>
      </p:sp>
    </p:spTree>
    <p:extLst>
      <p:ext uri="{BB962C8B-B14F-4D97-AF65-F5344CB8AC3E}">
        <p14:creationId xmlns:p14="http://schemas.microsoft.com/office/powerpoint/2010/main" val="680965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400" b="1" dirty="0">
                <a:latin typeface="Segoe UI" panose="020B0502040204020203" pitchFamily="34" charset="0"/>
                <a:cs typeface="Segoe UI" panose="020B0502040204020203" pitchFamily="34" charset="0"/>
              </a:rPr>
              <a:t>What are Remote Event Receivers?</a:t>
            </a:r>
          </a:p>
          <a:p>
            <a:endParaRPr lang="en-US" sz="1400" b="1"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In previous versions of SharePoint, event receivers were often used to perform some action when an event occurred to items in the site. For example, when I an item is added to a list an event receiver could be used to add an expiration date of one year to the new item.</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There are events fired for various items in the SharePoint environment, these items include Lists, List Items, Webs and SharePoint 2016 Add-Ins.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In previous versions of SharePoint the event receiver was created as object model code that would be executed on the SharePoint server. In SharePoint 2013 the event receiver has changed this model from executing the code on the server to calling a WCF web service.</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When creating a SharePoint 2016 remote event receiver the developer will have to create the web service that SharePoint will call.</a:t>
            </a:r>
          </a:p>
        </p:txBody>
      </p:sp>
      <p:sp>
        <p:nvSpPr>
          <p:cNvPr id="4" name="Slide Number Placeholder 3"/>
          <p:cNvSpPr>
            <a:spLocks noGrp="1"/>
          </p:cNvSpPr>
          <p:nvPr>
            <p:ph type="sldNum" sz="quarter" idx="10"/>
          </p:nvPr>
        </p:nvSpPr>
        <p:spPr/>
        <p:txBody>
          <a:bodyPr/>
          <a:lstStyle/>
          <a:p>
            <a:fld id="{675416BA-65F7-274A-AD61-D0FA78F3AA6E}" type="slidenum">
              <a:rPr lang="en-US" smtClean="0"/>
              <a:pPr/>
              <a:t>17</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2537377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400" b="1" dirty="0">
                <a:latin typeface="Segoe UI" panose="020B0502040204020203" pitchFamily="34" charset="0"/>
                <a:cs typeface="Segoe UI" panose="020B0502040204020203" pitchFamily="34" charset="0"/>
              </a:rPr>
              <a:t>Remote Event Receiver Customization Wizard</a:t>
            </a:r>
          </a:p>
          <a:p>
            <a:endParaRPr lang="en-US" sz="1400" b="1"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It is simple to add a RER to a SharePoint Add-In. Select the SharePoint Add-In project in Visual Studio 2012. Select </a:t>
            </a:r>
            <a:r>
              <a:rPr lang="en-US" dirty="0" err="1">
                <a:latin typeface="Segoe UI" panose="020B0502040204020203" pitchFamily="34" charset="0"/>
                <a:cs typeface="Segoe UI" panose="020B0502040204020203" pitchFamily="34" charset="0"/>
              </a:rPr>
              <a:t>Add</a:t>
            </a:r>
            <a:r>
              <a:rPr lang="en-US" dirty="0" err="1">
                <a:latin typeface="Segoe UI" panose="020B0502040204020203" pitchFamily="34" charset="0"/>
                <a:cs typeface="Segoe UI" panose="020B0502040204020203" pitchFamily="34" charset="0"/>
                <a:sym typeface="Wingdings" pitchFamily="2" charset="2"/>
              </a:rPr>
              <a:t>New</a:t>
            </a:r>
            <a:r>
              <a:rPr lang="en-US" dirty="0">
                <a:latin typeface="Segoe UI" panose="020B0502040204020203" pitchFamily="34" charset="0"/>
                <a:cs typeface="Segoe UI" panose="020B0502040204020203" pitchFamily="34" charset="0"/>
                <a:sym typeface="Wingdings" pitchFamily="2" charset="2"/>
              </a:rPr>
              <a:t> Item. Once the select new item box appears select Remote Event Receiver from the SharePoint/Office section.</a:t>
            </a:r>
          </a:p>
          <a:p>
            <a:endParaRPr lang="en-US" dirty="0">
              <a:latin typeface="Segoe UI" panose="020B0502040204020203" pitchFamily="34" charset="0"/>
              <a:cs typeface="Segoe UI" panose="020B0502040204020203" pitchFamily="34" charset="0"/>
              <a:sym typeface="Wingdings" pitchFamily="2" charset="2"/>
            </a:endParaRPr>
          </a:p>
          <a:p>
            <a:r>
              <a:rPr lang="en-US" dirty="0">
                <a:latin typeface="Segoe UI" panose="020B0502040204020203" pitchFamily="34" charset="0"/>
                <a:cs typeface="Segoe UI" panose="020B0502040204020203" pitchFamily="34" charset="0"/>
                <a:sym typeface="Wingdings" pitchFamily="2" charset="2"/>
              </a:rPr>
              <a:t>Once the selection above has been chosen the RER Customization Wizard will start. This wizard is very easy to use select the type of RER to create, either List Item Event or List Event. Then select the events that should be handled by checking the check box next to that item.</a:t>
            </a:r>
            <a:endParaRPr lang="en-US" sz="1400" b="1"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675416BA-65F7-274A-AD61-D0FA78F3AA6E}" type="slidenum">
              <a:rPr lang="en-US" smtClean="0"/>
              <a:pPr/>
              <a:t>18</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2537377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Once the Customization Wizard has been closed it may seem difficult to add new events to the RER. In fact it is quite simple, just use the properties window of the RER item. There you can set the Events that should be handled to true. What really happens when these properties are set to true it changes the elements.xml file and the entries to register the other events. The elements.xml file will be discussed on the next page.</a:t>
            </a:r>
          </a:p>
        </p:txBody>
      </p:sp>
      <p:sp>
        <p:nvSpPr>
          <p:cNvPr id="4" name="Slide Number Placeholder 3"/>
          <p:cNvSpPr>
            <a:spLocks noGrp="1"/>
          </p:cNvSpPr>
          <p:nvPr>
            <p:ph type="sldNum" sz="quarter" idx="10"/>
          </p:nvPr>
        </p:nvSpPr>
        <p:spPr/>
        <p:txBody>
          <a:bodyPr/>
          <a:lstStyle/>
          <a:p>
            <a:fld id="{675416BA-65F7-274A-AD61-D0FA78F3AA6E}" type="slidenum">
              <a:rPr lang="en-US" smtClean="0"/>
              <a:pPr/>
              <a:t>19</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2537377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a:t>
            </a:fld>
            <a:endParaRPr lang="en-US"/>
          </a:p>
        </p:txBody>
      </p:sp>
    </p:spTree>
    <p:extLst>
      <p:ext uri="{BB962C8B-B14F-4D97-AF65-F5344CB8AC3E}">
        <p14:creationId xmlns:p14="http://schemas.microsoft.com/office/powerpoint/2010/main" val="38951132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The code on this</a:t>
            </a:r>
            <a:r>
              <a:rPr lang="en-US" baseline="0" dirty="0">
                <a:latin typeface="Segoe UI" panose="020B0502040204020203" pitchFamily="34" charset="0"/>
                <a:cs typeface="Segoe UI" panose="020B0502040204020203" pitchFamily="34" charset="0"/>
              </a:rPr>
              <a:t> slide is handling the </a:t>
            </a:r>
            <a:r>
              <a:rPr lang="en-US" baseline="0" dirty="0" err="1">
                <a:latin typeface="Segoe UI" panose="020B0502040204020203" pitchFamily="34" charset="0"/>
                <a:cs typeface="Segoe UI" panose="020B0502040204020203" pitchFamily="34" charset="0"/>
              </a:rPr>
              <a:t>AppInstalled</a:t>
            </a:r>
            <a:r>
              <a:rPr lang="en-US" baseline="0" dirty="0">
                <a:latin typeface="Segoe UI" panose="020B0502040204020203" pitchFamily="34" charset="0"/>
                <a:cs typeface="Segoe UI" panose="020B0502040204020203" pitchFamily="34" charset="0"/>
              </a:rPr>
              <a:t> event… basically when the SharePoint Add-In is installed to the </a:t>
            </a:r>
            <a:r>
              <a:rPr lang="en-US" baseline="0" dirty="0" err="1">
                <a:latin typeface="Segoe UI" panose="020B0502040204020203" pitchFamily="34" charset="0"/>
                <a:cs typeface="Segoe UI" panose="020B0502040204020203" pitchFamily="34" charset="0"/>
              </a:rPr>
              <a:t>hostweb</a:t>
            </a:r>
            <a:r>
              <a:rPr lang="en-US" baseline="0" dirty="0">
                <a:latin typeface="Segoe UI" panose="020B0502040204020203" pitchFamily="34" charset="0"/>
                <a:cs typeface="Segoe UI" panose="020B0502040204020203" pitchFamily="34" charset="0"/>
              </a:rPr>
              <a:t>, then this event would fire which reaches back into sharepoint using CSOM to register a new event receiver on the Host web at the desired location/</a:t>
            </a:r>
            <a:r>
              <a:rPr lang="en-US" baseline="0" dirty="0" err="1">
                <a:latin typeface="Segoe UI" panose="020B0502040204020203" pitchFamily="34" charset="0"/>
                <a:cs typeface="Segoe UI" panose="020B0502040204020203" pitchFamily="34" charset="0"/>
              </a:rPr>
              <a:t>eventtype</a:t>
            </a:r>
            <a:r>
              <a:rPr lang="en-US" baseline="0" dirty="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675416BA-65F7-274A-AD61-D0FA78F3AA6E}" type="slidenum">
              <a:rPr lang="en-US" smtClean="0"/>
              <a:pPr/>
              <a:t>20</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2882524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400" b="1" dirty="0">
                <a:latin typeface="Segoe UI" panose="020B0502040204020203" pitchFamily="34" charset="0"/>
                <a:cs typeface="Segoe UI" panose="020B0502040204020203" pitchFamily="34" charset="0"/>
              </a:rPr>
              <a:t>Elements.xml</a:t>
            </a:r>
          </a:p>
          <a:p>
            <a:endParaRPr lang="en-US" sz="1400" b="1"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elements.xml is how SharePoint will know about the RERs. This is called registering the RER. The &lt;receivers&gt; tag will contain all of the &lt;receiver&gt; registrations for each event to be handled. Within those tags the Name, Type and </a:t>
            </a:r>
            <a:r>
              <a:rPr lang="en-US" dirty="0" err="1">
                <a:latin typeface="Segoe UI" panose="020B0502040204020203" pitchFamily="34" charset="0"/>
                <a:cs typeface="Segoe UI" panose="020B0502040204020203" pitchFamily="34" charset="0"/>
              </a:rPr>
              <a:t>Url</a:t>
            </a:r>
            <a:r>
              <a:rPr lang="en-US" dirty="0">
                <a:latin typeface="Segoe UI" panose="020B0502040204020203" pitchFamily="34" charset="0"/>
                <a:cs typeface="Segoe UI" panose="020B0502040204020203" pitchFamily="34" charset="0"/>
              </a:rPr>
              <a:t> of the RER will be listed.</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receiver element of this file is very similar to the receiver element in SharePoint 2010 elements.xml. The only difference being the addition of the </a:t>
            </a:r>
            <a:r>
              <a:rPr lang="en-US" dirty="0" err="1">
                <a:latin typeface="Segoe UI" panose="020B0502040204020203" pitchFamily="34" charset="0"/>
                <a:cs typeface="Segoe UI" panose="020B0502040204020203" pitchFamily="34" charset="0"/>
              </a:rPr>
              <a:t>Url</a:t>
            </a:r>
            <a:r>
              <a:rPr lang="en-US" dirty="0">
                <a:latin typeface="Segoe UI" panose="020B0502040204020203" pitchFamily="34" charset="0"/>
                <a:cs typeface="Segoe UI" panose="020B0502040204020203" pitchFamily="34" charset="0"/>
              </a:rPr>
              <a:t> tag and removing the Assembly and Class tags.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Registering events can also be done via code. This may be needed when you want to register the event on something that already exists and is not part of the current SharePoint Add-In.</a:t>
            </a:r>
          </a:p>
        </p:txBody>
      </p:sp>
      <p:sp>
        <p:nvSpPr>
          <p:cNvPr id="4" name="Slide Number Placeholder 3"/>
          <p:cNvSpPr>
            <a:spLocks noGrp="1"/>
          </p:cNvSpPr>
          <p:nvPr>
            <p:ph type="sldNum" sz="quarter" idx="10"/>
          </p:nvPr>
        </p:nvSpPr>
        <p:spPr/>
        <p:txBody>
          <a:bodyPr/>
          <a:lstStyle/>
          <a:p>
            <a:fld id="{675416BA-65F7-274A-AD61-D0FA78F3AA6E}" type="slidenum">
              <a:rPr lang="en-US" smtClean="0"/>
              <a:pPr/>
              <a:t>21</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
        <p:nvSpPr>
          <p:cNvPr id="5" name="Rectangle 4"/>
          <p:cNvSpPr/>
          <p:nvPr/>
        </p:nvSpPr>
        <p:spPr>
          <a:xfrm>
            <a:off x="539750" y="6089650"/>
            <a:ext cx="5181600" cy="1466850"/>
          </a:xfrm>
          <a:prstGeom prst="rect">
            <a:avLst/>
          </a:prstGeom>
          <a:gradFill flip="none" rotWithShape="1">
            <a:gsLst>
              <a:gs pos="0">
                <a:srgbClr val="D9D9D9"/>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r>
              <a:rPr lang="en-US" sz="800">
                <a:solidFill>
                  <a:schemeClr val="tx1"/>
                </a:solidFill>
              </a:rPr>
              <a:t>string url= "</a:t>
            </a:r>
            <a:r>
              <a:rPr lang="en-US" sz="800" b="1">
                <a:solidFill>
                  <a:schemeClr val="tx1"/>
                </a:solidFill>
              </a:rPr>
              <a:t>http://&lt;URL to receiver&gt;/RemoteEventService.svc</a:t>
            </a:r>
            <a:r>
              <a:rPr lang="en-US" sz="800">
                <a:solidFill>
                  <a:schemeClr val="tx1"/>
                </a:solidFill>
              </a:rPr>
              <a:t>";           </a:t>
            </a:r>
          </a:p>
          <a:p>
            <a:r>
              <a:rPr lang="en-US" sz="800">
                <a:solidFill>
                  <a:schemeClr val="tx1"/>
                </a:solidFill>
              </a:rPr>
              <a:t>   </a:t>
            </a:r>
          </a:p>
          <a:p>
            <a:r>
              <a:rPr lang="en-US" sz="800">
                <a:solidFill>
                  <a:schemeClr val="tx1"/>
                </a:solidFill>
              </a:rPr>
              <a:t>using (SPSite site = new SPSite(siteUrl)) </a:t>
            </a:r>
          </a:p>
          <a:p>
            <a:r>
              <a:rPr lang="en-US" sz="800">
                <a:solidFill>
                  <a:schemeClr val="tx1"/>
                </a:solidFill>
              </a:rPr>
              <a:t>{ </a:t>
            </a:r>
          </a:p>
          <a:p>
            <a:r>
              <a:rPr lang="en-US" sz="800">
                <a:solidFill>
                  <a:schemeClr val="tx1"/>
                </a:solidFill>
              </a:rPr>
              <a:t>	 using (SPWeb web = site.RootWeb) </a:t>
            </a:r>
          </a:p>
          <a:p>
            <a:r>
              <a:rPr lang="en-US" sz="800">
                <a:solidFill>
                  <a:schemeClr val="tx1"/>
                </a:solidFill>
              </a:rPr>
              <a:t>   	{</a:t>
            </a:r>
          </a:p>
          <a:p>
            <a:r>
              <a:rPr lang="en-US" sz="800">
                <a:solidFill>
                  <a:schemeClr val="tx1"/>
                </a:solidFill>
              </a:rPr>
              <a:t>      		SPList list = web.Lists[listTitle]; </a:t>
            </a:r>
          </a:p>
          <a:p>
            <a:r>
              <a:rPr lang="en-US" sz="800">
                <a:solidFill>
                  <a:schemeClr val="tx1"/>
                </a:solidFill>
              </a:rPr>
              <a:t>     		list.EventReceivers.Add(</a:t>
            </a:r>
          </a:p>
          <a:p>
            <a:r>
              <a:rPr lang="en-US" sz="800">
                <a:solidFill>
                  <a:schemeClr val="tx1"/>
                </a:solidFill>
              </a:rPr>
              <a:t>        		SPEventReceiverType.ItemAdded, url); </a:t>
            </a:r>
          </a:p>
          <a:p>
            <a:r>
              <a:rPr lang="en-US" sz="800">
                <a:solidFill>
                  <a:schemeClr val="tx1"/>
                </a:solidFill>
              </a:rPr>
              <a:t>   	}</a:t>
            </a:r>
          </a:p>
          <a:p>
            <a:r>
              <a:rPr lang="en-US" sz="800">
                <a:solidFill>
                  <a:schemeClr val="tx1"/>
                </a:solidFill>
              </a:rPr>
              <a:t>}</a:t>
            </a:r>
          </a:p>
        </p:txBody>
      </p:sp>
    </p:spTree>
    <p:extLst>
      <p:ext uri="{BB962C8B-B14F-4D97-AF65-F5344CB8AC3E}">
        <p14:creationId xmlns:p14="http://schemas.microsoft.com/office/powerpoint/2010/main" val="2537377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800" y="552450"/>
            <a:ext cx="5994400" cy="3371850"/>
          </a:xfrm>
        </p:spPr>
      </p:sp>
      <p:sp>
        <p:nvSpPr>
          <p:cNvPr id="3" name="Notes Placeholder 2"/>
          <p:cNvSpPr>
            <a:spLocks noGrp="1"/>
          </p:cNvSpPr>
          <p:nvPr>
            <p:ph type="body" idx="1"/>
          </p:nvPr>
        </p:nvSpPr>
        <p:spPr/>
        <p:txBody>
          <a:bodyPr>
            <a:normAutofit/>
          </a:bodyPr>
          <a:lstStyle/>
          <a:p>
            <a:r>
              <a:rPr lang="en-US" sz="1400" b="1" dirty="0">
                <a:latin typeface="Segoe UI" panose="020B0502040204020203" pitchFamily="34" charset="0"/>
                <a:cs typeface="Segoe UI" panose="020B0502040204020203" pitchFamily="34" charset="0"/>
              </a:rPr>
              <a:t>The RER Web Service</a:t>
            </a:r>
          </a:p>
          <a:p>
            <a:endParaRPr lang="en-US" dirty="0"/>
          </a:p>
          <a:p>
            <a:r>
              <a:rPr lang="en-US" dirty="0">
                <a:latin typeface="Segoe UI" panose="020B0502040204020203" pitchFamily="34" charset="0"/>
                <a:cs typeface="Segoe UI" panose="020B0502040204020203" pitchFamily="34" charset="0"/>
              </a:rPr>
              <a:t>Once the RER has been</a:t>
            </a:r>
            <a:r>
              <a:rPr lang="en-US" baseline="0" dirty="0">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created, a web service .svc file will be added to the web Application in the project. Visual Studio 2012 will add quite a bit of functionality to it. Notice the code snippet:</a:t>
            </a:r>
          </a:p>
        </p:txBody>
      </p:sp>
      <p:sp>
        <p:nvSpPr>
          <p:cNvPr id="4" name="Slide Number Placeholder 3"/>
          <p:cNvSpPr>
            <a:spLocks noGrp="1"/>
          </p:cNvSpPr>
          <p:nvPr>
            <p:ph type="sldNum" sz="quarter" idx="10"/>
          </p:nvPr>
        </p:nvSpPr>
        <p:spPr/>
        <p:txBody>
          <a:bodyPr/>
          <a:lstStyle/>
          <a:p>
            <a:fld id="{675416BA-65F7-274A-AD61-D0FA78F3AA6E}" type="slidenum">
              <a:rPr lang="en-US" smtClean="0"/>
              <a:pPr/>
              <a:t>22</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
        <p:nvSpPr>
          <p:cNvPr id="5" name="Rectangle 4"/>
          <p:cNvSpPr/>
          <p:nvPr/>
        </p:nvSpPr>
        <p:spPr>
          <a:xfrm>
            <a:off x="482600" y="4768850"/>
            <a:ext cx="5080000" cy="4102100"/>
          </a:xfrm>
          <a:prstGeom prst="rect">
            <a:avLst/>
          </a:prstGeom>
          <a:gradFill flip="none" rotWithShape="1">
            <a:gsLst>
              <a:gs pos="0">
                <a:srgbClr val="D9D9D9"/>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r>
              <a:rPr lang="en-US" sz="800">
                <a:solidFill>
                  <a:srgbClr val="0000FF"/>
                </a:solidFill>
                <a:highlight>
                  <a:srgbClr val="FFFFFF"/>
                </a:highlight>
                <a:latin typeface="Consolas"/>
              </a:rPr>
              <a:t>using</a:t>
            </a:r>
            <a:r>
              <a:rPr lang="en-US" sz="800">
                <a:solidFill>
                  <a:srgbClr val="000000"/>
                </a:solidFill>
                <a:highlight>
                  <a:srgbClr val="FFFFFF"/>
                </a:highlight>
                <a:latin typeface="Consolas"/>
              </a:rPr>
              <a:t> System;</a:t>
            </a:r>
          </a:p>
          <a:p>
            <a:r>
              <a:rPr lang="en-US" sz="800">
                <a:solidFill>
                  <a:srgbClr val="0000FF"/>
                </a:solidFill>
                <a:highlight>
                  <a:srgbClr val="FFFFFF"/>
                </a:highlight>
                <a:latin typeface="Consolas"/>
              </a:rPr>
              <a:t>using</a:t>
            </a:r>
            <a:r>
              <a:rPr lang="en-US" sz="800">
                <a:solidFill>
                  <a:srgbClr val="000000"/>
                </a:solidFill>
                <a:highlight>
                  <a:srgbClr val="FFFFFF"/>
                </a:highlight>
                <a:latin typeface="Consolas"/>
              </a:rPr>
              <a:t> System.Collections.Generic;</a:t>
            </a:r>
          </a:p>
          <a:p>
            <a:r>
              <a:rPr lang="en-US" sz="800">
                <a:solidFill>
                  <a:srgbClr val="0000FF"/>
                </a:solidFill>
                <a:highlight>
                  <a:srgbClr val="FFFFFF"/>
                </a:highlight>
                <a:latin typeface="Consolas"/>
              </a:rPr>
              <a:t>using</a:t>
            </a:r>
            <a:r>
              <a:rPr lang="en-US" sz="800">
                <a:solidFill>
                  <a:srgbClr val="000000"/>
                </a:solidFill>
                <a:highlight>
                  <a:srgbClr val="FFFFFF"/>
                </a:highlight>
                <a:latin typeface="Consolas"/>
              </a:rPr>
              <a:t> System.Linq;</a:t>
            </a:r>
          </a:p>
          <a:p>
            <a:r>
              <a:rPr lang="en-US" sz="800">
                <a:solidFill>
                  <a:srgbClr val="0000FF"/>
                </a:solidFill>
                <a:highlight>
                  <a:srgbClr val="FFFFFF"/>
                </a:highlight>
                <a:latin typeface="Consolas"/>
              </a:rPr>
              <a:t>using</a:t>
            </a:r>
            <a:r>
              <a:rPr lang="en-US" sz="800">
                <a:solidFill>
                  <a:srgbClr val="000000"/>
                </a:solidFill>
                <a:highlight>
                  <a:srgbClr val="FFFFFF"/>
                </a:highlight>
                <a:latin typeface="Consolas"/>
              </a:rPr>
              <a:t> System.Text;</a:t>
            </a:r>
          </a:p>
          <a:p>
            <a:r>
              <a:rPr lang="en-US" sz="800">
                <a:solidFill>
                  <a:srgbClr val="0000FF"/>
                </a:solidFill>
                <a:highlight>
                  <a:srgbClr val="FFFFFF"/>
                </a:highlight>
                <a:latin typeface="Consolas"/>
              </a:rPr>
              <a:t>using</a:t>
            </a:r>
            <a:r>
              <a:rPr lang="en-US" sz="800">
                <a:solidFill>
                  <a:srgbClr val="000000"/>
                </a:solidFill>
                <a:highlight>
                  <a:srgbClr val="FFFFFF"/>
                </a:highlight>
                <a:latin typeface="Consolas"/>
              </a:rPr>
              <a:t> Microsoft.SharePoint.Client;</a:t>
            </a:r>
          </a:p>
          <a:p>
            <a:r>
              <a:rPr lang="en-US" sz="800">
                <a:solidFill>
                  <a:srgbClr val="0000FF"/>
                </a:solidFill>
                <a:highlight>
                  <a:srgbClr val="FFFFFF"/>
                </a:highlight>
                <a:latin typeface="Consolas"/>
              </a:rPr>
              <a:t>using</a:t>
            </a:r>
            <a:r>
              <a:rPr lang="en-US" sz="800">
                <a:solidFill>
                  <a:srgbClr val="000000"/>
                </a:solidFill>
                <a:highlight>
                  <a:srgbClr val="FFFFFF"/>
                </a:highlight>
                <a:latin typeface="Consolas"/>
              </a:rPr>
              <a:t> Microsoft.SharePoint.Client.EventReceivers;</a:t>
            </a:r>
          </a:p>
          <a:p>
            <a:endParaRPr lang="en-US" sz="800">
              <a:solidFill>
                <a:srgbClr val="000000"/>
              </a:solidFill>
              <a:highlight>
                <a:srgbClr val="FFFFFF"/>
              </a:highlight>
              <a:latin typeface="Consolas"/>
            </a:endParaRPr>
          </a:p>
          <a:p>
            <a:r>
              <a:rPr lang="en-US" sz="800">
                <a:solidFill>
                  <a:srgbClr val="0000FF"/>
                </a:solidFill>
                <a:highlight>
                  <a:srgbClr val="FFFFFF"/>
                </a:highlight>
                <a:latin typeface="Consolas"/>
              </a:rPr>
              <a:t>namespace</a:t>
            </a:r>
            <a:r>
              <a:rPr lang="en-US" sz="800">
                <a:solidFill>
                  <a:srgbClr val="000000"/>
                </a:solidFill>
                <a:highlight>
                  <a:srgbClr val="FFFFFF"/>
                </a:highlight>
                <a:latin typeface="Consolas"/>
              </a:rPr>
              <a:t> SharePointApp3Web.Services</a:t>
            </a:r>
          </a:p>
          <a:p>
            <a:r>
              <a:rPr lang="en-US" sz="800">
                <a:solidFill>
                  <a:srgbClr val="000000"/>
                </a:solidFill>
                <a:highlight>
                  <a:srgbClr val="FFFFFF"/>
                </a:highlight>
                <a:latin typeface="Consolas"/>
              </a:rPr>
              <a:t>{</a:t>
            </a:r>
          </a:p>
          <a:p>
            <a:r>
              <a:rPr lang="en-US" sz="800">
                <a:solidFill>
                  <a:srgbClr val="000000"/>
                </a:solidFill>
                <a:highlight>
                  <a:srgbClr val="FFFFFF"/>
                </a:highlight>
                <a:latin typeface="Consolas"/>
              </a:rPr>
              <a:t>    </a:t>
            </a:r>
            <a:r>
              <a:rPr lang="en-US" sz="800">
                <a:solidFill>
                  <a:srgbClr val="0000FF"/>
                </a:solidFill>
                <a:highlight>
                  <a:srgbClr val="FFFFFF"/>
                </a:highlight>
                <a:latin typeface="Consolas"/>
              </a:rPr>
              <a:t>public</a:t>
            </a:r>
            <a:r>
              <a:rPr lang="en-US" sz="800">
                <a:solidFill>
                  <a:srgbClr val="000000"/>
                </a:solidFill>
                <a:highlight>
                  <a:srgbClr val="FFFFFF"/>
                </a:highlight>
                <a:latin typeface="Consolas"/>
              </a:rPr>
              <a:t> </a:t>
            </a:r>
            <a:r>
              <a:rPr lang="en-US" sz="800">
                <a:solidFill>
                  <a:srgbClr val="0000FF"/>
                </a:solidFill>
                <a:highlight>
                  <a:srgbClr val="FFFFFF"/>
                </a:highlight>
                <a:latin typeface="Consolas"/>
              </a:rPr>
              <a:t>class</a:t>
            </a:r>
            <a:r>
              <a:rPr lang="en-US" sz="800">
                <a:solidFill>
                  <a:srgbClr val="000000"/>
                </a:solidFill>
                <a:highlight>
                  <a:srgbClr val="FFFFFF"/>
                </a:highlight>
                <a:latin typeface="Consolas"/>
              </a:rPr>
              <a:t> </a:t>
            </a:r>
            <a:r>
              <a:rPr lang="en-US" sz="800">
                <a:solidFill>
                  <a:srgbClr val="2B91AF"/>
                </a:solidFill>
                <a:highlight>
                  <a:srgbClr val="FFFFFF"/>
                </a:highlight>
                <a:latin typeface="Consolas"/>
              </a:rPr>
              <a:t>RemoteEventReceiver1</a:t>
            </a:r>
            <a:r>
              <a:rPr lang="en-US" sz="800">
                <a:solidFill>
                  <a:srgbClr val="000000"/>
                </a:solidFill>
                <a:highlight>
                  <a:srgbClr val="FFFFFF"/>
                </a:highlight>
                <a:latin typeface="Consolas"/>
              </a:rPr>
              <a:t> : </a:t>
            </a:r>
            <a:r>
              <a:rPr lang="en-US" sz="800">
                <a:solidFill>
                  <a:srgbClr val="2B91AF"/>
                </a:solidFill>
                <a:highlight>
                  <a:srgbClr val="FFFFFF"/>
                </a:highlight>
                <a:latin typeface="Consolas"/>
              </a:rPr>
              <a:t>IRemoteEventService</a:t>
            </a:r>
            <a:endParaRPr lang="en-US" sz="800">
              <a:solidFill>
                <a:srgbClr val="000000"/>
              </a:solidFill>
              <a:highlight>
                <a:srgbClr val="FFFFFF"/>
              </a:highlight>
              <a:latin typeface="Consolas"/>
            </a:endParaRPr>
          </a:p>
          <a:p>
            <a:r>
              <a:rPr lang="en-US" sz="800">
                <a:solidFill>
                  <a:srgbClr val="000000"/>
                </a:solidFill>
                <a:highlight>
                  <a:srgbClr val="FFFFFF"/>
                </a:highlight>
                <a:latin typeface="Consolas"/>
              </a:rPr>
              <a:t>    {</a:t>
            </a:r>
          </a:p>
          <a:p>
            <a:r>
              <a:rPr lang="en-US" sz="800">
                <a:solidFill>
                  <a:srgbClr val="000000"/>
                </a:solidFill>
                <a:highlight>
                  <a:srgbClr val="FFFFFF"/>
                </a:highlight>
                <a:latin typeface="Consolas"/>
              </a:rPr>
              <a:t>        </a:t>
            </a:r>
            <a:r>
              <a:rPr lang="en-US" sz="800">
                <a:solidFill>
                  <a:srgbClr val="0000FF"/>
                </a:solidFill>
                <a:highlight>
                  <a:srgbClr val="FFFFFF"/>
                </a:highlight>
                <a:latin typeface="Consolas"/>
              </a:rPr>
              <a:t>public</a:t>
            </a:r>
            <a:r>
              <a:rPr lang="en-US" sz="800">
                <a:solidFill>
                  <a:srgbClr val="000000"/>
                </a:solidFill>
                <a:highlight>
                  <a:srgbClr val="FFFFFF"/>
                </a:highlight>
                <a:latin typeface="Consolas"/>
              </a:rPr>
              <a:t> </a:t>
            </a:r>
            <a:r>
              <a:rPr lang="en-US" sz="800">
                <a:solidFill>
                  <a:srgbClr val="2B91AF"/>
                </a:solidFill>
                <a:highlight>
                  <a:srgbClr val="FFFFFF"/>
                </a:highlight>
                <a:latin typeface="Consolas"/>
              </a:rPr>
              <a:t>SPRemoteEventResult</a:t>
            </a:r>
            <a:r>
              <a:rPr lang="en-US" sz="800">
                <a:solidFill>
                  <a:srgbClr val="000000"/>
                </a:solidFill>
                <a:highlight>
                  <a:srgbClr val="FFFFFF"/>
                </a:highlight>
                <a:latin typeface="Consolas"/>
              </a:rPr>
              <a:t> ProcessEvent(</a:t>
            </a:r>
            <a:r>
              <a:rPr lang="en-US" sz="800">
                <a:solidFill>
                  <a:srgbClr val="2B91AF"/>
                </a:solidFill>
                <a:highlight>
                  <a:srgbClr val="FFFFFF"/>
                </a:highlight>
                <a:latin typeface="Consolas"/>
              </a:rPr>
              <a:t>SPRemoteEventProperties</a:t>
            </a:r>
            <a:r>
              <a:rPr lang="en-US" sz="800">
                <a:solidFill>
                  <a:srgbClr val="000000"/>
                </a:solidFill>
                <a:highlight>
                  <a:srgbClr val="FFFFFF"/>
                </a:highlight>
                <a:latin typeface="Consolas"/>
              </a:rPr>
              <a:t> properties)</a:t>
            </a:r>
          </a:p>
          <a:p>
            <a:r>
              <a:rPr lang="en-US" sz="800">
                <a:solidFill>
                  <a:srgbClr val="000000"/>
                </a:solidFill>
                <a:highlight>
                  <a:srgbClr val="FFFFFF"/>
                </a:highlight>
                <a:latin typeface="Consolas"/>
              </a:rPr>
              <a:t>        {</a:t>
            </a:r>
          </a:p>
          <a:p>
            <a:r>
              <a:rPr lang="en-US" sz="800">
                <a:solidFill>
                  <a:srgbClr val="000000"/>
                </a:solidFill>
                <a:highlight>
                  <a:srgbClr val="FFFFFF"/>
                </a:highlight>
                <a:latin typeface="Consolas"/>
              </a:rPr>
              <a:t>            </a:t>
            </a:r>
            <a:r>
              <a:rPr lang="en-US" sz="800">
                <a:solidFill>
                  <a:srgbClr val="2B91AF"/>
                </a:solidFill>
                <a:highlight>
                  <a:srgbClr val="FFFFFF"/>
                </a:highlight>
                <a:latin typeface="Consolas"/>
              </a:rPr>
              <a:t>SPRemoteEventResult</a:t>
            </a:r>
            <a:r>
              <a:rPr lang="en-US" sz="800">
                <a:solidFill>
                  <a:srgbClr val="000000"/>
                </a:solidFill>
                <a:highlight>
                  <a:srgbClr val="FFFFFF"/>
                </a:highlight>
                <a:latin typeface="Consolas"/>
              </a:rPr>
              <a:t> result = </a:t>
            </a:r>
            <a:r>
              <a:rPr lang="en-US" sz="800">
                <a:solidFill>
                  <a:srgbClr val="0000FF"/>
                </a:solidFill>
                <a:highlight>
                  <a:srgbClr val="FFFFFF"/>
                </a:highlight>
                <a:latin typeface="Consolas"/>
              </a:rPr>
              <a:t>new</a:t>
            </a:r>
            <a:r>
              <a:rPr lang="en-US" sz="800">
                <a:solidFill>
                  <a:srgbClr val="000000"/>
                </a:solidFill>
                <a:highlight>
                  <a:srgbClr val="FFFFFF"/>
                </a:highlight>
                <a:latin typeface="Consolas"/>
              </a:rPr>
              <a:t> </a:t>
            </a:r>
            <a:r>
              <a:rPr lang="en-US" sz="800">
                <a:solidFill>
                  <a:srgbClr val="2B91AF"/>
                </a:solidFill>
                <a:highlight>
                  <a:srgbClr val="FFFFFF"/>
                </a:highlight>
                <a:latin typeface="Consolas"/>
              </a:rPr>
              <a:t>SPRemoteEventResult</a:t>
            </a:r>
            <a:r>
              <a:rPr lang="en-US" sz="800">
                <a:solidFill>
                  <a:srgbClr val="000000"/>
                </a:solidFill>
                <a:highlight>
                  <a:srgbClr val="FFFFFF"/>
                </a:highlight>
                <a:latin typeface="Consolas"/>
              </a:rPr>
              <a:t>();</a:t>
            </a:r>
          </a:p>
          <a:p>
            <a:endParaRPr lang="en-US" sz="800">
              <a:solidFill>
                <a:srgbClr val="000000"/>
              </a:solidFill>
              <a:highlight>
                <a:srgbClr val="FFFFFF"/>
              </a:highlight>
              <a:latin typeface="Consolas"/>
            </a:endParaRPr>
          </a:p>
          <a:p>
            <a:r>
              <a:rPr lang="en-US" sz="800">
                <a:solidFill>
                  <a:srgbClr val="000000"/>
                </a:solidFill>
                <a:highlight>
                  <a:srgbClr val="FFFFFF"/>
                </a:highlight>
                <a:latin typeface="Consolas"/>
              </a:rPr>
              <a:t>            </a:t>
            </a:r>
            <a:r>
              <a:rPr lang="en-US" sz="800">
                <a:solidFill>
                  <a:srgbClr val="0000FF"/>
                </a:solidFill>
                <a:highlight>
                  <a:srgbClr val="FFFFFF"/>
                </a:highlight>
                <a:latin typeface="Consolas"/>
              </a:rPr>
              <a:t>using</a:t>
            </a:r>
            <a:r>
              <a:rPr lang="en-US" sz="800">
                <a:solidFill>
                  <a:srgbClr val="000000"/>
                </a:solidFill>
                <a:highlight>
                  <a:srgbClr val="FFFFFF"/>
                </a:highlight>
                <a:latin typeface="Consolas"/>
              </a:rPr>
              <a:t> (</a:t>
            </a:r>
            <a:r>
              <a:rPr lang="en-US" sz="800">
                <a:solidFill>
                  <a:srgbClr val="2B91AF"/>
                </a:solidFill>
                <a:highlight>
                  <a:srgbClr val="FFFFFF"/>
                </a:highlight>
                <a:latin typeface="Consolas"/>
              </a:rPr>
              <a:t>ClientContext</a:t>
            </a:r>
            <a:r>
              <a:rPr lang="en-US" sz="800">
                <a:solidFill>
                  <a:srgbClr val="000000"/>
                </a:solidFill>
                <a:highlight>
                  <a:srgbClr val="FFFFFF"/>
                </a:highlight>
                <a:latin typeface="Consolas"/>
              </a:rPr>
              <a:t> </a:t>
            </a:r>
            <a:r>
              <a:rPr lang="en-US" sz="800" err="1">
                <a:solidFill>
                  <a:srgbClr val="000000"/>
                </a:solidFill>
                <a:highlight>
                  <a:srgbClr val="FFFFFF"/>
                </a:highlight>
                <a:latin typeface="Consolas"/>
              </a:rPr>
              <a:t>clientContext</a:t>
            </a:r>
            <a:r>
              <a:rPr lang="en-US" sz="800">
                <a:solidFill>
                  <a:srgbClr val="000000"/>
                </a:solidFill>
                <a:highlight>
                  <a:srgbClr val="FFFFFF"/>
                </a:highlight>
                <a:latin typeface="Consolas"/>
              </a:rPr>
              <a:t> = </a:t>
            </a:r>
            <a:r>
              <a:rPr lang="en-US" sz="800" err="1">
                <a:solidFill>
                  <a:srgbClr val="2B91AF"/>
                </a:solidFill>
                <a:highlight>
                  <a:srgbClr val="FFFFFF"/>
                </a:highlight>
                <a:latin typeface="Consolas"/>
              </a:rPr>
              <a:t>TokenHelper</a:t>
            </a:r>
            <a:r>
              <a:rPr lang="en-US" sz="800" err="1">
                <a:solidFill>
                  <a:srgbClr val="000000"/>
                </a:solidFill>
                <a:highlight>
                  <a:srgbClr val="FFFFFF"/>
                </a:highlight>
                <a:latin typeface="Consolas"/>
              </a:rPr>
              <a:t>.CreateRemoteEventReceiverClientContext</a:t>
            </a:r>
            <a:r>
              <a:rPr lang="en-US" sz="800">
                <a:solidFill>
                  <a:srgbClr val="000000"/>
                </a:solidFill>
                <a:highlight>
                  <a:srgbClr val="FFFFFF"/>
                </a:highlight>
                <a:latin typeface="Consolas"/>
              </a:rPr>
              <a:t>(properties))</a:t>
            </a:r>
          </a:p>
          <a:p>
            <a:r>
              <a:rPr lang="en-US" sz="800">
                <a:solidFill>
                  <a:srgbClr val="000000"/>
                </a:solidFill>
                <a:highlight>
                  <a:srgbClr val="FFFFFF"/>
                </a:highlight>
                <a:latin typeface="Consolas"/>
              </a:rPr>
              <a:t>            {</a:t>
            </a:r>
          </a:p>
          <a:p>
            <a:r>
              <a:rPr lang="en-US" sz="800">
                <a:solidFill>
                  <a:srgbClr val="000000"/>
                </a:solidFill>
                <a:highlight>
                  <a:srgbClr val="FFFFFF"/>
                </a:highlight>
                <a:latin typeface="Consolas"/>
              </a:rPr>
              <a:t>                </a:t>
            </a:r>
            <a:r>
              <a:rPr lang="en-US" sz="800">
                <a:solidFill>
                  <a:srgbClr val="0000FF"/>
                </a:solidFill>
                <a:highlight>
                  <a:srgbClr val="FFFFFF"/>
                </a:highlight>
                <a:latin typeface="Consolas"/>
              </a:rPr>
              <a:t>if</a:t>
            </a:r>
            <a:r>
              <a:rPr lang="en-US" sz="800">
                <a:solidFill>
                  <a:srgbClr val="000000"/>
                </a:solidFill>
                <a:highlight>
                  <a:srgbClr val="FFFFFF"/>
                </a:highlight>
                <a:latin typeface="Consolas"/>
              </a:rPr>
              <a:t> (clientContext != </a:t>
            </a:r>
            <a:r>
              <a:rPr lang="en-US" sz="800">
                <a:solidFill>
                  <a:srgbClr val="0000FF"/>
                </a:solidFill>
                <a:highlight>
                  <a:srgbClr val="FFFFFF"/>
                </a:highlight>
                <a:latin typeface="Consolas"/>
              </a:rPr>
              <a:t>null</a:t>
            </a:r>
            <a:r>
              <a:rPr lang="en-US" sz="800">
                <a:solidFill>
                  <a:srgbClr val="000000"/>
                </a:solidFill>
                <a:highlight>
                  <a:srgbClr val="FFFFFF"/>
                </a:highlight>
                <a:latin typeface="Consolas"/>
              </a:rPr>
              <a:t>)</a:t>
            </a:r>
          </a:p>
          <a:p>
            <a:r>
              <a:rPr lang="en-US" sz="800">
                <a:solidFill>
                  <a:srgbClr val="000000"/>
                </a:solidFill>
                <a:highlight>
                  <a:srgbClr val="FFFFFF"/>
                </a:highlight>
                <a:latin typeface="Consolas"/>
              </a:rPr>
              <a:t>                {</a:t>
            </a:r>
          </a:p>
          <a:p>
            <a:r>
              <a:rPr lang="en-US" sz="800">
                <a:solidFill>
                  <a:srgbClr val="000000"/>
                </a:solidFill>
                <a:highlight>
                  <a:srgbClr val="FFFFFF"/>
                </a:highlight>
                <a:latin typeface="Consolas"/>
              </a:rPr>
              <a:t>                    clientContext.Load(clientContext.Web);</a:t>
            </a:r>
          </a:p>
          <a:p>
            <a:r>
              <a:rPr lang="en-US" sz="800">
                <a:solidFill>
                  <a:srgbClr val="000000"/>
                </a:solidFill>
                <a:highlight>
                  <a:srgbClr val="FFFFFF"/>
                </a:highlight>
                <a:latin typeface="Consolas"/>
              </a:rPr>
              <a:t>                    clientContext.ExecuteQuery();</a:t>
            </a:r>
          </a:p>
          <a:p>
            <a:r>
              <a:rPr lang="en-US" sz="800">
                <a:solidFill>
                  <a:srgbClr val="000000"/>
                </a:solidFill>
                <a:highlight>
                  <a:srgbClr val="FFFFFF"/>
                </a:highlight>
                <a:latin typeface="Consolas"/>
              </a:rPr>
              <a:t>                }</a:t>
            </a:r>
          </a:p>
          <a:p>
            <a:r>
              <a:rPr lang="en-US" sz="800">
                <a:solidFill>
                  <a:srgbClr val="000000"/>
                </a:solidFill>
                <a:highlight>
                  <a:srgbClr val="FFFFFF"/>
                </a:highlight>
                <a:latin typeface="Consolas"/>
              </a:rPr>
              <a:t>            }</a:t>
            </a:r>
          </a:p>
          <a:p>
            <a:endParaRPr lang="en-US" sz="800">
              <a:solidFill>
                <a:srgbClr val="000000"/>
              </a:solidFill>
              <a:highlight>
                <a:srgbClr val="FFFFFF"/>
              </a:highlight>
              <a:latin typeface="Consolas"/>
            </a:endParaRPr>
          </a:p>
          <a:p>
            <a:r>
              <a:rPr lang="en-US" sz="800">
                <a:solidFill>
                  <a:srgbClr val="000000"/>
                </a:solidFill>
                <a:highlight>
                  <a:srgbClr val="FFFFFF"/>
                </a:highlight>
                <a:latin typeface="Consolas"/>
              </a:rPr>
              <a:t>            </a:t>
            </a:r>
            <a:r>
              <a:rPr lang="en-US" sz="800">
                <a:solidFill>
                  <a:srgbClr val="0000FF"/>
                </a:solidFill>
                <a:highlight>
                  <a:srgbClr val="FFFFFF"/>
                </a:highlight>
                <a:latin typeface="Consolas"/>
              </a:rPr>
              <a:t>return</a:t>
            </a:r>
            <a:r>
              <a:rPr lang="en-US" sz="800">
                <a:solidFill>
                  <a:srgbClr val="000000"/>
                </a:solidFill>
                <a:highlight>
                  <a:srgbClr val="FFFFFF"/>
                </a:highlight>
                <a:latin typeface="Consolas"/>
              </a:rPr>
              <a:t> result;</a:t>
            </a:r>
          </a:p>
          <a:p>
            <a:r>
              <a:rPr lang="en-US" sz="800">
                <a:solidFill>
                  <a:srgbClr val="000000"/>
                </a:solidFill>
                <a:highlight>
                  <a:srgbClr val="FFFFFF"/>
                </a:highlight>
                <a:latin typeface="Consolas"/>
              </a:rPr>
              <a:t>        }</a:t>
            </a:r>
          </a:p>
          <a:p>
            <a:endParaRPr lang="en-US" sz="800">
              <a:solidFill>
                <a:srgbClr val="000000"/>
              </a:solidFill>
              <a:highlight>
                <a:srgbClr val="FFFFFF"/>
              </a:highlight>
              <a:latin typeface="Consolas"/>
            </a:endParaRPr>
          </a:p>
          <a:p>
            <a:r>
              <a:rPr lang="en-US" sz="800">
                <a:solidFill>
                  <a:srgbClr val="000000"/>
                </a:solidFill>
                <a:highlight>
                  <a:srgbClr val="FFFFFF"/>
                </a:highlight>
                <a:latin typeface="Consolas"/>
              </a:rPr>
              <a:t>        </a:t>
            </a:r>
            <a:r>
              <a:rPr lang="en-US" sz="800">
                <a:solidFill>
                  <a:srgbClr val="0000FF"/>
                </a:solidFill>
                <a:highlight>
                  <a:srgbClr val="FFFFFF"/>
                </a:highlight>
                <a:latin typeface="Consolas"/>
              </a:rPr>
              <a:t>public</a:t>
            </a:r>
            <a:r>
              <a:rPr lang="en-US" sz="800">
                <a:solidFill>
                  <a:srgbClr val="000000"/>
                </a:solidFill>
                <a:highlight>
                  <a:srgbClr val="FFFFFF"/>
                </a:highlight>
                <a:latin typeface="Consolas"/>
              </a:rPr>
              <a:t> </a:t>
            </a:r>
            <a:r>
              <a:rPr lang="en-US" sz="800">
                <a:solidFill>
                  <a:srgbClr val="0000FF"/>
                </a:solidFill>
                <a:highlight>
                  <a:srgbClr val="FFFFFF"/>
                </a:highlight>
                <a:latin typeface="Consolas"/>
              </a:rPr>
              <a:t>void</a:t>
            </a:r>
            <a:r>
              <a:rPr lang="en-US" sz="800">
                <a:solidFill>
                  <a:srgbClr val="000000"/>
                </a:solidFill>
                <a:highlight>
                  <a:srgbClr val="FFFFFF"/>
                </a:highlight>
                <a:latin typeface="Consolas"/>
              </a:rPr>
              <a:t> ProcessOneWayEvent(</a:t>
            </a:r>
            <a:r>
              <a:rPr lang="en-US" sz="800">
                <a:solidFill>
                  <a:srgbClr val="2B91AF"/>
                </a:solidFill>
                <a:highlight>
                  <a:srgbClr val="FFFFFF"/>
                </a:highlight>
                <a:latin typeface="Consolas"/>
              </a:rPr>
              <a:t>SPRemoteEventProperties</a:t>
            </a:r>
            <a:r>
              <a:rPr lang="en-US" sz="800">
                <a:solidFill>
                  <a:srgbClr val="000000"/>
                </a:solidFill>
                <a:highlight>
                  <a:srgbClr val="FFFFFF"/>
                </a:highlight>
                <a:latin typeface="Consolas"/>
              </a:rPr>
              <a:t> properties)</a:t>
            </a:r>
          </a:p>
          <a:p>
            <a:r>
              <a:rPr lang="en-US" sz="800">
                <a:solidFill>
                  <a:srgbClr val="000000"/>
                </a:solidFill>
                <a:highlight>
                  <a:srgbClr val="FFFFFF"/>
                </a:highlight>
                <a:latin typeface="Consolas"/>
              </a:rPr>
              <a:t>        {</a:t>
            </a:r>
          </a:p>
          <a:p>
            <a:r>
              <a:rPr lang="en-US" sz="800">
                <a:solidFill>
                  <a:srgbClr val="000000"/>
                </a:solidFill>
                <a:highlight>
                  <a:srgbClr val="FFFFFF"/>
                </a:highlight>
                <a:latin typeface="Consolas"/>
              </a:rPr>
              <a:t>        }</a:t>
            </a:r>
          </a:p>
          <a:p>
            <a:r>
              <a:rPr lang="en-US" sz="800">
                <a:solidFill>
                  <a:srgbClr val="000000"/>
                </a:solidFill>
                <a:highlight>
                  <a:srgbClr val="FFFFFF"/>
                </a:highlight>
                <a:latin typeface="Consolas"/>
              </a:rPr>
              <a:t>    }</a:t>
            </a:r>
          </a:p>
          <a:p>
            <a:r>
              <a:rPr lang="en-US" sz="800">
                <a:solidFill>
                  <a:srgbClr val="000000"/>
                </a:solidFill>
                <a:highlight>
                  <a:srgbClr val="FFFFFF"/>
                </a:highlight>
                <a:latin typeface="Consolas"/>
              </a:rPr>
              <a:t>}</a:t>
            </a:r>
          </a:p>
        </p:txBody>
      </p:sp>
    </p:spTree>
    <p:extLst>
      <p:ext uri="{BB962C8B-B14F-4D97-AF65-F5344CB8AC3E}">
        <p14:creationId xmlns:p14="http://schemas.microsoft.com/office/powerpoint/2010/main" val="2537377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4800" y="552450"/>
            <a:ext cx="5994400" cy="33718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23</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
        <p:nvSpPr>
          <p:cNvPr id="5" name="Rectangle 4"/>
          <p:cNvSpPr/>
          <p:nvPr/>
        </p:nvSpPr>
        <p:spPr>
          <a:xfrm>
            <a:off x="482600" y="4768850"/>
            <a:ext cx="5080000" cy="4102100"/>
          </a:xfrm>
          <a:prstGeom prst="rect">
            <a:avLst/>
          </a:prstGeom>
          <a:gradFill flip="none" rotWithShape="1">
            <a:gsLst>
              <a:gs pos="0">
                <a:srgbClr val="D9D9D9"/>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r>
              <a:rPr lang="en-US" sz="800">
                <a:solidFill>
                  <a:srgbClr val="0000FF"/>
                </a:solidFill>
                <a:highlight>
                  <a:srgbClr val="FFFFFF"/>
                </a:highlight>
                <a:latin typeface="Consolas"/>
              </a:rPr>
              <a:t>using</a:t>
            </a:r>
            <a:r>
              <a:rPr lang="en-US" sz="800">
                <a:solidFill>
                  <a:srgbClr val="000000"/>
                </a:solidFill>
                <a:highlight>
                  <a:srgbClr val="FFFFFF"/>
                </a:highlight>
                <a:latin typeface="Consolas"/>
              </a:rPr>
              <a:t> System;</a:t>
            </a:r>
          </a:p>
          <a:p>
            <a:r>
              <a:rPr lang="en-US" sz="800">
                <a:solidFill>
                  <a:srgbClr val="0000FF"/>
                </a:solidFill>
                <a:highlight>
                  <a:srgbClr val="FFFFFF"/>
                </a:highlight>
                <a:latin typeface="Consolas"/>
              </a:rPr>
              <a:t>using</a:t>
            </a:r>
            <a:r>
              <a:rPr lang="en-US" sz="800">
                <a:solidFill>
                  <a:srgbClr val="000000"/>
                </a:solidFill>
                <a:highlight>
                  <a:srgbClr val="FFFFFF"/>
                </a:highlight>
                <a:latin typeface="Consolas"/>
              </a:rPr>
              <a:t> System.Collections.Generic;</a:t>
            </a:r>
          </a:p>
          <a:p>
            <a:r>
              <a:rPr lang="en-US" sz="800">
                <a:solidFill>
                  <a:srgbClr val="0000FF"/>
                </a:solidFill>
                <a:highlight>
                  <a:srgbClr val="FFFFFF"/>
                </a:highlight>
                <a:latin typeface="Consolas"/>
              </a:rPr>
              <a:t>using</a:t>
            </a:r>
            <a:r>
              <a:rPr lang="en-US" sz="800">
                <a:solidFill>
                  <a:srgbClr val="000000"/>
                </a:solidFill>
                <a:highlight>
                  <a:srgbClr val="FFFFFF"/>
                </a:highlight>
                <a:latin typeface="Consolas"/>
              </a:rPr>
              <a:t> System.Linq;</a:t>
            </a:r>
          </a:p>
          <a:p>
            <a:r>
              <a:rPr lang="en-US" sz="800">
                <a:solidFill>
                  <a:srgbClr val="0000FF"/>
                </a:solidFill>
                <a:highlight>
                  <a:srgbClr val="FFFFFF"/>
                </a:highlight>
                <a:latin typeface="Consolas"/>
              </a:rPr>
              <a:t>using</a:t>
            </a:r>
            <a:r>
              <a:rPr lang="en-US" sz="800">
                <a:solidFill>
                  <a:srgbClr val="000000"/>
                </a:solidFill>
                <a:highlight>
                  <a:srgbClr val="FFFFFF"/>
                </a:highlight>
                <a:latin typeface="Consolas"/>
              </a:rPr>
              <a:t> System.Text;</a:t>
            </a:r>
          </a:p>
          <a:p>
            <a:r>
              <a:rPr lang="en-US" sz="800">
                <a:solidFill>
                  <a:srgbClr val="0000FF"/>
                </a:solidFill>
                <a:highlight>
                  <a:srgbClr val="FFFFFF"/>
                </a:highlight>
                <a:latin typeface="Consolas"/>
              </a:rPr>
              <a:t>using</a:t>
            </a:r>
            <a:r>
              <a:rPr lang="en-US" sz="800">
                <a:solidFill>
                  <a:srgbClr val="000000"/>
                </a:solidFill>
                <a:highlight>
                  <a:srgbClr val="FFFFFF"/>
                </a:highlight>
                <a:latin typeface="Consolas"/>
              </a:rPr>
              <a:t> Microsoft.SharePoint.Client;</a:t>
            </a:r>
          </a:p>
          <a:p>
            <a:r>
              <a:rPr lang="en-US" sz="800">
                <a:solidFill>
                  <a:srgbClr val="0000FF"/>
                </a:solidFill>
                <a:highlight>
                  <a:srgbClr val="FFFFFF"/>
                </a:highlight>
                <a:latin typeface="Consolas"/>
              </a:rPr>
              <a:t>using</a:t>
            </a:r>
            <a:r>
              <a:rPr lang="en-US" sz="800">
                <a:solidFill>
                  <a:srgbClr val="000000"/>
                </a:solidFill>
                <a:highlight>
                  <a:srgbClr val="FFFFFF"/>
                </a:highlight>
                <a:latin typeface="Consolas"/>
              </a:rPr>
              <a:t> Microsoft.SharePoint.Client.EventReceivers;</a:t>
            </a:r>
          </a:p>
          <a:p>
            <a:endParaRPr lang="en-US" sz="800">
              <a:solidFill>
                <a:srgbClr val="000000"/>
              </a:solidFill>
              <a:highlight>
                <a:srgbClr val="FFFFFF"/>
              </a:highlight>
              <a:latin typeface="Consolas"/>
            </a:endParaRPr>
          </a:p>
          <a:p>
            <a:r>
              <a:rPr lang="en-US" sz="800">
                <a:solidFill>
                  <a:srgbClr val="0000FF"/>
                </a:solidFill>
                <a:highlight>
                  <a:srgbClr val="FFFFFF"/>
                </a:highlight>
                <a:latin typeface="Consolas"/>
              </a:rPr>
              <a:t>namespace</a:t>
            </a:r>
            <a:r>
              <a:rPr lang="en-US" sz="800">
                <a:solidFill>
                  <a:srgbClr val="000000"/>
                </a:solidFill>
                <a:highlight>
                  <a:srgbClr val="FFFFFF"/>
                </a:highlight>
                <a:latin typeface="Consolas"/>
              </a:rPr>
              <a:t> SharePointApp3Web.Services</a:t>
            </a:r>
          </a:p>
          <a:p>
            <a:r>
              <a:rPr lang="en-US" sz="800">
                <a:solidFill>
                  <a:srgbClr val="000000"/>
                </a:solidFill>
                <a:highlight>
                  <a:srgbClr val="FFFFFF"/>
                </a:highlight>
                <a:latin typeface="Consolas"/>
              </a:rPr>
              <a:t>{</a:t>
            </a:r>
          </a:p>
          <a:p>
            <a:r>
              <a:rPr lang="en-US" sz="800">
                <a:solidFill>
                  <a:srgbClr val="000000"/>
                </a:solidFill>
                <a:highlight>
                  <a:srgbClr val="FFFFFF"/>
                </a:highlight>
                <a:latin typeface="Consolas"/>
              </a:rPr>
              <a:t>    </a:t>
            </a:r>
            <a:r>
              <a:rPr lang="en-US" sz="800">
                <a:solidFill>
                  <a:srgbClr val="0000FF"/>
                </a:solidFill>
                <a:highlight>
                  <a:srgbClr val="FFFFFF"/>
                </a:highlight>
                <a:latin typeface="Consolas"/>
              </a:rPr>
              <a:t>public</a:t>
            </a:r>
            <a:r>
              <a:rPr lang="en-US" sz="800">
                <a:solidFill>
                  <a:srgbClr val="000000"/>
                </a:solidFill>
                <a:highlight>
                  <a:srgbClr val="FFFFFF"/>
                </a:highlight>
                <a:latin typeface="Consolas"/>
              </a:rPr>
              <a:t> </a:t>
            </a:r>
            <a:r>
              <a:rPr lang="en-US" sz="800">
                <a:solidFill>
                  <a:srgbClr val="0000FF"/>
                </a:solidFill>
                <a:highlight>
                  <a:srgbClr val="FFFFFF"/>
                </a:highlight>
                <a:latin typeface="Consolas"/>
              </a:rPr>
              <a:t>class</a:t>
            </a:r>
            <a:r>
              <a:rPr lang="en-US" sz="800">
                <a:solidFill>
                  <a:srgbClr val="000000"/>
                </a:solidFill>
                <a:highlight>
                  <a:srgbClr val="FFFFFF"/>
                </a:highlight>
                <a:latin typeface="Consolas"/>
              </a:rPr>
              <a:t> </a:t>
            </a:r>
            <a:r>
              <a:rPr lang="en-US" sz="800">
                <a:solidFill>
                  <a:srgbClr val="2B91AF"/>
                </a:solidFill>
                <a:highlight>
                  <a:srgbClr val="FFFFFF"/>
                </a:highlight>
                <a:latin typeface="Consolas"/>
              </a:rPr>
              <a:t>RemoteEventReceiver1</a:t>
            </a:r>
            <a:r>
              <a:rPr lang="en-US" sz="800">
                <a:solidFill>
                  <a:srgbClr val="000000"/>
                </a:solidFill>
                <a:highlight>
                  <a:srgbClr val="FFFFFF"/>
                </a:highlight>
                <a:latin typeface="Consolas"/>
              </a:rPr>
              <a:t> : </a:t>
            </a:r>
            <a:r>
              <a:rPr lang="en-US" sz="800">
                <a:solidFill>
                  <a:srgbClr val="2B91AF"/>
                </a:solidFill>
                <a:highlight>
                  <a:srgbClr val="FFFFFF"/>
                </a:highlight>
                <a:latin typeface="Consolas"/>
              </a:rPr>
              <a:t>IRemoteEventService</a:t>
            </a:r>
            <a:endParaRPr lang="en-US" sz="800">
              <a:solidFill>
                <a:srgbClr val="000000"/>
              </a:solidFill>
              <a:highlight>
                <a:srgbClr val="FFFFFF"/>
              </a:highlight>
              <a:latin typeface="Consolas"/>
            </a:endParaRPr>
          </a:p>
          <a:p>
            <a:r>
              <a:rPr lang="en-US" sz="800">
                <a:solidFill>
                  <a:srgbClr val="000000"/>
                </a:solidFill>
                <a:highlight>
                  <a:srgbClr val="FFFFFF"/>
                </a:highlight>
                <a:latin typeface="Consolas"/>
              </a:rPr>
              <a:t>    {</a:t>
            </a:r>
          </a:p>
          <a:p>
            <a:r>
              <a:rPr lang="en-US" sz="800">
                <a:solidFill>
                  <a:srgbClr val="000000"/>
                </a:solidFill>
                <a:highlight>
                  <a:srgbClr val="FFFFFF"/>
                </a:highlight>
                <a:latin typeface="Consolas"/>
              </a:rPr>
              <a:t>        </a:t>
            </a:r>
            <a:r>
              <a:rPr lang="en-US" sz="800">
                <a:solidFill>
                  <a:srgbClr val="0000FF"/>
                </a:solidFill>
                <a:highlight>
                  <a:srgbClr val="FFFFFF"/>
                </a:highlight>
                <a:latin typeface="Consolas"/>
              </a:rPr>
              <a:t>public</a:t>
            </a:r>
            <a:r>
              <a:rPr lang="en-US" sz="800">
                <a:solidFill>
                  <a:srgbClr val="000000"/>
                </a:solidFill>
                <a:highlight>
                  <a:srgbClr val="FFFFFF"/>
                </a:highlight>
                <a:latin typeface="Consolas"/>
              </a:rPr>
              <a:t> </a:t>
            </a:r>
            <a:r>
              <a:rPr lang="en-US" sz="800">
                <a:solidFill>
                  <a:srgbClr val="2B91AF"/>
                </a:solidFill>
                <a:highlight>
                  <a:srgbClr val="FFFFFF"/>
                </a:highlight>
                <a:latin typeface="Consolas"/>
              </a:rPr>
              <a:t>SPRemoteEventResult</a:t>
            </a:r>
            <a:r>
              <a:rPr lang="en-US" sz="800">
                <a:solidFill>
                  <a:srgbClr val="000000"/>
                </a:solidFill>
                <a:highlight>
                  <a:srgbClr val="FFFFFF"/>
                </a:highlight>
                <a:latin typeface="Consolas"/>
              </a:rPr>
              <a:t> ProcessEvent(</a:t>
            </a:r>
            <a:r>
              <a:rPr lang="en-US" sz="800">
                <a:solidFill>
                  <a:srgbClr val="2B91AF"/>
                </a:solidFill>
                <a:highlight>
                  <a:srgbClr val="FFFFFF"/>
                </a:highlight>
                <a:latin typeface="Consolas"/>
              </a:rPr>
              <a:t>SPRemoteEventProperties</a:t>
            </a:r>
            <a:r>
              <a:rPr lang="en-US" sz="800">
                <a:solidFill>
                  <a:srgbClr val="000000"/>
                </a:solidFill>
                <a:highlight>
                  <a:srgbClr val="FFFFFF"/>
                </a:highlight>
                <a:latin typeface="Consolas"/>
              </a:rPr>
              <a:t> properties)</a:t>
            </a:r>
          </a:p>
          <a:p>
            <a:r>
              <a:rPr lang="en-US" sz="800">
                <a:solidFill>
                  <a:srgbClr val="000000"/>
                </a:solidFill>
                <a:highlight>
                  <a:srgbClr val="FFFFFF"/>
                </a:highlight>
                <a:latin typeface="Consolas"/>
              </a:rPr>
              <a:t>        {</a:t>
            </a:r>
          </a:p>
          <a:p>
            <a:r>
              <a:rPr lang="en-US" sz="800">
                <a:solidFill>
                  <a:srgbClr val="000000"/>
                </a:solidFill>
                <a:highlight>
                  <a:srgbClr val="FFFFFF"/>
                </a:highlight>
                <a:latin typeface="Consolas"/>
              </a:rPr>
              <a:t>            </a:t>
            </a:r>
            <a:r>
              <a:rPr lang="en-US" sz="800">
                <a:solidFill>
                  <a:srgbClr val="2B91AF"/>
                </a:solidFill>
                <a:highlight>
                  <a:srgbClr val="FFFFFF"/>
                </a:highlight>
                <a:latin typeface="Consolas"/>
              </a:rPr>
              <a:t>SPRemoteEventResult</a:t>
            </a:r>
            <a:r>
              <a:rPr lang="en-US" sz="800">
                <a:solidFill>
                  <a:srgbClr val="000000"/>
                </a:solidFill>
                <a:highlight>
                  <a:srgbClr val="FFFFFF"/>
                </a:highlight>
                <a:latin typeface="Consolas"/>
              </a:rPr>
              <a:t> result = </a:t>
            </a:r>
            <a:r>
              <a:rPr lang="en-US" sz="800">
                <a:solidFill>
                  <a:srgbClr val="0000FF"/>
                </a:solidFill>
                <a:highlight>
                  <a:srgbClr val="FFFFFF"/>
                </a:highlight>
                <a:latin typeface="Consolas"/>
              </a:rPr>
              <a:t>new</a:t>
            </a:r>
            <a:r>
              <a:rPr lang="en-US" sz="800">
                <a:solidFill>
                  <a:srgbClr val="000000"/>
                </a:solidFill>
                <a:highlight>
                  <a:srgbClr val="FFFFFF"/>
                </a:highlight>
                <a:latin typeface="Consolas"/>
              </a:rPr>
              <a:t> </a:t>
            </a:r>
            <a:r>
              <a:rPr lang="en-US" sz="800">
                <a:solidFill>
                  <a:srgbClr val="2B91AF"/>
                </a:solidFill>
                <a:highlight>
                  <a:srgbClr val="FFFFFF"/>
                </a:highlight>
                <a:latin typeface="Consolas"/>
              </a:rPr>
              <a:t>SPRemoteEventResult</a:t>
            </a:r>
            <a:r>
              <a:rPr lang="en-US" sz="800">
                <a:solidFill>
                  <a:srgbClr val="000000"/>
                </a:solidFill>
                <a:highlight>
                  <a:srgbClr val="FFFFFF"/>
                </a:highlight>
                <a:latin typeface="Consolas"/>
              </a:rPr>
              <a:t>();</a:t>
            </a:r>
          </a:p>
          <a:p>
            <a:endParaRPr lang="en-US" sz="800">
              <a:solidFill>
                <a:srgbClr val="000000"/>
              </a:solidFill>
              <a:highlight>
                <a:srgbClr val="FFFFFF"/>
              </a:highlight>
              <a:latin typeface="Consolas"/>
            </a:endParaRPr>
          </a:p>
          <a:p>
            <a:r>
              <a:rPr lang="en-US" sz="800">
                <a:solidFill>
                  <a:srgbClr val="000000"/>
                </a:solidFill>
                <a:highlight>
                  <a:srgbClr val="FFFFFF"/>
                </a:highlight>
                <a:latin typeface="Consolas"/>
              </a:rPr>
              <a:t>            </a:t>
            </a:r>
            <a:r>
              <a:rPr lang="en-US" sz="800">
                <a:solidFill>
                  <a:srgbClr val="0000FF"/>
                </a:solidFill>
                <a:highlight>
                  <a:srgbClr val="FFFFFF"/>
                </a:highlight>
                <a:latin typeface="Consolas"/>
              </a:rPr>
              <a:t>using</a:t>
            </a:r>
            <a:r>
              <a:rPr lang="en-US" sz="800">
                <a:solidFill>
                  <a:srgbClr val="000000"/>
                </a:solidFill>
                <a:highlight>
                  <a:srgbClr val="FFFFFF"/>
                </a:highlight>
                <a:latin typeface="Consolas"/>
              </a:rPr>
              <a:t> (</a:t>
            </a:r>
            <a:r>
              <a:rPr lang="en-US" sz="800">
                <a:solidFill>
                  <a:srgbClr val="2B91AF"/>
                </a:solidFill>
                <a:highlight>
                  <a:srgbClr val="FFFFFF"/>
                </a:highlight>
                <a:latin typeface="Consolas"/>
              </a:rPr>
              <a:t>ClientContext</a:t>
            </a:r>
            <a:r>
              <a:rPr lang="en-US" sz="800">
                <a:solidFill>
                  <a:srgbClr val="000000"/>
                </a:solidFill>
                <a:highlight>
                  <a:srgbClr val="FFFFFF"/>
                </a:highlight>
                <a:latin typeface="Consolas"/>
              </a:rPr>
              <a:t> </a:t>
            </a:r>
            <a:r>
              <a:rPr lang="en-US" sz="800" err="1">
                <a:solidFill>
                  <a:srgbClr val="000000"/>
                </a:solidFill>
                <a:highlight>
                  <a:srgbClr val="FFFFFF"/>
                </a:highlight>
                <a:latin typeface="Consolas"/>
              </a:rPr>
              <a:t>clientContext</a:t>
            </a:r>
            <a:r>
              <a:rPr lang="en-US" sz="800">
                <a:solidFill>
                  <a:srgbClr val="000000"/>
                </a:solidFill>
                <a:highlight>
                  <a:srgbClr val="FFFFFF"/>
                </a:highlight>
                <a:latin typeface="Consolas"/>
              </a:rPr>
              <a:t> = </a:t>
            </a:r>
            <a:r>
              <a:rPr lang="en-US" sz="800" err="1">
                <a:solidFill>
                  <a:srgbClr val="2B91AF"/>
                </a:solidFill>
                <a:highlight>
                  <a:srgbClr val="FFFFFF"/>
                </a:highlight>
                <a:latin typeface="Consolas"/>
              </a:rPr>
              <a:t>TokenHelper</a:t>
            </a:r>
            <a:r>
              <a:rPr lang="en-US" sz="800" err="1">
                <a:solidFill>
                  <a:srgbClr val="000000"/>
                </a:solidFill>
                <a:highlight>
                  <a:srgbClr val="FFFFFF"/>
                </a:highlight>
                <a:latin typeface="Consolas"/>
              </a:rPr>
              <a:t>.CreateRemoteEventReceiverClientContext</a:t>
            </a:r>
            <a:r>
              <a:rPr lang="en-US" sz="800">
                <a:solidFill>
                  <a:srgbClr val="000000"/>
                </a:solidFill>
                <a:highlight>
                  <a:srgbClr val="FFFFFF"/>
                </a:highlight>
                <a:latin typeface="Consolas"/>
              </a:rPr>
              <a:t>(properties))</a:t>
            </a:r>
          </a:p>
          <a:p>
            <a:r>
              <a:rPr lang="en-US" sz="800">
                <a:solidFill>
                  <a:srgbClr val="000000"/>
                </a:solidFill>
                <a:highlight>
                  <a:srgbClr val="FFFFFF"/>
                </a:highlight>
                <a:latin typeface="Consolas"/>
              </a:rPr>
              <a:t>            {</a:t>
            </a:r>
          </a:p>
          <a:p>
            <a:r>
              <a:rPr lang="en-US" sz="800">
                <a:solidFill>
                  <a:srgbClr val="000000"/>
                </a:solidFill>
                <a:highlight>
                  <a:srgbClr val="FFFFFF"/>
                </a:highlight>
                <a:latin typeface="Consolas"/>
              </a:rPr>
              <a:t>                </a:t>
            </a:r>
            <a:r>
              <a:rPr lang="en-US" sz="800">
                <a:solidFill>
                  <a:srgbClr val="0000FF"/>
                </a:solidFill>
                <a:highlight>
                  <a:srgbClr val="FFFFFF"/>
                </a:highlight>
                <a:latin typeface="Consolas"/>
              </a:rPr>
              <a:t>if</a:t>
            </a:r>
            <a:r>
              <a:rPr lang="en-US" sz="800">
                <a:solidFill>
                  <a:srgbClr val="000000"/>
                </a:solidFill>
                <a:highlight>
                  <a:srgbClr val="FFFFFF"/>
                </a:highlight>
                <a:latin typeface="Consolas"/>
              </a:rPr>
              <a:t> (clientContext != </a:t>
            </a:r>
            <a:r>
              <a:rPr lang="en-US" sz="800">
                <a:solidFill>
                  <a:srgbClr val="0000FF"/>
                </a:solidFill>
                <a:highlight>
                  <a:srgbClr val="FFFFFF"/>
                </a:highlight>
                <a:latin typeface="Consolas"/>
              </a:rPr>
              <a:t>null</a:t>
            </a:r>
            <a:r>
              <a:rPr lang="en-US" sz="800">
                <a:solidFill>
                  <a:srgbClr val="000000"/>
                </a:solidFill>
                <a:highlight>
                  <a:srgbClr val="FFFFFF"/>
                </a:highlight>
                <a:latin typeface="Consolas"/>
              </a:rPr>
              <a:t>)</a:t>
            </a:r>
          </a:p>
          <a:p>
            <a:r>
              <a:rPr lang="en-US" sz="800">
                <a:solidFill>
                  <a:srgbClr val="000000"/>
                </a:solidFill>
                <a:highlight>
                  <a:srgbClr val="FFFFFF"/>
                </a:highlight>
                <a:latin typeface="Consolas"/>
              </a:rPr>
              <a:t>                {</a:t>
            </a:r>
          </a:p>
          <a:p>
            <a:r>
              <a:rPr lang="en-US" sz="800">
                <a:solidFill>
                  <a:srgbClr val="000000"/>
                </a:solidFill>
                <a:highlight>
                  <a:srgbClr val="FFFFFF"/>
                </a:highlight>
                <a:latin typeface="Consolas"/>
              </a:rPr>
              <a:t>                    clientContext.Load(clientContext.Web);</a:t>
            </a:r>
          </a:p>
          <a:p>
            <a:r>
              <a:rPr lang="en-US" sz="800">
                <a:solidFill>
                  <a:srgbClr val="000000"/>
                </a:solidFill>
                <a:highlight>
                  <a:srgbClr val="FFFFFF"/>
                </a:highlight>
                <a:latin typeface="Consolas"/>
              </a:rPr>
              <a:t>                    clientContext.ExecuteQuery();</a:t>
            </a:r>
          </a:p>
          <a:p>
            <a:r>
              <a:rPr lang="en-US" sz="800">
                <a:solidFill>
                  <a:srgbClr val="000000"/>
                </a:solidFill>
                <a:highlight>
                  <a:srgbClr val="FFFFFF"/>
                </a:highlight>
                <a:latin typeface="Consolas"/>
              </a:rPr>
              <a:t>                }</a:t>
            </a:r>
          </a:p>
          <a:p>
            <a:r>
              <a:rPr lang="en-US" sz="800">
                <a:solidFill>
                  <a:srgbClr val="000000"/>
                </a:solidFill>
                <a:highlight>
                  <a:srgbClr val="FFFFFF"/>
                </a:highlight>
                <a:latin typeface="Consolas"/>
              </a:rPr>
              <a:t>            }</a:t>
            </a:r>
          </a:p>
          <a:p>
            <a:endParaRPr lang="en-US" sz="800">
              <a:solidFill>
                <a:srgbClr val="000000"/>
              </a:solidFill>
              <a:highlight>
                <a:srgbClr val="FFFFFF"/>
              </a:highlight>
              <a:latin typeface="Consolas"/>
            </a:endParaRPr>
          </a:p>
          <a:p>
            <a:r>
              <a:rPr lang="en-US" sz="800">
                <a:solidFill>
                  <a:srgbClr val="000000"/>
                </a:solidFill>
                <a:highlight>
                  <a:srgbClr val="FFFFFF"/>
                </a:highlight>
                <a:latin typeface="Consolas"/>
              </a:rPr>
              <a:t>            </a:t>
            </a:r>
            <a:r>
              <a:rPr lang="en-US" sz="800">
                <a:solidFill>
                  <a:srgbClr val="0000FF"/>
                </a:solidFill>
                <a:highlight>
                  <a:srgbClr val="FFFFFF"/>
                </a:highlight>
                <a:latin typeface="Consolas"/>
              </a:rPr>
              <a:t>return</a:t>
            </a:r>
            <a:r>
              <a:rPr lang="en-US" sz="800">
                <a:solidFill>
                  <a:srgbClr val="000000"/>
                </a:solidFill>
                <a:highlight>
                  <a:srgbClr val="FFFFFF"/>
                </a:highlight>
                <a:latin typeface="Consolas"/>
              </a:rPr>
              <a:t> result;</a:t>
            </a:r>
          </a:p>
          <a:p>
            <a:r>
              <a:rPr lang="en-US" sz="800">
                <a:solidFill>
                  <a:srgbClr val="000000"/>
                </a:solidFill>
                <a:highlight>
                  <a:srgbClr val="FFFFFF"/>
                </a:highlight>
                <a:latin typeface="Consolas"/>
              </a:rPr>
              <a:t>        }</a:t>
            </a:r>
          </a:p>
          <a:p>
            <a:endParaRPr lang="en-US" sz="800">
              <a:solidFill>
                <a:srgbClr val="000000"/>
              </a:solidFill>
              <a:highlight>
                <a:srgbClr val="FFFFFF"/>
              </a:highlight>
              <a:latin typeface="Consolas"/>
            </a:endParaRPr>
          </a:p>
          <a:p>
            <a:r>
              <a:rPr lang="en-US" sz="800">
                <a:solidFill>
                  <a:srgbClr val="000000"/>
                </a:solidFill>
                <a:highlight>
                  <a:srgbClr val="FFFFFF"/>
                </a:highlight>
                <a:latin typeface="Consolas"/>
              </a:rPr>
              <a:t>        </a:t>
            </a:r>
            <a:r>
              <a:rPr lang="en-US" sz="800">
                <a:solidFill>
                  <a:srgbClr val="0000FF"/>
                </a:solidFill>
                <a:highlight>
                  <a:srgbClr val="FFFFFF"/>
                </a:highlight>
                <a:latin typeface="Consolas"/>
              </a:rPr>
              <a:t>public</a:t>
            </a:r>
            <a:r>
              <a:rPr lang="en-US" sz="800">
                <a:solidFill>
                  <a:srgbClr val="000000"/>
                </a:solidFill>
                <a:highlight>
                  <a:srgbClr val="FFFFFF"/>
                </a:highlight>
                <a:latin typeface="Consolas"/>
              </a:rPr>
              <a:t> </a:t>
            </a:r>
            <a:r>
              <a:rPr lang="en-US" sz="800">
                <a:solidFill>
                  <a:srgbClr val="0000FF"/>
                </a:solidFill>
                <a:highlight>
                  <a:srgbClr val="FFFFFF"/>
                </a:highlight>
                <a:latin typeface="Consolas"/>
              </a:rPr>
              <a:t>void</a:t>
            </a:r>
            <a:r>
              <a:rPr lang="en-US" sz="800">
                <a:solidFill>
                  <a:srgbClr val="000000"/>
                </a:solidFill>
                <a:highlight>
                  <a:srgbClr val="FFFFFF"/>
                </a:highlight>
                <a:latin typeface="Consolas"/>
              </a:rPr>
              <a:t> ProcessOneWayEvent(</a:t>
            </a:r>
            <a:r>
              <a:rPr lang="en-US" sz="800">
                <a:solidFill>
                  <a:srgbClr val="2B91AF"/>
                </a:solidFill>
                <a:highlight>
                  <a:srgbClr val="FFFFFF"/>
                </a:highlight>
                <a:latin typeface="Consolas"/>
              </a:rPr>
              <a:t>SPRemoteEventProperties</a:t>
            </a:r>
            <a:r>
              <a:rPr lang="en-US" sz="800">
                <a:solidFill>
                  <a:srgbClr val="000000"/>
                </a:solidFill>
                <a:highlight>
                  <a:srgbClr val="FFFFFF"/>
                </a:highlight>
                <a:latin typeface="Consolas"/>
              </a:rPr>
              <a:t> properties)</a:t>
            </a:r>
          </a:p>
          <a:p>
            <a:r>
              <a:rPr lang="en-US" sz="800">
                <a:solidFill>
                  <a:srgbClr val="000000"/>
                </a:solidFill>
                <a:highlight>
                  <a:srgbClr val="FFFFFF"/>
                </a:highlight>
                <a:latin typeface="Consolas"/>
              </a:rPr>
              <a:t>        {</a:t>
            </a:r>
          </a:p>
          <a:p>
            <a:r>
              <a:rPr lang="en-US" sz="800">
                <a:solidFill>
                  <a:srgbClr val="000000"/>
                </a:solidFill>
                <a:highlight>
                  <a:srgbClr val="FFFFFF"/>
                </a:highlight>
                <a:latin typeface="Consolas"/>
              </a:rPr>
              <a:t>        }</a:t>
            </a:r>
          </a:p>
          <a:p>
            <a:r>
              <a:rPr lang="en-US" sz="800">
                <a:solidFill>
                  <a:srgbClr val="000000"/>
                </a:solidFill>
                <a:highlight>
                  <a:srgbClr val="FFFFFF"/>
                </a:highlight>
                <a:latin typeface="Consolas"/>
              </a:rPr>
              <a:t>    }</a:t>
            </a:r>
          </a:p>
          <a:p>
            <a:r>
              <a:rPr lang="en-US" sz="800">
                <a:solidFill>
                  <a:srgbClr val="000000"/>
                </a:solidFill>
                <a:highlight>
                  <a:srgbClr val="FFFFFF"/>
                </a:highlight>
                <a:latin typeface="Consolas"/>
              </a:rPr>
              <a:t>}</a:t>
            </a:r>
          </a:p>
        </p:txBody>
      </p:sp>
    </p:spTree>
    <p:extLst>
      <p:ext uri="{BB962C8B-B14F-4D97-AF65-F5344CB8AC3E}">
        <p14:creationId xmlns:p14="http://schemas.microsoft.com/office/powerpoint/2010/main" val="19739521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400" b="1" dirty="0">
                <a:latin typeface="Segoe UI" panose="020B0502040204020203" pitchFamily="34" charset="0"/>
                <a:cs typeface="Segoe UI" panose="020B0502040204020203" pitchFamily="34" charset="0"/>
              </a:rPr>
              <a:t>Add-In Level RER</a:t>
            </a:r>
          </a:p>
          <a:p>
            <a:endParaRPr lang="en-US" sz="1400" b="1"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When creating a RER we have the handy RER customization wizard available for List and </a:t>
            </a:r>
            <a:r>
              <a:rPr lang="en-US" dirty="0" err="1">
                <a:latin typeface="Segoe UI" panose="020B0502040204020203" pitchFamily="34" charset="0"/>
                <a:cs typeface="Segoe UI" panose="020B0502040204020203" pitchFamily="34" charset="0"/>
              </a:rPr>
              <a:t>ListItem</a:t>
            </a:r>
            <a:r>
              <a:rPr lang="en-US" dirty="0">
                <a:latin typeface="Segoe UI" panose="020B0502040204020203" pitchFamily="34" charset="0"/>
                <a:cs typeface="Segoe UI" panose="020B0502040204020203" pitchFamily="34" charset="0"/>
              </a:rPr>
              <a:t> events. But what about Add-In level events? Well these events are handled at a different level we want to call them when the Add-In is installed, uninstalled or updated. Therefore this must be handled at the App Manifest level.</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Adding a Add-In level RER is very simple.</a:t>
            </a:r>
          </a:p>
          <a:p>
            <a:pPr marL="228600" indent="-228600">
              <a:buAutoNum type="arabicPeriod"/>
            </a:pPr>
            <a:r>
              <a:rPr lang="en-US" dirty="0">
                <a:latin typeface="Segoe UI" panose="020B0502040204020203" pitchFamily="34" charset="0"/>
                <a:cs typeface="Segoe UI" panose="020B0502040204020203" pitchFamily="34" charset="0"/>
              </a:rPr>
              <a:t>Click on the Add-In project in Visual Studio 2015.</a:t>
            </a:r>
          </a:p>
          <a:p>
            <a:pPr marL="228600" indent="-228600">
              <a:buAutoNum type="arabicPeriod"/>
            </a:pPr>
            <a:r>
              <a:rPr lang="en-US" dirty="0">
                <a:latin typeface="Segoe UI" panose="020B0502040204020203" pitchFamily="34" charset="0"/>
                <a:cs typeface="Segoe UI" panose="020B0502040204020203" pitchFamily="34" charset="0"/>
              </a:rPr>
              <a:t>In the properties window for the find the Add-In for SharePoint Events section.</a:t>
            </a:r>
          </a:p>
          <a:p>
            <a:pPr marL="228600" indent="-228600">
              <a:buAutoNum type="arabicPeriod"/>
            </a:pPr>
            <a:r>
              <a:rPr lang="en-US" dirty="0">
                <a:latin typeface="Segoe UI" panose="020B0502040204020203" pitchFamily="34" charset="0"/>
                <a:cs typeface="Segoe UI" panose="020B0502040204020203" pitchFamily="34" charset="0"/>
              </a:rPr>
              <a:t>Set the events that you would like to handle to true.</a:t>
            </a:r>
          </a:p>
          <a:p>
            <a:pPr marL="228600" indent="-228600">
              <a:buAutoNum type="arabicPeriod"/>
            </a:pP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code for an Add-In level event will be written in the </a:t>
            </a:r>
            <a:r>
              <a:rPr lang="en-US" dirty="0" err="1">
                <a:latin typeface="Segoe UI" panose="020B0502040204020203" pitchFamily="34" charset="0"/>
                <a:cs typeface="Segoe UI" panose="020B0502040204020203" pitchFamily="34" charset="0"/>
              </a:rPr>
              <a:t>ProcessEvent</a:t>
            </a:r>
            <a:r>
              <a:rPr lang="en-US" dirty="0">
                <a:latin typeface="Segoe UI" panose="020B0502040204020203" pitchFamily="34" charset="0"/>
                <a:cs typeface="Segoe UI" panose="020B0502040204020203" pitchFamily="34" charset="0"/>
              </a:rPr>
              <a:t> or </a:t>
            </a:r>
            <a:r>
              <a:rPr lang="en-US" dirty="0" err="1">
                <a:latin typeface="Segoe UI" panose="020B0502040204020203" pitchFamily="34" charset="0"/>
                <a:cs typeface="Segoe UI" panose="020B0502040204020203" pitchFamily="34" charset="0"/>
              </a:rPr>
              <a:t>ProcessOneWayEvent</a:t>
            </a:r>
            <a:r>
              <a:rPr lang="en-US" dirty="0">
                <a:latin typeface="Segoe UI" panose="020B0502040204020203" pitchFamily="34" charset="0"/>
                <a:cs typeface="Segoe UI" panose="020B0502040204020203" pitchFamily="34" charset="0"/>
              </a:rPr>
              <a:t>. They can be synchronous or asynchronous and use the OAuth functionality as well.</a:t>
            </a:r>
          </a:p>
        </p:txBody>
      </p:sp>
      <p:sp>
        <p:nvSpPr>
          <p:cNvPr id="4" name="Slide Number Placeholder 3"/>
          <p:cNvSpPr>
            <a:spLocks noGrp="1"/>
          </p:cNvSpPr>
          <p:nvPr>
            <p:ph type="sldNum" sz="quarter" idx="10"/>
          </p:nvPr>
        </p:nvSpPr>
        <p:spPr/>
        <p:txBody>
          <a:bodyPr/>
          <a:lstStyle/>
          <a:p>
            <a:fld id="{675416BA-65F7-274A-AD61-D0FA78F3AA6E}" type="slidenum">
              <a:rPr lang="en-US" smtClean="0"/>
              <a:pPr/>
              <a:t>24</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2537377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25</a:t>
            </a:fld>
            <a:endParaRPr lang="en-US"/>
          </a:p>
        </p:txBody>
      </p:sp>
    </p:spTree>
    <p:extLst>
      <p:ext uri="{BB962C8B-B14F-4D97-AF65-F5344CB8AC3E}">
        <p14:creationId xmlns:p14="http://schemas.microsoft.com/office/powerpoint/2010/main" val="2318435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75416BA-65F7-274A-AD61-D0FA78F3AA6E}" type="slidenum">
              <a:rPr lang="en-US" smtClean="0"/>
              <a:pPr/>
              <a:t>26</a:t>
            </a:fld>
            <a:endParaRPr lang="en-US"/>
          </a:p>
        </p:txBody>
      </p:sp>
      <p:sp>
        <p:nvSpPr>
          <p:cNvPr id="8" name="Slide Image Placeholder 7"/>
          <p:cNvSpPr>
            <a:spLocks noGrp="1" noRot="1" noChangeAspect="1"/>
          </p:cNvSpPr>
          <p:nvPr>
            <p:ph type="sldImg"/>
          </p:nvPr>
        </p:nvSpPr>
        <p:spPr>
          <a:xfrm>
            <a:off x="381000" y="482600"/>
            <a:ext cx="6096000" cy="3429000"/>
          </a:xfrm>
        </p:spPr>
      </p:sp>
      <p:sp>
        <p:nvSpPr>
          <p:cNvPr id="9" name="Notes Placeholder 8"/>
          <p:cNvSpPr>
            <a:spLocks noGrp="1"/>
          </p:cNvSpPr>
          <p:nvPr>
            <p:ph type="body" idx="1"/>
          </p:nvPr>
        </p:nvSpPr>
        <p:spPr/>
        <p:txBody>
          <a:bodyPr/>
          <a:lstStyle/>
          <a:p>
            <a:endParaRPr lang="en-US"/>
          </a:p>
        </p:txBody>
      </p:sp>
    </p:spTree>
    <p:extLst>
      <p:ext uri="{BB962C8B-B14F-4D97-AF65-F5344CB8AC3E}">
        <p14:creationId xmlns:p14="http://schemas.microsoft.com/office/powerpoint/2010/main" val="3878525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27</a:t>
            </a:fld>
            <a:endParaRPr lang="en-US"/>
          </a:p>
        </p:txBody>
      </p:sp>
    </p:spTree>
    <p:extLst>
      <p:ext uri="{BB962C8B-B14F-4D97-AF65-F5344CB8AC3E}">
        <p14:creationId xmlns:p14="http://schemas.microsoft.com/office/powerpoint/2010/main" val="1399414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Lab content can be found under “Lab - Remote Event Receivers”</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28</a:t>
            </a:fld>
            <a:endParaRPr lang="en-US"/>
          </a:p>
        </p:txBody>
      </p:sp>
    </p:spTree>
    <p:extLst>
      <p:ext uri="{BB962C8B-B14F-4D97-AF65-F5344CB8AC3E}">
        <p14:creationId xmlns:p14="http://schemas.microsoft.com/office/powerpoint/2010/main" val="4627250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29</a:t>
            </a:fld>
            <a:endParaRPr lang="en-US"/>
          </a:p>
        </p:txBody>
      </p:sp>
    </p:spTree>
    <p:extLst>
      <p:ext uri="{BB962C8B-B14F-4D97-AF65-F5344CB8AC3E}">
        <p14:creationId xmlns:p14="http://schemas.microsoft.com/office/powerpoint/2010/main" val="999263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3</a:t>
            </a:fld>
            <a:endParaRPr lang="en-US"/>
          </a:p>
        </p:txBody>
      </p:sp>
    </p:spTree>
    <p:extLst>
      <p:ext uri="{BB962C8B-B14F-4D97-AF65-F5344CB8AC3E}">
        <p14:creationId xmlns:p14="http://schemas.microsoft.com/office/powerpoint/2010/main" val="2627193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a:p>
        </p:txBody>
      </p:sp>
    </p:spTree>
    <p:extLst>
      <p:ext uri="{BB962C8B-B14F-4D97-AF65-F5344CB8AC3E}">
        <p14:creationId xmlns:p14="http://schemas.microsoft.com/office/powerpoint/2010/main" val="4253818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a:p>
        </p:txBody>
      </p:sp>
    </p:spTree>
    <p:extLst>
      <p:ext uri="{BB962C8B-B14F-4D97-AF65-F5344CB8AC3E}">
        <p14:creationId xmlns:p14="http://schemas.microsoft.com/office/powerpoint/2010/main" val="1252086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400" b="1" dirty="0">
                <a:latin typeface="Segoe UI" panose="020B0502040204020203" pitchFamily="34" charset="0"/>
                <a:cs typeface="Segoe UI" panose="020B0502040204020203" pitchFamily="34" charset="0"/>
              </a:rPr>
              <a:t>What are Remote Event Receivers?</a:t>
            </a:r>
          </a:p>
          <a:p>
            <a:endParaRPr lang="en-US" sz="1400" b="1"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In previous versions of SharePoint, event receivers were often used to perform some action when an event occurred to items in the site. For example when an item is added to a list an event receiver could be used to add an expiration date of one year to the new item.</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There are events fired for various items in the SharePoint environment, these items include Lists, List Items, Webs and SharePoint Add-Ins.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In previous versions of SharePoint the event receiver was created as object model code that would be executed on the SharePoint server. In SharePoint 2013 the event receiver has changed this model from executing the code on the server to calling a WCF web service.</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When creating a SharePoint Remote Event receiver the developer will have to create the web service that SharePoint will call.</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For more information, see:</a:t>
            </a:r>
            <a:br>
              <a:rPr lang="en-US" dirty="0">
                <a:latin typeface="Segoe UI" panose="020B0502040204020203" pitchFamily="34" charset="0"/>
                <a:cs typeface="Segoe UI" panose="020B0502040204020203" pitchFamily="34" charset="0"/>
              </a:rPr>
            </a:br>
            <a:r>
              <a:rPr lang="en-US" dirty="0">
                <a:hlinkClick r:id="rId3"/>
              </a:rPr>
              <a:t>https://docs.microsoft.com/en-us/sharepoint/dev/sp-add-ins/create-a-remote-event-receiver-in-sharepoint-add-ins</a:t>
            </a:r>
            <a:endParaRPr lang="en-US"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675416BA-65F7-274A-AD61-D0FA78F3AA6E}" type="slidenum">
              <a:rPr lang="en-US" smtClean="0"/>
              <a:pPr/>
              <a:t>6</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2537377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400" b="1" dirty="0" err="1">
                <a:latin typeface="Segoe UI" panose="020B0502040204020203" pitchFamily="34" charset="0"/>
                <a:cs typeface="Segoe UI" panose="020B0502040204020203" pitchFamily="34" charset="0"/>
              </a:rPr>
              <a:t>IRemoteEventService</a:t>
            </a:r>
            <a:r>
              <a:rPr lang="en-US" sz="1400" b="1" dirty="0">
                <a:latin typeface="Segoe UI" panose="020B0502040204020203" pitchFamily="34" charset="0"/>
                <a:cs typeface="Segoe UI" panose="020B0502040204020203" pitchFamily="34" charset="0"/>
              </a:rPr>
              <a:t> Interface</a:t>
            </a:r>
          </a:p>
          <a:p>
            <a:endParaRPr lang="en-US" sz="1400" b="1"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Remote Event Receiver web service will implement the </a:t>
            </a:r>
            <a:r>
              <a:rPr lang="en-US" b="1" dirty="0" err="1">
                <a:latin typeface="Segoe UI" panose="020B0502040204020203" pitchFamily="34" charset="0"/>
                <a:cs typeface="Segoe UI" panose="020B0502040204020203" pitchFamily="34" charset="0"/>
              </a:rPr>
              <a:t>IRemoteEventService</a:t>
            </a:r>
            <a:r>
              <a:rPr lang="en-US" b="1" dirty="0">
                <a:latin typeface="Segoe UI" panose="020B0502040204020203" pitchFamily="34" charset="0"/>
                <a:cs typeface="Segoe UI" panose="020B0502040204020203" pitchFamily="34" charset="0"/>
              </a:rPr>
              <a:t> Interface. </a:t>
            </a:r>
            <a:r>
              <a:rPr lang="en-US" dirty="0">
                <a:latin typeface="Segoe UI" panose="020B0502040204020203" pitchFamily="34" charset="0"/>
                <a:cs typeface="Segoe UI" panose="020B0502040204020203" pitchFamily="34" charset="0"/>
              </a:rPr>
              <a:t>The interface code looks like this:</a:t>
            </a:r>
          </a:p>
          <a:p>
            <a:endParaRPr lang="en-US" b="1" dirty="0">
              <a:latin typeface="Segoe UI" panose="020B0502040204020203" pitchFamily="34" charset="0"/>
              <a:cs typeface="Segoe UI" panose="020B0502040204020203" pitchFamily="34" charset="0"/>
            </a:endParaRPr>
          </a:p>
          <a:p>
            <a:endParaRPr lang="en-US" b="1" dirty="0">
              <a:latin typeface="Segoe UI" panose="020B0502040204020203" pitchFamily="34" charset="0"/>
              <a:cs typeface="Segoe UI" panose="020B0502040204020203" pitchFamily="34" charset="0"/>
            </a:endParaRPr>
          </a:p>
          <a:p>
            <a:endParaRPr lang="en-US" b="1" dirty="0">
              <a:latin typeface="Segoe UI" panose="020B0502040204020203" pitchFamily="34" charset="0"/>
              <a:cs typeface="Segoe UI" panose="020B0502040204020203" pitchFamily="34" charset="0"/>
            </a:endParaRPr>
          </a:p>
          <a:p>
            <a:endParaRPr lang="en-US" b="1" dirty="0">
              <a:latin typeface="Segoe UI" panose="020B0502040204020203" pitchFamily="34" charset="0"/>
              <a:cs typeface="Segoe UI" panose="020B0502040204020203" pitchFamily="34" charset="0"/>
            </a:endParaRPr>
          </a:p>
          <a:p>
            <a:endParaRPr lang="en-US" b="1" dirty="0">
              <a:latin typeface="Segoe UI" panose="020B0502040204020203" pitchFamily="34" charset="0"/>
              <a:cs typeface="Segoe UI" panose="020B0502040204020203" pitchFamily="34" charset="0"/>
            </a:endParaRPr>
          </a:p>
          <a:p>
            <a:endParaRPr lang="en-US" b="1" dirty="0">
              <a:latin typeface="Segoe UI" panose="020B0502040204020203" pitchFamily="34" charset="0"/>
              <a:cs typeface="Segoe UI" panose="020B0502040204020203" pitchFamily="34" charset="0"/>
            </a:endParaRPr>
          </a:p>
          <a:p>
            <a:endParaRPr lang="en-US" b="1" dirty="0">
              <a:latin typeface="Segoe UI" panose="020B0502040204020203" pitchFamily="34" charset="0"/>
              <a:cs typeface="Segoe UI" panose="020B0502040204020203" pitchFamily="34" charset="0"/>
            </a:endParaRPr>
          </a:p>
          <a:p>
            <a:endParaRPr lang="en-US" b="1" dirty="0">
              <a:latin typeface="Segoe UI" panose="020B0502040204020203" pitchFamily="34" charset="0"/>
              <a:cs typeface="Segoe UI" panose="020B0502040204020203" pitchFamily="34" charset="0"/>
            </a:endParaRPr>
          </a:p>
          <a:p>
            <a:endParaRPr lang="en-US" b="1" dirty="0">
              <a:latin typeface="Segoe UI" panose="020B0502040204020203" pitchFamily="34" charset="0"/>
              <a:cs typeface="Segoe UI" panose="020B0502040204020203" pitchFamily="34" charset="0"/>
            </a:endParaRPr>
          </a:p>
          <a:p>
            <a:endParaRPr lang="en-US" b="1" dirty="0">
              <a:latin typeface="Segoe UI" panose="020B0502040204020203" pitchFamily="34" charset="0"/>
              <a:cs typeface="Segoe UI" panose="020B0502040204020203" pitchFamily="34" charset="0"/>
            </a:endParaRPr>
          </a:p>
          <a:p>
            <a:endParaRPr lang="en-US" b="1"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Take note of the two methods defined in this interface, </a:t>
            </a:r>
            <a:r>
              <a:rPr lang="en-US" dirty="0" err="1">
                <a:latin typeface="Segoe UI" panose="020B0502040204020203" pitchFamily="34" charset="0"/>
                <a:cs typeface="Segoe UI" panose="020B0502040204020203" pitchFamily="34" charset="0"/>
              </a:rPr>
              <a:t>ProcessEvent</a:t>
            </a:r>
            <a:r>
              <a:rPr lang="en-US" dirty="0">
                <a:latin typeface="Segoe UI" panose="020B0502040204020203" pitchFamily="34" charset="0"/>
                <a:cs typeface="Segoe UI" panose="020B0502040204020203" pitchFamily="34" charset="0"/>
              </a:rPr>
              <a:t> and </a:t>
            </a:r>
            <a:r>
              <a:rPr lang="en-US" dirty="0" err="1">
                <a:latin typeface="Segoe UI" panose="020B0502040204020203" pitchFamily="34" charset="0"/>
                <a:cs typeface="Segoe UI" panose="020B0502040204020203" pitchFamily="34" charset="0"/>
              </a:rPr>
              <a:t>ProcessOneWayEvent</a:t>
            </a:r>
            <a:r>
              <a:rPr lang="en-US" dirty="0">
                <a:latin typeface="Segoe UI" panose="020B0502040204020203" pitchFamily="34" charset="0"/>
                <a:cs typeface="Segoe UI" panose="020B0502040204020203" pitchFamily="34" charset="0"/>
              </a:rPr>
              <a:t>. These two methods are the what is called when an event is fired. The that is fired depends on the type of event that occurred.</a:t>
            </a:r>
          </a:p>
          <a:p>
            <a:endParaRPr lang="en-US" dirty="0">
              <a:latin typeface="Segoe UI" panose="020B0502040204020203" pitchFamily="34" charset="0"/>
              <a:cs typeface="Segoe UI" panose="020B0502040204020203" pitchFamily="34" charset="0"/>
            </a:endParaRPr>
          </a:p>
          <a:p>
            <a:r>
              <a:rPr lang="en-US" dirty="0" err="1">
                <a:latin typeface="Segoe UI" panose="020B0502040204020203" pitchFamily="34" charset="0"/>
                <a:cs typeface="Segoe UI" panose="020B0502040204020203" pitchFamily="34" charset="0"/>
              </a:rPr>
              <a:t>ProcessEvent</a:t>
            </a:r>
            <a:r>
              <a:rPr lang="en-US" dirty="0">
                <a:latin typeface="Segoe UI" panose="020B0502040204020203" pitchFamily="34" charset="0"/>
                <a:cs typeface="Segoe UI" panose="020B0502040204020203" pitchFamily="34" charset="0"/>
              </a:rPr>
              <a:t> handles the synchronous events that are called. synchronous events are events that are fired and wait for a response from the web service before continuing. This is similar to the previous version of SharePoint. synchronous events occur before the action has actually completed. The name of synchronous events will end in “</a:t>
            </a:r>
            <a:r>
              <a:rPr lang="en-US" dirty="0" err="1">
                <a:latin typeface="Segoe UI" panose="020B0502040204020203" pitchFamily="34" charset="0"/>
                <a:cs typeface="Segoe UI" panose="020B0502040204020203" pitchFamily="34" charset="0"/>
              </a:rPr>
              <a:t>ing</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err="1">
                <a:latin typeface="Segoe UI" panose="020B0502040204020203" pitchFamily="34" charset="0"/>
                <a:cs typeface="Segoe UI" panose="020B0502040204020203" pitchFamily="34" charset="0"/>
              </a:rPr>
              <a:t>ProcessOneWayEvent</a:t>
            </a:r>
            <a:r>
              <a:rPr lang="en-US" dirty="0">
                <a:latin typeface="Segoe UI" panose="020B0502040204020203" pitchFamily="34" charset="0"/>
                <a:cs typeface="Segoe UI" panose="020B0502040204020203" pitchFamily="34" charset="0"/>
              </a:rPr>
              <a:t> will handle the asynchronous events. These events take place after the event has actually happened and will not wait for the web service call to return any values. Asynchronous event names will end in “ed.”</a:t>
            </a:r>
          </a:p>
        </p:txBody>
      </p:sp>
      <p:sp>
        <p:nvSpPr>
          <p:cNvPr id="4" name="Slide Number Placeholder 3"/>
          <p:cNvSpPr>
            <a:spLocks noGrp="1"/>
          </p:cNvSpPr>
          <p:nvPr>
            <p:ph type="sldNum" sz="quarter" idx="10"/>
          </p:nvPr>
        </p:nvSpPr>
        <p:spPr/>
        <p:txBody>
          <a:bodyPr/>
          <a:lstStyle/>
          <a:p>
            <a:fld id="{675416BA-65F7-274A-AD61-D0FA78F3AA6E}" type="slidenum">
              <a:rPr lang="en-US" smtClean="0"/>
              <a:pPr/>
              <a:t>7</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
        <p:nvSpPr>
          <p:cNvPr id="5" name="Rectangle 4"/>
          <p:cNvSpPr/>
          <p:nvPr/>
        </p:nvSpPr>
        <p:spPr>
          <a:xfrm>
            <a:off x="644525" y="4835525"/>
            <a:ext cx="5080000" cy="1403350"/>
          </a:xfrm>
          <a:prstGeom prst="rect">
            <a:avLst/>
          </a:prstGeom>
          <a:gradFill flip="none" rotWithShape="1">
            <a:gsLst>
              <a:gs pos="0">
                <a:srgbClr val="D9D9D9"/>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r>
              <a:rPr lang="en-US" sz="800"/>
              <a:t> </a:t>
            </a:r>
            <a:r>
              <a:rPr lang="en-US" sz="800">
                <a:solidFill>
                  <a:schemeClr val="tx1"/>
                </a:solidFill>
              </a:rPr>
              <a:t>[ServiceContract(Namespace = "http://schemas.microsoft.com/</a:t>
            </a:r>
            <a:r>
              <a:rPr lang="en-US" sz="800" err="1">
                <a:solidFill>
                  <a:schemeClr val="tx1"/>
                </a:solidFill>
              </a:rPr>
              <a:t>sharepoint</a:t>
            </a:r>
            <a:r>
              <a:rPr lang="en-US" sz="800">
                <a:solidFill>
                  <a:schemeClr val="tx1"/>
                </a:solidFill>
              </a:rPr>
              <a:t>/</a:t>
            </a:r>
            <a:r>
              <a:rPr lang="en-US" sz="800" err="1">
                <a:solidFill>
                  <a:schemeClr val="tx1"/>
                </a:solidFill>
              </a:rPr>
              <a:t>remoteApp</a:t>
            </a:r>
            <a:r>
              <a:rPr lang="en-US" sz="800">
                <a:solidFill>
                  <a:schemeClr val="tx1"/>
                </a:solidFill>
              </a:rPr>
              <a:t>/")]</a:t>
            </a:r>
          </a:p>
          <a:p>
            <a:r>
              <a:rPr lang="en-US" sz="800">
                <a:solidFill>
                  <a:schemeClr val="tx1"/>
                </a:solidFill>
              </a:rPr>
              <a:t>    public interface IRemoteEventService</a:t>
            </a:r>
          </a:p>
          <a:p>
            <a:r>
              <a:rPr lang="en-US" sz="800">
                <a:solidFill>
                  <a:schemeClr val="tx1"/>
                </a:solidFill>
              </a:rPr>
              <a:t>    {</a:t>
            </a:r>
          </a:p>
          <a:p>
            <a:r>
              <a:rPr lang="en-US" sz="800">
                <a:solidFill>
                  <a:schemeClr val="tx1"/>
                </a:solidFill>
              </a:rPr>
              <a:t>        [OperationContract]</a:t>
            </a:r>
          </a:p>
          <a:p>
            <a:r>
              <a:rPr lang="en-US" sz="800">
                <a:solidFill>
                  <a:schemeClr val="tx1"/>
                </a:solidFill>
              </a:rPr>
              <a:t>        SPRemoteEventResult ProcessEvent(SPRemoteEventProperties properties);</a:t>
            </a:r>
          </a:p>
          <a:p>
            <a:r>
              <a:rPr lang="en-US" sz="800">
                <a:solidFill>
                  <a:schemeClr val="tx1"/>
                </a:solidFill>
              </a:rPr>
              <a:t>        [OperationContract(IsOneWay = true)]</a:t>
            </a:r>
          </a:p>
          <a:p>
            <a:r>
              <a:rPr lang="en-US" sz="800">
                <a:solidFill>
                  <a:schemeClr val="tx1"/>
                </a:solidFill>
              </a:rPr>
              <a:t>        void ProcessOneWayEvent(SPRemoteEventProperties properties);</a:t>
            </a:r>
          </a:p>
          <a:p>
            <a:r>
              <a:rPr lang="en-US" sz="800">
                <a:solidFill>
                  <a:schemeClr val="tx1"/>
                </a:solidFill>
              </a:rPr>
              <a:t>    }</a:t>
            </a:r>
            <a:endParaRPr lang="en-US" sz="800">
              <a:solidFill>
                <a:schemeClr val="tx1"/>
              </a:solidFill>
              <a:latin typeface="Lucida Sans Typewriter" panose="020B0509030504030204" pitchFamily="49" charset="0"/>
            </a:endParaRPr>
          </a:p>
        </p:txBody>
      </p:sp>
    </p:spTree>
    <p:extLst>
      <p:ext uri="{BB962C8B-B14F-4D97-AF65-F5344CB8AC3E}">
        <p14:creationId xmlns:p14="http://schemas.microsoft.com/office/powerpoint/2010/main" val="1309733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noProof="0" dirty="0">
                <a:latin typeface="Segoe UI" panose="020B0502040204020203" pitchFamily="34" charset="0"/>
                <a:cs typeface="Segoe UI" panose="020B0502040204020203" pitchFamily="34" charset="0"/>
              </a:rPr>
              <a:t>For more information,</a:t>
            </a:r>
            <a:r>
              <a:rPr lang="en-US" baseline="0" noProof="0" dirty="0">
                <a:latin typeface="Segoe UI" panose="020B0502040204020203" pitchFamily="34" charset="0"/>
                <a:cs typeface="Segoe UI" panose="020B0502040204020203" pitchFamily="34" charset="0"/>
              </a:rPr>
              <a:t> see: </a:t>
            </a:r>
            <a:r>
              <a:rPr lang="en-US" sz="1050" kern="1200" noProof="0" dirty="0">
                <a:solidFill>
                  <a:schemeClr val="tx1"/>
                </a:solidFill>
                <a:latin typeface="Segoe UI" panose="020B0502040204020203" pitchFamily="34" charset="0"/>
                <a:ea typeface="+mn-ea"/>
                <a:cs typeface="Segoe UI" panose="020B0502040204020203" pitchFamily="34" charset="0"/>
              </a:rPr>
              <a:t>https://docs.microsoft.com/en-us/sharepoint/dev/sp-add-ins/create-an-add-in-event-receiver-in-sharepoint-add-ins</a:t>
            </a:r>
          </a:p>
          <a:p>
            <a:endParaRPr lang="en-US" sz="1050" kern="1200" noProof="0" dirty="0">
              <a:solidFill>
                <a:schemeClr val="tx1"/>
              </a:solidFill>
              <a:latin typeface="Segoe UI" panose="020B0502040204020203" pitchFamily="34" charset="0"/>
              <a:ea typeface="+mn-ea"/>
              <a:cs typeface="Segoe UI" panose="020B0502040204020203" pitchFamily="34" charset="0"/>
            </a:endParaRPr>
          </a:p>
          <a:p>
            <a:r>
              <a:rPr lang="en-US" sz="1050" kern="1200" noProof="0" dirty="0">
                <a:solidFill>
                  <a:schemeClr val="tx1"/>
                </a:solidFill>
                <a:latin typeface="Segoe UI" panose="020B0502040204020203" pitchFamily="34" charset="0"/>
                <a:ea typeface="+mn-ea"/>
                <a:cs typeface="Segoe UI" panose="020B0502040204020203" pitchFamily="34" charset="0"/>
              </a:rPr>
              <a:t>Synchronous</a:t>
            </a:r>
            <a:r>
              <a:rPr lang="en-US" sz="1050" kern="1200" baseline="0" noProof="0" dirty="0">
                <a:solidFill>
                  <a:schemeClr val="tx1"/>
                </a:solidFill>
                <a:latin typeface="Segoe UI" panose="020B0502040204020203" pitchFamily="34" charset="0"/>
                <a:ea typeface="+mn-ea"/>
                <a:cs typeface="Segoe UI" panose="020B0502040204020203" pitchFamily="34" charset="0"/>
              </a:rPr>
              <a:t> </a:t>
            </a:r>
            <a:r>
              <a:rPr lang="en-US" sz="1050" kern="1200" noProof="0" dirty="0">
                <a:solidFill>
                  <a:schemeClr val="tx1"/>
                </a:solidFill>
                <a:latin typeface="Segoe UI" panose="020B0502040204020203" pitchFamily="34" charset="0"/>
                <a:ea typeface="+mn-ea"/>
                <a:cs typeface="Segoe UI" panose="020B0502040204020203" pitchFamily="34" charset="0"/>
              </a:rPr>
              <a:t>Remote Event Receivers must</a:t>
            </a:r>
            <a:r>
              <a:rPr lang="en-US" sz="1050" kern="1200" baseline="0" noProof="0" dirty="0">
                <a:solidFill>
                  <a:schemeClr val="tx1"/>
                </a:solidFill>
                <a:latin typeface="Segoe UI" panose="020B0502040204020203" pitchFamily="34" charset="0"/>
                <a:ea typeface="+mn-ea"/>
                <a:cs typeface="Segoe UI" panose="020B0502040204020203" pitchFamily="34" charset="0"/>
              </a:rPr>
              <a:t> complete their execution within 30 seconds. Otherwise SharePoint will consider the call failed and will again call the webservice. This may result in your logic being executed again. It will try this three times and then consider it failed and will never try it again. This doesn’t make it suitable for reliable messaging or processes that are bound to take a longer time. I.e. when provisioning components to the host web in the </a:t>
            </a:r>
            <a:r>
              <a:rPr lang="en-US" sz="1050" kern="1200" baseline="0" noProof="0" dirty="0" err="1">
                <a:solidFill>
                  <a:schemeClr val="tx1"/>
                </a:solidFill>
                <a:latin typeface="Segoe UI" panose="020B0502040204020203" pitchFamily="34" charset="0"/>
                <a:ea typeface="+mn-ea"/>
                <a:cs typeface="Segoe UI" panose="020B0502040204020203" pitchFamily="34" charset="0"/>
              </a:rPr>
              <a:t>AppInstallation</a:t>
            </a:r>
            <a:r>
              <a:rPr lang="en-US" sz="1050" kern="1200" baseline="0" noProof="0" dirty="0">
                <a:solidFill>
                  <a:schemeClr val="tx1"/>
                </a:solidFill>
                <a:latin typeface="Segoe UI" panose="020B0502040204020203" pitchFamily="34" charset="0"/>
                <a:ea typeface="+mn-ea"/>
                <a:cs typeface="Segoe UI" panose="020B0502040204020203" pitchFamily="34" charset="0"/>
              </a:rPr>
              <a:t> event, this is typically something that could easily exceed the 30 seconds. An alternative way to do specifically this would be to deploy the components on the first visit of the Add-In. More details on the above mentioned website.</a:t>
            </a:r>
          </a:p>
          <a:p>
            <a:endParaRPr lang="en-US" sz="1050" kern="1200" baseline="0" noProof="0" dirty="0">
              <a:solidFill>
                <a:schemeClr val="tx1"/>
              </a:solidFill>
              <a:latin typeface="Segoe UI" panose="020B0502040204020203" pitchFamily="34" charset="0"/>
              <a:ea typeface="+mn-ea"/>
              <a:cs typeface="Segoe UI" panose="020B0502040204020203" pitchFamily="34" charset="0"/>
            </a:endParaRPr>
          </a:p>
          <a:p>
            <a:r>
              <a:rPr lang="en-US" sz="1050" kern="1200" baseline="0" noProof="0" dirty="0">
                <a:solidFill>
                  <a:schemeClr val="tx1"/>
                </a:solidFill>
                <a:latin typeface="Segoe UI" panose="020B0502040204020203" pitchFamily="34" charset="0"/>
                <a:ea typeface="+mn-ea"/>
                <a:cs typeface="Segoe UI" panose="020B0502040204020203" pitchFamily="34" charset="0"/>
              </a:rPr>
              <a:t>The webservices need to run on port 80 if using HTTP or port 443 if using HTTPS. It is not supported to specify a different port in the webservice URL that should be triggered.</a:t>
            </a:r>
            <a:endParaRPr lang="en-US" noProof="0" dirty="0">
              <a:latin typeface="Segoe UI" panose="020B0502040204020203" pitchFamily="34" charset="0"/>
              <a:cs typeface="Segoe UI" panose="020B0502040204020203" pitchFamily="34" charset="0"/>
            </a:endParaRP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8</a:t>
            </a:fld>
            <a:endParaRPr lang="en-US"/>
          </a:p>
        </p:txBody>
      </p:sp>
    </p:spTree>
    <p:extLst>
      <p:ext uri="{BB962C8B-B14F-4D97-AF65-F5344CB8AC3E}">
        <p14:creationId xmlns:p14="http://schemas.microsoft.com/office/powerpoint/2010/main" val="4174018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Security of the Remote Event Receivers happens via the OAuth token it receives from SharePoint. The webservice itself should be anonymously available for it to work. If somebody would know the webservice address and call it directly, no valid OAuth token would be present, so nothing could happen anyway. Be sure to therefore make use of the token you receive from SharePoint and not use an App-Only context to connect back to SharePoint or other services without having validated the token passed on from SharePoint first.</a:t>
            </a:r>
          </a:p>
        </p:txBody>
      </p:sp>
      <p:sp>
        <p:nvSpPr>
          <p:cNvPr id="4" name="Slide Number Placeholder 3"/>
          <p:cNvSpPr>
            <a:spLocks noGrp="1"/>
          </p:cNvSpPr>
          <p:nvPr>
            <p:ph type="sldNum" sz="quarter" idx="10"/>
          </p:nvPr>
        </p:nvSpPr>
        <p:spPr/>
        <p:txBody>
          <a:bodyPr/>
          <a:lstStyle/>
          <a:p>
            <a:fld id="{675416BA-65F7-274A-AD61-D0FA78F3AA6E}" type="slidenum">
              <a:rPr lang="en-US" smtClean="0"/>
              <a:pPr/>
              <a:t>9</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
        <p:nvSpPr>
          <p:cNvPr id="5" name="Rectangle 4"/>
          <p:cNvSpPr/>
          <p:nvPr/>
        </p:nvSpPr>
        <p:spPr>
          <a:xfrm>
            <a:off x="644525" y="4835525"/>
            <a:ext cx="5080000" cy="1403350"/>
          </a:xfrm>
          <a:prstGeom prst="rect">
            <a:avLst/>
          </a:prstGeom>
          <a:gradFill flip="none" rotWithShape="1">
            <a:gsLst>
              <a:gs pos="0">
                <a:srgbClr val="D9D9D9"/>
              </a:gs>
              <a:gs pos="100000">
                <a:schemeClr val="accent1">
                  <a:tint val="50000"/>
                  <a:shade val="100000"/>
                  <a:satMod val="350000"/>
                </a:schemeClr>
              </a:gs>
            </a:gsLst>
            <a:lin ang="16200000" scaled="0"/>
            <a:tileRect/>
          </a:gradFill>
          <a:ln w="9525" cap="flat" cmpd="sng" algn="ctr">
            <a:noFill/>
            <a:prstDash val="solid"/>
          </a:ln>
          <a:effectLst>
            <a:outerShdw blurRad="40000" dist="23000" dir="5400000" rotWithShape="0">
              <a:srgbClr val="000000">
                <a:alpha val="35000"/>
              </a:srgbClr>
            </a:outerShdw>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Lst>
        </p:spPr>
        <p:style>
          <a:lnRef idx="1">
            <a:schemeClr val="accent1"/>
          </a:lnRef>
          <a:fillRef idx="3">
            <a:schemeClr val="accent1"/>
          </a:fillRef>
          <a:effectRef idx="2">
            <a:schemeClr val="accent1"/>
          </a:effectRef>
          <a:fontRef idx="minor">
            <a:schemeClr val="lt1"/>
          </a:fontRef>
        </p:style>
        <p:txBody>
          <a:bodyPr rtlCol="0" anchor="ctr"/>
          <a:lstStyle/>
          <a:p>
            <a:r>
              <a:rPr lang="en-US" sz="800"/>
              <a:t> </a:t>
            </a:r>
            <a:r>
              <a:rPr lang="en-US" sz="800">
                <a:solidFill>
                  <a:schemeClr val="tx1"/>
                </a:solidFill>
              </a:rPr>
              <a:t>[ServiceContract(Namespace = "http://schemas.microsoft.com/</a:t>
            </a:r>
            <a:r>
              <a:rPr lang="en-US" sz="800" err="1">
                <a:solidFill>
                  <a:schemeClr val="tx1"/>
                </a:solidFill>
              </a:rPr>
              <a:t>sharepoint</a:t>
            </a:r>
            <a:r>
              <a:rPr lang="en-US" sz="800">
                <a:solidFill>
                  <a:schemeClr val="tx1"/>
                </a:solidFill>
              </a:rPr>
              <a:t>/</a:t>
            </a:r>
            <a:r>
              <a:rPr lang="en-US" sz="800" err="1">
                <a:solidFill>
                  <a:schemeClr val="tx1"/>
                </a:solidFill>
              </a:rPr>
              <a:t>remoteApp</a:t>
            </a:r>
            <a:r>
              <a:rPr lang="en-US" sz="800">
                <a:solidFill>
                  <a:schemeClr val="tx1"/>
                </a:solidFill>
              </a:rPr>
              <a:t>/")]</a:t>
            </a:r>
          </a:p>
          <a:p>
            <a:r>
              <a:rPr lang="en-US" sz="800">
                <a:solidFill>
                  <a:schemeClr val="tx1"/>
                </a:solidFill>
              </a:rPr>
              <a:t>    public interface IRemoteEventService</a:t>
            </a:r>
          </a:p>
          <a:p>
            <a:r>
              <a:rPr lang="en-US" sz="800">
                <a:solidFill>
                  <a:schemeClr val="tx1"/>
                </a:solidFill>
              </a:rPr>
              <a:t>    {</a:t>
            </a:r>
          </a:p>
          <a:p>
            <a:r>
              <a:rPr lang="en-US" sz="800">
                <a:solidFill>
                  <a:schemeClr val="tx1"/>
                </a:solidFill>
              </a:rPr>
              <a:t>        [OperationContract]</a:t>
            </a:r>
          </a:p>
          <a:p>
            <a:r>
              <a:rPr lang="en-US" sz="800">
                <a:solidFill>
                  <a:schemeClr val="tx1"/>
                </a:solidFill>
              </a:rPr>
              <a:t>        SPRemoteEventResult ProcessEvent(SPRemoteEventProperties properties);</a:t>
            </a:r>
          </a:p>
          <a:p>
            <a:r>
              <a:rPr lang="en-US" sz="800">
                <a:solidFill>
                  <a:schemeClr val="tx1"/>
                </a:solidFill>
              </a:rPr>
              <a:t>        [OperationContract(IsOneWay = true)]</a:t>
            </a:r>
          </a:p>
          <a:p>
            <a:r>
              <a:rPr lang="en-US" sz="800">
                <a:solidFill>
                  <a:schemeClr val="tx1"/>
                </a:solidFill>
              </a:rPr>
              <a:t>        void ProcessOneWayEvent(SPRemoteEventProperties properties);</a:t>
            </a:r>
          </a:p>
          <a:p>
            <a:r>
              <a:rPr lang="en-US" sz="800">
                <a:solidFill>
                  <a:schemeClr val="tx1"/>
                </a:solidFill>
              </a:rPr>
              <a:t>    }</a:t>
            </a:r>
            <a:endParaRPr lang="en-US" sz="800">
              <a:solidFill>
                <a:schemeClr val="tx1"/>
              </a:solidFill>
              <a:latin typeface="Lucida Sans Typewriter" panose="020B0509030504030204" pitchFamily="49" charset="0"/>
            </a:endParaRPr>
          </a:p>
        </p:txBody>
      </p:sp>
    </p:spTree>
    <p:extLst>
      <p:ext uri="{BB962C8B-B14F-4D97-AF65-F5344CB8AC3E}">
        <p14:creationId xmlns:p14="http://schemas.microsoft.com/office/powerpoint/2010/main" val="15040563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 y="0"/>
            <a:ext cx="9143136" cy="5143744"/>
          </a:xfrm>
          <a:prstGeom prst="rect">
            <a:avLst/>
          </a:prstGeom>
        </p:spPr>
      </p:pic>
      <p:sp>
        <p:nvSpPr>
          <p:cNvPr id="2" name="Rectangle 1"/>
          <p:cNvSpPr/>
          <p:nvPr/>
        </p:nvSpPr>
        <p:spPr bwMode="auto">
          <a:xfrm>
            <a:off x="201930" y="1558350"/>
            <a:ext cx="4979670" cy="269443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4" hasCustomPrompt="1"/>
          </p:nvPr>
        </p:nvSpPr>
        <p:spPr bwMode="auto">
          <a:xfrm>
            <a:off x="200762" y="2758068"/>
            <a:ext cx="4973404" cy="1494717"/>
          </a:xfrm>
        </p:spPr>
        <p:txBody>
          <a:bodyPr lIns="182880" tIns="109728" rIns="182880" bIns="109728" anchor="b">
            <a:noAutofit/>
          </a:bodyPr>
          <a:lstStyle>
            <a:lvl1pPr marL="0" indent="0">
              <a:spcBef>
                <a:spcPts val="0"/>
              </a:spcBef>
              <a:buNone/>
              <a:defRPr sz="18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336439" y="352550"/>
            <a:ext cx="1344637" cy="288081"/>
          </a:xfrm>
          <a:prstGeom prst="rect">
            <a:avLst/>
          </a:prstGeom>
        </p:spPr>
      </p:pic>
      <p:sp>
        <p:nvSpPr>
          <p:cNvPr id="10" name="Text Placeholder 2"/>
          <p:cNvSpPr txBox="1">
            <a:spLocks/>
          </p:cNvSpPr>
          <p:nvPr/>
        </p:nvSpPr>
        <p:spPr bwMode="auto">
          <a:xfrm>
            <a:off x="204976" y="4588970"/>
            <a:ext cx="2218627" cy="403444"/>
          </a:xfrm>
          <a:prstGeom prst="rect">
            <a:avLst/>
          </a:prstGeom>
        </p:spPr>
        <p:txBody>
          <a:bodyPr vert="horz" wrap="square" lIns="107571" tIns="80678" rIns="107571" bIns="8067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chemeClr val="bg1"/>
                </a:solidFill>
              </a:rPr>
              <a:t>Microsoft Services</a:t>
            </a:r>
            <a:endParaRPr lang="en-US" sz="1765" dirty="0">
              <a:solidFill>
                <a:schemeClr val="bg1"/>
              </a:solidFill>
              <a:latin typeface="Segoe UI"/>
            </a:endParaRPr>
          </a:p>
        </p:txBody>
      </p:sp>
      <p:sp>
        <p:nvSpPr>
          <p:cNvPr id="4" name="TextBox 3">
            <a:extLst>
              <a:ext uri="{FF2B5EF4-FFF2-40B4-BE49-F238E27FC236}">
                <a16:creationId xmlns:a16="http://schemas.microsoft.com/office/drawing/2014/main" id="{ADD40EEE-53E4-4EC6-AAE5-62E1E159C6E4}"/>
              </a:ext>
            </a:extLst>
          </p:cNvPr>
          <p:cNvSpPr txBox="1"/>
          <p:nvPr userDrawn="1"/>
        </p:nvSpPr>
        <p:spPr>
          <a:xfrm>
            <a:off x="200235" y="1568497"/>
            <a:ext cx="4981365" cy="423853"/>
          </a:xfrm>
          <a:prstGeom prst="rect">
            <a:avLst/>
          </a:prstGeom>
          <a:noFill/>
        </p:spPr>
        <p:txBody>
          <a:bodyPr wrap="square" lIns="182880" tIns="91440" rIns="182880" bIns="91440" rtlCol="0">
            <a:noAutofit/>
          </a:bodyPr>
          <a:lstStyle/>
          <a:p>
            <a:pPr>
              <a:lnSpc>
                <a:spcPct val="90000"/>
              </a:lnSpc>
              <a:spcAft>
                <a:spcPts val="600"/>
              </a:spcAft>
            </a:pPr>
            <a:r>
              <a:rPr kumimoji="0" lang="en-GB" sz="2400" b="0" i="0" u="none" strike="noStrike" kern="1200" cap="none" spc="-74" normalizeH="0" baseline="0" noProof="0" dirty="0">
                <a:ln w="3175">
                  <a:noFill/>
                </a:ln>
                <a:gradFill>
                  <a:gsLst>
                    <a:gs pos="57576">
                      <a:srgbClr val="FFFFFF"/>
                    </a:gs>
                    <a:gs pos="35000">
                      <a:srgbClr val="FFFFFF"/>
                    </a:gs>
                  </a:gsLst>
                  <a:lin ang="5400000" scaled="0"/>
                </a:gradFill>
                <a:effectLst/>
                <a:uLnTx/>
                <a:uFillTx/>
                <a:latin typeface="+mj-lt"/>
                <a:ea typeface="+mn-ea"/>
                <a:cs typeface="Segoe UI" pitchFamily="34" charset="0"/>
              </a:rPr>
              <a:t>WorkshopPLUS: SharePoint Developer</a:t>
            </a:r>
            <a:endParaRPr kumimoji="0" lang="en-US" sz="2400" b="0" i="0" u="none" strike="noStrike" kern="1200" cap="none" spc="-74" normalizeH="0" baseline="0" dirty="0">
              <a:ln w="3175">
                <a:noFill/>
              </a:ln>
              <a:gradFill>
                <a:gsLst>
                  <a:gs pos="57576">
                    <a:srgbClr val="FFFFFF"/>
                  </a:gs>
                  <a:gs pos="35000">
                    <a:srgbClr val="FFFFFF"/>
                  </a:gs>
                </a:gsLst>
                <a:lin ang="5400000" scaled="0"/>
              </a:gradFill>
              <a:effectLst/>
              <a:uLnTx/>
              <a:uFillTx/>
              <a:latin typeface="+mj-lt"/>
              <a:ea typeface="+mn-ea"/>
              <a:cs typeface="Segoe UI" pitchFamily="34" charset="0"/>
            </a:endParaRPr>
          </a:p>
        </p:txBody>
      </p:sp>
      <p:sp>
        <p:nvSpPr>
          <p:cNvPr id="14" name="Text Placeholder 2">
            <a:extLst>
              <a:ext uri="{FF2B5EF4-FFF2-40B4-BE49-F238E27FC236}">
                <a16:creationId xmlns:a16="http://schemas.microsoft.com/office/drawing/2014/main" id="{0ADE105B-2BA7-4359-9E7D-78B3767C8B0A}"/>
              </a:ext>
            </a:extLst>
          </p:cNvPr>
          <p:cNvSpPr>
            <a:spLocks noGrp="1"/>
          </p:cNvSpPr>
          <p:nvPr>
            <p:ph type="body" sz="quarter" idx="15" hasCustomPrompt="1"/>
          </p:nvPr>
        </p:nvSpPr>
        <p:spPr bwMode="auto">
          <a:xfrm>
            <a:off x="211913" y="2349192"/>
            <a:ext cx="4973404" cy="386575"/>
          </a:xfrm>
        </p:spPr>
        <p:txBody>
          <a:bodyPr lIns="182880" tIns="91440" rIns="182880" bIns="91440">
            <a:noAutofit/>
          </a:bodyPr>
          <a:lstStyle>
            <a:lvl1pPr marL="0" indent="0">
              <a:spcBef>
                <a:spcPts val="0"/>
              </a:spcBef>
              <a:buNone/>
              <a:defRPr sz="2000">
                <a:gradFill>
                  <a:gsLst>
                    <a:gs pos="57576">
                      <a:srgbClr val="FFFFFF"/>
                    </a:gs>
                    <a:gs pos="35000">
                      <a:srgbClr val="FFFFFF"/>
                    </a:gs>
                  </a:gsLst>
                  <a:lin ang="5400000" scaled="0"/>
                </a:gradFill>
              </a:defRPr>
            </a:lvl1pPr>
          </a:lstStyle>
          <a:p>
            <a:pPr lvl="0"/>
            <a:r>
              <a:rPr lang="en-US" dirty="0"/>
              <a:t>Lesson Name</a:t>
            </a:r>
          </a:p>
        </p:txBody>
      </p:sp>
      <p:sp>
        <p:nvSpPr>
          <p:cNvPr id="15" name="Text Placeholder 2">
            <a:extLst>
              <a:ext uri="{FF2B5EF4-FFF2-40B4-BE49-F238E27FC236}">
                <a16:creationId xmlns:a16="http://schemas.microsoft.com/office/drawing/2014/main" id="{08FFE87E-6A5C-441B-8E27-79BDE65AA7AE}"/>
              </a:ext>
            </a:extLst>
          </p:cNvPr>
          <p:cNvSpPr>
            <a:spLocks noGrp="1"/>
          </p:cNvSpPr>
          <p:nvPr>
            <p:ph type="body" sz="quarter" idx="16" hasCustomPrompt="1"/>
          </p:nvPr>
        </p:nvSpPr>
        <p:spPr bwMode="auto">
          <a:xfrm>
            <a:off x="215630" y="1966330"/>
            <a:ext cx="4973404" cy="367991"/>
          </a:xfrm>
        </p:spPr>
        <p:txBody>
          <a:bodyPr lIns="182880" tIns="91440" rIns="182880" bIns="91440">
            <a:noAutofit/>
          </a:bodyPr>
          <a:lstStyle>
            <a:lvl1pPr marL="0" indent="0">
              <a:spcBef>
                <a:spcPts val="0"/>
              </a:spcBef>
              <a:buNone/>
              <a:defRPr sz="2400">
                <a:gradFill>
                  <a:gsLst>
                    <a:gs pos="57576">
                      <a:srgbClr val="FFFFFF"/>
                    </a:gs>
                    <a:gs pos="35000">
                      <a:srgbClr val="FFFFFF"/>
                    </a:gs>
                  </a:gsLst>
                  <a:lin ang="5400000" scaled="0"/>
                </a:gradFill>
              </a:defRPr>
            </a:lvl1pPr>
          </a:lstStyle>
          <a:p>
            <a:pPr lvl="0"/>
            <a:r>
              <a:rPr lang="en-US" dirty="0"/>
              <a:t>Module Name</a:t>
            </a:r>
          </a:p>
        </p:txBody>
      </p:sp>
    </p:spTree>
    <p:extLst>
      <p:ext uri="{BB962C8B-B14F-4D97-AF65-F5344CB8AC3E}">
        <p14:creationId xmlns:p14="http://schemas.microsoft.com/office/powerpoint/2010/main" val="2144648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34096275"/>
      </p:ext>
    </p:ext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8"/>
            <a:ext cx="7395505" cy="134541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5857315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004843694"/>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8462406"/>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01930" y="4627544"/>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2020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337652" y="2312739"/>
            <a:ext cx="2417896" cy="518021"/>
          </a:xfrm>
          <a:prstGeom prst="rect">
            <a:avLst/>
          </a:prstGeom>
        </p:spPr>
      </p:pic>
    </p:spTree>
    <p:extLst>
      <p:ext uri="{BB962C8B-B14F-4D97-AF65-F5344CB8AC3E}">
        <p14:creationId xmlns:p14="http://schemas.microsoft.com/office/powerpoint/2010/main" val="2335573125"/>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rms of use">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171450" y="271462"/>
            <a:ext cx="8858250" cy="4471988"/>
          </a:xfrm>
          <a:prstGeom prst="rect">
            <a:avLst/>
          </a:prstGeom>
        </p:spPr>
        <p:txBody>
          <a:bodyPr vert="horz" lIns="68570" tIns="34285" rIns="68570" bIns="34285"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25" b="1" dirty="0">
                <a:solidFill>
                  <a:srgbClr val="000000"/>
                </a:solidFill>
              </a:rPr>
              <a:t>Conditions and Terms of Use</a:t>
            </a:r>
          </a:p>
          <a:p>
            <a:r>
              <a:rPr lang="en-US" sz="1125" dirty="0">
                <a:solidFill>
                  <a:srgbClr val="0A5BBA"/>
                </a:solidFill>
              </a:rPr>
              <a:t>Microsoft Confidential</a:t>
            </a:r>
          </a:p>
          <a:p>
            <a:r>
              <a:rPr lang="en-US" sz="135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35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35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350" dirty="0">
              <a:solidFill>
                <a:srgbClr val="000000"/>
              </a:solidFill>
            </a:endParaRPr>
          </a:p>
          <a:p>
            <a:r>
              <a:rPr lang="en-US" sz="1725" b="1" dirty="0">
                <a:solidFill>
                  <a:srgbClr val="000000"/>
                </a:solidFill>
              </a:rPr>
              <a:t>Copyright and Trademarks </a:t>
            </a:r>
          </a:p>
          <a:p>
            <a:r>
              <a:rPr lang="en-US" sz="1125" dirty="0">
                <a:solidFill>
                  <a:srgbClr val="0A5BBA"/>
                </a:solidFill>
              </a:rPr>
              <a:t>© 2020 Microsoft Corporation. All rights reserved.</a:t>
            </a:r>
          </a:p>
          <a:p>
            <a:r>
              <a:rPr lang="en-US" sz="135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35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350" dirty="0">
                <a:solidFill>
                  <a:srgbClr val="000000"/>
                </a:solidFill>
              </a:rPr>
              <a:t>For more information, see </a:t>
            </a:r>
            <a:r>
              <a:rPr lang="en-US" sz="1350" b="1" dirty="0">
                <a:solidFill>
                  <a:srgbClr val="000000"/>
                </a:solidFill>
              </a:rPr>
              <a:t>Use of Microsoft Copyrighted Content </a:t>
            </a:r>
            <a:r>
              <a:rPr lang="en-US" sz="1350" dirty="0">
                <a:solidFill>
                  <a:srgbClr val="000000"/>
                </a:solidFill>
              </a:rPr>
              <a:t>at</a:t>
            </a:r>
            <a:br>
              <a:rPr lang="en-US" sz="1350" dirty="0">
                <a:solidFill>
                  <a:srgbClr val="000000"/>
                </a:solidFill>
              </a:rPr>
            </a:br>
            <a:r>
              <a:rPr lang="en-US" sz="1350" dirty="0">
                <a:solidFill>
                  <a:srgbClr val="FF0000"/>
                </a:solidFill>
                <a:hlinkClick r:id="rId2"/>
              </a:rPr>
              <a:t>https://www.microsoft.com/en-us/legal/intellectualproperty/permissions/default.aspx</a:t>
            </a:r>
            <a:r>
              <a:rPr lang="en-US" sz="1350" dirty="0">
                <a:solidFill>
                  <a:srgbClr val="FF0000"/>
                </a:solidFill>
              </a:rPr>
              <a:t> </a:t>
            </a:r>
          </a:p>
          <a:p>
            <a:r>
              <a:rPr lang="en-US" sz="135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540499990"/>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7386978"/>
      </p:ext>
    </p:extLst>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7810193"/>
      </p:ext>
    </p:extLst>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1079301"/>
      </p:ext>
    </p:extLst>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7841423"/>
      </p:ext>
    </p:ext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005092"/>
      </p:ext>
    </p:extLst>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4514350"/>
      </p:ext>
    </p:extLst>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1626611"/>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16"/>
          <a:stretch>
            <a:fillRect/>
          </a:stretch>
        </p:blipFill>
        <p:spPr>
          <a:xfrm rot="5400000">
            <a:off x="6906561" y="2243274"/>
            <a:ext cx="5143967" cy="657418"/>
          </a:xfrm>
          <a:prstGeom prst="rect">
            <a:avLst/>
          </a:prstGeom>
        </p:spPr>
      </p:pic>
    </p:spTree>
    <p:extLst>
      <p:ext uri="{BB962C8B-B14F-4D97-AF65-F5344CB8AC3E}">
        <p14:creationId xmlns:p14="http://schemas.microsoft.com/office/powerpoint/2010/main" val="3404783374"/>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Lst>
  <p:transition>
    <p:fade/>
  </p:transition>
  <p:hf hdr="0" dt="0"/>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CF8C11B-7AFF-4DE4-AADD-2207DAEB9EBE}"/>
              </a:ext>
            </a:extLst>
          </p:cNvPr>
          <p:cNvSpPr>
            <a:spLocks noGrp="1"/>
          </p:cNvSpPr>
          <p:nvPr>
            <p:ph type="body" sz="quarter" idx="14"/>
          </p:nvPr>
        </p:nvSpPr>
        <p:spPr/>
        <p:txBody>
          <a:bodyPr/>
          <a:lstStyle/>
          <a:p>
            <a:endParaRPr lang="en-US" dirty="0"/>
          </a:p>
        </p:txBody>
      </p:sp>
      <p:sp>
        <p:nvSpPr>
          <p:cNvPr id="8" name="Text Placeholder 7">
            <a:extLst>
              <a:ext uri="{FF2B5EF4-FFF2-40B4-BE49-F238E27FC236}">
                <a16:creationId xmlns:a16="http://schemas.microsoft.com/office/drawing/2014/main" id="{CE40F0B3-4932-46F7-9300-89E29126DE5A}"/>
              </a:ext>
            </a:extLst>
          </p:cNvPr>
          <p:cNvSpPr>
            <a:spLocks noGrp="1"/>
          </p:cNvSpPr>
          <p:nvPr>
            <p:ph type="body" sz="quarter" idx="15"/>
          </p:nvPr>
        </p:nvSpPr>
        <p:spPr/>
        <p:txBody>
          <a:bodyPr/>
          <a:lstStyle/>
          <a:p>
            <a:r>
              <a:rPr lang="en-US" dirty="0"/>
              <a:t>Remote Event Receivers</a:t>
            </a:r>
          </a:p>
        </p:txBody>
      </p:sp>
      <p:sp>
        <p:nvSpPr>
          <p:cNvPr id="9" name="Text Placeholder 8">
            <a:extLst>
              <a:ext uri="{FF2B5EF4-FFF2-40B4-BE49-F238E27FC236}">
                <a16:creationId xmlns:a16="http://schemas.microsoft.com/office/drawing/2014/main" id="{B0044500-3D0F-42D0-B1AE-830C527CE5BE}"/>
              </a:ext>
            </a:extLst>
          </p:cNvPr>
          <p:cNvSpPr>
            <a:spLocks noGrp="1"/>
          </p:cNvSpPr>
          <p:nvPr>
            <p:ph type="body" sz="quarter" idx="16"/>
          </p:nvPr>
        </p:nvSpPr>
        <p:spPr/>
        <p:txBody>
          <a:bodyPr/>
          <a:lstStyle/>
          <a:p>
            <a:r>
              <a:rPr lang="en-US" dirty="0"/>
              <a:t>Events</a:t>
            </a:r>
          </a:p>
        </p:txBody>
      </p:sp>
    </p:spTree>
    <p:extLst>
      <p:ext uri="{BB962C8B-B14F-4D97-AF65-F5344CB8AC3E}">
        <p14:creationId xmlns:p14="http://schemas.microsoft.com/office/powerpoint/2010/main" val="194641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 Item Events	</a:t>
            </a:r>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2145887875"/>
              </p:ext>
            </p:extLst>
          </p:nvPr>
        </p:nvGraphicFramePr>
        <p:xfrm>
          <a:off x="367748" y="891882"/>
          <a:ext cx="5029200" cy="3625992"/>
        </p:xfrm>
        <a:graphic>
          <a:graphicData uri="http://schemas.openxmlformats.org/drawingml/2006/table">
            <a:tbl>
              <a:tblPr firstRow="1" bandRow="1">
                <a:tableStyleId>{F5AB1C69-6EDB-4FF4-983F-18BD219EF322}</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302166">
                <a:tc>
                  <a:txBody>
                    <a:bodyPr/>
                    <a:lstStyle/>
                    <a:p>
                      <a:r>
                        <a:rPr lang="en-US" sz="1200" dirty="0"/>
                        <a:t>Before Events</a:t>
                      </a:r>
                    </a:p>
                  </a:txBody>
                  <a:tcPr marL="74507" marR="74507" marT="37253" marB="37253"/>
                </a:tc>
                <a:tc>
                  <a:txBody>
                    <a:bodyPr/>
                    <a:lstStyle/>
                    <a:p>
                      <a:r>
                        <a:rPr lang="en-US" sz="1200" dirty="0"/>
                        <a:t>After Events</a:t>
                      </a:r>
                    </a:p>
                  </a:txBody>
                  <a:tcPr marL="74507" marR="74507" marT="37253" marB="37253"/>
                </a:tc>
                <a:extLst>
                  <a:ext uri="{0D108BD9-81ED-4DB2-BD59-A6C34878D82A}">
                    <a16:rowId xmlns:a16="http://schemas.microsoft.com/office/drawing/2014/main" val="10000"/>
                  </a:ext>
                </a:extLst>
              </a:tr>
              <a:tr h="302166">
                <a:tc>
                  <a:txBody>
                    <a:bodyPr/>
                    <a:lstStyle/>
                    <a:p>
                      <a:pPr algn="l" fontAlgn="b"/>
                      <a:r>
                        <a:rPr lang="en-US" sz="1200" u="none" strike="noStrike" dirty="0">
                          <a:effectLst/>
                        </a:rPr>
                        <a:t>ItemAdding  </a:t>
                      </a:r>
                      <a:endParaRPr lang="en-US" sz="1200" b="0" i="0" u="none" strike="noStrike" dirty="0">
                        <a:solidFill>
                          <a:srgbClr val="000000"/>
                        </a:solidFill>
                        <a:effectLst/>
                        <a:latin typeface="Calibri"/>
                      </a:endParaRPr>
                    </a:p>
                  </a:txBody>
                  <a:tcPr marL="6209" marR="6209" marT="6209" marB="0" anchor="b"/>
                </a:tc>
                <a:tc>
                  <a:txBody>
                    <a:bodyPr/>
                    <a:lstStyle/>
                    <a:p>
                      <a:pPr algn="l" fontAlgn="b"/>
                      <a:r>
                        <a:rPr lang="en-US" sz="1200" u="none" strike="noStrike" dirty="0">
                          <a:effectLst/>
                        </a:rPr>
                        <a:t>ItemAdded  </a:t>
                      </a:r>
                      <a:endParaRPr lang="en-US" sz="1200" b="0" i="0" u="none" strike="noStrike" dirty="0">
                        <a:solidFill>
                          <a:srgbClr val="000000"/>
                        </a:solidFill>
                        <a:effectLst/>
                        <a:latin typeface="Calibri"/>
                      </a:endParaRPr>
                    </a:p>
                  </a:txBody>
                  <a:tcPr marL="6209" marR="6209" marT="6209" marB="0" anchor="b"/>
                </a:tc>
                <a:extLst>
                  <a:ext uri="{0D108BD9-81ED-4DB2-BD59-A6C34878D82A}">
                    <a16:rowId xmlns:a16="http://schemas.microsoft.com/office/drawing/2014/main" val="10001"/>
                  </a:ext>
                </a:extLst>
              </a:tr>
              <a:tr h="302166">
                <a:tc>
                  <a:txBody>
                    <a:bodyPr/>
                    <a:lstStyle/>
                    <a:p>
                      <a:pPr algn="l" fontAlgn="b"/>
                      <a:r>
                        <a:rPr lang="en-US" sz="1200" u="none" strike="noStrike" dirty="0">
                          <a:effectLst/>
                        </a:rPr>
                        <a:t>ItemUpdating  </a:t>
                      </a:r>
                      <a:endParaRPr lang="en-US" sz="1200" b="0" i="0" u="none" strike="noStrike" dirty="0">
                        <a:solidFill>
                          <a:srgbClr val="000000"/>
                        </a:solidFill>
                        <a:effectLst/>
                        <a:latin typeface="Calibri"/>
                      </a:endParaRPr>
                    </a:p>
                  </a:txBody>
                  <a:tcPr marL="6209" marR="6209" marT="6209" marB="0" anchor="b"/>
                </a:tc>
                <a:tc>
                  <a:txBody>
                    <a:bodyPr/>
                    <a:lstStyle/>
                    <a:p>
                      <a:pPr algn="l" fontAlgn="b"/>
                      <a:r>
                        <a:rPr lang="en-US" sz="1200" u="none" strike="noStrike" dirty="0">
                          <a:effectLst/>
                        </a:rPr>
                        <a:t>ItemUpdated  </a:t>
                      </a:r>
                      <a:endParaRPr lang="en-US" sz="1200" b="0" i="0" u="none" strike="noStrike" dirty="0">
                        <a:solidFill>
                          <a:srgbClr val="000000"/>
                        </a:solidFill>
                        <a:effectLst/>
                        <a:latin typeface="Calibri"/>
                      </a:endParaRPr>
                    </a:p>
                  </a:txBody>
                  <a:tcPr marL="6209" marR="6209" marT="6209" marB="0" anchor="b"/>
                </a:tc>
                <a:extLst>
                  <a:ext uri="{0D108BD9-81ED-4DB2-BD59-A6C34878D82A}">
                    <a16:rowId xmlns:a16="http://schemas.microsoft.com/office/drawing/2014/main" val="10002"/>
                  </a:ext>
                </a:extLst>
              </a:tr>
              <a:tr h="302166">
                <a:tc>
                  <a:txBody>
                    <a:bodyPr/>
                    <a:lstStyle/>
                    <a:p>
                      <a:pPr algn="l" fontAlgn="b"/>
                      <a:r>
                        <a:rPr lang="en-US" sz="1200" u="none" strike="noStrike" dirty="0">
                          <a:effectLst/>
                        </a:rPr>
                        <a:t>ItemDeleting  </a:t>
                      </a:r>
                      <a:endParaRPr lang="en-US" sz="1200" b="0" i="0" u="none" strike="noStrike" dirty="0">
                        <a:solidFill>
                          <a:srgbClr val="000000"/>
                        </a:solidFill>
                        <a:effectLst/>
                        <a:latin typeface="Calibri"/>
                      </a:endParaRPr>
                    </a:p>
                  </a:txBody>
                  <a:tcPr marL="6209" marR="6209" marT="6209" marB="0" anchor="b"/>
                </a:tc>
                <a:tc>
                  <a:txBody>
                    <a:bodyPr/>
                    <a:lstStyle/>
                    <a:p>
                      <a:pPr algn="l" fontAlgn="b"/>
                      <a:r>
                        <a:rPr lang="en-US" sz="1200" u="none" strike="noStrike" dirty="0">
                          <a:effectLst/>
                        </a:rPr>
                        <a:t>ItemDeleted  </a:t>
                      </a:r>
                      <a:endParaRPr lang="en-US" sz="1200" b="0" i="0" u="none" strike="noStrike" dirty="0">
                        <a:solidFill>
                          <a:srgbClr val="000000"/>
                        </a:solidFill>
                        <a:effectLst/>
                        <a:latin typeface="Calibri"/>
                      </a:endParaRPr>
                    </a:p>
                  </a:txBody>
                  <a:tcPr marL="6209" marR="6209" marT="6209" marB="0" anchor="b"/>
                </a:tc>
                <a:extLst>
                  <a:ext uri="{0D108BD9-81ED-4DB2-BD59-A6C34878D82A}">
                    <a16:rowId xmlns:a16="http://schemas.microsoft.com/office/drawing/2014/main" val="10003"/>
                  </a:ext>
                </a:extLst>
              </a:tr>
              <a:tr h="302166">
                <a:tc>
                  <a:txBody>
                    <a:bodyPr/>
                    <a:lstStyle/>
                    <a:p>
                      <a:pPr algn="l" fontAlgn="b"/>
                      <a:r>
                        <a:rPr lang="en-US" sz="1200" u="none" strike="noStrike" dirty="0">
                          <a:effectLst/>
                        </a:rPr>
                        <a:t>ItemCheckingIn  </a:t>
                      </a:r>
                      <a:endParaRPr lang="en-US" sz="1200" b="0" i="0" u="none" strike="noStrike" dirty="0">
                        <a:solidFill>
                          <a:srgbClr val="000000"/>
                        </a:solidFill>
                        <a:effectLst/>
                        <a:latin typeface="Calibri"/>
                      </a:endParaRPr>
                    </a:p>
                  </a:txBody>
                  <a:tcPr marL="6209" marR="6209" marT="6209" marB="0" anchor="b"/>
                </a:tc>
                <a:tc>
                  <a:txBody>
                    <a:bodyPr/>
                    <a:lstStyle/>
                    <a:p>
                      <a:pPr algn="l" fontAlgn="b"/>
                      <a:r>
                        <a:rPr lang="en-US" sz="1200" u="none" strike="noStrike" dirty="0">
                          <a:effectLst/>
                        </a:rPr>
                        <a:t>ItemCheckedIn  </a:t>
                      </a:r>
                      <a:endParaRPr lang="en-US" sz="1200" b="0" i="0" u="none" strike="noStrike" dirty="0">
                        <a:solidFill>
                          <a:srgbClr val="000000"/>
                        </a:solidFill>
                        <a:effectLst/>
                        <a:latin typeface="Calibri"/>
                      </a:endParaRPr>
                    </a:p>
                  </a:txBody>
                  <a:tcPr marL="6209" marR="6209" marT="6209" marB="0" anchor="b"/>
                </a:tc>
                <a:extLst>
                  <a:ext uri="{0D108BD9-81ED-4DB2-BD59-A6C34878D82A}">
                    <a16:rowId xmlns:a16="http://schemas.microsoft.com/office/drawing/2014/main" val="10004"/>
                  </a:ext>
                </a:extLst>
              </a:tr>
              <a:tr h="302166">
                <a:tc>
                  <a:txBody>
                    <a:bodyPr/>
                    <a:lstStyle/>
                    <a:p>
                      <a:pPr algn="l" fontAlgn="b"/>
                      <a:r>
                        <a:rPr lang="en-US" sz="1200" u="none" strike="noStrike" dirty="0">
                          <a:effectLst/>
                        </a:rPr>
                        <a:t>ItemCheckingOut  </a:t>
                      </a:r>
                      <a:endParaRPr lang="en-US" sz="1200" b="0" i="0" u="none" strike="noStrike" dirty="0">
                        <a:solidFill>
                          <a:srgbClr val="000000"/>
                        </a:solidFill>
                        <a:effectLst/>
                        <a:latin typeface="Calibri"/>
                      </a:endParaRPr>
                    </a:p>
                  </a:txBody>
                  <a:tcPr marL="6209" marR="6209" marT="6209" marB="0" anchor="b"/>
                </a:tc>
                <a:tc>
                  <a:txBody>
                    <a:bodyPr/>
                    <a:lstStyle/>
                    <a:p>
                      <a:pPr algn="l" fontAlgn="b"/>
                      <a:r>
                        <a:rPr lang="en-US" sz="1200" u="none" strike="noStrike" dirty="0">
                          <a:effectLst/>
                        </a:rPr>
                        <a:t>ItemCheckedOut  </a:t>
                      </a:r>
                      <a:endParaRPr lang="en-US" sz="1200" b="0" i="0" u="none" strike="noStrike" dirty="0">
                        <a:solidFill>
                          <a:srgbClr val="000000"/>
                        </a:solidFill>
                        <a:effectLst/>
                        <a:latin typeface="Calibri"/>
                      </a:endParaRPr>
                    </a:p>
                  </a:txBody>
                  <a:tcPr marL="6209" marR="6209" marT="6209" marB="0" anchor="b"/>
                </a:tc>
                <a:extLst>
                  <a:ext uri="{0D108BD9-81ED-4DB2-BD59-A6C34878D82A}">
                    <a16:rowId xmlns:a16="http://schemas.microsoft.com/office/drawing/2014/main" val="10005"/>
                  </a:ext>
                </a:extLst>
              </a:tr>
              <a:tr h="302166">
                <a:tc>
                  <a:txBody>
                    <a:bodyPr/>
                    <a:lstStyle/>
                    <a:p>
                      <a:pPr algn="l" fontAlgn="b"/>
                      <a:r>
                        <a:rPr lang="en-US" sz="1200" u="none" strike="noStrike" dirty="0">
                          <a:effectLst/>
                        </a:rPr>
                        <a:t>ItemUncheckingOut  </a:t>
                      </a:r>
                      <a:endParaRPr lang="en-US" sz="1200" b="0" i="0" u="none" strike="noStrike" dirty="0">
                        <a:solidFill>
                          <a:srgbClr val="000000"/>
                        </a:solidFill>
                        <a:effectLst/>
                        <a:latin typeface="Calibri"/>
                      </a:endParaRPr>
                    </a:p>
                  </a:txBody>
                  <a:tcPr marL="6209" marR="6209" marT="6209" marB="0" anchor="b"/>
                </a:tc>
                <a:tc>
                  <a:txBody>
                    <a:bodyPr/>
                    <a:lstStyle/>
                    <a:p>
                      <a:pPr algn="l" fontAlgn="b"/>
                      <a:r>
                        <a:rPr lang="en-US" sz="1200" u="none" strike="noStrike" dirty="0">
                          <a:effectLst/>
                        </a:rPr>
                        <a:t>ItemUncheckedOut  </a:t>
                      </a:r>
                      <a:endParaRPr lang="en-US" sz="1200" b="0" i="0" u="none" strike="noStrike" dirty="0">
                        <a:solidFill>
                          <a:srgbClr val="000000"/>
                        </a:solidFill>
                        <a:effectLst/>
                        <a:latin typeface="Calibri"/>
                      </a:endParaRPr>
                    </a:p>
                  </a:txBody>
                  <a:tcPr marL="6209" marR="6209" marT="6209" marB="0" anchor="b"/>
                </a:tc>
                <a:extLst>
                  <a:ext uri="{0D108BD9-81ED-4DB2-BD59-A6C34878D82A}">
                    <a16:rowId xmlns:a16="http://schemas.microsoft.com/office/drawing/2014/main" val="10006"/>
                  </a:ext>
                </a:extLst>
              </a:tr>
              <a:tr h="302166">
                <a:tc>
                  <a:txBody>
                    <a:bodyPr/>
                    <a:lstStyle/>
                    <a:p>
                      <a:pPr algn="l" fontAlgn="b"/>
                      <a:r>
                        <a:rPr lang="en-US" sz="1200" u="none" strike="noStrike" dirty="0">
                          <a:effectLst/>
                        </a:rPr>
                        <a:t>ItemAttachmentAdding  </a:t>
                      </a:r>
                      <a:endParaRPr lang="en-US" sz="1200" b="0" i="0" u="none" strike="noStrike" dirty="0">
                        <a:solidFill>
                          <a:srgbClr val="000000"/>
                        </a:solidFill>
                        <a:effectLst/>
                        <a:latin typeface="Calibri"/>
                      </a:endParaRPr>
                    </a:p>
                  </a:txBody>
                  <a:tcPr marL="6209" marR="6209" marT="6209" marB="0" anchor="b"/>
                </a:tc>
                <a:tc>
                  <a:txBody>
                    <a:bodyPr/>
                    <a:lstStyle/>
                    <a:p>
                      <a:pPr algn="l" fontAlgn="b"/>
                      <a:r>
                        <a:rPr lang="en-US" sz="1200" u="none" strike="noStrike" dirty="0">
                          <a:effectLst/>
                        </a:rPr>
                        <a:t>ItemAttachmentAdded  </a:t>
                      </a:r>
                      <a:endParaRPr lang="en-US" sz="1200" b="0" i="0" u="none" strike="noStrike" dirty="0">
                        <a:solidFill>
                          <a:srgbClr val="000000"/>
                        </a:solidFill>
                        <a:effectLst/>
                        <a:latin typeface="Calibri"/>
                      </a:endParaRPr>
                    </a:p>
                  </a:txBody>
                  <a:tcPr marL="6209" marR="6209" marT="6209" marB="0" anchor="b"/>
                </a:tc>
                <a:extLst>
                  <a:ext uri="{0D108BD9-81ED-4DB2-BD59-A6C34878D82A}">
                    <a16:rowId xmlns:a16="http://schemas.microsoft.com/office/drawing/2014/main" val="10007"/>
                  </a:ext>
                </a:extLst>
              </a:tr>
              <a:tr h="302166">
                <a:tc>
                  <a:txBody>
                    <a:bodyPr/>
                    <a:lstStyle/>
                    <a:p>
                      <a:pPr algn="l" fontAlgn="b"/>
                      <a:r>
                        <a:rPr lang="en-US" sz="1200" u="none" strike="noStrike" dirty="0">
                          <a:effectLst/>
                        </a:rPr>
                        <a:t>ItemAttachmentDeleting  </a:t>
                      </a:r>
                      <a:endParaRPr lang="en-US" sz="1200" b="0" i="0" u="none" strike="noStrike" dirty="0">
                        <a:solidFill>
                          <a:srgbClr val="000000"/>
                        </a:solidFill>
                        <a:effectLst/>
                        <a:latin typeface="Calibri"/>
                      </a:endParaRPr>
                    </a:p>
                  </a:txBody>
                  <a:tcPr marL="6209" marR="6209" marT="6209" marB="0" anchor="b"/>
                </a:tc>
                <a:tc>
                  <a:txBody>
                    <a:bodyPr/>
                    <a:lstStyle/>
                    <a:p>
                      <a:pPr algn="l" fontAlgn="b"/>
                      <a:r>
                        <a:rPr lang="en-US" sz="1200" u="none" strike="noStrike" dirty="0">
                          <a:effectLst/>
                        </a:rPr>
                        <a:t>ItemAttachmentDeleted  </a:t>
                      </a:r>
                      <a:endParaRPr lang="en-US" sz="1200" b="0" i="0" u="none" strike="noStrike" dirty="0">
                        <a:solidFill>
                          <a:srgbClr val="000000"/>
                        </a:solidFill>
                        <a:effectLst/>
                        <a:latin typeface="Calibri"/>
                      </a:endParaRPr>
                    </a:p>
                  </a:txBody>
                  <a:tcPr marL="6209" marR="6209" marT="6209" marB="0" anchor="b"/>
                </a:tc>
                <a:extLst>
                  <a:ext uri="{0D108BD9-81ED-4DB2-BD59-A6C34878D82A}">
                    <a16:rowId xmlns:a16="http://schemas.microsoft.com/office/drawing/2014/main" val="10008"/>
                  </a:ext>
                </a:extLst>
              </a:tr>
              <a:tr h="302166">
                <a:tc>
                  <a:txBody>
                    <a:bodyPr/>
                    <a:lstStyle/>
                    <a:p>
                      <a:pPr algn="l" fontAlgn="b"/>
                      <a:r>
                        <a:rPr lang="en-US" sz="1200" u="none" strike="noStrike" dirty="0">
                          <a:effectLst/>
                        </a:rPr>
                        <a:t>ItemFileMoving  </a:t>
                      </a:r>
                      <a:endParaRPr lang="en-US" sz="1200" b="0" i="0" u="none" strike="noStrike" dirty="0">
                        <a:solidFill>
                          <a:srgbClr val="000000"/>
                        </a:solidFill>
                        <a:effectLst/>
                        <a:latin typeface="Calibri"/>
                      </a:endParaRPr>
                    </a:p>
                  </a:txBody>
                  <a:tcPr marL="6209" marR="6209" marT="6209" marB="0" anchor="b"/>
                </a:tc>
                <a:tc>
                  <a:txBody>
                    <a:bodyPr/>
                    <a:lstStyle/>
                    <a:p>
                      <a:pPr algn="l" fontAlgn="b"/>
                      <a:r>
                        <a:rPr lang="en-US" sz="1200" u="none" strike="noStrike" dirty="0">
                          <a:effectLst/>
                        </a:rPr>
                        <a:t>ItemFileMoved  </a:t>
                      </a:r>
                      <a:endParaRPr lang="en-US" sz="1200" b="0" i="0" u="none" strike="noStrike" dirty="0">
                        <a:solidFill>
                          <a:srgbClr val="000000"/>
                        </a:solidFill>
                        <a:effectLst/>
                        <a:latin typeface="Calibri"/>
                      </a:endParaRPr>
                    </a:p>
                  </a:txBody>
                  <a:tcPr marL="6209" marR="6209" marT="6209" marB="0" anchor="b"/>
                </a:tc>
                <a:extLst>
                  <a:ext uri="{0D108BD9-81ED-4DB2-BD59-A6C34878D82A}">
                    <a16:rowId xmlns:a16="http://schemas.microsoft.com/office/drawing/2014/main" val="10009"/>
                  </a:ext>
                </a:extLst>
              </a:tr>
              <a:tr h="302166">
                <a:tc>
                  <a:txBody>
                    <a:bodyPr/>
                    <a:lstStyle/>
                    <a:p>
                      <a:pPr algn="l" fontAlgn="b"/>
                      <a:r>
                        <a:rPr lang="en-US" sz="1200" u="none" strike="noStrike" dirty="0">
                          <a:effectLst/>
                        </a:rPr>
                        <a:t>ItemVersionDeleting </a:t>
                      </a:r>
                      <a:endParaRPr lang="en-US" sz="1200" b="0" i="0" u="none" strike="noStrike" dirty="0">
                        <a:solidFill>
                          <a:srgbClr val="000000"/>
                        </a:solidFill>
                        <a:effectLst/>
                        <a:latin typeface="Calibri"/>
                      </a:endParaRPr>
                    </a:p>
                  </a:txBody>
                  <a:tcPr marL="6209" marR="6209" marT="6209" marB="0" anchor="b"/>
                </a:tc>
                <a:tc>
                  <a:txBody>
                    <a:bodyPr/>
                    <a:lstStyle/>
                    <a:p>
                      <a:pPr algn="l" fontAlgn="b"/>
                      <a:r>
                        <a:rPr lang="en-US" sz="1200" u="none" strike="noStrike" dirty="0">
                          <a:effectLst/>
                        </a:rPr>
                        <a:t>ItemFileConverted  </a:t>
                      </a:r>
                      <a:endParaRPr lang="en-US" sz="1200" b="0" i="0" u="none" strike="noStrike" dirty="0">
                        <a:solidFill>
                          <a:srgbClr val="000000"/>
                        </a:solidFill>
                        <a:effectLst/>
                        <a:latin typeface="Calibri"/>
                      </a:endParaRPr>
                    </a:p>
                  </a:txBody>
                  <a:tcPr marL="6209" marR="6209" marT="6209" marB="0" anchor="b"/>
                </a:tc>
                <a:extLst>
                  <a:ext uri="{0D108BD9-81ED-4DB2-BD59-A6C34878D82A}">
                    <a16:rowId xmlns:a16="http://schemas.microsoft.com/office/drawing/2014/main" val="10010"/>
                  </a:ext>
                </a:extLst>
              </a:tr>
              <a:tr h="302166">
                <a:tc>
                  <a:txBody>
                    <a:bodyPr/>
                    <a:lstStyle/>
                    <a:p>
                      <a:endParaRPr lang="en-US" sz="1200" dirty="0"/>
                    </a:p>
                  </a:txBody>
                  <a:tcPr marL="74507" marR="74507" marT="37253" marB="37253"/>
                </a:tc>
                <a:tc>
                  <a:txBody>
                    <a:bodyPr/>
                    <a:lstStyle/>
                    <a:p>
                      <a:pPr algn="l" fontAlgn="b"/>
                      <a:r>
                        <a:rPr lang="en-US" sz="1200" u="none" strike="noStrike" dirty="0">
                          <a:effectLst/>
                        </a:rPr>
                        <a:t>ItemVersionDeleted </a:t>
                      </a:r>
                      <a:endParaRPr lang="en-US" sz="1200" b="0" i="0" u="none" strike="noStrike" dirty="0">
                        <a:solidFill>
                          <a:srgbClr val="000000"/>
                        </a:solidFill>
                        <a:effectLst/>
                        <a:latin typeface="Calibri"/>
                      </a:endParaRPr>
                    </a:p>
                  </a:txBody>
                  <a:tcPr marL="6209" marR="6209" marT="6209" marB="0" anchor="b"/>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0673833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 Events	</a:t>
            </a:r>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2615506674"/>
              </p:ext>
            </p:extLst>
          </p:nvPr>
        </p:nvGraphicFramePr>
        <p:xfrm>
          <a:off x="377687" y="991428"/>
          <a:ext cx="6172200" cy="2225040"/>
        </p:xfrm>
        <a:graphic>
          <a:graphicData uri="http://schemas.openxmlformats.org/drawingml/2006/table">
            <a:tbl>
              <a:tblPr firstRow="1" bandRow="1">
                <a:tableStyleId>{F5AB1C69-6EDB-4FF4-983F-18BD219EF322}</a:tableStyleId>
              </a:tblPr>
              <a:tblGrid>
                <a:gridCol w="3086100">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tblGrid>
              <a:tr h="370840">
                <a:tc>
                  <a:txBody>
                    <a:bodyPr/>
                    <a:lstStyle/>
                    <a:p>
                      <a:r>
                        <a:rPr lang="en-US" sz="1400" dirty="0"/>
                        <a:t>Before Events</a:t>
                      </a:r>
                    </a:p>
                  </a:txBody>
                  <a:tcPr/>
                </a:tc>
                <a:tc>
                  <a:txBody>
                    <a:bodyPr/>
                    <a:lstStyle/>
                    <a:p>
                      <a:r>
                        <a:rPr lang="en-US" sz="1400" dirty="0"/>
                        <a:t>After Events</a:t>
                      </a:r>
                    </a:p>
                  </a:txBody>
                  <a:tcPr/>
                </a:tc>
                <a:extLst>
                  <a:ext uri="{0D108BD9-81ED-4DB2-BD59-A6C34878D82A}">
                    <a16:rowId xmlns:a16="http://schemas.microsoft.com/office/drawing/2014/main" val="10000"/>
                  </a:ext>
                </a:extLst>
              </a:tr>
              <a:tr h="370840">
                <a:tc>
                  <a:txBody>
                    <a:bodyPr/>
                    <a:lstStyle/>
                    <a:p>
                      <a:pPr algn="l" fontAlgn="ctr"/>
                      <a:r>
                        <a:rPr lang="en-US" sz="1100" u="none" strike="noStrike" dirty="0">
                          <a:effectLst/>
                        </a:rPr>
                        <a:t>FieldAdding</a:t>
                      </a:r>
                      <a:endParaRPr lang="en-US" sz="1100" b="0" i="0" u="none" strike="noStrike" dirty="0">
                        <a:solidFill>
                          <a:srgbClr val="000000"/>
                        </a:solidFill>
                        <a:effectLst/>
                        <a:latin typeface="Calibri"/>
                      </a:endParaRPr>
                    </a:p>
                  </a:txBody>
                  <a:tcPr marL="7620" marR="7620" marT="7620" marB="0" anchor="ctr"/>
                </a:tc>
                <a:tc>
                  <a:txBody>
                    <a:bodyPr/>
                    <a:lstStyle/>
                    <a:p>
                      <a:pPr algn="l" fontAlgn="ctr"/>
                      <a:r>
                        <a:rPr lang="en-US" sz="1100" u="none" strike="noStrike" dirty="0">
                          <a:effectLst/>
                        </a:rPr>
                        <a:t>FieldAdded</a:t>
                      </a:r>
                      <a:endParaRPr lang="en-US" sz="1100" b="0" i="0" u="none" strike="noStrike" dirty="0">
                        <a:solidFill>
                          <a:srgbClr val="000000"/>
                        </a:solidFill>
                        <a:effectLst/>
                        <a:latin typeface="Calibri"/>
                      </a:endParaRPr>
                    </a:p>
                  </a:txBody>
                  <a:tcPr marL="7620" marR="7620" marT="7620" marB="0" anchor="ctr"/>
                </a:tc>
                <a:extLst>
                  <a:ext uri="{0D108BD9-81ED-4DB2-BD59-A6C34878D82A}">
                    <a16:rowId xmlns:a16="http://schemas.microsoft.com/office/drawing/2014/main" val="10001"/>
                  </a:ext>
                </a:extLst>
              </a:tr>
              <a:tr h="370840">
                <a:tc>
                  <a:txBody>
                    <a:bodyPr/>
                    <a:lstStyle/>
                    <a:p>
                      <a:pPr algn="l" fontAlgn="ctr"/>
                      <a:r>
                        <a:rPr lang="en-US" sz="1100" u="none" strike="noStrike" dirty="0">
                          <a:effectLst/>
                        </a:rPr>
                        <a:t>FieldUpdating</a:t>
                      </a:r>
                      <a:endParaRPr lang="en-US" sz="1100" b="0" i="0" u="none" strike="noStrike" dirty="0">
                        <a:solidFill>
                          <a:srgbClr val="000000"/>
                        </a:solidFill>
                        <a:effectLst/>
                        <a:latin typeface="Calibri"/>
                      </a:endParaRPr>
                    </a:p>
                  </a:txBody>
                  <a:tcPr marL="7620" marR="7620" marT="7620" marB="0" anchor="ctr"/>
                </a:tc>
                <a:tc>
                  <a:txBody>
                    <a:bodyPr/>
                    <a:lstStyle/>
                    <a:p>
                      <a:pPr algn="l" fontAlgn="ctr"/>
                      <a:r>
                        <a:rPr lang="en-US" sz="1100" u="none" strike="noStrike" dirty="0">
                          <a:effectLst/>
                        </a:rPr>
                        <a:t>FieldUpdated</a:t>
                      </a:r>
                      <a:endParaRPr lang="en-US" sz="1100" b="0" i="0" u="none" strike="noStrike" dirty="0">
                        <a:solidFill>
                          <a:srgbClr val="000000"/>
                        </a:solidFill>
                        <a:effectLst/>
                        <a:latin typeface="Calibri"/>
                      </a:endParaRPr>
                    </a:p>
                  </a:txBody>
                  <a:tcPr marL="7620" marR="7620" marT="7620" marB="0" anchor="ctr"/>
                </a:tc>
                <a:extLst>
                  <a:ext uri="{0D108BD9-81ED-4DB2-BD59-A6C34878D82A}">
                    <a16:rowId xmlns:a16="http://schemas.microsoft.com/office/drawing/2014/main" val="10002"/>
                  </a:ext>
                </a:extLst>
              </a:tr>
              <a:tr h="370840">
                <a:tc>
                  <a:txBody>
                    <a:bodyPr/>
                    <a:lstStyle/>
                    <a:p>
                      <a:pPr algn="l" fontAlgn="ctr"/>
                      <a:r>
                        <a:rPr lang="en-US" sz="1100" u="none" strike="noStrike" dirty="0">
                          <a:effectLst/>
                        </a:rPr>
                        <a:t>FieldDeleting</a:t>
                      </a:r>
                      <a:endParaRPr lang="en-US" sz="1100" b="0" i="0" u="none" strike="noStrike" dirty="0">
                        <a:solidFill>
                          <a:srgbClr val="000000"/>
                        </a:solidFill>
                        <a:effectLst/>
                        <a:latin typeface="Calibri"/>
                      </a:endParaRPr>
                    </a:p>
                  </a:txBody>
                  <a:tcPr marL="7620" marR="7620" marT="7620" marB="0" anchor="ctr"/>
                </a:tc>
                <a:tc>
                  <a:txBody>
                    <a:bodyPr/>
                    <a:lstStyle/>
                    <a:p>
                      <a:pPr algn="l" fontAlgn="ctr"/>
                      <a:r>
                        <a:rPr lang="en-US" sz="1100" u="none" strike="noStrike" dirty="0">
                          <a:effectLst/>
                        </a:rPr>
                        <a:t>FieldDeleted</a:t>
                      </a:r>
                      <a:endParaRPr lang="en-US" sz="1100" b="0" i="0" u="none" strike="noStrike" dirty="0">
                        <a:solidFill>
                          <a:srgbClr val="000000"/>
                        </a:solidFill>
                        <a:effectLst/>
                        <a:latin typeface="Calibri"/>
                      </a:endParaRPr>
                    </a:p>
                  </a:txBody>
                  <a:tcPr marL="7620" marR="7620" marT="7620" marB="0" anchor="ctr"/>
                </a:tc>
                <a:extLst>
                  <a:ext uri="{0D108BD9-81ED-4DB2-BD59-A6C34878D82A}">
                    <a16:rowId xmlns:a16="http://schemas.microsoft.com/office/drawing/2014/main" val="10003"/>
                  </a:ext>
                </a:extLst>
              </a:tr>
              <a:tr h="370840">
                <a:tc>
                  <a:txBody>
                    <a:bodyPr/>
                    <a:lstStyle/>
                    <a:p>
                      <a:pPr algn="l" fontAlgn="ctr"/>
                      <a:r>
                        <a:rPr lang="en-US" sz="1100" u="none" strike="noStrike" dirty="0">
                          <a:effectLst/>
                        </a:rPr>
                        <a:t>ListAdding</a:t>
                      </a:r>
                      <a:endParaRPr lang="en-US" sz="1100" b="0" i="0" u="none" strike="noStrike" dirty="0">
                        <a:solidFill>
                          <a:srgbClr val="000000"/>
                        </a:solidFill>
                        <a:effectLst/>
                        <a:latin typeface="Calibri"/>
                      </a:endParaRPr>
                    </a:p>
                  </a:txBody>
                  <a:tcPr marL="7620" marR="7620" marT="7620" marB="0" anchor="ctr"/>
                </a:tc>
                <a:tc>
                  <a:txBody>
                    <a:bodyPr/>
                    <a:lstStyle/>
                    <a:p>
                      <a:pPr algn="l" fontAlgn="ctr"/>
                      <a:r>
                        <a:rPr lang="en-US" sz="1100" u="none" strike="noStrike" dirty="0">
                          <a:effectLst/>
                        </a:rPr>
                        <a:t>ListAdded</a:t>
                      </a:r>
                      <a:endParaRPr lang="en-US" sz="1100" b="0" i="0" u="none" strike="noStrike" dirty="0">
                        <a:solidFill>
                          <a:srgbClr val="000000"/>
                        </a:solidFill>
                        <a:effectLst/>
                        <a:latin typeface="Calibri"/>
                      </a:endParaRPr>
                    </a:p>
                  </a:txBody>
                  <a:tcPr marL="7620" marR="7620" marT="7620" marB="0" anchor="ctr"/>
                </a:tc>
                <a:extLst>
                  <a:ext uri="{0D108BD9-81ED-4DB2-BD59-A6C34878D82A}">
                    <a16:rowId xmlns:a16="http://schemas.microsoft.com/office/drawing/2014/main" val="10004"/>
                  </a:ext>
                </a:extLst>
              </a:tr>
              <a:tr h="370840">
                <a:tc>
                  <a:txBody>
                    <a:bodyPr/>
                    <a:lstStyle/>
                    <a:p>
                      <a:pPr algn="l" fontAlgn="ctr"/>
                      <a:r>
                        <a:rPr lang="en-US" sz="1100" u="none" strike="noStrike" dirty="0">
                          <a:effectLst/>
                        </a:rPr>
                        <a:t>ListDeleting </a:t>
                      </a:r>
                      <a:endParaRPr lang="en-US" sz="1100" b="0" i="0" u="none" strike="noStrike" dirty="0">
                        <a:solidFill>
                          <a:srgbClr val="000000"/>
                        </a:solidFill>
                        <a:effectLst/>
                        <a:latin typeface="Calibri"/>
                      </a:endParaRPr>
                    </a:p>
                  </a:txBody>
                  <a:tcPr marL="7620" marR="7620" marT="7620" marB="0" anchor="ctr"/>
                </a:tc>
                <a:tc>
                  <a:txBody>
                    <a:bodyPr/>
                    <a:lstStyle/>
                    <a:p>
                      <a:pPr algn="l" fontAlgn="ctr"/>
                      <a:r>
                        <a:rPr lang="en-US" sz="1100" u="none" strike="noStrike" dirty="0">
                          <a:effectLst/>
                        </a:rPr>
                        <a:t>ListDeleted </a:t>
                      </a:r>
                      <a:endParaRPr lang="en-US" sz="1100" b="0" i="0" u="none" strike="noStrike" dirty="0">
                        <a:solidFill>
                          <a:srgbClr val="000000"/>
                        </a:solidFill>
                        <a:effectLst/>
                        <a:latin typeface="Calibri"/>
                      </a:endParaRPr>
                    </a:p>
                  </a:txBody>
                  <a:tcPr marL="7620" marR="7620" marT="762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8431759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 Events	</a:t>
            </a:r>
          </a:p>
        </p:txBody>
      </p:sp>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2681823845"/>
              </p:ext>
            </p:extLst>
          </p:nvPr>
        </p:nvGraphicFramePr>
        <p:xfrm>
          <a:off x="347870" y="964924"/>
          <a:ext cx="6172200" cy="1854200"/>
        </p:xfrm>
        <a:graphic>
          <a:graphicData uri="http://schemas.openxmlformats.org/drawingml/2006/table">
            <a:tbl>
              <a:tblPr firstRow="1" bandRow="1">
                <a:tableStyleId>{F5AB1C69-6EDB-4FF4-983F-18BD219EF322}</a:tableStyleId>
              </a:tblPr>
              <a:tblGrid>
                <a:gridCol w="3086100">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tblGrid>
              <a:tr h="370840">
                <a:tc>
                  <a:txBody>
                    <a:bodyPr/>
                    <a:lstStyle/>
                    <a:p>
                      <a:r>
                        <a:rPr lang="en-US" sz="1200" dirty="0"/>
                        <a:t>Before Events</a:t>
                      </a:r>
                    </a:p>
                  </a:txBody>
                  <a:tcPr/>
                </a:tc>
                <a:tc>
                  <a:txBody>
                    <a:bodyPr/>
                    <a:lstStyle/>
                    <a:p>
                      <a:r>
                        <a:rPr lang="en-US" sz="1200" dirty="0"/>
                        <a:t>After Events</a:t>
                      </a:r>
                    </a:p>
                  </a:txBody>
                  <a:tcPr/>
                </a:tc>
                <a:extLst>
                  <a:ext uri="{0D108BD9-81ED-4DB2-BD59-A6C34878D82A}">
                    <a16:rowId xmlns:a16="http://schemas.microsoft.com/office/drawing/2014/main" val="10000"/>
                  </a:ext>
                </a:extLst>
              </a:tr>
              <a:tr h="370840">
                <a:tc>
                  <a:txBody>
                    <a:bodyPr/>
                    <a:lstStyle/>
                    <a:p>
                      <a:pPr algn="l" fontAlgn="ctr"/>
                      <a:r>
                        <a:rPr lang="en-US" sz="1100" dirty="0" err="1"/>
                        <a:t>AppUninstalling</a:t>
                      </a:r>
                      <a:endParaRPr lang="en-US" sz="1100" b="0" i="0" u="none" strike="noStrike" dirty="0">
                        <a:solidFill>
                          <a:srgbClr val="000000"/>
                        </a:solidFill>
                        <a:effectLst/>
                        <a:latin typeface="Calibri"/>
                      </a:endParaRPr>
                    </a:p>
                  </a:txBody>
                  <a:tcPr marL="7620" marR="7620" marT="7620" marB="0" anchor="ctr"/>
                </a:tc>
                <a:tc>
                  <a:txBody>
                    <a:bodyPr/>
                    <a:lstStyle/>
                    <a:p>
                      <a:pPr algn="l" fontAlgn="ctr"/>
                      <a:r>
                        <a:rPr lang="en-US" sz="1100" u="none" strike="noStrike" dirty="0" err="1">
                          <a:effectLst/>
                        </a:rPr>
                        <a:t>AppInstalled</a:t>
                      </a:r>
                      <a:endParaRPr lang="en-US" sz="1100" b="0" i="0" u="none" strike="noStrike" dirty="0">
                        <a:solidFill>
                          <a:srgbClr val="000000"/>
                        </a:solidFill>
                        <a:effectLst/>
                        <a:latin typeface="Calibri"/>
                      </a:endParaRPr>
                    </a:p>
                  </a:txBody>
                  <a:tcPr marL="7620" marR="7620" marT="7620" marB="0" anchor="ctr"/>
                </a:tc>
                <a:extLst>
                  <a:ext uri="{0D108BD9-81ED-4DB2-BD59-A6C34878D82A}">
                    <a16:rowId xmlns:a16="http://schemas.microsoft.com/office/drawing/2014/main" val="10001"/>
                  </a:ext>
                </a:extLst>
              </a:tr>
              <a:tr h="370840">
                <a:tc>
                  <a:txBody>
                    <a:bodyPr/>
                    <a:lstStyle/>
                    <a:p>
                      <a:pPr algn="l" fontAlgn="ctr"/>
                      <a:endParaRPr lang="en-US" sz="1100" b="0" i="0" u="none" strike="noStrike" dirty="0">
                        <a:solidFill>
                          <a:srgbClr val="000000"/>
                        </a:solidFill>
                        <a:effectLst/>
                        <a:latin typeface="Calibri"/>
                      </a:endParaRPr>
                    </a:p>
                  </a:txBody>
                  <a:tcPr marL="7620" marR="7620" marT="7620" marB="0" anchor="ctr"/>
                </a:tc>
                <a:tc>
                  <a:txBody>
                    <a:bodyPr/>
                    <a:lstStyle/>
                    <a:p>
                      <a:pPr algn="l" fontAlgn="b"/>
                      <a:r>
                        <a:rPr lang="en-US" sz="1100" u="none" strike="noStrike" dirty="0" err="1">
                          <a:effectLst/>
                        </a:rPr>
                        <a:t>AppUpgraded</a:t>
                      </a:r>
                      <a:endParaRPr lang="en-US" sz="1100" b="0" i="0" u="none" strike="noStrike" dirty="0">
                        <a:solidFill>
                          <a:srgbClr val="000000"/>
                        </a:solidFill>
                        <a:effectLst/>
                        <a:latin typeface="Calibri"/>
                      </a:endParaRPr>
                    </a:p>
                  </a:txBody>
                  <a:tcPr marL="7620" marR="7620" marT="7620" marB="0" anchor="b"/>
                </a:tc>
                <a:extLst>
                  <a:ext uri="{0D108BD9-81ED-4DB2-BD59-A6C34878D82A}">
                    <a16:rowId xmlns:a16="http://schemas.microsoft.com/office/drawing/2014/main" val="10002"/>
                  </a:ext>
                </a:extLst>
              </a:tr>
              <a:tr h="370840">
                <a:tc>
                  <a:txBody>
                    <a:bodyPr/>
                    <a:lstStyle/>
                    <a:p>
                      <a:pPr algn="l" fontAlgn="ctr"/>
                      <a:endParaRPr lang="en-US" sz="1100" b="0" i="0" u="none" strike="noStrike" dirty="0">
                        <a:solidFill>
                          <a:srgbClr val="000000"/>
                        </a:solidFill>
                        <a:effectLst/>
                        <a:latin typeface="Calibri"/>
                      </a:endParaRPr>
                    </a:p>
                  </a:txBody>
                  <a:tcPr marL="7620" marR="7620" marT="7620" marB="0" anchor="ctr"/>
                </a:tc>
                <a:tc>
                  <a:txBody>
                    <a:bodyPr/>
                    <a:lstStyle/>
                    <a:p>
                      <a:pPr algn="l" fontAlgn="ctr"/>
                      <a:endParaRPr lang="en-US" sz="1100" b="0" i="0" u="none" strike="noStrike" dirty="0">
                        <a:solidFill>
                          <a:srgbClr val="000000"/>
                        </a:solidFill>
                        <a:effectLst/>
                        <a:latin typeface="Calibri"/>
                      </a:endParaRPr>
                    </a:p>
                  </a:txBody>
                  <a:tcPr marL="7620" marR="7620" marT="7620" marB="0" anchor="ctr"/>
                </a:tc>
                <a:extLst>
                  <a:ext uri="{0D108BD9-81ED-4DB2-BD59-A6C34878D82A}">
                    <a16:rowId xmlns:a16="http://schemas.microsoft.com/office/drawing/2014/main" val="10003"/>
                  </a:ext>
                </a:extLst>
              </a:tr>
              <a:tr h="370840">
                <a:tc>
                  <a:txBody>
                    <a:bodyPr/>
                    <a:lstStyle/>
                    <a:p>
                      <a:pPr algn="l" fontAlgn="ctr"/>
                      <a:endParaRPr lang="en-US" sz="1100" b="0" i="0" u="none" strike="noStrike" dirty="0">
                        <a:solidFill>
                          <a:srgbClr val="000000"/>
                        </a:solidFill>
                        <a:effectLst/>
                        <a:latin typeface="Calibri"/>
                      </a:endParaRPr>
                    </a:p>
                  </a:txBody>
                  <a:tcPr marL="7620" marR="7620" marT="7620" marB="0" anchor="ctr"/>
                </a:tc>
                <a:tc>
                  <a:txBody>
                    <a:bodyPr/>
                    <a:lstStyle/>
                    <a:p>
                      <a:pPr algn="l" fontAlgn="b"/>
                      <a:endParaRPr lang="en-US" sz="1100" b="0" i="0" u="none" strike="noStrike" dirty="0">
                        <a:solidFill>
                          <a:srgbClr val="000000"/>
                        </a:solidFill>
                        <a:effectLst/>
                        <a:latin typeface="Calibri"/>
                      </a:endParaRPr>
                    </a:p>
                  </a:txBody>
                  <a:tcPr marL="7620" marR="7620" marT="7620" marB="0" anchor="b"/>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804439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029977962"/>
              </p:ext>
            </p:extLst>
          </p:nvPr>
        </p:nvGraphicFramePr>
        <p:xfrm>
          <a:off x="201929" y="891882"/>
          <a:ext cx="8740142" cy="3737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201930" y="217133"/>
            <a:ext cx="8741880" cy="674749"/>
          </a:xfrm>
        </p:spPr>
        <p:txBody>
          <a:bodyPr/>
          <a:lstStyle/>
          <a:p>
            <a:r>
              <a:rPr lang="en-US"/>
              <a:t>SharePoint Data in RER Calls</a:t>
            </a:r>
          </a:p>
        </p:txBody>
      </p:sp>
    </p:spTree>
    <p:extLst>
      <p:ext uri="{BB962C8B-B14F-4D97-AF65-F5344CB8AC3E}">
        <p14:creationId xmlns:p14="http://schemas.microsoft.com/office/powerpoint/2010/main" val="8020480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lstStyle/>
          <a:p>
            <a:r>
              <a:rPr lang="en-US" dirty="0"/>
              <a:t>Update Data in other areas of SharePoint</a:t>
            </a:r>
          </a:p>
          <a:p>
            <a:pPr lvl="1"/>
            <a:endParaRPr lang="en-US" dirty="0"/>
          </a:p>
          <a:p>
            <a:pPr lvl="1"/>
            <a:r>
              <a:rPr lang="en-US" dirty="0"/>
              <a:t>Use </a:t>
            </a:r>
            <a:r>
              <a:rPr lang="en-US" dirty="0" err="1"/>
              <a:t>TokenHelper</a:t>
            </a:r>
            <a:r>
              <a:rPr lang="en-US" dirty="0"/>
              <a:t> class to get a token</a:t>
            </a:r>
          </a:p>
          <a:p>
            <a:pPr lvl="1"/>
            <a:r>
              <a:rPr lang="en-US" dirty="0"/>
              <a:t>Make updates as needed using CSOM or one of the REST endpoints</a:t>
            </a:r>
          </a:p>
          <a:p>
            <a:pPr lvl="1"/>
            <a:endParaRPr lang="en-US" dirty="0"/>
          </a:p>
          <a:p>
            <a:r>
              <a:rPr lang="en-US" dirty="0"/>
              <a:t>Example:</a:t>
            </a:r>
          </a:p>
          <a:p>
            <a:pPr lvl="1"/>
            <a:r>
              <a:rPr lang="en-US" dirty="0"/>
              <a:t>List1 has fired an event and is configured with a remote event receiver</a:t>
            </a:r>
          </a:p>
          <a:p>
            <a:pPr lvl="1"/>
            <a:r>
              <a:rPr lang="en-US" dirty="0"/>
              <a:t>SharePoint calls into the RER, which determines that an update needs to be made on List2</a:t>
            </a:r>
          </a:p>
          <a:p>
            <a:pPr lvl="1"/>
            <a:r>
              <a:rPr lang="en-US" dirty="0"/>
              <a:t>In order to make the update to List2, the RER needs an access token</a:t>
            </a:r>
          </a:p>
          <a:p>
            <a:pPr lvl="1"/>
            <a:endParaRPr lang="en-US" dirty="0"/>
          </a:p>
          <a:p>
            <a:endParaRPr lang="en-US" dirty="0"/>
          </a:p>
        </p:txBody>
      </p:sp>
      <p:sp>
        <p:nvSpPr>
          <p:cNvPr id="2" name="Title 1"/>
          <p:cNvSpPr>
            <a:spLocks noGrp="1"/>
          </p:cNvSpPr>
          <p:nvPr>
            <p:ph type="title"/>
          </p:nvPr>
        </p:nvSpPr>
        <p:spPr>
          <a:xfrm>
            <a:off x="201930" y="217133"/>
            <a:ext cx="8741880" cy="674749"/>
          </a:xfrm>
        </p:spPr>
        <p:txBody>
          <a:bodyPr/>
          <a:lstStyle/>
          <a:p>
            <a:r>
              <a:rPr lang="en-US"/>
              <a:t>SharePoint Data outside RER Calls</a:t>
            </a:r>
          </a:p>
        </p:txBody>
      </p:sp>
    </p:spTree>
    <p:extLst>
      <p:ext uri="{BB962C8B-B14F-4D97-AF65-F5344CB8AC3E}">
        <p14:creationId xmlns:p14="http://schemas.microsoft.com/office/powerpoint/2010/main" val="376881117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lstStyle/>
          <a:p>
            <a:r>
              <a:rPr lang="en-US"/>
              <a:t>Simple Remote Event Receiver Call</a:t>
            </a:r>
          </a:p>
        </p:txBody>
      </p:sp>
      <p:sp>
        <p:nvSpPr>
          <p:cNvPr id="2" name="Title 1"/>
          <p:cNvSpPr>
            <a:spLocks noGrp="1"/>
          </p:cNvSpPr>
          <p:nvPr>
            <p:ph type="title"/>
          </p:nvPr>
        </p:nvSpPr>
        <p:spPr>
          <a:xfrm>
            <a:off x="201930" y="217133"/>
            <a:ext cx="8741880" cy="674749"/>
          </a:xfrm>
        </p:spPr>
        <p:txBody>
          <a:bodyPr/>
          <a:lstStyle/>
          <a:p>
            <a:r>
              <a:rPr lang="nl-NL"/>
              <a:t>Remote Event Receivers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926031"/>
            <a:ext cx="1095375" cy="8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995710"/>
            <a:ext cx="152662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4860" y="209550"/>
            <a:ext cx="942975" cy="996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3993" y="3718590"/>
            <a:ext cx="12382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 name="TextBox 1023"/>
          <p:cNvSpPr txBox="1"/>
          <p:nvPr/>
        </p:nvSpPr>
        <p:spPr>
          <a:xfrm>
            <a:off x="781929" y="3727674"/>
            <a:ext cx="641522" cy="369332"/>
          </a:xfrm>
          <a:prstGeom prst="rect">
            <a:avLst/>
          </a:prstGeom>
          <a:noFill/>
        </p:spPr>
        <p:txBody>
          <a:bodyPr wrap="none" rtlCol="0">
            <a:spAutoFit/>
          </a:bodyPr>
          <a:lstStyle/>
          <a:p>
            <a:r>
              <a:rPr lang="en-US"/>
              <a:t>User</a:t>
            </a:r>
          </a:p>
        </p:txBody>
      </p:sp>
      <p:sp>
        <p:nvSpPr>
          <p:cNvPr id="1025" name="TextBox 1024"/>
          <p:cNvSpPr txBox="1"/>
          <p:nvPr/>
        </p:nvSpPr>
        <p:spPr>
          <a:xfrm>
            <a:off x="2793954" y="3062510"/>
            <a:ext cx="1272721" cy="369332"/>
          </a:xfrm>
          <a:prstGeom prst="rect">
            <a:avLst/>
          </a:prstGeom>
          <a:noFill/>
        </p:spPr>
        <p:txBody>
          <a:bodyPr wrap="none" rtlCol="0">
            <a:spAutoFit/>
          </a:bodyPr>
          <a:lstStyle/>
          <a:p>
            <a:r>
              <a:rPr lang="en-US"/>
              <a:t>SharePoint</a:t>
            </a:r>
          </a:p>
        </p:txBody>
      </p:sp>
      <p:sp>
        <p:nvSpPr>
          <p:cNvPr id="1031" name="TextBox 1030"/>
          <p:cNvSpPr txBox="1"/>
          <p:nvPr/>
        </p:nvSpPr>
        <p:spPr>
          <a:xfrm>
            <a:off x="6553200" y="1179669"/>
            <a:ext cx="2284921" cy="369332"/>
          </a:xfrm>
          <a:prstGeom prst="rect">
            <a:avLst/>
          </a:prstGeom>
          <a:noFill/>
        </p:spPr>
        <p:txBody>
          <a:bodyPr wrap="none" rtlCol="0">
            <a:spAutoFit/>
          </a:bodyPr>
          <a:lstStyle/>
          <a:p>
            <a:r>
              <a:rPr lang="en-US"/>
              <a:t>Custom Web Service</a:t>
            </a:r>
          </a:p>
        </p:txBody>
      </p:sp>
      <p:sp>
        <p:nvSpPr>
          <p:cNvPr id="1032" name="TextBox 1031"/>
          <p:cNvSpPr txBox="1"/>
          <p:nvPr/>
        </p:nvSpPr>
        <p:spPr>
          <a:xfrm>
            <a:off x="5816717" y="3094926"/>
            <a:ext cx="3048976" cy="369332"/>
          </a:xfrm>
          <a:prstGeom prst="rect">
            <a:avLst/>
          </a:prstGeom>
          <a:noFill/>
        </p:spPr>
        <p:txBody>
          <a:bodyPr wrap="none" rtlCol="0">
            <a:spAutoFit/>
          </a:bodyPr>
          <a:lstStyle/>
          <a:p>
            <a:r>
              <a:rPr lang="en-US"/>
              <a:t>Server-to-Server STS or ACS</a:t>
            </a:r>
          </a:p>
        </p:txBody>
      </p:sp>
      <p:cxnSp>
        <p:nvCxnSpPr>
          <p:cNvPr id="1035" name="Straight Arrow Connector 1034"/>
          <p:cNvCxnSpPr>
            <a:stCxn id="1026" idx="0"/>
            <a:endCxn id="1027" idx="1"/>
          </p:cNvCxnSpPr>
          <p:nvPr/>
        </p:nvCxnSpPr>
        <p:spPr>
          <a:xfrm flipV="1">
            <a:off x="1157288" y="2529110"/>
            <a:ext cx="1509712" cy="3969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39" name="Straight Arrow Connector 1038"/>
          <p:cNvCxnSpPr>
            <a:stCxn id="1025" idx="3"/>
            <a:endCxn id="1029" idx="1"/>
          </p:cNvCxnSpPr>
          <p:nvPr/>
        </p:nvCxnSpPr>
        <p:spPr>
          <a:xfrm>
            <a:off x="4066675" y="3247176"/>
            <a:ext cx="2437318" cy="10048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41" name="Straight Arrow Connector 1040"/>
          <p:cNvCxnSpPr>
            <a:stCxn id="1031" idx="1"/>
            <a:endCxn id="1027" idx="3"/>
          </p:cNvCxnSpPr>
          <p:nvPr/>
        </p:nvCxnSpPr>
        <p:spPr>
          <a:xfrm flipH="1">
            <a:off x="4193628" y="1364335"/>
            <a:ext cx="2359572" cy="11647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44" name="Straight Arrow Connector 1043"/>
          <p:cNvCxnSpPr>
            <a:endCxn id="1028" idx="1"/>
          </p:cNvCxnSpPr>
          <p:nvPr/>
        </p:nvCxnSpPr>
        <p:spPr>
          <a:xfrm flipV="1">
            <a:off x="4241043" y="707870"/>
            <a:ext cx="2953817" cy="14066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46" name="TextBox 1045"/>
          <p:cNvSpPr txBox="1"/>
          <p:nvPr/>
        </p:nvSpPr>
        <p:spPr>
          <a:xfrm>
            <a:off x="264039" y="2170077"/>
            <a:ext cx="2432269" cy="369332"/>
          </a:xfrm>
          <a:prstGeom prst="rect">
            <a:avLst/>
          </a:prstGeom>
          <a:noFill/>
        </p:spPr>
        <p:txBody>
          <a:bodyPr wrap="none" rtlCol="0">
            <a:spAutoFit/>
          </a:bodyPr>
          <a:lstStyle/>
          <a:p>
            <a:r>
              <a:rPr lang="en-US"/>
              <a:t>1. User Makes Change</a:t>
            </a:r>
          </a:p>
        </p:txBody>
      </p:sp>
      <p:sp>
        <p:nvSpPr>
          <p:cNvPr id="1047" name="TextBox 1046"/>
          <p:cNvSpPr txBox="1"/>
          <p:nvPr/>
        </p:nvSpPr>
        <p:spPr>
          <a:xfrm>
            <a:off x="3215538" y="3543008"/>
            <a:ext cx="2051011" cy="369332"/>
          </a:xfrm>
          <a:prstGeom prst="rect">
            <a:avLst/>
          </a:prstGeom>
          <a:noFill/>
        </p:spPr>
        <p:txBody>
          <a:bodyPr wrap="none" rtlCol="0">
            <a:spAutoFit/>
          </a:bodyPr>
          <a:lstStyle/>
          <a:p>
            <a:r>
              <a:rPr lang="en-US"/>
              <a:t>2. Requests Token </a:t>
            </a:r>
          </a:p>
        </p:txBody>
      </p:sp>
      <p:sp>
        <p:nvSpPr>
          <p:cNvPr id="1048" name="TextBox 1047"/>
          <p:cNvSpPr txBox="1"/>
          <p:nvPr/>
        </p:nvSpPr>
        <p:spPr>
          <a:xfrm>
            <a:off x="3657600" y="1428750"/>
            <a:ext cx="1505540" cy="369332"/>
          </a:xfrm>
          <a:prstGeom prst="rect">
            <a:avLst/>
          </a:prstGeom>
          <a:noFill/>
        </p:spPr>
        <p:txBody>
          <a:bodyPr wrap="none" rtlCol="0">
            <a:spAutoFit/>
          </a:bodyPr>
          <a:lstStyle/>
          <a:p>
            <a:r>
              <a:rPr lang="en-US"/>
              <a:t>3. RER Called</a:t>
            </a:r>
          </a:p>
        </p:txBody>
      </p:sp>
      <p:sp>
        <p:nvSpPr>
          <p:cNvPr id="1049" name="TextBox 1048"/>
          <p:cNvSpPr txBox="1"/>
          <p:nvPr/>
        </p:nvSpPr>
        <p:spPr>
          <a:xfrm>
            <a:off x="4495800" y="2512405"/>
            <a:ext cx="3170548" cy="369332"/>
          </a:xfrm>
          <a:prstGeom prst="rect">
            <a:avLst/>
          </a:prstGeom>
          <a:noFill/>
        </p:spPr>
        <p:txBody>
          <a:bodyPr wrap="none" rtlCol="0">
            <a:spAutoFit/>
          </a:bodyPr>
          <a:lstStyle/>
          <a:p>
            <a:r>
              <a:rPr lang="en-US"/>
              <a:t>4. Synchronous Event Returns</a:t>
            </a:r>
          </a:p>
        </p:txBody>
      </p:sp>
      <p:cxnSp>
        <p:nvCxnSpPr>
          <p:cNvPr id="3" name="Straight Arrow Connector 2"/>
          <p:cNvCxnSpPr>
            <a:stCxn id="1029" idx="0"/>
          </p:cNvCxnSpPr>
          <p:nvPr/>
        </p:nvCxnSpPr>
        <p:spPr>
          <a:xfrm flipH="1" flipV="1">
            <a:off x="4174383" y="2960428"/>
            <a:ext cx="2948735" cy="758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99753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5"/>
                                        </p:tgtEl>
                                        <p:attrNameLst>
                                          <p:attrName>style.visibility</p:attrName>
                                        </p:attrNameLst>
                                      </p:cBhvr>
                                      <p:to>
                                        <p:strVal val="visible"/>
                                      </p:to>
                                    </p:set>
                                    <p:animEffect transition="in" filter="fade">
                                      <p:cBhvr>
                                        <p:cTn id="7" dur="500"/>
                                        <p:tgtEl>
                                          <p:spTgt spid="10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6"/>
                                        </p:tgtEl>
                                        <p:attrNameLst>
                                          <p:attrName>style.visibility</p:attrName>
                                        </p:attrNameLst>
                                      </p:cBhvr>
                                      <p:to>
                                        <p:strVal val="visible"/>
                                      </p:to>
                                    </p:set>
                                    <p:animEffect transition="in" filter="fade">
                                      <p:cBhvr>
                                        <p:cTn id="10" dur="500"/>
                                        <p:tgtEl>
                                          <p:spTgt spid="104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39"/>
                                        </p:tgtEl>
                                        <p:attrNameLst>
                                          <p:attrName>style.visibility</p:attrName>
                                        </p:attrNameLst>
                                      </p:cBhvr>
                                      <p:to>
                                        <p:strVal val="visible"/>
                                      </p:to>
                                    </p:set>
                                    <p:animEffect transition="in" filter="fade">
                                      <p:cBhvr>
                                        <p:cTn id="15" dur="500"/>
                                        <p:tgtEl>
                                          <p:spTgt spid="103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47"/>
                                        </p:tgtEl>
                                        <p:attrNameLst>
                                          <p:attrName>style.visibility</p:attrName>
                                        </p:attrNameLst>
                                      </p:cBhvr>
                                      <p:to>
                                        <p:strVal val="visible"/>
                                      </p:to>
                                    </p:set>
                                    <p:animEffect transition="in" filter="fade">
                                      <p:cBhvr>
                                        <p:cTn id="18" dur="500"/>
                                        <p:tgtEl>
                                          <p:spTgt spid="104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48"/>
                                        </p:tgtEl>
                                        <p:attrNameLst>
                                          <p:attrName>style.visibility</p:attrName>
                                        </p:attrNameLst>
                                      </p:cBhvr>
                                      <p:to>
                                        <p:strVal val="visible"/>
                                      </p:to>
                                    </p:set>
                                    <p:animEffect transition="in" filter="fade">
                                      <p:cBhvr>
                                        <p:cTn id="27" dur="500"/>
                                        <p:tgtEl>
                                          <p:spTgt spid="1048"/>
                                        </p:tgtEl>
                                      </p:cBhvr>
                                    </p:animEffect>
                                  </p:childTnLst>
                                </p:cTn>
                              </p:par>
                              <p:par>
                                <p:cTn id="28" presetID="10" presetClass="entr" presetSubtype="0" fill="hold" nodeType="withEffect">
                                  <p:stCondLst>
                                    <p:cond delay="0"/>
                                  </p:stCondLst>
                                  <p:childTnLst>
                                    <p:set>
                                      <p:cBhvr>
                                        <p:cTn id="29" dur="1" fill="hold">
                                          <p:stCondLst>
                                            <p:cond delay="0"/>
                                          </p:stCondLst>
                                        </p:cTn>
                                        <p:tgtEl>
                                          <p:spTgt spid="1044"/>
                                        </p:tgtEl>
                                        <p:attrNameLst>
                                          <p:attrName>style.visibility</p:attrName>
                                        </p:attrNameLst>
                                      </p:cBhvr>
                                      <p:to>
                                        <p:strVal val="visible"/>
                                      </p:to>
                                    </p:set>
                                    <p:animEffect transition="in" filter="fade">
                                      <p:cBhvr>
                                        <p:cTn id="30" dur="500"/>
                                        <p:tgtEl>
                                          <p:spTgt spid="104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41"/>
                                        </p:tgtEl>
                                        <p:attrNameLst>
                                          <p:attrName>style.visibility</p:attrName>
                                        </p:attrNameLst>
                                      </p:cBhvr>
                                      <p:to>
                                        <p:strVal val="visible"/>
                                      </p:to>
                                    </p:set>
                                    <p:animEffect transition="in" filter="fade">
                                      <p:cBhvr>
                                        <p:cTn id="35" dur="500"/>
                                        <p:tgtEl>
                                          <p:spTgt spid="104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49"/>
                                        </p:tgtEl>
                                        <p:attrNameLst>
                                          <p:attrName>style.visibility</p:attrName>
                                        </p:attrNameLst>
                                      </p:cBhvr>
                                      <p:to>
                                        <p:strVal val="visible"/>
                                      </p:to>
                                    </p:set>
                                    <p:animEffect transition="in" filter="fade">
                                      <p:cBhvr>
                                        <p:cTn id="38" dur="500"/>
                                        <p:tgtEl>
                                          <p:spTgt spid="1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 grpId="0"/>
      <p:bldP spid="1047" grpId="0"/>
      <p:bldP spid="1048" grpId="0"/>
      <p:bldP spid="104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nl-NL"/>
              <a:t>Remote Event Receivers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926031"/>
            <a:ext cx="1095375" cy="8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963947"/>
            <a:ext cx="152662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4860" y="209550"/>
            <a:ext cx="942975" cy="996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3846" y="3621507"/>
            <a:ext cx="12382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 name="TextBox 1023"/>
          <p:cNvSpPr txBox="1"/>
          <p:nvPr/>
        </p:nvSpPr>
        <p:spPr>
          <a:xfrm>
            <a:off x="781929" y="3727674"/>
            <a:ext cx="641522" cy="369332"/>
          </a:xfrm>
          <a:prstGeom prst="rect">
            <a:avLst/>
          </a:prstGeom>
          <a:noFill/>
        </p:spPr>
        <p:txBody>
          <a:bodyPr wrap="none" rtlCol="0">
            <a:spAutoFit/>
          </a:bodyPr>
          <a:lstStyle/>
          <a:p>
            <a:r>
              <a:rPr lang="en-US"/>
              <a:t>User</a:t>
            </a:r>
          </a:p>
        </p:txBody>
      </p:sp>
      <p:sp>
        <p:nvSpPr>
          <p:cNvPr id="1025" name="TextBox 1024"/>
          <p:cNvSpPr txBox="1"/>
          <p:nvPr/>
        </p:nvSpPr>
        <p:spPr>
          <a:xfrm>
            <a:off x="2793954" y="3062510"/>
            <a:ext cx="1272721" cy="369332"/>
          </a:xfrm>
          <a:prstGeom prst="rect">
            <a:avLst/>
          </a:prstGeom>
          <a:noFill/>
        </p:spPr>
        <p:txBody>
          <a:bodyPr wrap="none" rtlCol="0">
            <a:spAutoFit/>
          </a:bodyPr>
          <a:lstStyle/>
          <a:p>
            <a:r>
              <a:rPr lang="en-US"/>
              <a:t>SharePoint</a:t>
            </a:r>
          </a:p>
        </p:txBody>
      </p:sp>
      <p:sp>
        <p:nvSpPr>
          <p:cNvPr id="1031" name="TextBox 1030"/>
          <p:cNvSpPr txBox="1"/>
          <p:nvPr/>
        </p:nvSpPr>
        <p:spPr>
          <a:xfrm>
            <a:off x="6553200" y="1179669"/>
            <a:ext cx="2284921" cy="369332"/>
          </a:xfrm>
          <a:prstGeom prst="rect">
            <a:avLst/>
          </a:prstGeom>
          <a:noFill/>
        </p:spPr>
        <p:txBody>
          <a:bodyPr wrap="none" rtlCol="0">
            <a:spAutoFit/>
          </a:bodyPr>
          <a:lstStyle/>
          <a:p>
            <a:r>
              <a:rPr lang="en-US"/>
              <a:t>Custom Web Service</a:t>
            </a:r>
          </a:p>
        </p:txBody>
      </p:sp>
      <p:cxnSp>
        <p:nvCxnSpPr>
          <p:cNvPr id="1035" name="Straight Arrow Connector 1034"/>
          <p:cNvCxnSpPr>
            <a:stCxn id="1026" idx="0"/>
            <a:endCxn id="1027" idx="1"/>
          </p:cNvCxnSpPr>
          <p:nvPr/>
        </p:nvCxnSpPr>
        <p:spPr>
          <a:xfrm flipV="1">
            <a:off x="1157288" y="2497347"/>
            <a:ext cx="1509712" cy="4286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39" name="Straight Arrow Connector 1038"/>
          <p:cNvCxnSpPr>
            <a:stCxn id="1025" idx="3"/>
            <a:endCxn id="1029" idx="1"/>
          </p:cNvCxnSpPr>
          <p:nvPr/>
        </p:nvCxnSpPr>
        <p:spPr>
          <a:xfrm>
            <a:off x="4066675" y="3247176"/>
            <a:ext cx="3167171" cy="9077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44" name="Straight Arrow Connector 1043"/>
          <p:cNvCxnSpPr>
            <a:endCxn id="1031" idx="1"/>
          </p:cNvCxnSpPr>
          <p:nvPr/>
        </p:nvCxnSpPr>
        <p:spPr>
          <a:xfrm flipV="1">
            <a:off x="4241043" y="1364335"/>
            <a:ext cx="2312157" cy="7502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46" name="TextBox 1045"/>
          <p:cNvSpPr txBox="1"/>
          <p:nvPr/>
        </p:nvSpPr>
        <p:spPr>
          <a:xfrm>
            <a:off x="264039" y="2170077"/>
            <a:ext cx="2432269" cy="369332"/>
          </a:xfrm>
          <a:prstGeom prst="rect">
            <a:avLst/>
          </a:prstGeom>
          <a:noFill/>
        </p:spPr>
        <p:txBody>
          <a:bodyPr wrap="none" rtlCol="0">
            <a:spAutoFit/>
          </a:bodyPr>
          <a:lstStyle/>
          <a:p>
            <a:r>
              <a:rPr lang="en-US"/>
              <a:t>1. User Makes Change</a:t>
            </a:r>
          </a:p>
        </p:txBody>
      </p:sp>
      <p:sp>
        <p:nvSpPr>
          <p:cNvPr id="1047" name="TextBox 1046"/>
          <p:cNvSpPr txBox="1"/>
          <p:nvPr/>
        </p:nvSpPr>
        <p:spPr>
          <a:xfrm>
            <a:off x="3215538" y="3543008"/>
            <a:ext cx="2051011" cy="369332"/>
          </a:xfrm>
          <a:prstGeom prst="rect">
            <a:avLst/>
          </a:prstGeom>
          <a:noFill/>
        </p:spPr>
        <p:txBody>
          <a:bodyPr wrap="none" rtlCol="0">
            <a:spAutoFit/>
          </a:bodyPr>
          <a:lstStyle/>
          <a:p>
            <a:r>
              <a:rPr lang="en-US"/>
              <a:t>2. Requests Token </a:t>
            </a:r>
          </a:p>
        </p:txBody>
      </p:sp>
      <p:sp>
        <p:nvSpPr>
          <p:cNvPr id="1048" name="TextBox 1047"/>
          <p:cNvSpPr txBox="1"/>
          <p:nvPr/>
        </p:nvSpPr>
        <p:spPr>
          <a:xfrm>
            <a:off x="5397121" y="1765578"/>
            <a:ext cx="1505540" cy="369332"/>
          </a:xfrm>
          <a:prstGeom prst="rect">
            <a:avLst/>
          </a:prstGeom>
          <a:noFill/>
        </p:spPr>
        <p:txBody>
          <a:bodyPr wrap="none" rtlCol="0">
            <a:spAutoFit/>
          </a:bodyPr>
          <a:lstStyle/>
          <a:p>
            <a:r>
              <a:rPr lang="en-US"/>
              <a:t>3. RER Called</a:t>
            </a:r>
          </a:p>
        </p:txBody>
      </p:sp>
      <p:cxnSp>
        <p:nvCxnSpPr>
          <p:cNvPr id="3" name="Straight Arrow Connector 2"/>
          <p:cNvCxnSpPr>
            <a:stCxn id="1029" idx="0"/>
          </p:cNvCxnSpPr>
          <p:nvPr/>
        </p:nvCxnSpPr>
        <p:spPr>
          <a:xfrm flipH="1" flipV="1">
            <a:off x="4197999" y="2738425"/>
            <a:ext cx="3654972" cy="8830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1031" idx="2"/>
            <a:endCxn id="1029" idx="0"/>
          </p:cNvCxnSpPr>
          <p:nvPr/>
        </p:nvCxnSpPr>
        <p:spPr>
          <a:xfrm>
            <a:off x="7695661" y="1549001"/>
            <a:ext cx="157310" cy="20725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1029" idx="3"/>
          </p:cNvCxnSpPr>
          <p:nvPr/>
        </p:nvCxnSpPr>
        <p:spPr>
          <a:xfrm flipH="1" flipV="1">
            <a:off x="7818857" y="1317344"/>
            <a:ext cx="653239" cy="28375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5489554" y="2577330"/>
            <a:ext cx="2324932" cy="646331"/>
          </a:xfrm>
          <a:prstGeom prst="rect">
            <a:avLst/>
          </a:prstGeom>
          <a:noFill/>
        </p:spPr>
        <p:txBody>
          <a:bodyPr wrap="none" rtlCol="0">
            <a:spAutoFit/>
          </a:bodyPr>
          <a:lstStyle/>
          <a:p>
            <a:r>
              <a:rPr lang="en-US"/>
              <a:t>4. Requests Token to </a:t>
            </a:r>
          </a:p>
          <a:p>
            <a:r>
              <a:rPr lang="en-US"/>
              <a:t>Update SharePoint</a:t>
            </a:r>
          </a:p>
        </p:txBody>
      </p:sp>
      <p:cxnSp>
        <p:nvCxnSpPr>
          <p:cNvPr id="19" name="Straight Arrow Connector 18"/>
          <p:cNvCxnSpPr>
            <a:stCxn id="1028" idx="1"/>
            <a:endCxn id="1027" idx="0"/>
          </p:cNvCxnSpPr>
          <p:nvPr/>
        </p:nvCxnSpPr>
        <p:spPr>
          <a:xfrm flipH="1">
            <a:off x="3430314" y="707870"/>
            <a:ext cx="3764546" cy="12560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859199" y="354823"/>
            <a:ext cx="2453942" cy="369332"/>
          </a:xfrm>
          <a:prstGeom prst="rect">
            <a:avLst/>
          </a:prstGeom>
          <a:noFill/>
        </p:spPr>
        <p:txBody>
          <a:bodyPr wrap="none" rtlCol="0">
            <a:spAutoFit/>
          </a:bodyPr>
          <a:lstStyle/>
          <a:p>
            <a:r>
              <a:rPr lang="en-US" dirty="0"/>
              <a:t>5. SharePoint Updated</a:t>
            </a:r>
          </a:p>
        </p:txBody>
      </p:sp>
      <p:sp>
        <p:nvSpPr>
          <p:cNvPr id="4" name="Text Placeholder 3"/>
          <p:cNvSpPr>
            <a:spLocks noGrp="1"/>
          </p:cNvSpPr>
          <p:nvPr>
            <p:ph type="body" sz="quarter" idx="10"/>
          </p:nvPr>
        </p:nvSpPr>
        <p:spPr>
          <a:xfrm>
            <a:off x="201929" y="891882"/>
            <a:ext cx="8740142" cy="1547347"/>
          </a:xfrm>
        </p:spPr>
        <p:txBody>
          <a:bodyPr/>
          <a:lstStyle/>
          <a:p>
            <a:r>
              <a:rPr lang="en-US" dirty="0"/>
              <a:t>Advanced Remote Event Receiver Call</a:t>
            </a:r>
          </a:p>
        </p:txBody>
      </p:sp>
    </p:spTree>
    <p:extLst>
      <p:ext uri="{BB962C8B-B14F-4D97-AF65-F5344CB8AC3E}">
        <p14:creationId xmlns:p14="http://schemas.microsoft.com/office/powerpoint/2010/main" val="17758754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5"/>
                                        </p:tgtEl>
                                        <p:attrNameLst>
                                          <p:attrName>style.visibility</p:attrName>
                                        </p:attrNameLst>
                                      </p:cBhvr>
                                      <p:to>
                                        <p:strVal val="visible"/>
                                      </p:to>
                                    </p:set>
                                    <p:animEffect transition="in" filter="fade">
                                      <p:cBhvr>
                                        <p:cTn id="7" dur="500"/>
                                        <p:tgtEl>
                                          <p:spTgt spid="10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6"/>
                                        </p:tgtEl>
                                        <p:attrNameLst>
                                          <p:attrName>style.visibility</p:attrName>
                                        </p:attrNameLst>
                                      </p:cBhvr>
                                      <p:to>
                                        <p:strVal val="visible"/>
                                      </p:to>
                                    </p:set>
                                    <p:animEffect transition="in" filter="fade">
                                      <p:cBhvr>
                                        <p:cTn id="10" dur="500"/>
                                        <p:tgtEl>
                                          <p:spTgt spid="104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39"/>
                                        </p:tgtEl>
                                        <p:attrNameLst>
                                          <p:attrName>style.visibility</p:attrName>
                                        </p:attrNameLst>
                                      </p:cBhvr>
                                      <p:to>
                                        <p:strVal val="visible"/>
                                      </p:to>
                                    </p:set>
                                    <p:animEffect transition="in" filter="fade">
                                      <p:cBhvr>
                                        <p:cTn id="15" dur="500"/>
                                        <p:tgtEl>
                                          <p:spTgt spid="103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47"/>
                                        </p:tgtEl>
                                        <p:attrNameLst>
                                          <p:attrName>style.visibility</p:attrName>
                                        </p:attrNameLst>
                                      </p:cBhvr>
                                      <p:to>
                                        <p:strVal val="visible"/>
                                      </p:to>
                                    </p:set>
                                    <p:animEffect transition="in" filter="fade">
                                      <p:cBhvr>
                                        <p:cTn id="18" dur="500"/>
                                        <p:tgtEl>
                                          <p:spTgt spid="104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48"/>
                                        </p:tgtEl>
                                        <p:attrNameLst>
                                          <p:attrName>style.visibility</p:attrName>
                                        </p:attrNameLst>
                                      </p:cBhvr>
                                      <p:to>
                                        <p:strVal val="visible"/>
                                      </p:to>
                                    </p:set>
                                    <p:animEffect transition="in" filter="fade">
                                      <p:cBhvr>
                                        <p:cTn id="27" dur="500"/>
                                        <p:tgtEl>
                                          <p:spTgt spid="1048"/>
                                        </p:tgtEl>
                                      </p:cBhvr>
                                    </p:animEffect>
                                  </p:childTnLst>
                                </p:cTn>
                              </p:par>
                              <p:par>
                                <p:cTn id="28" presetID="10" presetClass="entr" presetSubtype="0" fill="hold" nodeType="withEffect">
                                  <p:stCondLst>
                                    <p:cond delay="0"/>
                                  </p:stCondLst>
                                  <p:childTnLst>
                                    <p:set>
                                      <p:cBhvr>
                                        <p:cTn id="29" dur="1" fill="hold">
                                          <p:stCondLst>
                                            <p:cond delay="0"/>
                                          </p:stCondLst>
                                        </p:cTn>
                                        <p:tgtEl>
                                          <p:spTgt spid="1044"/>
                                        </p:tgtEl>
                                        <p:attrNameLst>
                                          <p:attrName>style.visibility</p:attrName>
                                        </p:attrNameLst>
                                      </p:cBhvr>
                                      <p:to>
                                        <p:strVal val="visible"/>
                                      </p:to>
                                    </p:set>
                                    <p:animEffect transition="in" filter="fade">
                                      <p:cBhvr>
                                        <p:cTn id="30" dur="500"/>
                                        <p:tgtEl>
                                          <p:spTgt spid="104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 grpId="0"/>
      <p:bldP spid="1047" grpId="0"/>
      <p:bldP spid="1048" grpId="0"/>
      <p:bldP spid="12" grpId="0"/>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01613" y="892175"/>
            <a:ext cx="8740775" cy="3077124"/>
          </a:xfrm>
        </p:spPr>
        <p:txBody>
          <a:bodyPr/>
          <a:lstStyle/>
          <a:p>
            <a:pPr marL="514350" indent="-514350">
              <a:buFont typeface="+mj-lt"/>
              <a:buAutoNum type="arabicPeriod"/>
            </a:pPr>
            <a:r>
              <a:rPr lang="nl-NL" dirty="0" err="1"/>
              <a:t>Build</a:t>
            </a:r>
            <a:r>
              <a:rPr lang="nl-NL" dirty="0"/>
              <a:t> </a:t>
            </a:r>
            <a:r>
              <a:rPr lang="nl-NL" dirty="0" err="1"/>
              <a:t>the</a:t>
            </a:r>
            <a:r>
              <a:rPr lang="nl-NL" dirty="0"/>
              <a:t> WCF service </a:t>
            </a:r>
            <a:r>
              <a:rPr lang="nl-NL" dirty="0" err="1"/>
              <a:t>which</a:t>
            </a:r>
            <a:r>
              <a:rPr lang="nl-NL" dirty="0"/>
              <a:t> </a:t>
            </a:r>
            <a:r>
              <a:rPr lang="nl-NL" dirty="0" err="1"/>
              <a:t>can</a:t>
            </a:r>
            <a:r>
              <a:rPr lang="nl-NL" dirty="0"/>
              <a:t> </a:t>
            </a:r>
            <a:r>
              <a:rPr lang="nl-NL" dirty="0" err="1"/>
              <a:t>be</a:t>
            </a:r>
            <a:r>
              <a:rPr lang="nl-NL" dirty="0"/>
              <a:t> </a:t>
            </a:r>
            <a:r>
              <a:rPr lang="nl-NL" dirty="0" err="1"/>
              <a:t>called</a:t>
            </a:r>
            <a:r>
              <a:rPr lang="nl-NL" dirty="0"/>
              <a:t> as a Remote Event Receiver</a:t>
            </a:r>
          </a:p>
          <a:p>
            <a:pPr marL="514350" indent="-514350">
              <a:buFont typeface="+mj-lt"/>
              <a:buAutoNum type="arabicPeriod"/>
            </a:pPr>
            <a:r>
              <a:rPr lang="nl-NL" dirty="0" err="1"/>
              <a:t>Implement</a:t>
            </a:r>
            <a:r>
              <a:rPr lang="nl-NL" dirty="0"/>
              <a:t> </a:t>
            </a:r>
            <a:r>
              <a:rPr lang="nl-NL" dirty="0" err="1"/>
              <a:t>the</a:t>
            </a:r>
            <a:r>
              <a:rPr lang="nl-NL" dirty="0"/>
              <a:t> </a:t>
            </a:r>
            <a:r>
              <a:rPr lang="nl-NL" dirty="0" err="1"/>
              <a:t>IRemoteEventService</a:t>
            </a:r>
            <a:r>
              <a:rPr lang="nl-NL" dirty="0"/>
              <a:t> interface</a:t>
            </a:r>
          </a:p>
          <a:p>
            <a:pPr marL="514350" indent="-514350">
              <a:buFont typeface="+mj-lt"/>
              <a:buAutoNum type="arabicPeriod"/>
            </a:pPr>
            <a:r>
              <a:rPr lang="nl-NL" dirty="0"/>
              <a:t>Register </a:t>
            </a:r>
            <a:r>
              <a:rPr lang="nl-NL" dirty="0" err="1"/>
              <a:t>the</a:t>
            </a:r>
            <a:r>
              <a:rPr lang="nl-NL" dirty="0"/>
              <a:t> </a:t>
            </a:r>
            <a:r>
              <a:rPr lang="nl-NL" dirty="0" err="1"/>
              <a:t>webservice</a:t>
            </a:r>
            <a:r>
              <a:rPr lang="nl-NL" dirty="0"/>
              <a:t> </a:t>
            </a:r>
            <a:r>
              <a:rPr lang="nl-NL" dirty="0" err="1"/>
              <a:t>to</a:t>
            </a:r>
            <a:r>
              <a:rPr lang="nl-NL" dirty="0"/>
              <a:t> </a:t>
            </a:r>
            <a:r>
              <a:rPr lang="nl-NL" dirty="0" err="1"/>
              <a:t>be</a:t>
            </a:r>
            <a:r>
              <a:rPr lang="nl-NL" dirty="0"/>
              <a:t> </a:t>
            </a:r>
            <a:r>
              <a:rPr lang="nl-NL" dirty="0" err="1"/>
              <a:t>called</a:t>
            </a:r>
            <a:r>
              <a:rPr lang="nl-NL" dirty="0"/>
              <a:t> at </a:t>
            </a:r>
            <a:r>
              <a:rPr lang="nl-NL" dirty="0" err="1"/>
              <a:t>specific</a:t>
            </a:r>
            <a:r>
              <a:rPr lang="nl-NL" dirty="0"/>
              <a:t> </a:t>
            </a:r>
            <a:r>
              <a:rPr lang="nl-NL" dirty="0" err="1"/>
              <a:t>Add</a:t>
            </a:r>
            <a:r>
              <a:rPr lang="nl-NL" dirty="0"/>
              <a:t>-In event(s)</a:t>
            </a:r>
          </a:p>
          <a:p>
            <a:pPr marL="514350" indent="-514350">
              <a:buFont typeface="+mj-lt"/>
              <a:buAutoNum type="arabicPeriod"/>
            </a:pPr>
            <a:r>
              <a:rPr lang="nl-NL" dirty="0" err="1"/>
              <a:t>When</a:t>
            </a:r>
            <a:r>
              <a:rPr lang="nl-NL" dirty="0"/>
              <a:t> </a:t>
            </a:r>
            <a:r>
              <a:rPr lang="nl-NL" dirty="0" err="1"/>
              <a:t>the</a:t>
            </a:r>
            <a:r>
              <a:rPr lang="nl-NL" dirty="0"/>
              <a:t> event(s) </a:t>
            </a:r>
            <a:r>
              <a:rPr lang="nl-NL" dirty="0" err="1"/>
              <a:t>occur</a:t>
            </a:r>
            <a:r>
              <a:rPr lang="nl-NL" dirty="0"/>
              <a:t>, </a:t>
            </a:r>
            <a:r>
              <a:rPr lang="nl-NL" dirty="0" err="1"/>
              <a:t>the</a:t>
            </a:r>
            <a:r>
              <a:rPr lang="nl-NL" dirty="0"/>
              <a:t> </a:t>
            </a:r>
            <a:r>
              <a:rPr lang="nl-NL" dirty="0" err="1"/>
              <a:t>webservice</a:t>
            </a:r>
            <a:r>
              <a:rPr lang="nl-NL" dirty="0"/>
              <a:t> is </a:t>
            </a:r>
            <a:r>
              <a:rPr lang="nl-NL" dirty="0" err="1"/>
              <a:t>triggered</a:t>
            </a:r>
            <a:endParaRPr lang="en-US" dirty="0"/>
          </a:p>
          <a:p>
            <a:endParaRPr lang="en-US" dirty="0"/>
          </a:p>
        </p:txBody>
      </p:sp>
      <p:sp>
        <p:nvSpPr>
          <p:cNvPr id="2" name="Title 1"/>
          <p:cNvSpPr>
            <a:spLocks noGrp="1"/>
          </p:cNvSpPr>
          <p:nvPr>
            <p:ph type="title"/>
          </p:nvPr>
        </p:nvSpPr>
        <p:spPr>
          <a:xfrm>
            <a:off x="201930" y="217133"/>
            <a:ext cx="8741880" cy="674749"/>
          </a:xfrm>
        </p:spPr>
        <p:txBody>
          <a:bodyPr/>
          <a:lstStyle/>
          <a:p>
            <a:r>
              <a:rPr lang="en-US"/>
              <a:t>High-Level Overview RER Development</a:t>
            </a:r>
          </a:p>
        </p:txBody>
      </p:sp>
    </p:spTree>
    <p:extLst>
      <p:ext uri="{BB962C8B-B14F-4D97-AF65-F5344CB8AC3E}">
        <p14:creationId xmlns:p14="http://schemas.microsoft.com/office/powerpoint/2010/main" val="17741340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RER Customization Wizard</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570" y="819150"/>
            <a:ext cx="5562600" cy="4133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67757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01613" y="892175"/>
            <a:ext cx="8740775" cy="3443763"/>
          </a:xfrm>
        </p:spPr>
        <p:txBody>
          <a:bodyPr/>
          <a:lstStyle/>
          <a:p>
            <a:r>
              <a:rPr lang="en-US" dirty="0"/>
              <a:t>Once the wizard has been closed </a:t>
            </a:r>
            <a:br>
              <a:rPr lang="en-US" dirty="0"/>
            </a:br>
            <a:r>
              <a:rPr lang="en-US" dirty="0"/>
              <a:t>use the properties of the RER object </a:t>
            </a:r>
            <a:br>
              <a:rPr lang="en-US" dirty="0"/>
            </a:br>
            <a:r>
              <a:rPr lang="en-US" dirty="0"/>
              <a:t>to register new events</a:t>
            </a:r>
          </a:p>
          <a:p>
            <a:endParaRPr lang="en-US" dirty="0"/>
          </a:p>
          <a:p>
            <a:r>
              <a:rPr lang="en-US" dirty="0"/>
              <a:t>Set the property that is to be </a:t>
            </a:r>
            <a:br>
              <a:rPr lang="en-US" dirty="0"/>
            </a:br>
            <a:r>
              <a:rPr lang="en-US" dirty="0"/>
              <a:t>handled to true</a:t>
            </a:r>
          </a:p>
          <a:p>
            <a:endParaRPr lang="en-US" dirty="0"/>
          </a:p>
          <a:p>
            <a:r>
              <a:rPr lang="en-US" dirty="0"/>
              <a:t>This will update the elements.xml file</a:t>
            </a:r>
          </a:p>
        </p:txBody>
      </p:sp>
      <p:sp>
        <p:nvSpPr>
          <p:cNvPr id="2" name="Title 1"/>
          <p:cNvSpPr>
            <a:spLocks noGrp="1"/>
          </p:cNvSpPr>
          <p:nvPr>
            <p:ph type="title"/>
          </p:nvPr>
        </p:nvSpPr>
        <p:spPr>
          <a:xfrm>
            <a:off x="201930" y="217133"/>
            <a:ext cx="8741880" cy="674749"/>
          </a:xfrm>
        </p:spPr>
        <p:txBody>
          <a:bodyPr/>
          <a:lstStyle/>
          <a:p>
            <a:r>
              <a:rPr lang="en-US"/>
              <a:t>RER Customization Wizard</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285750"/>
            <a:ext cx="247927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68352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479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01613" y="892175"/>
            <a:ext cx="8740775" cy="2180853"/>
          </a:xfrm>
        </p:spPr>
        <p:txBody>
          <a:bodyPr/>
          <a:lstStyle/>
          <a:p>
            <a:r>
              <a:rPr lang="en-US" dirty="0"/>
              <a:t>Events registered through the Visual Studio wizard only apply to events within the </a:t>
            </a:r>
            <a:r>
              <a:rPr lang="en-US" dirty="0" err="1"/>
              <a:t>AppWeb</a:t>
            </a:r>
            <a:r>
              <a:rPr lang="en-US" dirty="0"/>
              <a:t>, not the </a:t>
            </a:r>
            <a:r>
              <a:rPr lang="en-US" dirty="0" err="1"/>
              <a:t>HostWeb</a:t>
            </a:r>
            <a:endParaRPr lang="en-US" dirty="0"/>
          </a:p>
          <a:p>
            <a:r>
              <a:rPr lang="nl-NL" dirty="0"/>
              <a:t>To </a:t>
            </a:r>
            <a:r>
              <a:rPr lang="nl-NL" dirty="0" err="1"/>
              <a:t>create</a:t>
            </a:r>
            <a:r>
              <a:rPr lang="nl-NL" dirty="0"/>
              <a:t> event receivers on </a:t>
            </a:r>
            <a:r>
              <a:rPr lang="nl-NL" dirty="0" err="1"/>
              <a:t>the</a:t>
            </a:r>
            <a:r>
              <a:rPr lang="nl-NL" dirty="0"/>
              <a:t> </a:t>
            </a:r>
            <a:r>
              <a:rPr lang="nl-NL" dirty="0" err="1"/>
              <a:t>HostWeb</a:t>
            </a:r>
            <a:r>
              <a:rPr lang="nl-NL" dirty="0"/>
              <a:t>, </a:t>
            </a:r>
            <a:r>
              <a:rPr lang="nl-NL" dirty="0" err="1"/>
              <a:t>use</a:t>
            </a:r>
            <a:r>
              <a:rPr lang="nl-NL" dirty="0"/>
              <a:t> CSOM in </a:t>
            </a:r>
            <a:r>
              <a:rPr lang="nl-NL" dirty="0" err="1"/>
              <a:t>the</a:t>
            </a:r>
            <a:r>
              <a:rPr lang="nl-NL" dirty="0"/>
              <a:t> </a:t>
            </a:r>
            <a:r>
              <a:rPr lang="nl-NL" dirty="0" err="1"/>
              <a:t>AppInstalled</a:t>
            </a:r>
            <a:r>
              <a:rPr lang="nl-NL" dirty="0"/>
              <a:t> event </a:t>
            </a:r>
            <a:r>
              <a:rPr lang="nl-NL" dirty="0" err="1"/>
              <a:t>to</a:t>
            </a:r>
            <a:r>
              <a:rPr lang="nl-NL" dirty="0"/>
              <a:t> register </a:t>
            </a:r>
            <a:r>
              <a:rPr lang="nl-NL" dirty="0" err="1"/>
              <a:t>the</a:t>
            </a:r>
            <a:r>
              <a:rPr lang="nl-NL" dirty="0"/>
              <a:t> event receiver</a:t>
            </a:r>
            <a:endParaRPr lang="en-US" dirty="0"/>
          </a:p>
          <a:p>
            <a:endParaRPr lang="en-US" dirty="0"/>
          </a:p>
        </p:txBody>
      </p:sp>
      <p:sp>
        <p:nvSpPr>
          <p:cNvPr id="2" name="Title 1"/>
          <p:cNvSpPr>
            <a:spLocks noGrp="1"/>
          </p:cNvSpPr>
          <p:nvPr>
            <p:ph type="title"/>
          </p:nvPr>
        </p:nvSpPr>
        <p:spPr>
          <a:xfrm>
            <a:off x="201930" y="217133"/>
            <a:ext cx="8741880" cy="674749"/>
          </a:xfrm>
        </p:spPr>
        <p:txBody>
          <a:bodyPr/>
          <a:lstStyle/>
          <a:p>
            <a:r>
              <a:rPr lang="en-US"/>
              <a:t>RER Customization Wizard</a:t>
            </a:r>
          </a:p>
        </p:txBody>
      </p:sp>
      <p:sp>
        <p:nvSpPr>
          <p:cNvPr id="6" name="Text Placeholder 4"/>
          <p:cNvSpPr txBox="1">
            <a:spLocks/>
          </p:cNvSpPr>
          <p:nvPr/>
        </p:nvSpPr>
        <p:spPr>
          <a:xfrm>
            <a:off x="371474" y="2747920"/>
            <a:ext cx="8401051" cy="1745093"/>
          </a:xfrm>
          <a:prstGeom prst="rect">
            <a:avLst/>
          </a:prstGeom>
          <a:ln>
            <a:solidFill>
              <a:schemeClr val="accent1">
                <a:lumMod val="50000"/>
                <a:lumOff val="50000"/>
              </a:schemeClr>
            </a:solidFill>
          </a:ln>
        </p:spPr>
        <p:txBody>
          <a:bodyPr vert="horz" wrap="square" lIns="146304" tIns="91440" rIns="146304" bIns="91440" rtlCol="0">
            <a:spAutoFit/>
          </a:bodyPr>
          <a:lst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647"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marL="0" indent="0">
              <a:buNone/>
            </a:pPr>
            <a:r>
              <a:rPr lang="en-US" sz="1050" dirty="0" err="1">
                <a:latin typeface="Consolas" panose="020B0609020204030204" pitchFamily="49" charset="0"/>
              </a:rPr>
              <a:t>var</a:t>
            </a:r>
            <a:r>
              <a:rPr lang="en-US" sz="1050" dirty="0">
                <a:latin typeface="Consolas" panose="020B0609020204030204" pitchFamily="49" charset="0"/>
              </a:rPr>
              <a:t> receiver = new </a:t>
            </a:r>
            <a:r>
              <a:rPr lang="en-US" sz="1050" dirty="0" err="1">
                <a:latin typeface="Consolas" panose="020B0609020204030204" pitchFamily="49" charset="0"/>
              </a:rPr>
              <a:t>EventReceiverDefinitionCreationInformation</a:t>
            </a:r>
            <a:r>
              <a:rPr lang="en-US" sz="1050" dirty="0">
                <a:latin typeface="Consolas" panose="020B0609020204030204" pitchFamily="49" charset="0"/>
              </a:rPr>
              <a:t>()</a:t>
            </a:r>
          </a:p>
          <a:p>
            <a:pPr marL="0" indent="0">
              <a:buNone/>
            </a:pPr>
            <a:r>
              <a:rPr lang="nl-NL" sz="1050" dirty="0">
                <a:latin typeface="Consolas" panose="020B0609020204030204" pitchFamily="49" charset="0"/>
              </a:rPr>
              <a:t>{</a:t>
            </a:r>
            <a:endParaRPr lang="en-US" sz="1050" dirty="0">
              <a:latin typeface="Consolas" panose="020B0609020204030204" pitchFamily="49" charset="0"/>
            </a:endParaRPr>
          </a:p>
          <a:p>
            <a:pPr marL="0" indent="0">
              <a:buNone/>
            </a:pPr>
            <a:r>
              <a:rPr lang="en-US" sz="1050" dirty="0">
                <a:latin typeface="Consolas" panose="020B0609020204030204" pitchFamily="49" charset="0"/>
              </a:rPr>
              <a:t>    </a:t>
            </a:r>
            <a:r>
              <a:rPr lang="en-US" sz="1050" dirty="0" err="1">
                <a:latin typeface="Consolas" panose="020B0609020204030204" pitchFamily="49" charset="0"/>
              </a:rPr>
              <a:t>EventType</a:t>
            </a:r>
            <a:r>
              <a:rPr lang="en-US" sz="1050" dirty="0">
                <a:latin typeface="Consolas" panose="020B0609020204030204" pitchFamily="49" charset="0"/>
              </a:rPr>
              <a:t> = </a:t>
            </a:r>
            <a:r>
              <a:rPr lang="en-US" sz="1050" dirty="0" err="1">
                <a:latin typeface="Consolas" panose="020B0609020204030204" pitchFamily="49" charset="0"/>
              </a:rPr>
              <a:t>EventReceiverType.ItemAdded</a:t>
            </a:r>
            <a:r>
              <a:rPr lang="en-US" sz="1050" dirty="0">
                <a:latin typeface="Consolas" panose="020B0609020204030204" pitchFamily="49" charset="0"/>
              </a:rPr>
              <a:t>,</a:t>
            </a:r>
          </a:p>
          <a:p>
            <a:pPr marL="0" indent="0">
              <a:buNone/>
            </a:pPr>
            <a:r>
              <a:rPr lang="en-US" sz="1050" dirty="0" err="1">
                <a:latin typeface="Consolas" panose="020B0609020204030204" pitchFamily="49" charset="0"/>
              </a:rPr>
              <a:t>ReceiverUrl</a:t>
            </a:r>
            <a:r>
              <a:rPr lang="en-US" sz="1050" dirty="0">
                <a:latin typeface="Consolas" panose="020B0609020204030204" pitchFamily="49" charset="0"/>
              </a:rPr>
              <a:t> = System.ServiceModel.OperationContext.Current.RequestContext.RequestMessage.Headers.To.ToString(),</a:t>
            </a:r>
            <a:br>
              <a:rPr lang="en-US" sz="1050" dirty="0">
                <a:latin typeface="Consolas" panose="020B0609020204030204" pitchFamily="49" charset="0"/>
              </a:rPr>
            </a:br>
            <a:r>
              <a:rPr lang="en-US" sz="1050" dirty="0">
                <a:latin typeface="Consolas" panose="020B0609020204030204" pitchFamily="49" charset="0"/>
              </a:rPr>
              <a:t>    </a:t>
            </a:r>
            <a:r>
              <a:rPr lang="en-US" sz="1050" dirty="0" err="1">
                <a:latin typeface="Consolas" panose="020B0609020204030204" pitchFamily="49" charset="0"/>
              </a:rPr>
              <a:t>ReceiverName</a:t>
            </a:r>
            <a:r>
              <a:rPr lang="en-US" sz="1050" dirty="0">
                <a:latin typeface="Consolas" panose="020B0609020204030204" pitchFamily="49" charset="0"/>
              </a:rPr>
              <a:t> = "</a:t>
            </a:r>
            <a:r>
              <a:rPr lang="en-US" sz="1050" dirty="0" err="1">
                <a:latin typeface="Consolas" panose="020B0609020204030204" pitchFamily="49" charset="0"/>
              </a:rPr>
              <a:t>ItemAdded</a:t>
            </a:r>
            <a:r>
              <a:rPr lang="en-US" sz="1050" dirty="0">
                <a:latin typeface="Consolas" panose="020B0609020204030204" pitchFamily="49" charset="0"/>
              </a:rPr>
              <a:t> Event",</a:t>
            </a:r>
          </a:p>
          <a:p>
            <a:pPr marL="0" indent="0">
              <a:buNone/>
            </a:pPr>
            <a:r>
              <a:rPr lang="en-US" sz="1050" dirty="0">
                <a:latin typeface="Consolas" panose="020B0609020204030204" pitchFamily="49" charset="0"/>
              </a:rPr>
              <a:t>    Synchronization = </a:t>
            </a:r>
            <a:r>
              <a:rPr lang="en-US" sz="1050" dirty="0" err="1">
                <a:latin typeface="Consolas" panose="020B0609020204030204" pitchFamily="49" charset="0"/>
              </a:rPr>
              <a:t>EventReceiverSynchronization.Synchronous</a:t>
            </a:r>
            <a:endParaRPr lang="en-US" sz="1050" dirty="0">
              <a:latin typeface="Consolas" panose="020B0609020204030204" pitchFamily="49" charset="0"/>
            </a:endParaRPr>
          </a:p>
          <a:p>
            <a:pPr marL="0" indent="0">
              <a:buNone/>
            </a:pPr>
            <a:r>
              <a:rPr lang="nl-NL" sz="1050" dirty="0">
                <a:latin typeface="Consolas" panose="020B0609020204030204" pitchFamily="49" charset="0"/>
              </a:rPr>
              <a:t>};</a:t>
            </a:r>
            <a:endParaRPr lang="en-US" sz="1050" dirty="0">
              <a:latin typeface="Consolas" panose="020B0609020204030204" pitchFamily="49" charset="0"/>
            </a:endParaRPr>
          </a:p>
          <a:p>
            <a:pPr marL="0" indent="0">
              <a:buNone/>
            </a:pPr>
            <a:r>
              <a:rPr lang="en-US" sz="1050" dirty="0" err="1">
                <a:latin typeface="Consolas" panose="020B0609020204030204" pitchFamily="49" charset="0"/>
              </a:rPr>
              <a:t>list.EventReceivers.Add</a:t>
            </a:r>
            <a:r>
              <a:rPr lang="en-US" sz="1050" dirty="0">
                <a:latin typeface="Consolas" panose="020B0609020204030204" pitchFamily="49" charset="0"/>
              </a:rPr>
              <a:t>(receiver);</a:t>
            </a:r>
          </a:p>
          <a:p>
            <a:endParaRPr lang="en-US" sz="1200" dirty="0">
              <a:latin typeface="Consolas" panose="020B0609020204030204" pitchFamily="49" charset="0"/>
            </a:endParaRPr>
          </a:p>
        </p:txBody>
      </p:sp>
    </p:spTree>
    <p:extLst>
      <p:ext uri="{BB962C8B-B14F-4D97-AF65-F5344CB8AC3E}">
        <p14:creationId xmlns:p14="http://schemas.microsoft.com/office/powerpoint/2010/main" val="38425037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01929" y="891882"/>
            <a:ext cx="8740142" cy="1547347"/>
          </a:xfrm>
        </p:spPr>
        <p:txBody>
          <a:bodyPr/>
          <a:lstStyle/>
          <a:p>
            <a:pPr lvl="0"/>
            <a:r>
              <a:rPr lang="en-US"/>
              <a:t>When an RER is created an elements.xml file is added.</a:t>
            </a:r>
          </a:p>
          <a:p>
            <a:pPr lvl="1"/>
            <a:r>
              <a:rPr lang="en-US"/>
              <a:t>The elements.xml file is used to register the event receivers</a:t>
            </a:r>
          </a:p>
        </p:txBody>
      </p:sp>
      <p:sp>
        <p:nvSpPr>
          <p:cNvPr id="2" name="Title 1"/>
          <p:cNvSpPr>
            <a:spLocks noGrp="1"/>
          </p:cNvSpPr>
          <p:nvPr>
            <p:ph type="title"/>
          </p:nvPr>
        </p:nvSpPr>
        <p:spPr>
          <a:xfrm>
            <a:off x="201930" y="217133"/>
            <a:ext cx="8741880" cy="674749"/>
          </a:xfrm>
        </p:spPr>
        <p:txBody>
          <a:bodyPr/>
          <a:lstStyle/>
          <a:p>
            <a:r>
              <a:rPr lang="en-US"/>
              <a:t>Elements.xml</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483882"/>
            <a:ext cx="4743450" cy="1088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129935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01929" y="891882"/>
            <a:ext cx="8740142" cy="1547347"/>
          </a:xfrm>
        </p:spPr>
        <p:txBody>
          <a:bodyPr/>
          <a:lstStyle/>
          <a:p>
            <a:pPr lvl="1"/>
            <a:r>
              <a:rPr lang="en-US" dirty="0"/>
              <a:t>A Web Service file (.svc) will be added to the Web Application in the SharePoint Add-In	</a:t>
            </a:r>
          </a:p>
          <a:p>
            <a:pPr lvl="1"/>
            <a:r>
              <a:rPr lang="en-US" dirty="0"/>
              <a:t>If a Web Application does not exist one will be created</a:t>
            </a:r>
          </a:p>
          <a:p>
            <a:pPr lvl="1"/>
            <a:r>
              <a:rPr lang="en-US" dirty="0"/>
              <a:t>This file is where all RER code will be written</a:t>
            </a:r>
          </a:p>
        </p:txBody>
      </p:sp>
      <p:sp>
        <p:nvSpPr>
          <p:cNvPr id="2" name="Title 1"/>
          <p:cNvSpPr>
            <a:spLocks noGrp="1"/>
          </p:cNvSpPr>
          <p:nvPr>
            <p:ph type="title"/>
          </p:nvPr>
        </p:nvSpPr>
        <p:spPr>
          <a:xfrm>
            <a:off x="201930" y="217133"/>
            <a:ext cx="8741880" cy="674749"/>
          </a:xfrm>
        </p:spPr>
        <p:txBody>
          <a:bodyPr/>
          <a:lstStyle/>
          <a:p>
            <a:r>
              <a:rPr lang="en-US"/>
              <a:t>The RER Web Service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383" y="2240651"/>
            <a:ext cx="5715000" cy="2685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697503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01929" y="891882"/>
            <a:ext cx="8740142" cy="1547347"/>
          </a:xfrm>
        </p:spPr>
        <p:txBody>
          <a:bodyPr/>
          <a:lstStyle/>
          <a:p>
            <a:r>
              <a:rPr lang="nl-NL" dirty="0"/>
              <a:t>One RER WCF service can handle multiple types of events:</a:t>
            </a:r>
            <a:endParaRPr lang="en-US" dirty="0"/>
          </a:p>
          <a:p>
            <a:endParaRPr lang="en-US" dirty="0"/>
          </a:p>
        </p:txBody>
      </p:sp>
      <p:sp>
        <p:nvSpPr>
          <p:cNvPr id="2" name="Title 1"/>
          <p:cNvSpPr>
            <a:spLocks noGrp="1"/>
          </p:cNvSpPr>
          <p:nvPr>
            <p:ph type="title"/>
          </p:nvPr>
        </p:nvSpPr>
        <p:spPr>
          <a:xfrm>
            <a:off x="201930" y="217133"/>
            <a:ext cx="8741880" cy="674749"/>
          </a:xfrm>
        </p:spPr>
        <p:txBody>
          <a:bodyPr/>
          <a:lstStyle/>
          <a:p>
            <a:r>
              <a:rPr lang="en-US"/>
              <a:t>The RER Web Service</a:t>
            </a:r>
          </a:p>
        </p:txBody>
      </p:sp>
      <p:sp>
        <p:nvSpPr>
          <p:cNvPr id="7" name="Rectangle 6"/>
          <p:cNvSpPr/>
          <p:nvPr/>
        </p:nvSpPr>
        <p:spPr>
          <a:xfrm>
            <a:off x="845820" y="1498848"/>
            <a:ext cx="6587144" cy="3231654"/>
          </a:xfrm>
          <a:prstGeom prst="rect">
            <a:avLst/>
          </a:prstGeom>
          <a:solidFill>
            <a:schemeClr val="bg1"/>
          </a:solidFill>
          <a:ln>
            <a:solidFill>
              <a:schemeClr val="accent1">
                <a:lumMod val="50000"/>
                <a:lumOff val="50000"/>
              </a:schemeClr>
            </a:solid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1200" dirty="0">
                <a:solidFill>
                  <a:schemeClr val="tx1"/>
                </a:solidFill>
                <a:latin typeface="Consolas" panose="020B0609020204030204" pitchFamily="49" charset="0"/>
              </a:rPr>
              <a:t>public </a:t>
            </a:r>
            <a:r>
              <a:rPr lang="en-US" sz="1200" dirty="0" err="1">
                <a:solidFill>
                  <a:schemeClr val="tx1"/>
                </a:solidFill>
                <a:latin typeface="Consolas" panose="020B0609020204030204" pitchFamily="49" charset="0"/>
              </a:rPr>
              <a:t>SPRemoteEventResult</a:t>
            </a: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ProcessEvent</a:t>
            </a:r>
            <a:r>
              <a:rPr lang="en-US" sz="1200" dirty="0">
                <a:solidFill>
                  <a:schemeClr val="tx1"/>
                </a:solidFill>
                <a:latin typeface="Consolas" panose="020B0609020204030204" pitchFamily="49" charset="0"/>
              </a:rPr>
              <a:t>(</a:t>
            </a:r>
            <a:r>
              <a:rPr lang="en-US" sz="1200" dirty="0" err="1">
                <a:solidFill>
                  <a:schemeClr val="tx1"/>
                </a:solidFill>
                <a:latin typeface="Consolas" panose="020B0609020204030204" pitchFamily="49" charset="0"/>
              </a:rPr>
              <a:t>SPRemoteEventProperties</a:t>
            </a:r>
            <a:r>
              <a:rPr lang="en-US" sz="1200" dirty="0">
                <a:solidFill>
                  <a:schemeClr val="tx1"/>
                </a:solidFill>
                <a:latin typeface="Consolas" panose="020B0609020204030204" pitchFamily="49" charset="0"/>
              </a:rPr>
              <a:t> properties)</a:t>
            </a:r>
          </a:p>
          <a:p>
            <a:r>
              <a:rPr lang="en-US" sz="1200" dirty="0">
                <a:solidFill>
                  <a:schemeClr val="tx1"/>
                </a:solidFill>
                <a:latin typeface="Consolas" panose="020B0609020204030204" pitchFamily="49" charset="0"/>
              </a:rPr>
              <a:t>{</a:t>
            </a:r>
          </a:p>
          <a:p>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SPRemoteEventResult</a:t>
            </a:r>
            <a:r>
              <a:rPr lang="en-US" sz="1200" dirty="0">
                <a:solidFill>
                  <a:schemeClr val="tx1"/>
                </a:solidFill>
                <a:latin typeface="Consolas" panose="020B0609020204030204" pitchFamily="49" charset="0"/>
              </a:rPr>
              <a:t> result = new </a:t>
            </a:r>
            <a:r>
              <a:rPr lang="en-US" sz="1200" dirty="0" err="1">
                <a:solidFill>
                  <a:schemeClr val="tx1"/>
                </a:solidFill>
                <a:latin typeface="Consolas" panose="020B0609020204030204" pitchFamily="49" charset="0"/>
              </a:rPr>
              <a:t>SPRemoteEventResult</a:t>
            </a:r>
            <a:r>
              <a:rPr lang="en-US" sz="1200" dirty="0">
                <a:solidFill>
                  <a:schemeClr val="tx1"/>
                </a:solidFill>
                <a:latin typeface="Consolas" panose="020B0609020204030204" pitchFamily="49" charset="0"/>
              </a:rPr>
              <a:t>();</a:t>
            </a:r>
          </a:p>
          <a:p>
            <a:r>
              <a:rPr lang="en-US" sz="1200" dirty="0">
                <a:solidFill>
                  <a:schemeClr val="tx1"/>
                </a:solidFill>
                <a:latin typeface="Consolas" panose="020B0609020204030204" pitchFamily="49" charset="0"/>
              </a:rPr>
              <a:t>	switch(</a:t>
            </a:r>
            <a:r>
              <a:rPr lang="en-US" sz="1200" dirty="0" err="1">
                <a:solidFill>
                  <a:schemeClr val="tx1"/>
                </a:solidFill>
                <a:latin typeface="Consolas" panose="020B0609020204030204" pitchFamily="49" charset="0"/>
              </a:rPr>
              <a:t>properties.EventType</a:t>
            </a:r>
            <a:r>
              <a:rPr lang="en-US" sz="1200" dirty="0">
                <a:solidFill>
                  <a:schemeClr val="tx1"/>
                </a:solidFill>
                <a:latin typeface="Consolas" panose="020B0609020204030204" pitchFamily="49" charset="0"/>
              </a:rPr>
              <a:t>)</a:t>
            </a:r>
          </a:p>
          <a:p>
            <a:r>
              <a:rPr lang="en-US" sz="1200" dirty="0">
                <a:solidFill>
                  <a:schemeClr val="tx1"/>
                </a:solidFill>
                <a:latin typeface="Consolas" panose="020B0609020204030204" pitchFamily="49" charset="0"/>
              </a:rPr>
              <a:t>     {</a:t>
            </a:r>
          </a:p>
          <a:p>
            <a:r>
              <a:rPr lang="en-US" sz="1200" dirty="0">
                <a:solidFill>
                  <a:schemeClr val="tx1"/>
                </a:solidFill>
                <a:latin typeface="Consolas" panose="020B0609020204030204" pitchFamily="49" charset="0"/>
              </a:rPr>
              <a:t>		case </a:t>
            </a:r>
            <a:r>
              <a:rPr lang="en-US" sz="1200" dirty="0" err="1">
                <a:solidFill>
                  <a:schemeClr val="tx1"/>
                </a:solidFill>
                <a:latin typeface="Consolas" panose="020B0609020204030204" pitchFamily="49" charset="0"/>
              </a:rPr>
              <a:t>SPRemoteEventType.AppInstalled</a:t>
            </a:r>
            <a:r>
              <a:rPr lang="en-US" sz="1200" dirty="0">
                <a:solidFill>
                  <a:schemeClr val="tx1"/>
                </a:solidFill>
                <a:latin typeface="Consolas" panose="020B0609020204030204" pitchFamily="49" charset="0"/>
              </a:rPr>
              <a:t>:</a:t>
            </a:r>
          </a:p>
          <a:p>
            <a:r>
              <a:rPr lang="en-US" sz="1200" dirty="0">
                <a:solidFill>
                  <a:schemeClr val="tx1"/>
                </a:solidFill>
                <a:latin typeface="Consolas" panose="020B0609020204030204" pitchFamily="49" charset="0"/>
              </a:rPr>
              <a:t>			// Do something</a:t>
            </a:r>
          </a:p>
          <a:p>
            <a:r>
              <a:rPr lang="en-US" sz="1200" dirty="0">
                <a:solidFill>
                  <a:schemeClr val="tx1"/>
                </a:solidFill>
                <a:latin typeface="Consolas" panose="020B0609020204030204" pitchFamily="49" charset="0"/>
              </a:rPr>
              <a:t>			break;</a:t>
            </a:r>
          </a:p>
          <a:p>
            <a:r>
              <a:rPr lang="en-US" sz="1200" dirty="0">
                <a:solidFill>
                  <a:schemeClr val="tx1"/>
                </a:solidFill>
                <a:latin typeface="Consolas" panose="020B0609020204030204" pitchFamily="49" charset="0"/>
              </a:rPr>
              <a:t>           case </a:t>
            </a:r>
            <a:r>
              <a:rPr lang="en-US" sz="1200" dirty="0" err="1">
                <a:solidFill>
                  <a:schemeClr val="tx1"/>
                </a:solidFill>
                <a:latin typeface="Consolas" panose="020B0609020204030204" pitchFamily="49" charset="0"/>
              </a:rPr>
              <a:t>SPRemoteEventType.AppUninstalling</a:t>
            </a:r>
            <a:r>
              <a:rPr lang="en-US" sz="1200" dirty="0">
                <a:solidFill>
                  <a:schemeClr val="tx1"/>
                </a:solidFill>
                <a:latin typeface="Consolas" panose="020B0609020204030204" pitchFamily="49" charset="0"/>
              </a:rPr>
              <a:t>:</a:t>
            </a:r>
          </a:p>
          <a:p>
            <a:r>
              <a:rPr lang="en-US" sz="1200" dirty="0">
                <a:solidFill>
                  <a:schemeClr val="tx1"/>
                </a:solidFill>
                <a:latin typeface="Consolas" panose="020B0609020204030204" pitchFamily="49" charset="0"/>
              </a:rPr>
              <a:t>                 // Do something else</a:t>
            </a:r>
          </a:p>
          <a:p>
            <a:r>
              <a:rPr lang="en-US" sz="1200" dirty="0">
                <a:solidFill>
                  <a:schemeClr val="tx1"/>
                </a:solidFill>
                <a:latin typeface="Consolas" panose="020B0609020204030204" pitchFamily="49" charset="0"/>
              </a:rPr>
              <a:t>                 break;</a:t>
            </a:r>
          </a:p>
          <a:p>
            <a:r>
              <a:rPr lang="en-US" sz="1200" dirty="0">
                <a:solidFill>
                  <a:schemeClr val="tx1"/>
                </a:solidFill>
                <a:latin typeface="Consolas" panose="020B0609020204030204" pitchFamily="49" charset="0"/>
              </a:rPr>
              <a:t>           case </a:t>
            </a:r>
            <a:r>
              <a:rPr lang="en-US" sz="1200" dirty="0" err="1">
                <a:solidFill>
                  <a:schemeClr val="tx1"/>
                </a:solidFill>
                <a:latin typeface="Consolas" panose="020B0609020204030204" pitchFamily="49" charset="0"/>
              </a:rPr>
              <a:t>SPRemoteEventType.ItemAdded</a:t>
            </a:r>
            <a:r>
              <a:rPr lang="en-US" sz="1200" dirty="0">
                <a:solidFill>
                  <a:schemeClr val="tx1"/>
                </a:solidFill>
                <a:latin typeface="Consolas" panose="020B0609020204030204" pitchFamily="49" charset="0"/>
              </a:rPr>
              <a:t>:</a:t>
            </a:r>
          </a:p>
          <a:p>
            <a:r>
              <a:rPr lang="en-US" sz="1200" dirty="0">
                <a:solidFill>
                  <a:schemeClr val="tx1"/>
                </a:solidFill>
                <a:latin typeface="Consolas" panose="020B0609020204030204" pitchFamily="49" charset="0"/>
              </a:rPr>
              <a:t>                 // Do yet another something</a:t>
            </a:r>
          </a:p>
          <a:p>
            <a:r>
              <a:rPr lang="en-US" sz="1200" dirty="0">
                <a:solidFill>
                  <a:schemeClr val="tx1"/>
                </a:solidFill>
                <a:latin typeface="Consolas" panose="020B0609020204030204" pitchFamily="49" charset="0"/>
              </a:rPr>
              <a:t>                 break;</a:t>
            </a:r>
          </a:p>
          <a:p>
            <a:r>
              <a:rPr lang="en-US" sz="1200" dirty="0">
                <a:solidFill>
                  <a:schemeClr val="tx1"/>
                </a:solidFill>
                <a:latin typeface="Consolas" panose="020B0609020204030204" pitchFamily="49" charset="0"/>
              </a:rPr>
              <a:t>     }           </a:t>
            </a:r>
          </a:p>
          <a:p>
            <a:r>
              <a:rPr lang="en-US" sz="1200" dirty="0">
                <a:solidFill>
                  <a:schemeClr val="tx1"/>
                </a:solidFill>
                <a:latin typeface="Consolas" panose="020B0609020204030204" pitchFamily="49" charset="0"/>
              </a:rPr>
              <a:t>     return result;</a:t>
            </a:r>
          </a:p>
          <a:p>
            <a:r>
              <a:rPr lang="en-US" sz="12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421609246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lstStyle/>
          <a:p>
            <a:pPr lvl="1"/>
            <a:r>
              <a:rPr lang="en-US" dirty="0"/>
              <a:t>No option in the RER Customization Wizard for creating Add-In level RERs</a:t>
            </a:r>
          </a:p>
          <a:p>
            <a:pPr lvl="1"/>
            <a:endParaRPr lang="en-US" dirty="0"/>
          </a:p>
          <a:p>
            <a:pPr lvl="1"/>
            <a:r>
              <a:rPr lang="en-US" dirty="0"/>
              <a:t>They fire outside of the normal SharePoint event infrastructure</a:t>
            </a:r>
          </a:p>
          <a:p>
            <a:pPr lvl="2"/>
            <a:r>
              <a:rPr lang="en-US" dirty="0"/>
              <a:t>Handled at the App Manifest level</a:t>
            </a:r>
          </a:p>
          <a:p>
            <a:pPr lvl="2"/>
            <a:endParaRPr lang="en-US" dirty="0"/>
          </a:p>
          <a:p>
            <a:endParaRPr lang="en-US" dirty="0"/>
          </a:p>
        </p:txBody>
      </p:sp>
      <p:sp>
        <p:nvSpPr>
          <p:cNvPr id="2" name="Title 1"/>
          <p:cNvSpPr>
            <a:spLocks noGrp="1"/>
          </p:cNvSpPr>
          <p:nvPr>
            <p:ph type="title"/>
          </p:nvPr>
        </p:nvSpPr>
        <p:spPr>
          <a:xfrm>
            <a:off x="201930" y="217133"/>
            <a:ext cx="8741880" cy="674749"/>
          </a:xfrm>
        </p:spPr>
        <p:txBody>
          <a:bodyPr/>
          <a:lstStyle/>
          <a:p>
            <a:r>
              <a:rPr lang="en-US"/>
              <a:t>Add-In Level RER</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419350"/>
            <a:ext cx="481965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622900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161020670"/>
              </p:ext>
            </p:extLst>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Knowledge Check</a:t>
            </a:r>
            <a:endParaRPr lang="en-US"/>
          </a:p>
        </p:txBody>
      </p:sp>
    </p:spTree>
    <p:extLst>
      <p:ext uri="{BB962C8B-B14F-4D97-AF65-F5344CB8AC3E}">
        <p14:creationId xmlns:p14="http://schemas.microsoft.com/office/powerpoint/2010/main" val="18003509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C0BF5464-998F-4715-9B8D-09F971A00C24}"/>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BA10CE67-E160-413C-ACAC-6647F3CB5468}"/>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06D1EA39-E00C-41DC-BA6F-74412D0037C5}"/>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A8CB8320-32A3-491E-B949-8C0AE8FD3A4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A3901CFB-E2E1-4255-A15D-55082E8B0F9A}"/>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D01BDCF0-7B1C-4FEB-86B6-F4AE27A8F94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E7975D-EC09-4BE0-86E2-50BC7A5B8FB0}"/>
              </a:ext>
            </a:extLst>
          </p:cNvPr>
          <p:cNvSpPr>
            <a:spLocks noGrp="1"/>
          </p:cNvSpPr>
          <p:nvPr>
            <p:ph type="body" sz="quarter" idx="10"/>
          </p:nvPr>
        </p:nvSpPr>
        <p:spPr>
          <a:xfrm>
            <a:off x="201929" y="891882"/>
            <a:ext cx="8740142" cy="2547492"/>
          </a:xfrm>
        </p:spPr>
        <p:txBody>
          <a:bodyPr/>
          <a:lstStyle/>
          <a:p>
            <a:r>
              <a:rPr lang="en-US" dirty="0"/>
              <a:t>RERs can be used to act upon changes in SharePoint Online</a:t>
            </a:r>
          </a:p>
          <a:p>
            <a:r>
              <a:rPr lang="en-US" dirty="0"/>
              <a:t>The functionality that gets triggered is hosted outside of SharePoint in a webservice</a:t>
            </a:r>
          </a:p>
          <a:p>
            <a:r>
              <a:rPr lang="en-US" dirty="0"/>
              <a:t>The webservice needs to implement a Microsoft SharePoint specific interface</a:t>
            </a:r>
          </a:p>
        </p:txBody>
      </p:sp>
      <p:sp>
        <p:nvSpPr>
          <p:cNvPr id="4" name="Title 3"/>
          <p:cNvSpPr>
            <a:spLocks noGrp="1"/>
          </p:cNvSpPr>
          <p:nvPr>
            <p:ph type="title"/>
          </p:nvPr>
        </p:nvSpPr>
        <p:spPr/>
        <p:txBody>
          <a:bodyPr/>
          <a:lstStyle/>
          <a:p>
            <a:r>
              <a:rPr lang="en-GB"/>
              <a:t>Lesson Summary</a:t>
            </a:r>
            <a:endParaRPr lang="en-US"/>
          </a:p>
        </p:txBody>
      </p:sp>
    </p:spTree>
    <p:extLst>
      <p:ext uri="{BB962C8B-B14F-4D97-AF65-F5344CB8AC3E}">
        <p14:creationId xmlns:p14="http://schemas.microsoft.com/office/powerpoint/2010/main" val="130489766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29" y="1563129"/>
            <a:ext cx="8740142" cy="917880"/>
          </a:xfrm>
        </p:spPr>
        <p:txBody>
          <a:bodyPr/>
          <a:lstStyle/>
          <a:p>
            <a:r>
              <a:rPr lang="en-GB"/>
              <a:t>Questions?</a:t>
            </a:r>
            <a:endParaRPr lang="en-US"/>
          </a:p>
        </p:txBody>
      </p:sp>
    </p:spTree>
    <p:extLst>
      <p:ext uri="{BB962C8B-B14F-4D97-AF65-F5344CB8AC3E}">
        <p14:creationId xmlns:p14="http://schemas.microsoft.com/office/powerpoint/2010/main" val="15659082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a:t>Lab: Remote Event Receivers </a:t>
            </a:r>
            <a:endParaRPr lang="en-US" sz="3600" dirty="0"/>
          </a:p>
        </p:txBody>
      </p:sp>
      <p:sp>
        <p:nvSpPr>
          <p:cNvPr id="3" name="Text Placeholder 2"/>
          <p:cNvSpPr>
            <a:spLocks noGrp="1"/>
          </p:cNvSpPr>
          <p:nvPr>
            <p:ph type="body" sz="quarter" idx="12"/>
          </p:nvPr>
        </p:nvSpPr>
        <p:spPr/>
        <p:txBody>
          <a:bodyPr vert="horz" wrap="square" lIns="182880" tIns="146304" rIns="182880" bIns="146304" rtlCol="0" anchor="t">
            <a:noAutofit/>
          </a:bodyPr>
          <a:lstStyle/>
          <a:p>
            <a:r>
              <a:rPr lang="en-US" sz="1600"/>
              <a:t>In this lab you’re going to create a Remote Event Receiver on both the Add-In Web as well as on the Host Web and have it call your service when an event occurs.</a:t>
            </a:r>
            <a:endParaRPr lang="EN-US" sz="1600"/>
          </a:p>
          <a:p>
            <a:endParaRPr lang="en-US" sz="1600"/>
          </a:p>
          <a:p>
            <a:r>
              <a:rPr lang="EN-US" sz="2400"/>
              <a:t>Time estimation: 45 minutes</a:t>
            </a:r>
          </a:p>
          <a:p>
            <a:endParaRPr lang="en-US" sz="1600"/>
          </a:p>
          <a:p>
            <a:endParaRPr lang="en-US" sz="1600" dirty="0"/>
          </a:p>
        </p:txBody>
      </p:sp>
    </p:spTree>
    <p:extLst>
      <p:ext uri="{BB962C8B-B14F-4D97-AF65-F5344CB8AC3E}">
        <p14:creationId xmlns:p14="http://schemas.microsoft.com/office/powerpoint/2010/main" val="14213258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4281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View This Presentation</a:t>
            </a:r>
          </a:p>
        </p:txBody>
      </p:sp>
      <p:graphicFrame>
        <p:nvGraphicFramePr>
          <p:cNvPr id="4" name="Diagram 3"/>
          <p:cNvGraphicFramePr/>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81348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734537704"/>
              </p:ext>
            </p:extLst>
          </p:nvPr>
        </p:nvGraphicFramePr>
        <p:xfrm>
          <a:off x="201929" y="891882"/>
          <a:ext cx="8740142" cy="2365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6"/>
          <p:cNvSpPr>
            <a:spLocks noGrp="1"/>
          </p:cNvSpPr>
          <p:nvPr>
            <p:ph type="title"/>
          </p:nvPr>
        </p:nvSpPr>
        <p:spPr/>
        <p:txBody>
          <a:bodyPr/>
          <a:lstStyle/>
          <a:p>
            <a:r>
              <a:rPr lang="en-GB"/>
              <a:t>Overview</a:t>
            </a:r>
            <a:endParaRPr lang="en-US"/>
          </a:p>
        </p:txBody>
      </p:sp>
    </p:spTree>
    <p:extLst>
      <p:ext uri="{BB962C8B-B14F-4D97-AF65-F5344CB8AC3E}">
        <p14:creationId xmlns:p14="http://schemas.microsoft.com/office/powerpoint/2010/main" val="34285910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06388776"/>
              </p:ext>
            </p:extLst>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r>
              <a:rPr lang="en-GB"/>
              <a:t>Objectives</a:t>
            </a:r>
            <a:endParaRPr lang="en-US"/>
          </a:p>
        </p:txBody>
      </p:sp>
    </p:spTree>
    <p:extLst>
      <p:ext uri="{BB962C8B-B14F-4D97-AF65-F5344CB8AC3E}">
        <p14:creationId xmlns:p14="http://schemas.microsoft.com/office/powerpoint/2010/main" val="12184805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4DA0704-C93D-4A3B-ADDF-51FC54748738}"/>
              </a:ext>
            </a:extLst>
          </p:cNvPr>
          <p:cNvSpPr>
            <a:spLocks noGrp="1"/>
          </p:cNvSpPr>
          <p:nvPr>
            <p:ph type="body" sz="quarter" idx="10"/>
          </p:nvPr>
        </p:nvSpPr>
        <p:spPr>
          <a:xfrm>
            <a:off x="201613" y="892175"/>
            <a:ext cx="8740775" cy="3891835"/>
          </a:xfrm>
        </p:spPr>
        <p:txBody>
          <a:bodyPr/>
          <a:lstStyle/>
          <a:p>
            <a:pPr lvl="0"/>
            <a:r>
              <a:rPr lang="en-US" dirty="0"/>
              <a:t>Remote Event Receivers (RER) handle events that take place on items</a:t>
            </a:r>
          </a:p>
          <a:p>
            <a:pPr lvl="1"/>
            <a:r>
              <a:rPr lang="en-US" dirty="0"/>
              <a:t>Lists</a:t>
            </a:r>
          </a:p>
          <a:p>
            <a:pPr lvl="1"/>
            <a:r>
              <a:rPr lang="en-US" dirty="0"/>
              <a:t>List Items</a:t>
            </a:r>
          </a:p>
          <a:p>
            <a:pPr lvl="1"/>
            <a:r>
              <a:rPr lang="en-US" dirty="0"/>
              <a:t>Add-Ins</a:t>
            </a:r>
          </a:p>
          <a:p>
            <a:pPr lvl="0"/>
            <a:r>
              <a:rPr lang="en-US" dirty="0"/>
              <a:t>Very similar to event receivers in previous versions of SharePoint</a:t>
            </a:r>
          </a:p>
          <a:p>
            <a:pPr lvl="0"/>
            <a:r>
              <a:rPr lang="en-US" dirty="0"/>
              <a:t>Your web service is called when event is fired instead of executing code within SharePoint</a:t>
            </a:r>
          </a:p>
          <a:p>
            <a:endParaRPr lang="en-US" dirty="0"/>
          </a:p>
        </p:txBody>
      </p:sp>
      <p:sp>
        <p:nvSpPr>
          <p:cNvPr id="2" name="Title 1"/>
          <p:cNvSpPr>
            <a:spLocks noGrp="1"/>
          </p:cNvSpPr>
          <p:nvPr>
            <p:ph type="title"/>
          </p:nvPr>
        </p:nvSpPr>
        <p:spPr>
          <a:xfrm>
            <a:off x="201930" y="217133"/>
            <a:ext cx="8741880" cy="674749"/>
          </a:xfrm>
        </p:spPr>
        <p:txBody>
          <a:bodyPr/>
          <a:lstStyle/>
          <a:p>
            <a:r>
              <a:rPr lang="en-US"/>
              <a:t>What are Remote Event Receivers?</a:t>
            </a:r>
          </a:p>
        </p:txBody>
      </p:sp>
    </p:spTree>
    <p:extLst>
      <p:ext uri="{BB962C8B-B14F-4D97-AF65-F5344CB8AC3E}">
        <p14:creationId xmlns:p14="http://schemas.microsoft.com/office/powerpoint/2010/main" val="30621076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01929" y="891882"/>
            <a:ext cx="8740142" cy="1547347"/>
          </a:xfrm>
        </p:spPr>
        <p:txBody>
          <a:bodyPr/>
          <a:lstStyle/>
          <a:p>
            <a:r>
              <a:rPr lang="en-US"/>
              <a:t>The Remote Event Receiver Web Service implements the IRemoteEventService interface.</a:t>
            </a:r>
          </a:p>
          <a:p>
            <a:pPr lvl="1"/>
            <a:r>
              <a:rPr lang="en-US"/>
              <a:t>ProcessEvent</a:t>
            </a:r>
          </a:p>
          <a:p>
            <a:pPr lvl="2"/>
            <a:r>
              <a:rPr lang="en-US"/>
              <a:t>Synchronous</a:t>
            </a:r>
          </a:p>
          <a:p>
            <a:pPr lvl="2"/>
            <a:r>
              <a:rPr lang="en-US"/>
              <a:t>Before Events </a:t>
            </a:r>
          </a:p>
          <a:p>
            <a:pPr lvl="2"/>
            <a:r>
              <a:rPr lang="en-US"/>
              <a:t>“ing” events</a:t>
            </a:r>
          </a:p>
          <a:p>
            <a:pPr lvl="1"/>
            <a:r>
              <a:rPr lang="en-US"/>
              <a:t>ProcessOneWayEvent</a:t>
            </a:r>
          </a:p>
          <a:p>
            <a:pPr lvl="2"/>
            <a:r>
              <a:rPr lang="en-US"/>
              <a:t>Asynchronous</a:t>
            </a:r>
          </a:p>
          <a:p>
            <a:pPr lvl="2"/>
            <a:r>
              <a:rPr lang="en-US"/>
              <a:t>After Events </a:t>
            </a:r>
          </a:p>
          <a:p>
            <a:pPr lvl="2"/>
            <a:r>
              <a:rPr lang="en-US"/>
              <a:t>“ed” events</a:t>
            </a:r>
          </a:p>
          <a:p>
            <a:endParaRPr lang="en-US" dirty="0"/>
          </a:p>
        </p:txBody>
      </p:sp>
      <p:sp>
        <p:nvSpPr>
          <p:cNvPr id="2" name="Title 1"/>
          <p:cNvSpPr>
            <a:spLocks noGrp="1"/>
          </p:cNvSpPr>
          <p:nvPr>
            <p:ph type="title"/>
          </p:nvPr>
        </p:nvSpPr>
        <p:spPr>
          <a:xfrm>
            <a:off x="201930" y="217133"/>
            <a:ext cx="8741880" cy="674749"/>
          </a:xfrm>
        </p:spPr>
        <p:txBody>
          <a:bodyPr/>
          <a:lstStyle/>
          <a:p>
            <a:r>
              <a:rPr lang="en-US"/>
              <a:t>IRemoteEventService Interface</a:t>
            </a:r>
          </a:p>
        </p:txBody>
      </p:sp>
      <p:pic>
        <p:nvPicPr>
          <p:cNvPr id="6" name="Content Placeholder 5"/>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3146425" y="1943100"/>
            <a:ext cx="5997575" cy="1379538"/>
          </a:xfrm>
          <a:prstGeom prst="rect">
            <a:avLst/>
          </a:prstGeom>
        </p:spPr>
      </p:pic>
    </p:spTree>
    <p:extLst>
      <p:ext uri="{BB962C8B-B14F-4D97-AF65-F5344CB8AC3E}">
        <p14:creationId xmlns:p14="http://schemas.microsoft.com/office/powerpoint/2010/main" val="28620384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010356322"/>
              </p:ext>
            </p:extLst>
          </p:nvPr>
        </p:nvGraphicFramePr>
        <p:xfrm>
          <a:off x="342369" y="1024084"/>
          <a:ext cx="8461001" cy="34046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nl-NL"/>
              <a:t>Important </a:t>
            </a:r>
            <a:r>
              <a:rPr lang="en-US"/>
              <a:t>considerations</a:t>
            </a:r>
          </a:p>
        </p:txBody>
      </p:sp>
    </p:spTree>
    <p:extLst>
      <p:ext uri="{BB962C8B-B14F-4D97-AF65-F5344CB8AC3E}">
        <p14:creationId xmlns:p14="http://schemas.microsoft.com/office/powerpoint/2010/main" val="12539622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lstStyle/>
          <a:p>
            <a:pPr marL="285750" indent="-285750"/>
            <a:r>
              <a:rPr lang="en-US" sz="1800"/>
              <a:t>A webservice hosting a Remote Event Receiver can be perfectly hosted in a Provider Hosted Add-In</a:t>
            </a:r>
          </a:p>
          <a:p>
            <a:pPr marL="285750" indent="-285750"/>
            <a:r>
              <a:rPr lang="en-US" sz="1800"/>
              <a:t>The webservice endpoint </a:t>
            </a:r>
            <a:r>
              <a:rPr lang="en-US" sz="1800" b="1">
                <a:solidFill>
                  <a:srgbClr val="FF0000"/>
                </a:solidFill>
              </a:rPr>
              <a:t>MUST</a:t>
            </a:r>
            <a:r>
              <a:rPr lang="en-US" sz="1800"/>
              <a:t> be accessible anonymously as SharePoint will not pass credentials when calling it</a:t>
            </a:r>
          </a:p>
          <a:p>
            <a:pPr marL="285750" indent="-285750"/>
            <a:r>
              <a:rPr lang="en-US" sz="1800"/>
              <a:t>An OAuth token is being passed to it which can be used to validate the request and call back into SharePoint</a:t>
            </a:r>
          </a:p>
          <a:p>
            <a:endParaRPr lang="en-US" sz="1800" dirty="0"/>
          </a:p>
        </p:txBody>
      </p:sp>
      <p:sp>
        <p:nvSpPr>
          <p:cNvPr id="2" name="Title 1"/>
          <p:cNvSpPr>
            <a:spLocks noGrp="1"/>
          </p:cNvSpPr>
          <p:nvPr>
            <p:ph type="title"/>
          </p:nvPr>
        </p:nvSpPr>
        <p:spPr/>
        <p:txBody>
          <a:bodyPr/>
          <a:lstStyle/>
          <a:p>
            <a:r>
              <a:rPr lang="en-US"/>
              <a:t>Hosting a Remote Event Receiver</a:t>
            </a:r>
          </a:p>
        </p:txBody>
      </p:sp>
      <p:pic>
        <p:nvPicPr>
          <p:cNvPr id="4" name="Picture 3"/>
          <p:cNvPicPr>
            <a:picLocks noChangeAspect="1"/>
          </p:cNvPicPr>
          <p:nvPr/>
        </p:nvPicPr>
        <p:blipFill>
          <a:blip r:embed="rId3"/>
          <a:stretch>
            <a:fillRect/>
          </a:stretch>
        </p:blipFill>
        <p:spPr>
          <a:xfrm>
            <a:off x="6072130" y="2447459"/>
            <a:ext cx="2209800" cy="2253645"/>
          </a:xfrm>
          <a:prstGeom prst="rect">
            <a:avLst/>
          </a:prstGeom>
        </p:spPr>
      </p:pic>
      <p:pic>
        <p:nvPicPr>
          <p:cNvPr id="3" name="Picture 2"/>
          <p:cNvPicPr>
            <a:picLocks noChangeAspect="1"/>
          </p:cNvPicPr>
          <p:nvPr/>
        </p:nvPicPr>
        <p:blipFill>
          <a:blip r:embed="rId4"/>
          <a:stretch>
            <a:fillRect/>
          </a:stretch>
        </p:blipFill>
        <p:spPr>
          <a:xfrm>
            <a:off x="679132" y="2672055"/>
            <a:ext cx="4000500" cy="2057400"/>
          </a:xfrm>
          <a:prstGeom prst="rect">
            <a:avLst/>
          </a:prstGeom>
        </p:spPr>
      </p:pic>
    </p:spTree>
    <p:extLst>
      <p:ext uri="{BB962C8B-B14F-4D97-AF65-F5344CB8AC3E}">
        <p14:creationId xmlns:p14="http://schemas.microsoft.com/office/powerpoint/2010/main" val="1552686676"/>
      </p:ext>
    </p:extLst>
  </p:cSld>
  <p:clrMapOvr>
    <a:masterClrMapping/>
  </p:clrMapOvr>
  <p:transition>
    <p:fade/>
  </p:transition>
</p:sld>
</file>

<file path=ppt/theme/theme1.xml><?xml version="1.0" encoding="utf-8"?>
<a:theme xmlns:a="http://schemas.openxmlformats.org/drawingml/2006/main" name="2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4593D9FDB36041A0C9CBFB18AF751F" ma:contentTypeVersion="16" ma:contentTypeDescription="Een nieuw document maken." ma:contentTypeScope="" ma:versionID="1c3759de2429a5fdfc9b8a7e2990a8f4">
  <xsd:schema xmlns:xsd="http://www.w3.org/2001/XMLSchema" xmlns:xs="http://www.w3.org/2001/XMLSchema" xmlns:p="http://schemas.microsoft.com/office/2006/metadata/properties" xmlns:ns2="cddc2349-6e50-4a78-ad20-77af69b8a290" xmlns:ns3="5a56240e-be8b-42d7-bc40-f959eb77459e" targetNamespace="http://schemas.microsoft.com/office/2006/metadata/properties" ma:root="true" ma:fieldsID="d6f1dd038e203eac0dc9fe2c41132d40" ns2:_="" ns3:_="">
    <xsd:import namespace="cddc2349-6e50-4a78-ad20-77af69b8a290"/>
    <xsd:import namespace="5a56240e-be8b-42d7-bc40-f959eb77459e"/>
    <xsd:element name="properties">
      <xsd:complexType>
        <xsd:sequence>
          <xsd:element name="documentManagement">
            <xsd:complexType>
              <xsd:all>
                <xsd:element ref="ns2:asdstatus" minOccurs="0"/>
                <xsd:element ref="ns2:asdtitle" minOccurs="0"/>
                <xsd:element ref="ns2:blutitle" minOccurs="0"/>
                <xsd:element ref="ns2:videolocation" minOccurs="0"/>
                <xsd:element ref="ns2:lablocation" minOccurs="0"/>
                <xsd:element ref="ns2:metadata" minOccurs="0"/>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c2349-6e50-4a78-ad20-77af69b8a290" elementFormDefault="qualified">
    <xsd:import namespace="http://schemas.microsoft.com/office/2006/documentManagement/types"/>
    <xsd:import namespace="http://schemas.microsoft.com/office/infopath/2007/PartnerControls"/>
    <xsd:element name="asdstatus" ma:index="8" nillable="true" ma:displayName="ASD Status" ma:internalName="asdstatus">
      <xsd:simpleType>
        <xsd:restriction base="dms:Choice">
          <xsd:enumeration value="ASD Pending"/>
          <xsd:enumeration value="ASD Complete"/>
          <xsd:enumeration value="ASD Rejected"/>
        </xsd:restriction>
      </xsd:simpleType>
    </xsd:element>
    <xsd:element name="asdtitle" ma:index="9" nillable="true" ma:displayName="ASD Title" ma:default="WorkshopPLUS - SharePoint Developer" ma:format="Dropdown" ma:internalName="asdtitle">
      <xsd:simpleType>
        <xsd:restriction base="dms:Text">
          <xsd:maxLength value="255"/>
        </xsd:restriction>
      </xsd:simpleType>
    </xsd:element>
    <xsd:element name="blutitle" ma:index="10" nillable="true" ma:displayName="BLU Title" ma:default="Presentation Slides" ma:format="Dropdown" ma:internalName="blutitle">
      <xsd:simpleType>
        <xsd:restriction base="dms:Text">
          <xsd:maxLength value="255"/>
        </xsd:restriction>
      </xsd:simpleType>
    </xsd:element>
    <xsd:element name="videolocation" ma:index="11" nillable="true" ma:displayName="Video Location" ma:internalName="videolocation">
      <xsd:complexType>
        <xsd:complexContent>
          <xsd:extension base="dms:URL">
            <xsd:sequence>
              <xsd:element name="Url" type="dms:ValidUrl" minOccurs="0" nillable="true"/>
              <xsd:element name="Description" type="xsd:string" nillable="true"/>
            </xsd:sequence>
          </xsd:extension>
        </xsd:complexContent>
      </xsd:complexType>
    </xsd:element>
    <xsd:element name="lablocation" ma:index="12" nillable="true" ma:displayName="Lab Location" ma:internalName="lablocation">
      <xsd:complexType>
        <xsd:complexContent>
          <xsd:extension base="dms:URL">
            <xsd:sequence>
              <xsd:element name="Url" type="dms:ValidUrl" minOccurs="0" nillable="true"/>
              <xsd:element name="Description" type="xsd:string" nillable="true"/>
            </xsd:sequence>
          </xsd:extension>
        </xsd:complexContent>
      </xsd:complexType>
    </xsd:element>
    <xsd:element name="metadata" ma:index="13" nillable="true" ma:displayName="Metadata" ma:internalName="metadata">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56240e-be8b-42d7-bc40-f959eb77459e" elementFormDefault="qualified">
    <xsd:import namespace="http://schemas.microsoft.com/office/2006/documentManagement/types"/>
    <xsd:import namespace="http://schemas.microsoft.com/office/infopath/2007/PartnerControls"/>
    <xsd:element name="SharedWithUsers" ma:index="1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sdtitle xmlns="cddc2349-6e50-4a78-ad20-77af69b8a290">WorkshopPLUS - SharePoint Developer</asdtitle>
    <blutitle xmlns="cddc2349-6e50-4a78-ad20-77af69b8a290">Presentation Slides</blutitle>
    <asdstatus xmlns="cddc2349-6e50-4a78-ad20-77af69b8a290">ASD Complete</asdstatus>
    <videolocation xmlns="cddc2349-6e50-4a78-ad20-77af69b8a290">
      <Url xsi:nil="true"/>
      <Description xsi:nil="true"/>
    </videolocation>
    <metadata xmlns="cddc2349-6e50-4a78-ad20-77af69b8a290" xsi:nil="true"/>
    <lablocation xmlns="cddc2349-6e50-4a78-ad20-77af69b8a290">
      <Url xsi:nil="true"/>
      <Description xsi:nil="true"/>
    </lablocation>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CA37B8-9904-4957-BA1C-973A6558BB58}"/>
</file>

<file path=customXml/itemProps2.xml><?xml version="1.0" encoding="utf-8"?>
<ds:datastoreItem xmlns:ds="http://schemas.openxmlformats.org/officeDocument/2006/customXml" ds:itemID="{B15AA2B3-33C1-4CAD-AE4D-929D88807FF4}">
  <ds:schemaRefs>
    <ds:schemaRef ds:uri="http://schemas.microsoft.com/office/2006/metadata/properties"/>
    <ds:schemaRef ds:uri="http://schemas.microsoft.com/office/infopath/2007/PartnerControls"/>
    <ds:schemaRef ds:uri="cddc2349-6e50-4a78-ad20-77af69b8a290"/>
  </ds:schemaRefs>
</ds:datastoreItem>
</file>

<file path=customXml/itemProps3.xml><?xml version="1.0" encoding="utf-8"?>
<ds:datastoreItem xmlns:ds="http://schemas.openxmlformats.org/officeDocument/2006/customXml" ds:itemID="{A75862F6-122F-4823-8DE1-DE4720A8B0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3755</Words>
  <Application>Microsoft Office PowerPoint</Application>
  <PresentationFormat>On-screen Show (16:9)</PresentationFormat>
  <Paragraphs>461</Paragraphs>
  <Slides>29</Slides>
  <Notes>29</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Calibri Light</vt:lpstr>
      <vt:lpstr>Consolas</vt:lpstr>
      <vt:lpstr>Lucida Sans Typewriter</vt:lpstr>
      <vt:lpstr>Segoe</vt:lpstr>
      <vt:lpstr>Segoe UI</vt:lpstr>
      <vt:lpstr>Segoe UI Light</vt:lpstr>
      <vt:lpstr>Wingdings</vt:lpstr>
      <vt:lpstr>2_WHITE TEMPLATE</vt:lpstr>
      <vt:lpstr>PowerPoint Presentation</vt:lpstr>
      <vt:lpstr>PowerPoint Presentation</vt:lpstr>
      <vt:lpstr>How to View This Presentation</vt:lpstr>
      <vt:lpstr>Overview</vt:lpstr>
      <vt:lpstr>Objectives</vt:lpstr>
      <vt:lpstr>What are Remote Event Receivers?</vt:lpstr>
      <vt:lpstr>IRemoteEventService Interface</vt:lpstr>
      <vt:lpstr>Important considerations</vt:lpstr>
      <vt:lpstr>Hosting a Remote Event Receiver</vt:lpstr>
      <vt:lpstr>List Item Events </vt:lpstr>
      <vt:lpstr>List Events </vt:lpstr>
      <vt:lpstr>Add-In Events </vt:lpstr>
      <vt:lpstr>SharePoint Data in RER Calls</vt:lpstr>
      <vt:lpstr>SharePoint Data outside RER Calls</vt:lpstr>
      <vt:lpstr>Remote Event Receivers</vt:lpstr>
      <vt:lpstr>Remote Event Receivers</vt:lpstr>
      <vt:lpstr>High-Level Overview RER Development</vt:lpstr>
      <vt:lpstr>RER Customization Wizard</vt:lpstr>
      <vt:lpstr>RER Customization Wizard</vt:lpstr>
      <vt:lpstr>RER Customization Wizard</vt:lpstr>
      <vt:lpstr>Elements.xml</vt:lpstr>
      <vt:lpstr>The RER Web Service</vt:lpstr>
      <vt:lpstr>The RER Web Service</vt:lpstr>
      <vt:lpstr>Add-In Level RER</vt:lpstr>
      <vt:lpstr>Knowledge Check</vt:lpstr>
      <vt:lpstr>Lesson Summary</vt:lpstr>
      <vt:lpstr>Questions?</vt:lpstr>
      <vt:lpstr>Lab: Remote Event Receivers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SharePoint 2016 Developer:  Events and Scheduling  </dc:title>
  <cp:revision>1</cp:revision>
  <dcterms:modified xsi:type="dcterms:W3CDTF">2020-01-18T13:02:39Z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0x010100134593D9FDB36041A0C9CBFB18AF751F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dapainte@microsoft.com</vt:lpwstr>
  </property>
  <property fmtid="{D5CDD505-2E9C-101B-9397-08002B2CF9AE}" pid="6" name="MSIP_Label_f42aa342-8706-4288-bd11-ebb85995028c_SetDate">
    <vt:lpwstr>2018-01-31T18:39:08.9519508Z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