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ink/ink1.xml" ContentType="application/inkml+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811" r:id="rId4"/>
  </p:sldMasterIdLst>
  <p:notesMasterIdLst>
    <p:notesMasterId r:id="rId36"/>
  </p:notesMasterIdLst>
  <p:handoutMasterIdLst>
    <p:handoutMasterId r:id="rId37"/>
  </p:handoutMasterIdLst>
  <p:sldIdLst>
    <p:sldId id="692" r:id="rId5"/>
    <p:sldId id="671" r:id="rId6"/>
    <p:sldId id="672" r:id="rId7"/>
    <p:sldId id="673" r:id="rId8"/>
    <p:sldId id="529" r:id="rId9"/>
    <p:sldId id="701" r:id="rId10"/>
    <p:sldId id="530" r:id="rId11"/>
    <p:sldId id="686" r:id="rId12"/>
    <p:sldId id="714" r:id="rId13"/>
    <p:sldId id="465" r:id="rId14"/>
    <p:sldId id="480" r:id="rId15"/>
    <p:sldId id="719" r:id="rId16"/>
    <p:sldId id="704" r:id="rId17"/>
    <p:sldId id="705" r:id="rId18"/>
    <p:sldId id="706" r:id="rId19"/>
    <p:sldId id="715" r:id="rId20"/>
    <p:sldId id="716" r:id="rId21"/>
    <p:sldId id="713" r:id="rId22"/>
    <p:sldId id="717" r:id="rId23"/>
    <p:sldId id="718" r:id="rId24"/>
    <p:sldId id="707" r:id="rId25"/>
    <p:sldId id="708" r:id="rId26"/>
    <p:sldId id="709" r:id="rId27"/>
    <p:sldId id="710" r:id="rId28"/>
    <p:sldId id="711" r:id="rId29"/>
    <p:sldId id="712" r:id="rId30"/>
    <p:sldId id="700" r:id="rId31"/>
    <p:sldId id="577" r:id="rId32"/>
    <p:sldId id="578" r:id="rId33"/>
    <p:sldId id="579" r:id="rId34"/>
    <p:sldId id="580" r:id="rId3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F9CFC184-155B-E049-91DD-657CF176FCB1}">
          <p14:sldIdLst>
            <p14:sldId id="692"/>
            <p14:sldId id="671"/>
            <p14:sldId id="672"/>
            <p14:sldId id="673"/>
            <p14:sldId id="529"/>
          </p14:sldIdLst>
        </p14:section>
        <p14:section name="MS Graph Basics" id="{419A9E15-081E-41FB-8E0E-D827AED43CA5}">
          <p14:sldIdLst>
            <p14:sldId id="701"/>
            <p14:sldId id="530"/>
            <p14:sldId id="686"/>
            <p14:sldId id="714"/>
            <p14:sldId id="465"/>
            <p14:sldId id="480"/>
            <p14:sldId id="719"/>
            <p14:sldId id="704"/>
            <p14:sldId id="705"/>
            <p14:sldId id="706"/>
            <p14:sldId id="715"/>
            <p14:sldId id="716"/>
            <p14:sldId id="713"/>
          </p14:sldIdLst>
        </p14:section>
        <p14:section name="MS Graph Samples" id="{FE41D3CD-4501-4BFA-8B9F-D717BC2F3076}">
          <p14:sldIdLst>
            <p14:sldId id="717"/>
            <p14:sldId id="718"/>
            <p14:sldId id="707"/>
            <p14:sldId id="708"/>
            <p14:sldId id="709"/>
            <p14:sldId id="710"/>
            <p14:sldId id="711"/>
            <p14:sldId id="712"/>
          </p14:sldIdLst>
        </p14:section>
        <p14:section name="Trivia" id="{05E42783-E721-486B-8141-BA9692103597}">
          <p14:sldIdLst>
            <p14:sldId id="700"/>
          </p14:sldIdLst>
        </p14:section>
        <p14:section name="Summary" id="{407962C3-A752-4027-B2F5-159A1D92FD98}">
          <p14:sldIdLst>
            <p14:sldId id="577"/>
          </p14:sldIdLst>
        </p14:section>
        <p14:section name="Questions" id="{FAC40C91-FE65-447D-9666-60CA59DA42FF}">
          <p14:sldIdLst>
            <p14:sldId id="578"/>
          </p14:sldIdLst>
        </p14:section>
        <p14:section name="Back pages" id="{464B67E6-705F-6C47-96AB-B85029C642B4}">
          <p14:sldIdLst>
            <p14:sldId id="579"/>
            <p14:sldId id="580"/>
          </p14:sldIdLst>
        </p14:section>
      </p14:sectionLst>
    </p:ext>
    <p:ext uri="{EFAFB233-063F-42B5-8137-9DF3F51BA10A}">
      <p15:sldGuideLst xmlns:p15="http://schemas.microsoft.com/office/powerpoint/2012/main">
        <p15:guide id="1" orient="horz">
          <p15:clr>
            <a:srgbClr val="A4A3A4"/>
          </p15:clr>
        </p15:guide>
        <p15:guide id="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7"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5EA"/>
    <a:srgbClr val="A27B00"/>
    <a:srgbClr val="DEA900"/>
    <a:srgbClr val="F3C647"/>
    <a:srgbClr val="F8F8F8"/>
    <a:srgbClr val="B11403"/>
    <a:srgbClr val="FF6600"/>
    <a:srgbClr val="00487E"/>
    <a:srgbClr val="AABCDF"/>
    <a:srgbClr val="C7DEE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E918CC7-234A-4A0E-A2A4-C8862634A1F7}" v="66" dt="2020-04-04T21:41:53.875"/>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0105" autoAdjust="0"/>
  </p:normalViewPr>
  <p:slideViewPr>
    <p:cSldViewPr snapToGrid="0">
      <p:cViewPr varScale="1">
        <p:scale>
          <a:sx n="116" d="100"/>
          <a:sy n="116" d="100"/>
        </p:scale>
        <p:origin x="858" y="102"/>
      </p:cViewPr>
      <p:guideLst>
        <p:guide orient="horz"/>
        <p:guide/>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C5354ED-D996-49EF-A5F5-32E82D5A44C7}" type="doc">
      <dgm:prSet loTypeId="urn:microsoft.com/office/officeart/2005/8/layout/process4" loCatId="list" qsTypeId="urn:microsoft.com/office/officeart/2005/8/quickstyle/simple1" qsCatId="simple" csTypeId="urn:microsoft.com/office/officeart/2005/8/colors/accent3_2" csCatId="accent3" phldr="1"/>
      <dgm:spPr/>
      <dgm:t>
        <a:bodyPr/>
        <a:lstStyle/>
        <a:p>
          <a:endParaRPr lang="en-US"/>
        </a:p>
      </dgm:t>
    </dgm:pt>
    <dgm:pt modelId="{72FF48E3-6742-497B-840C-6F2900BA8C5D}">
      <dgm:prSet/>
      <dgm:spPr/>
      <dgm:t>
        <a:bodyPr/>
        <a:lstStyle/>
        <a:p>
          <a:r>
            <a:rPr lang="EN-US" baseline="0" dirty="0"/>
            <a:t>To switch to </a:t>
          </a:r>
          <a:r>
            <a:rPr lang="EN-US" b="1" baseline="0" dirty="0"/>
            <a:t>Notes Page </a:t>
          </a:r>
          <a:r>
            <a:rPr lang="EN-US" baseline="0" dirty="0"/>
            <a:t>view:</a:t>
          </a:r>
          <a:endParaRPr lang="EN-US" dirty="0"/>
        </a:p>
      </dgm:t>
    </dgm:pt>
    <dgm:pt modelId="{EC7E0D0A-9D6B-415E-B2E3-D50FDA0137C4}" type="parTrans" cxnId="{F2EBE26A-8A54-4E50-A035-557BBF3258F6}">
      <dgm:prSet/>
      <dgm:spPr/>
      <dgm:t>
        <a:bodyPr/>
        <a:lstStyle/>
        <a:p>
          <a:endParaRPr lang="en-US"/>
        </a:p>
      </dgm:t>
    </dgm:pt>
    <dgm:pt modelId="{330F03FD-2590-45C8-B589-A53CF174F633}" type="sibTrans" cxnId="{F2EBE26A-8A54-4E50-A035-557BBF3258F6}">
      <dgm:prSet/>
      <dgm:spPr/>
      <dgm:t>
        <a:bodyPr/>
        <a:lstStyle/>
        <a:p>
          <a:endParaRPr lang="en-US"/>
        </a:p>
      </dgm:t>
    </dgm:pt>
    <dgm:pt modelId="{853519BB-41DA-4956-ADAD-8FAF1B9B88CF}">
      <dgm:prSet/>
      <dgm:spPr/>
      <dgm:t>
        <a:bodyPr/>
        <a:lstStyle/>
        <a:p>
          <a:r>
            <a:rPr lang="en-US" baseline="0" dirty="0"/>
            <a:t>While in edit mode, click the </a:t>
          </a:r>
          <a:r>
            <a:rPr lang="en-US" b="1" baseline="0" dirty="0"/>
            <a:t>View </a:t>
          </a:r>
          <a:r>
            <a:rPr lang="en-US" baseline="0" dirty="0"/>
            <a:t>tab within the ribbon, and then click </a:t>
          </a:r>
          <a:r>
            <a:rPr lang="en-US" b="1" baseline="0" dirty="0"/>
            <a:t>Notes Page</a:t>
          </a:r>
          <a:r>
            <a:rPr lang="en-US" baseline="0" dirty="0"/>
            <a:t> </a:t>
          </a:r>
          <a:endParaRPr lang="en-US"/>
        </a:p>
      </dgm:t>
    </dgm:pt>
    <dgm:pt modelId="{5ACA7EEB-F8D7-4B48-8A44-27F1E972438E}" type="parTrans" cxnId="{D8994EBE-B6B2-4F03-86CB-FDE4D6CBAAEC}">
      <dgm:prSet/>
      <dgm:spPr/>
      <dgm:t>
        <a:bodyPr/>
        <a:lstStyle/>
        <a:p>
          <a:endParaRPr lang="en-US"/>
        </a:p>
      </dgm:t>
    </dgm:pt>
    <dgm:pt modelId="{84858DA0-0BEC-408D-AA0F-E5C0EBC2A606}" type="sibTrans" cxnId="{D8994EBE-B6B2-4F03-86CB-FDE4D6CBAAEC}">
      <dgm:prSet/>
      <dgm:spPr/>
      <dgm:t>
        <a:bodyPr/>
        <a:lstStyle/>
        <a:p>
          <a:endParaRPr lang="en-US"/>
        </a:p>
      </dgm:t>
    </dgm:pt>
    <dgm:pt modelId="{605913B7-1067-411D-A64F-2884645BC30B}">
      <dgm:prSet/>
      <dgm:spPr/>
      <dgm:t>
        <a:bodyPr/>
        <a:lstStyle/>
        <a:p>
          <a:r>
            <a:rPr lang="EN-US" baseline="0" dirty="0"/>
            <a:t>To navigate through notes, use the Page Up and Page Down keys</a:t>
          </a:r>
          <a:endParaRPr lang="EN-US" dirty="0"/>
        </a:p>
      </dgm:t>
    </dgm:pt>
    <dgm:pt modelId="{7B4FDB67-8895-4B4D-B5BA-EABDBCAE97BA}" type="parTrans" cxnId="{7022C9E4-2656-4D26-A284-ED60A698990C}">
      <dgm:prSet/>
      <dgm:spPr/>
      <dgm:t>
        <a:bodyPr/>
        <a:lstStyle/>
        <a:p>
          <a:endParaRPr lang="en-US"/>
        </a:p>
      </dgm:t>
    </dgm:pt>
    <dgm:pt modelId="{645E9977-870A-4586-AB8C-A794C21065AD}" type="sibTrans" cxnId="{7022C9E4-2656-4D26-A284-ED60A698990C}">
      <dgm:prSet/>
      <dgm:spPr/>
      <dgm:t>
        <a:bodyPr/>
        <a:lstStyle/>
        <a:p>
          <a:endParaRPr lang="en-US"/>
        </a:p>
      </dgm:t>
    </dgm:pt>
    <dgm:pt modelId="{BCD4CBB4-6FE0-4DAC-9CBC-6E42A45BD88B}">
      <dgm:prSet/>
      <dgm:spPr/>
      <dgm:t>
        <a:bodyPr/>
        <a:lstStyle/>
        <a:p>
          <a:r>
            <a:rPr lang="EN-US" baseline="0" dirty="0"/>
            <a:t>Zoom in or zoom out, if required</a:t>
          </a:r>
          <a:endParaRPr lang="EN-US" dirty="0"/>
        </a:p>
      </dgm:t>
    </dgm:pt>
    <dgm:pt modelId="{CD181E29-6CD7-41A7-88F6-CFB6838427F7}" type="parTrans" cxnId="{829E3FC2-F285-441B-8730-7381508143B9}">
      <dgm:prSet/>
      <dgm:spPr/>
      <dgm:t>
        <a:bodyPr/>
        <a:lstStyle/>
        <a:p>
          <a:endParaRPr lang="en-US"/>
        </a:p>
      </dgm:t>
    </dgm:pt>
    <dgm:pt modelId="{D3005831-8A7F-40E4-860F-2E1DE829D32F}" type="sibTrans" cxnId="{829E3FC2-F285-441B-8730-7381508143B9}">
      <dgm:prSet/>
      <dgm:spPr/>
      <dgm:t>
        <a:bodyPr/>
        <a:lstStyle/>
        <a:p>
          <a:endParaRPr lang="en-US"/>
        </a:p>
      </dgm:t>
    </dgm:pt>
    <dgm:pt modelId="{9F32B501-FD95-4C1D-B060-AABB30475420}">
      <dgm:prSet/>
      <dgm:spPr/>
      <dgm:t>
        <a:bodyPr/>
        <a:lstStyle/>
        <a:p>
          <a:r>
            <a:rPr lang="EN-US" baseline="0" dirty="0"/>
            <a:t>In the </a:t>
          </a:r>
          <a:r>
            <a:rPr lang="EN-US" b="1" baseline="0" dirty="0"/>
            <a:t>Notes Page </a:t>
          </a:r>
          <a:r>
            <a:rPr lang="EN-US" baseline="0" dirty="0"/>
            <a:t>view, you can:</a:t>
          </a:r>
          <a:endParaRPr lang="EN-US" dirty="0"/>
        </a:p>
      </dgm:t>
    </dgm:pt>
    <dgm:pt modelId="{E16F19FF-C2AA-4EB9-9040-EAC53DA9E66D}" type="parTrans" cxnId="{B706ADAF-9CA5-4F94-9427-D5A3AA688E34}">
      <dgm:prSet/>
      <dgm:spPr/>
      <dgm:t>
        <a:bodyPr/>
        <a:lstStyle/>
        <a:p>
          <a:endParaRPr lang="en-US"/>
        </a:p>
      </dgm:t>
    </dgm:pt>
    <dgm:pt modelId="{5C037DD7-E555-4DB6-9317-28846F055D9B}" type="sibTrans" cxnId="{B706ADAF-9CA5-4F94-9427-D5A3AA688E34}">
      <dgm:prSet/>
      <dgm:spPr/>
      <dgm:t>
        <a:bodyPr/>
        <a:lstStyle/>
        <a:p>
          <a:endParaRPr lang="en-US"/>
        </a:p>
      </dgm:t>
    </dgm:pt>
    <dgm:pt modelId="{F79E1AB1-0F19-4DAF-961F-0EA3876F3D9B}">
      <dgm:prSet/>
      <dgm:spPr/>
      <dgm:t>
        <a:bodyPr/>
        <a:lstStyle/>
        <a:p>
          <a:r>
            <a:rPr lang="EN-US" baseline="0" dirty="0"/>
            <a:t>Read any supporting text—now or after the delivery</a:t>
          </a:r>
          <a:endParaRPr lang="EN-US" dirty="0"/>
        </a:p>
      </dgm:t>
    </dgm:pt>
    <dgm:pt modelId="{5DE64F75-8DC7-48B8-B1E0-BC6276AFC375}" type="parTrans" cxnId="{9A5B8391-5D8D-4C8B-8D38-457865D2298C}">
      <dgm:prSet/>
      <dgm:spPr/>
      <dgm:t>
        <a:bodyPr/>
        <a:lstStyle/>
        <a:p>
          <a:endParaRPr lang="en-US"/>
        </a:p>
      </dgm:t>
    </dgm:pt>
    <dgm:pt modelId="{14CB3DD0-882C-4B4D-A07F-A85D92ABDC97}" type="sibTrans" cxnId="{9A5B8391-5D8D-4C8B-8D38-457865D2298C}">
      <dgm:prSet/>
      <dgm:spPr/>
      <dgm:t>
        <a:bodyPr/>
        <a:lstStyle/>
        <a:p>
          <a:endParaRPr lang="en-US"/>
        </a:p>
      </dgm:t>
    </dgm:pt>
    <dgm:pt modelId="{99FBCDFF-786C-4DDF-B7FF-38E716AEB37F}">
      <dgm:prSet/>
      <dgm:spPr/>
      <dgm:t>
        <a:bodyPr/>
        <a:lstStyle/>
        <a:p>
          <a:r>
            <a:rPr lang="EN-US" baseline="0" dirty="0"/>
            <a:t>Add notes to your copy of the presentation, if required</a:t>
          </a:r>
          <a:endParaRPr lang="EN-US" dirty="0"/>
        </a:p>
      </dgm:t>
    </dgm:pt>
    <dgm:pt modelId="{D495C0E0-9466-4462-A677-38B3C2B09F85}" type="parTrans" cxnId="{3A7AC91F-B82D-422B-BA55-72947F8CB4AA}">
      <dgm:prSet/>
      <dgm:spPr/>
      <dgm:t>
        <a:bodyPr/>
        <a:lstStyle/>
        <a:p>
          <a:endParaRPr lang="en-US"/>
        </a:p>
      </dgm:t>
    </dgm:pt>
    <dgm:pt modelId="{0848F12D-74BF-4EF3-9C62-84973C5A3245}" type="sibTrans" cxnId="{3A7AC91F-B82D-422B-BA55-72947F8CB4AA}">
      <dgm:prSet/>
      <dgm:spPr/>
      <dgm:t>
        <a:bodyPr/>
        <a:lstStyle/>
        <a:p>
          <a:endParaRPr lang="en-US"/>
        </a:p>
      </dgm:t>
    </dgm:pt>
    <dgm:pt modelId="{E6713892-E6C1-49F3-B8BE-2B450DFCCC38}">
      <dgm:prSet/>
      <dgm:spPr/>
      <dgm:t>
        <a:bodyPr/>
        <a:lstStyle/>
        <a:p>
          <a:r>
            <a:rPr lang="EN-US" baseline="0" dirty="0"/>
            <a:t>Take the presentation files home with you</a:t>
          </a:r>
          <a:endParaRPr lang="EN-US" dirty="0"/>
        </a:p>
      </dgm:t>
    </dgm:pt>
    <dgm:pt modelId="{8DC9CD59-C918-438C-8114-3576C8CB271C}" type="parTrans" cxnId="{E579B762-FAAA-49C4-9B11-6390C5CBC72E}">
      <dgm:prSet/>
      <dgm:spPr/>
      <dgm:t>
        <a:bodyPr/>
        <a:lstStyle/>
        <a:p>
          <a:endParaRPr lang="en-US"/>
        </a:p>
      </dgm:t>
    </dgm:pt>
    <dgm:pt modelId="{C6D32507-0C5F-4C64-B0BB-171FEDDC9AF1}" type="sibTrans" cxnId="{E579B762-FAAA-49C4-9B11-6390C5CBC72E}">
      <dgm:prSet/>
      <dgm:spPr/>
      <dgm:t>
        <a:bodyPr/>
        <a:lstStyle/>
        <a:p>
          <a:endParaRPr lang="en-US"/>
        </a:p>
      </dgm:t>
    </dgm:pt>
    <dgm:pt modelId="{25865A6F-F1F0-4FA6-ACD4-C0D2CC0D8EBA}" type="pres">
      <dgm:prSet presAssocID="{3C5354ED-D996-49EF-A5F5-32E82D5A44C7}" presName="Name0" presStyleCnt="0">
        <dgm:presLayoutVars>
          <dgm:dir/>
          <dgm:animLvl val="lvl"/>
          <dgm:resizeHandles val="exact"/>
        </dgm:presLayoutVars>
      </dgm:prSet>
      <dgm:spPr/>
    </dgm:pt>
    <dgm:pt modelId="{27646D73-7517-4FBC-9B8D-73CBC067AF01}" type="pres">
      <dgm:prSet presAssocID="{E6713892-E6C1-49F3-B8BE-2B450DFCCC38}" presName="boxAndChildren" presStyleCnt="0"/>
      <dgm:spPr/>
    </dgm:pt>
    <dgm:pt modelId="{64A4869C-5DB1-4EE3-A8B5-E02445FEB935}" type="pres">
      <dgm:prSet presAssocID="{E6713892-E6C1-49F3-B8BE-2B450DFCCC38}" presName="parentTextBox" presStyleLbl="node1" presStyleIdx="0" presStyleCnt="8"/>
      <dgm:spPr/>
    </dgm:pt>
    <dgm:pt modelId="{59396F2C-5BB1-4298-914D-2BBF687118D8}" type="pres">
      <dgm:prSet presAssocID="{0848F12D-74BF-4EF3-9C62-84973C5A3245}" presName="sp" presStyleCnt="0"/>
      <dgm:spPr/>
    </dgm:pt>
    <dgm:pt modelId="{58CEED4D-909B-4ED6-92C6-11E3F7A52DC9}" type="pres">
      <dgm:prSet presAssocID="{99FBCDFF-786C-4DDF-B7FF-38E716AEB37F}" presName="arrowAndChildren" presStyleCnt="0"/>
      <dgm:spPr/>
    </dgm:pt>
    <dgm:pt modelId="{904050D7-94FA-478B-8FD1-0867D7B436BA}" type="pres">
      <dgm:prSet presAssocID="{99FBCDFF-786C-4DDF-B7FF-38E716AEB37F}" presName="parentTextArrow" presStyleLbl="node1" presStyleIdx="1" presStyleCnt="8"/>
      <dgm:spPr/>
    </dgm:pt>
    <dgm:pt modelId="{26CD3B11-279E-49EC-A76B-AD8B8CC50920}" type="pres">
      <dgm:prSet presAssocID="{14CB3DD0-882C-4B4D-A07F-A85D92ABDC97}" presName="sp" presStyleCnt="0"/>
      <dgm:spPr/>
    </dgm:pt>
    <dgm:pt modelId="{4D1F3335-D7D4-45D6-8CC9-C6E17B857846}" type="pres">
      <dgm:prSet presAssocID="{F79E1AB1-0F19-4DAF-961F-0EA3876F3D9B}" presName="arrowAndChildren" presStyleCnt="0"/>
      <dgm:spPr/>
    </dgm:pt>
    <dgm:pt modelId="{3715B1D8-ED37-4544-AE67-94CBD91126A7}" type="pres">
      <dgm:prSet presAssocID="{F79E1AB1-0F19-4DAF-961F-0EA3876F3D9B}" presName="parentTextArrow" presStyleLbl="node1" presStyleIdx="2" presStyleCnt="8"/>
      <dgm:spPr/>
    </dgm:pt>
    <dgm:pt modelId="{CA63F81F-5850-4B79-8168-CFB25896A118}" type="pres">
      <dgm:prSet presAssocID="{5C037DD7-E555-4DB6-9317-28846F055D9B}" presName="sp" presStyleCnt="0"/>
      <dgm:spPr/>
    </dgm:pt>
    <dgm:pt modelId="{4C72F5F8-D46C-492D-8BE3-07FCBB98DA55}" type="pres">
      <dgm:prSet presAssocID="{9F32B501-FD95-4C1D-B060-AABB30475420}" presName="arrowAndChildren" presStyleCnt="0"/>
      <dgm:spPr/>
    </dgm:pt>
    <dgm:pt modelId="{F76F6CA7-A2FE-43CA-8A44-B42941AED02F}" type="pres">
      <dgm:prSet presAssocID="{9F32B501-FD95-4C1D-B060-AABB30475420}" presName="parentTextArrow" presStyleLbl="node1" presStyleIdx="3" presStyleCnt="8"/>
      <dgm:spPr/>
    </dgm:pt>
    <dgm:pt modelId="{09C406B0-0481-40BB-8303-5A3F3FA80CF4}" type="pres">
      <dgm:prSet presAssocID="{D3005831-8A7F-40E4-860F-2E1DE829D32F}" presName="sp" presStyleCnt="0"/>
      <dgm:spPr/>
    </dgm:pt>
    <dgm:pt modelId="{C5C6B478-F9B5-4E70-BB48-D7E9EAFCE39D}" type="pres">
      <dgm:prSet presAssocID="{BCD4CBB4-6FE0-4DAC-9CBC-6E42A45BD88B}" presName="arrowAndChildren" presStyleCnt="0"/>
      <dgm:spPr/>
    </dgm:pt>
    <dgm:pt modelId="{B67E9DF6-D6FC-47B3-BE73-16EC46978AB6}" type="pres">
      <dgm:prSet presAssocID="{BCD4CBB4-6FE0-4DAC-9CBC-6E42A45BD88B}" presName="parentTextArrow" presStyleLbl="node1" presStyleIdx="4" presStyleCnt="8"/>
      <dgm:spPr/>
    </dgm:pt>
    <dgm:pt modelId="{6073335A-0C6A-4835-B8D8-59A96E49A1D4}" type="pres">
      <dgm:prSet presAssocID="{645E9977-870A-4586-AB8C-A794C21065AD}" presName="sp" presStyleCnt="0"/>
      <dgm:spPr/>
    </dgm:pt>
    <dgm:pt modelId="{FD4033B1-E7B5-44E0-817A-C30AC5D39FE8}" type="pres">
      <dgm:prSet presAssocID="{605913B7-1067-411D-A64F-2884645BC30B}" presName="arrowAndChildren" presStyleCnt="0"/>
      <dgm:spPr/>
    </dgm:pt>
    <dgm:pt modelId="{CA107408-9172-49F2-8801-6577ED3311CF}" type="pres">
      <dgm:prSet presAssocID="{605913B7-1067-411D-A64F-2884645BC30B}" presName="parentTextArrow" presStyleLbl="node1" presStyleIdx="5" presStyleCnt="8"/>
      <dgm:spPr/>
    </dgm:pt>
    <dgm:pt modelId="{34F7B006-4A85-4A14-8AFC-81D3AC5C7CE3}" type="pres">
      <dgm:prSet presAssocID="{84858DA0-0BEC-408D-AA0F-E5C0EBC2A606}" presName="sp" presStyleCnt="0"/>
      <dgm:spPr/>
    </dgm:pt>
    <dgm:pt modelId="{8F115EB4-82E9-41FA-AC57-E98106A55ACD}" type="pres">
      <dgm:prSet presAssocID="{853519BB-41DA-4956-ADAD-8FAF1B9B88CF}" presName="arrowAndChildren" presStyleCnt="0"/>
      <dgm:spPr/>
    </dgm:pt>
    <dgm:pt modelId="{8B615148-5452-468C-B1B0-B5D876ABE21F}" type="pres">
      <dgm:prSet presAssocID="{853519BB-41DA-4956-ADAD-8FAF1B9B88CF}" presName="parentTextArrow" presStyleLbl="node1" presStyleIdx="6" presStyleCnt="8"/>
      <dgm:spPr/>
    </dgm:pt>
    <dgm:pt modelId="{2D9191C4-FC73-4799-86C5-D94CE5488BE8}" type="pres">
      <dgm:prSet presAssocID="{330F03FD-2590-45C8-B589-A53CF174F633}" presName="sp" presStyleCnt="0"/>
      <dgm:spPr/>
    </dgm:pt>
    <dgm:pt modelId="{99314B51-4CB4-410C-A5A1-271CE8E9BF8C}" type="pres">
      <dgm:prSet presAssocID="{72FF48E3-6742-497B-840C-6F2900BA8C5D}" presName="arrowAndChildren" presStyleCnt="0"/>
      <dgm:spPr/>
    </dgm:pt>
    <dgm:pt modelId="{F588DFF6-9DE9-4979-A25A-527B7306D96F}" type="pres">
      <dgm:prSet presAssocID="{72FF48E3-6742-497B-840C-6F2900BA8C5D}" presName="parentTextArrow" presStyleLbl="node1" presStyleIdx="7" presStyleCnt="8"/>
      <dgm:spPr/>
    </dgm:pt>
  </dgm:ptLst>
  <dgm:cxnLst>
    <dgm:cxn modelId="{3A7AC91F-B82D-422B-BA55-72947F8CB4AA}" srcId="{3C5354ED-D996-49EF-A5F5-32E82D5A44C7}" destId="{99FBCDFF-786C-4DDF-B7FF-38E716AEB37F}" srcOrd="6" destOrd="0" parTransId="{D495C0E0-9466-4462-A677-38B3C2B09F85}" sibTransId="{0848F12D-74BF-4EF3-9C62-84973C5A3245}"/>
    <dgm:cxn modelId="{AD2F792C-75DB-48D7-AC44-44300FD81375}" type="presOf" srcId="{3C5354ED-D996-49EF-A5F5-32E82D5A44C7}" destId="{25865A6F-F1F0-4FA6-ACD4-C0D2CC0D8EBA}" srcOrd="0" destOrd="0" presId="urn:microsoft.com/office/officeart/2005/8/layout/process4"/>
    <dgm:cxn modelId="{04587430-7B61-4673-BA5C-D451B50A3E43}" type="presOf" srcId="{F79E1AB1-0F19-4DAF-961F-0EA3876F3D9B}" destId="{3715B1D8-ED37-4544-AE67-94CBD91126A7}" srcOrd="0" destOrd="0" presId="urn:microsoft.com/office/officeart/2005/8/layout/process4"/>
    <dgm:cxn modelId="{AF5CB840-621E-4EBE-A014-320E85E5FA31}" type="presOf" srcId="{99FBCDFF-786C-4DDF-B7FF-38E716AEB37F}" destId="{904050D7-94FA-478B-8FD1-0867D7B436BA}" srcOrd="0" destOrd="0" presId="urn:microsoft.com/office/officeart/2005/8/layout/process4"/>
    <dgm:cxn modelId="{E579B762-FAAA-49C4-9B11-6390C5CBC72E}" srcId="{3C5354ED-D996-49EF-A5F5-32E82D5A44C7}" destId="{E6713892-E6C1-49F3-B8BE-2B450DFCCC38}" srcOrd="7" destOrd="0" parTransId="{8DC9CD59-C918-438C-8114-3576C8CB271C}" sibTransId="{C6D32507-0C5F-4C64-B0BB-171FEDDC9AF1}"/>
    <dgm:cxn modelId="{832F5943-E285-443C-B56E-249070320FC6}" type="presOf" srcId="{605913B7-1067-411D-A64F-2884645BC30B}" destId="{CA107408-9172-49F2-8801-6577ED3311CF}" srcOrd="0" destOrd="0" presId="urn:microsoft.com/office/officeart/2005/8/layout/process4"/>
    <dgm:cxn modelId="{DCE17969-DD4D-4446-9837-3149334870B0}" type="presOf" srcId="{853519BB-41DA-4956-ADAD-8FAF1B9B88CF}" destId="{8B615148-5452-468C-B1B0-B5D876ABE21F}" srcOrd="0" destOrd="0" presId="urn:microsoft.com/office/officeart/2005/8/layout/process4"/>
    <dgm:cxn modelId="{F2EBE26A-8A54-4E50-A035-557BBF3258F6}" srcId="{3C5354ED-D996-49EF-A5F5-32E82D5A44C7}" destId="{72FF48E3-6742-497B-840C-6F2900BA8C5D}" srcOrd="0" destOrd="0" parTransId="{EC7E0D0A-9D6B-415E-B2E3-D50FDA0137C4}" sibTransId="{330F03FD-2590-45C8-B589-A53CF174F633}"/>
    <dgm:cxn modelId="{9A5B8391-5D8D-4C8B-8D38-457865D2298C}" srcId="{3C5354ED-D996-49EF-A5F5-32E82D5A44C7}" destId="{F79E1AB1-0F19-4DAF-961F-0EA3876F3D9B}" srcOrd="5" destOrd="0" parTransId="{5DE64F75-8DC7-48B8-B1E0-BC6276AFC375}" sibTransId="{14CB3DD0-882C-4B4D-A07F-A85D92ABDC97}"/>
    <dgm:cxn modelId="{B706ADAF-9CA5-4F94-9427-D5A3AA688E34}" srcId="{3C5354ED-D996-49EF-A5F5-32E82D5A44C7}" destId="{9F32B501-FD95-4C1D-B060-AABB30475420}" srcOrd="4" destOrd="0" parTransId="{E16F19FF-C2AA-4EB9-9040-EAC53DA9E66D}" sibTransId="{5C037DD7-E555-4DB6-9317-28846F055D9B}"/>
    <dgm:cxn modelId="{1202E7B7-0B3D-4D53-BE9D-E6711C2D3D1E}" type="presOf" srcId="{9F32B501-FD95-4C1D-B060-AABB30475420}" destId="{F76F6CA7-A2FE-43CA-8A44-B42941AED02F}" srcOrd="0" destOrd="0" presId="urn:microsoft.com/office/officeart/2005/8/layout/process4"/>
    <dgm:cxn modelId="{D8994EBE-B6B2-4F03-86CB-FDE4D6CBAAEC}" srcId="{3C5354ED-D996-49EF-A5F5-32E82D5A44C7}" destId="{853519BB-41DA-4956-ADAD-8FAF1B9B88CF}" srcOrd="1" destOrd="0" parTransId="{5ACA7EEB-F8D7-4B48-8A44-27F1E972438E}" sibTransId="{84858DA0-0BEC-408D-AA0F-E5C0EBC2A606}"/>
    <dgm:cxn modelId="{829E3FC2-F285-441B-8730-7381508143B9}" srcId="{3C5354ED-D996-49EF-A5F5-32E82D5A44C7}" destId="{BCD4CBB4-6FE0-4DAC-9CBC-6E42A45BD88B}" srcOrd="3" destOrd="0" parTransId="{CD181E29-6CD7-41A7-88F6-CFB6838427F7}" sibTransId="{D3005831-8A7F-40E4-860F-2E1DE829D32F}"/>
    <dgm:cxn modelId="{E43681E1-2365-4C2A-AD77-011C16894FD2}" type="presOf" srcId="{E6713892-E6C1-49F3-B8BE-2B450DFCCC38}" destId="{64A4869C-5DB1-4EE3-A8B5-E02445FEB935}" srcOrd="0" destOrd="0" presId="urn:microsoft.com/office/officeart/2005/8/layout/process4"/>
    <dgm:cxn modelId="{7022C9E4-2656-4D26-A284-ED60A698990C}" srcId="{3C5354ED-D996-49EF-A5F5-32E82D5A44C7}" destId="{605913B7-1067-411D-A64F-2884645BC30B}" srcOrd="2" destOrd="0" parTransId="{7B4FDB67-8895-4B4D-B5BA-EABDBCAE97BA}" sibTransId="{645E9977-870A-4586-AB8C-A794C21065AD}"/>
    <dgm:cxn modelId="{E8F93AF3-85AD-49B7-80AC-A9D7ACB19740}" type="presOf" srcId="{72FF48E3-6742-497B-840C-6F2900BA8C5D}" destId="{F588DFF6-9DE9-4979-A25A-527B7306D96F}" srcOrd="0" destOrd="0" presId="urn:microsoft.com/office/officeart/2005/8/layout/process4"/>
    <dgm:cxn modelId="{F3F71DFE-5052-4A5C-9307-AA471EEE26A2}" type="presOf" srcId="{BCD4CBB4-6FE0-4DAC-9CBC-6E42A45BD88B}" destId="{B67E9DF6-D6FC-47B3-BE73-16EC46978AB6}" srcOrd="0" destOrd="0" presId="urn:microsoft.com/office/officeart/2005/8/layout/process4"/>
    <dgm:cxn modelId="{BE4BDBCF-A5CF-4BFF-8D2B-961C01692527}" type="presParOf" srcId="{25865A6F-F1F0-4FA6-ACD4-C0D2CC0D8EBA}" destId="{27646D73-7517-4FBC-9B8D-73CBC067AF01}" srcOrd="0" destOrd="0" presId="urn:microsoft.com/office/officeart/2005/8/layout/process4"/>
    <dgm:cxn modelId="{D1F4B698-2A17-415D-829A-A44355705D44}" type="presParOf" srcId="{27646D73-7517-4FBC-9B8D-73CBC067AF01}" destId="{64A4869C-5DB1-4EE3-A8B5-E02445FEB935}" srcOrd="0" destOrd="0" presId="urn:microsoft.com/office/officeart/2005/8/layout/process4"/>
    <dgm:cxn modelId="{8CE83798-6033-4D0E-8B5F-874CA69B2BD8}" type="presParOf" srcId="{25865A6F-F1F0-4FA6-ACD4-C0D2CC0D8EBA}" destId="{59396F2C-5BB1-4298-914D-2BBF687118D8}" srcOrd="1" destOrd="0" presId="urn:microsoft.com/office/officeart/2005/8/layout/process4"/>
    <dgm:cxn modelId="{70065838-AB53-40AF-AF05-CB8C2219D62F}" type="presParOf" srcId="{25865A6F-F1F0-4FA6-ACD4-C0D2CC0D8EBA}" destId="{58CEED4D-909B-4ED6-92C6-11E3F7A52DC9}" srcOrd="2" destOrd="0" presId="urn:microsoft.com/office/officeart/2005/8/layout/process4"/>
    <dgm:cxn modelId="{D1869B5C-514E-4953-B7F5-735F1F34B098}" type="presParOf" srcId="{58CEED4D-909B-4ED6-92C6-11E3F7A52DC9}" destId="{904050D7-94FA-478B-8FD1-0867D7B436BA}" srcOrd="0" destOrd="0" presId="urn:microsoft.com/office/officeart/2005/8/layout/process4"/>
    <dgm:cxn modelId="{07ACBB1E-87F0-42D1-90F9-E8994AE7D499}" type="presParOf" srcId="{25865A6F-F1F0-4FA6-ACD4-C0D2CC0D8EBA}" destId="{26CD3B11-279E-49EC-A76B-AD8B8CC50920}" srcOrd="3" destOrd="0" presId="urn:microsoft.com/office/officeart/2005/8/layout/process4"/>
    <dgm:cxn modelId="{A26C382E-30C3-4788-BCD5-42891B22FB9A}" type="presParOf" srcId="{25865A6F-F1F0-4FA6-ACD4-C0D2CC0D8EBA}" destId="{4D1F3335-D7D4-45D6-8CC9-C6E17B857846}" srcOrd="4" destOrd="0" presId="urn:microsoft.com/office/officeart/2005/8/layout/process4"/>
    <dgm:cxn modelId="{DC367E3C-50B7-4F43-B5C4-7C2706A2F507}" type="presParOf" srcId="{4D1F3335-D7D4-45D6-8CC9-C6E17B857846}" destId="{3715B1D8-ED37-4544-AE67-94CBD91126A7}" srcOrd="0" destOrd="0" presId="urn:microsoft.com/office/officeart/2005/8/layout/process4"/>
    <dgm:cxn modelId="{3B34DD96-519E-4959-880F-A822548AB76E}" type="presParOf" srcId="{25865A6F-F1F0-4FA6-ACD4-C0D2CC0D8EBA}" destId="{CA63F81F-5850-4B79-8168-CFB25896A118}" srcOrd="5" destOrd="0" presId="urn:microsoft.com/office/officeart/2005/8/layout/process4"/>
    <dgm:cxn modelId="{09748189-5AEB-4517-A43B-3F62F3C918B8}" type="presParOf" srcId="{25865A6F-F1F0-4FA6-ACD4-C0D2CC0D8EBA}" destId="{4C72F5F8-D46C-492D-8BE3-07FCBB98DA55}" srcOrd="6" destOrd="0" presId="urn:microsoft.com/office/officeart/2005/8/layout/process4"/>
    <dgm:cxn modelId="{2138D527-650A-4428-9CDB-82587C32067B}" type="presParOf" srcId="{4C72F5F8-D46C-492D-8BE3-07FCBB98DA55}" destId="{F76F6CA7-A2FE-43CA-8A44-B42941AED02F}" srcOrd="0" destOrd="0" presId="urn:microsoft.com/office/officeart/2005/8/layout/process4"/>
    <dgm:cxn modelId="{7ACF6884-F257-43EF-945B-EC6231BF2F4D}" type="presParOf" srcId="{25865A6F-F1F0-4FA6-ACD4-C0D2CC0D8EBA}" destId="{09C406B0-0481-40BB-8303-5A3F3FA80CF4}" srcOrd="7" destOrd="0" presId="urn:microsoft.com/office/officeart/2005/8/layout/process4"/>
    <dgm:cxn modelId="{FF28C696-F4C1-4704-90B8-210DCFE0FB3E}" type="presParOf" srcId="{25865A6F-F1F0-4FA6-ACD4-C0D2CC0D8EBA}" destId="{C5C6B478-F9B5-4E70-BB48-D7E9EAFCE39D}" srcOrd="8" destOrd="0" presId="urn:microsoft.com/office/officeart/2005/8/layout/process4"/>
    <dgm:cxn modelId="{8CFDA6FF-840E-4C37-8679-B8C1F70918DB}" type="presParOf" srcId="{C5C6B478-F9B5-4E70-BB48-D7E9EAFCE39D}" destId="{B67E9DF6-D6FC-47B3-BE73-16EC46978AB6}" srcOrd="0" destOrd="0" presId="urn:microsoft.com/office/officeart/2005/8/layout/process4"/>
    <dgm:cxn modelId="{3268E916-74B0-477E-AED6-35664750F5F5}" type="presParOf" srcId="{25865A6F-F1F0-4FA6-ACD4-C0D2CC0D8EBA}" destId="{6073335A-0C6A-4835-B8D8-59A96E49A1D4}" srcOrd="9" destOrd="0" presId="urn:microsoft.com/office/officeart/2005/8/layout/process4"/>
    <dgm:cxn modelId="{D40E17E7-4926-483E-81FC-5F2B7DA14D4D}" type="presParOf" srcId="{25865A6F-F1F0-4FA6-ACD4-C0D2CC0D8EBA}" destId="{FD4033B1-E7B5-44E0-817A-C30AC5D39FE8}" srcOrd="10" destOrd="0" presId="urn:microsoft.com/office/officeart/2005/8/layout/process4"/>
    <dgm:cxn modelId="{82203859-0765-4EDB-94D7-651CB08B3F85}" type="presParOf" srcId="{FD4033B1-E7B5-44E0-817A-C30AC5D39FE8}" destId="{CA107408-9172-49F2-8801-6577ED3311CF}" srcOrd="0" destOrd="0" presId="urn:microsoft.com/office/officeart/2005/8/layout/process4"/>
    <dgm:cxn modelId="{4175137A-28BD-43DF-ABD7-A6259DB31E21}" type="presParOf" srcId="{25865A6F-F1F0-4FA6-ACD4-C0D2CC0D8EBA}" destId="{34F7B006-4A85-4A14-8AFC-81D3AC5C7CE3}" srcOrd="11" destOrd="0" presId="urn:microsoft.com/office/officeart/2005/8/layout/process4"/>
    <dgm:cxn modelId="{B86D5456-2D7D-4C38-9361-E95B15C6D8F2}" type="presParOf" srcId="{25865A6F-F1F0-4FA6-ACD4-C0D2CC0D8EBA}" destId="{8F115EB4-82E9-41FA-AC57-E98106A55ACD}" srcOrd="12" destOrd="0" presId="urn:microsoft.com/office/officeart/2005/8/layout/process4"/>
    <dgm:cxn modelId="{59E2AEFE-7576-4385-BC3E-0454E0B7EE25}" type="presParOf" srcId="{8F115EB4-82E9-41FA-AC57-E98106A55ACD}" destId="{8B615148-5452-468C-B1B0-B5D876ABE21F}" srcOrd="0" destOrd="0" presId="urn:microsoft.com/office/officeart/2005/8/layout/process4"/>
    <dgm:cxn modelId="{BC809A45-63B7-4601-BB8E-7B9CD200427E}" type="presParOf" srcId="{25865A6F-F1F0-4FA6-ACD4-C0D2CC0D8EBA}" destId="{2D9191C4-FC73-4799-86C5-D94CE5488BE8}" srcOrd="13" destOrd="0" presId="urn:microsoft.com/office/officeart/2005/8/layout/process4"/>
    <dgm:cxn modelId="{03667390-6D66-4E0A-98C6-5F887B03DDF4}" type="presParOf" srcId="{25865A6F-F1F0-4FA6-ACD4-C0D2CC0D8EBA}" destId="{99314B51-4CB4-410C-A5A1-271CE8E9BF8C}" srcOrd="14" destOrd="0" presId="urn:microsoft.com/office/officeart/2005/8/layout/process4"/>
    <dgm:cxn modelId="{6E2ECAFD-BEE3-4C88-B97F-81C92A66318D}" type="presParOf" srcId="{99314B51-4CB4-410C-A5A1-271CE8E9BF8C}" destId="{F588DFF6-9DE9-4979-A25A-527B7306D96F}"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92F09AE-61DA-45D9-9B02-5A6154644B72}"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9EBB5A8-0610-494F-BB70-2E80E474E2F9}">
      <dgm:prSet/>
      <dgm:spPr/>
      <dgm:t>
        <a:bodyPr/>
        <a:lstStyle/>
        <a:p>
          <a:r>
            <a:rPr lang="en-US" baseline="0" dirty="0"/>
            <a:t>What is Microsoft Graph</a:t>
          </a:r>
          <a:endParaRPr lang="en-US" dirty="0"/>
        </a:p>
      </dgm:t>
    </dgm:pt>
    <dgm:pt modelId="{4910435A-03D0-4F46-9915-E2D151A151B2}" type="parTrans" cxnId="{2DBE64B8-5488-4AF9-A3E1-7C5D4F4CA9E3}">
      <dgm:prSet/>
      <dgm:spPr/>
      <dgm:t>
        <a:bodyPr/>
        <a:lstStyle/>
        <a:p>
          <a:endParaRPr lang="en-US"/>
        </a:p>
      </dgm:t>
    </dgm:pt>
    <dgm:pt modelId="{DAFC96C0-37E9-4BFF-8056-DC1AC8FD01E7}" type="sibTrans" cxnId="{2DBE64B8-5488-4AF9-A3E1-7C5D4F4CA9E3}">
      <dgm:prSet/>
      <dgm:spPr/>
      <dgm:t>
        <a:bodyPr/>
        <a:lstStyle/>
        <a:p>
          <a:endParaRPr lang="en-US"/>
        </a:p>
      </dgm:t>
    </dgm:pt>
    <dgm:pt modelId="{A370D177-2F42-4F76-AB34-FA09C2226876}">
      <dgm:prSet/>
      <dgm:spPr/>
      <dgm:t>
        <a:bodyPr/>
        <a:lstStyle/>
        <a:p>
          <a:r>
            <a:rPr lang="en-GB" dirty="0"/>
            <a:t>In this Lesson</a:t>
          </a:r>
          <a:endParaRPr lang="en-US" dirty="0"/>
        </a:p>
      </dgm:t>
    </dgm:pt>
    <dgm:pt modelId="{773641E7-837B-4BC8-BD87-6285539E6E0A}" type="parTrans" cxnId="{0E2C0DF9-9762-4300-84CE-99377FB138F1}">
      <dgm:prSet/>
      <dgm:spPr/>
      <dgm:t>
        <a:bodyPr/>
        <a:lstStyle/>
        <a:p>
          <a:endParaRPr lang="en-US"/>
        </a:p>
      </dgm:t>
    </dgm:pt>
    <dgm:pt modelId="{E3A724E5-22EE-40C1-BE76-B6C63FD264C5}" type="sibTrans" cxnId="{0E2C0DF9-9762-4300-84CE-99377FB138F1}">
      <dgm:prSet/>
      <dgm:spPr/>
      <dgm:t>
        <a:bodyPr/>
        <a:lstStyle/>
        <a:p>
          <a:endParaRPr lang="en-US"/>
        </a:p>
      </dgm:t>
    </dgm:pt>
    <dgm:pt modelId="{CA42A3C2-AAC0-4D2B-BEAB-865C43ECF747}">
      <dgm:prSet/>
      <dgm:spPr/>
      <dgm:t>
        <a:bodyPr/>
        <a:lstStyle/>
        <a:p>
          <a:r>
            <a:rPr lang="en-US" dirty="0"/>
            <a:t>How to use Microsoft Graph</a:t>
          </a:r>
        </a:p>
      </dgm:t>
    </dgm:pt>
    <dgm:pt modelId="{71A741B5-E4BD-49BB-8227-6E6366F4CF06}" type="parTrans" cxnId="{2723380F-A473-466A-8150-ABEB2A2B77D4}">
      <dgm:prSet/>
      <dgm:spPr/>
      <dgm:t>
        <a:bodyPr/>
        <a:lstStyle/>
        <a:p>
          <a:endParaRPr lang="en-US"/>
        </a:p>
      </dgm:t>
    </dgm:pt>
    <dgm:pt modelId="{A0031DF9-D517-4ECD-BFC1-88A4F8F313C0}" type="sibTrans" cxnId="{2723380F-A473-466A-8150-ABEB2A2B77D4}">
      <dgm:prSet/>
      <dgm:spPr/>
      <dgm:t>
        <a:bodyPr/>
        <a:lstStyle/>
        <a:p>
          <a:endParaRPr lang="en-US"/>
        </a:p>
      </dgm:t>
    </dgm:pt>
    <dgm:pt modelId="{607A8D05-B287-4337-963F-405785E3474B}">
      <dgm:prSet/>
      <dgm:spPr/>
      <dgm:t>
        <a:bodyPr/>
        <a:lstStyle/>
        <a:p>
          <a:r>
            <a:rPr lang="en-US" dirty="0"/>
            <a:t>When to use Microsoft Graph</a:t>
          </a:r>
        </a:p>
      </dgm:t>
    </dgm:pt>
    <dgm:pt modelId="{0B8CA264-006C-4278-AFC1-82E7109CEEAA}" type="parTrans" cxnId="{75E03BA0-158E-4DBA-B4EA-1DE6E6EEDCA8}">
      <dgm:prSet/>
      <dgm:spPr/>
      <dgm:t>
        <a:bodyPr/>
        <a:lstStyle/>
        <a:p>
          <a:endParaRPr lang="en-US"/>
        </a:p>
      </dgm:t>
    </dgm:pt>
    <dgm:pt modelId="{EF44FBB9-BAFC-45E4-B316-B627BF00B53A}" type="sibTrans" cxnId="{75E03BA0-158E-4DBA-B4EA-1DE6E6EEDCA8}">
      <dgm:prSet/>
      <dgm:spPr/>
      <dgm:t>
        <a:bodyPr/>
        <a:lstStyle/>
        <a:p>
          <a:endParaRPr lang="en-US"/>
        </a:p>
      </dgm:t>
    </dgm:pt>
    <dgm:pt modelId="{E5E9F6A9-C0FC-44C2-8E7D-6D0DD75AF889}" type="pres">
      <dgm:prSet presAssocID="{C92F09AE-61DA-45D9-9B02-5A6154644B72}" presName="linear" presStyleCnt="0">
        <dgm:presLayoutVars>
          <dgm:dir/>
          <dgm:animLvl val="lvl"/>
          <dgm:resizeHandles val="exact"/>
        </dgm:presLayoutVars>
      </dgm:prSet>
      <dgm:spPr/>
    </dgm:pt>
    <dgm:pt modelId="{1DAA3DC5-1E18-47DA-9B24-AB769D7BAB85}" type="pres">
      <dgm:prSet presAssocID="{A370D177-2F42-4F76-AB34-FA09C2226876}" presName="parentLin" presStyleCnt="0"/>
      <dgm:spPr/>
    </dgm:pt>
    <dgm:pt modelId="{DDDAEA0F-E222-4DAF-9921-A2B533464FDC}" type="pres">
      <dgm:prSet presAssocID="{A370D177-2F42-4F76-AB34-FA09C2226876}" presName="parentLeftMargin" presStyleLbl="node1" presStyleIdx="0" presStyleCnt="1"/>
      <dgm:spPr/>
    </dgm:pt>
    <dgm:pt modelId="{7DF7441D-73C7-406D-A440-D4FE488636CC}" type="pres">
      <dgm:prSet presAssocID="{A370D177-2F42-4F76-AB34-FA09C2226876}" presName="parentText" presStyleLbl="node1" presStyleIdx="0" presStyleCnt="1">
        <dgm:presLayoutVars>
          <dgm:chMax val="0"/>
          <dgm:bulletEnabled val="1"/>
        </dgm:presLayoutVars>
      </dgm:prSet>
      <dgm:spPr/>
    </dgm:pt>
    <dgm:pt modelId="{A93D446B-3A7B-47D1-814F-541044A8061B}" type="pres">
      <dgm:prSet presAssocID="{A370D177-2F42-4F76-AB34-FA09C2226876}" presName="negativeSpace" presStyleCnt="0"/>
      <dgm:spPr/>
    </dgm:pt>
    <dgm:pt modelId="{82E04019-39D4-444C-9C86-DF941E2A9919}" type="pres">
      <dgm:prSet presAssocID="{A370D177-2F42-4F76-AB34-FA09C2226876}" presName="childText" presStyleLbl="conFgAcc1" presStyleIdx="0" presStyleCnt="1">
        <dgm:presLayoutVars>
          <dgm:bulletEnabled val="1"/>
        </dgm:presLayoutVars>
      </dgm:prSet>
      <dgm:spPr/>
    </dgm:pt>
  </dgm:ptLst>
  <dgm:cxnLst>
    <dgm:cxn modelId="{CDDD7B02-1ED2-430E-A3F6-5AB01F919B4C}" type="presOf" srcId="{CA42A3C2-AAC0-4D2B-BEAB-865C43ECF747}" destId="{82E04019-39D4-444C-9C86-DF941E2A9919}" srcOrd="0" destOrd="2" presId="urn:microsoft.com/office/officeart/2005/8/layout/list1"/>
    <dgm:cxn modelId="{B78E3405-C85A-420A-BB25-C7B389A5C2F9}" type="presOf" srcId="{C92F09AE-61DA-45D9-9B02-5A6154644B72}" destId="{E5E9F6A9-C0FC-44C2-8E7D-6D0DD75AF889}" srcOrd="0" destOrd="0" presId="urn:microsoft.com/office/officeart/2005/8/layout/list1"/>
    <dgm:cxn modelId="{2723380F-A473-466A-8150-ABEB2A2B77D4}" srcId="{A370D177-2F42-4F76-AB34-FA09C2226876}" destId="{CA42A3C2-AAC0-4D2B-BEAB-865C43ECF747}" srcOrd="2" destOrd="0" parTransId="{71A741B5-E4BD-49BB-8227-6E6366F4CF06}" sibTransId="{A0031DF9-D517-4ECD-BFC1-88A4F8F313C0}"/>
    <dgm:cxn modelId="{DF008321-D24F-45BA-92ED-32639108CCBA}" type="presOf" srcId="{A370D177-2F42-4F76-AB34-FA09C2226876}" destId="{DDDAEA0F-E222-4DAF-9921-A2B533464FDC}" srcOrd="0" destOrd="0" presId="urn:microsoft.com/office/officeart/2005/8/layout/list1"/>
    <dgm:cxn modelId="{3EB16527-0DD1-4F5C-97F8-9D2B68A4A6C8}" type="presOf" srcId="{A370D177-2F42-4F76-AB34-FA09C2226876}" destId="{7DF7441D-73C7-406D-A440-D4FE488636CC}" srcOrd="1" destOrd="0" presId="urn:microsoft.com/office/officeart/2005/8/layout/list1"/>
    <dgm:cxn modelId="{493BCC2F-BF57-4DDB-A93E-61DFDCBD0928}" type="presOf" srcId="{607A8D05-B287-4337-963F-405785E3474B}" destId="{82E04019-39D4-444C-9C86-DF941E2A9919}" srcOrd="0" destOrd="1" presId="urn:microsoft.com/office/officeart/2005/8/layout/list1"/>
    <dgm:cxn modelId="{58F03962-4CB3-4116-9E05-FB079FC38CE6}" type="presOf" srcId="{19EBB5A8-0610-494F-BB70-2E80E474E2F9}" destId="{82E04019-39D4-444C-9C86-DF941E2A9919}" srcOrd="0" destOrd="0" presId="urn:microsoft.com/office/officeart/2005/8/layout/list1"/>
    <dgm:cxn modelId="{75E03BA0-158E-4DBA-B4EA-1DE6E6EEDCA8}" srcId="{A370D177-2F42-4F76-AB34-FA09C2226876}" destId="{607A8D05-B287-4337-963F-405785E3474B}" srcOrd="1" destOrd="0" parTransId="{0B8CA264-006C-4278-AFC1-82E7109CEEAA}" sibTransId="{EF44FBB9-BAFC-45E4-B316-B627BF00B53A}"/>
    <dgm:cxn modelId="{2DBE64B8-5488-4AF9-A3E1-7C5D4F4CA9E3}" srcId="{A370D177-2F42-4F76-AB34-FA09C2226876}" destId="{19EBB5A8-0610-494F-BB70-2E80E474E2F9}" srcOrd="0" destOrd="0" parTransId="{4910435A-03D0-4F46-9915-E2D151A151B2}" sibTransId="{DAFC96C0-37E9-4BFF-8056-DC1AC8FD01E7}"/>
    <dgm:cxn modelId="{0E2C0DF9-9762-4300-84CE-99377FB138F1}" srcId="{C92F09AE-61DA-45D9-9B02-5A6154644B72}" destId="{A370D177-2F42-4F76-AB34-FA09C2226876}" srcOrd="0" destOrd="0" parTransId="{773641E7-837B-4BC8-BD87-6285539E6E0A}" sibTransId="{E3A724E5-22EE-40C1-BE76-B6C63FD264C5}"/>
    <dgm:cxn modelId="{1A08E747-98FA-4A8A-971E-51206C805730}" type="presParOf" srcId="{E5E9F6A9-C0FC-44C2-8E7D-6D0DD75AF889}" destId="{1DAA3DC5-1E18-47DA-9B24-AB769D7BAB85}" srcOrd="0" destOrd="0" presId="urn:microsoft.com/office/officeart/2005/8/layout/list1"/>
    <dgm:cxn modelId="{053F94B2-971D-418D-B9B4-D043E5C94642}" type="presParOf" srcId="{1DAA3DC5-1E18-47DA-9B24-AB769D7BAB85}" destId="{DDDAEA0F-E222-4DAF-9921-A2B533464FDC}" srcOrd="0" destOrd="0" presId="urn:microsoft.com/office/officeart/2005/8/layout/list1"/>
    <dgm:cxn modelId="{77620B2B-7980-4C10-AE02-7B6C97B5EB0A}" type="presParOf" srcId="{1DAA3DC5-1E18-47DA-9B24-AB769D7BAB85}" destId="{7DF7441D-73C7-406D-A440-D4FE488636CC}" srcOrd="1" destOrd="0" presId="urn:microsoft.com/office/officeart/2005/8/layout/list1"/>
    <dgm:cxn modelId="{C3AEDDF8-3757-4512-AB2C-CF0779B65A7C}" type="presParOf" srcId="{E5E9F6A9-C0FC-44C2-8E7D-6D0DD75AF889}" destId="{A93D446B-3A7B-47D1-814F-541044A8061B}" srcOrd="1" destOrd="0" presId="urn:microsoft.com/office/officeart/2005/8/layout/list1"/>
    <dgm:cxn modelId="{63B5BF6B-08C7-4EC5-B5BC-E4D0C9C330A0}" type="presParOf" srcId="{E5E9F6A9-C0FC-44C2-8E7D-6D0DD75AF889}" destId="{82E04019-39D4-444C-9C86-DF941E2A9919}"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FDE850-4152-4016-ACA0-912B0E39BB7F}"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en-US"/>
        </a:p>
      </dgm:t>
    </dgm:pt>
    <dgm:pt modelId="{A3D891A5-A712-407F-A1EF-A7C6E3E90884}">
      <dgm:prSet/>
      <dgm:spPr/>
      <dgm:t>
        <a:bodyPr/>
        <a:lstStyle/>
        <a:p>
          <a:r>
            <a:rPr lang="en-US" baseline="0" dirty="0"/>
            <a:t>Learn about MS Graph</a:t>
          </a:r>
          <a:endParaRPr lang="en-US" dirty="0"/>
        </a:p>
      </dgm:t>
    </dgm:pt>
    <dgm:pt modelId="{A972FDD1-C3BD-406B-93E5-030B880EFC71}" type="parTrans" cxnId="{42D20D03-B223-498F-A00C-9281B66C19BC}">
      <dgm:prSet/>
      <dgm:spPr/>
      <dgm:t>
        <a:bodyPr/>
        <a:lstStyle/>
        <a:p>
          <a:endParaRPr lang="en-US"/>
        </a:p>
      </dgm:t>
    </dgm:pt>
    <dgm:pt modelId="{FD765D4B-7730-4969-8624-8DEEF6E7FA34}" type="sibTrans" cxnId="{42D20D03-B223-498F-A00C-9281B66C19BC}">
      <dgm:prSet/>
      <dgm:spPr/>
      <dgm:t>
        <a:bodyPr/>
        <a:lstStyle/>
        <a:p>
          <a:endParaRPr lang="en-US"/>
        </a:p>
      </dgm:t>
    </dgm:pt>
    <dgm:pt modelId="{B52199B4-E188-4AD0-8FAD-BD3BFFD4BB42}">
      <dgm:prSet/>
      <dgm:spPr/>
      <dgm:t>
        <a:bodyPr/>
        <a:lstStyle/>
        <a:p>
          <a:r>
            <a:rPr lang="en-US" dirty="0"/>
            <a:t>Get familiar with where it is used</a:t>
          </a:r>
        </a:p>
      </dgm:t>
    </dgm:pt>
    <dgm:pt modelId="{87DB2696-C5AF-43A0-882E-FBD4CD6C3574}" type="parTrans" cxnId="{474C653B-310B-47BA-B7A4-6AB1534C7096}">
      <dgm:prSet/>
      <dgm:spPr/>
      <dgm:t>
        <a:bodyPr/>
        <a:lstStyle/>
        <a:p>
          <a:endParaRPr lang="en-US"/>
        </a:p>
      </dgm:t>
    </dgm:pt>
    <dgm:pt modelId="{782DE5F5-DD02-4EAE-9030-26CB9A789CAF}" type="sibTrans" cxnId="{474C653B-310B-47BA-B7A4-6AB1534C7096}">
      <dgm:prSet/>
      <dgm:spPr/>
      <dgm:t>
        <a:bodyPr/>
        <a:lstStyle/>
        <a:p>
          <a:endParaRPr lang="en-US"/>
        </a:p>
      </dgm:t>
    </dgm:pt>
    <dgm:pt modelId="{66CBC61B-2E2A-426B-9FAF-8516E2400A52}">
      <dgm:prSet/>
      <dgm:spPr/>
      <dgm:t>
        <a:bodyPr/>
        <a:lstStyle/>
        <a:p>
          <a:r>
            <a:rPr lang="en-US" baseline="0" dirty="0"/>
            <a:t>Know when to use it for your customizations</a:t>
          </a:r>
          <a:endParaRPr lang="en-US" dirty="0"/>
        </a:p>
      </dgm:t>
    </dgm:pt>
    <dgm:pt modelId="{69B02C41-9604-44D2-99BC-028641D6F757}" type="parTrans" cxnId="{830A07F6-F27D-456C-A41B-67FA65DC7920}">
      <dgm:prSet/>
      <dgm:spPr/>
      <dgm:t>
        <a:bodyPr/>
        <a:lstStyle/>
        <a:p>
          <a:endParaRPr lang="en-US"/>
        </a:p>
      </dgm:t>
    </dgm:pt>
    <dgm:pt modelId="{90F0B57A-C75D-41EC-97AD-082E1D64F7E9}" type="sibTrans" cxnId="{830A07F6-F27D-456C-A41B-67FA65DC7920}">
      <dgm:prSet/>
      <dgm:spPr/>
      <dgm:t>
        <a:bodyPr/>
        <a:lstStyle/>
        <a:p>
          <a:endParaRPr lang="en-US"/>
        </a:p>
      </dgm:t>
    </dgm:pt>
    <dgm:pt modelId="{0BEAB488-3255-4D10-90FA-767620DA6AB1}">
      <dgm:prSet/>
      <dgm:spPr/>
      <dgm:t>
        <a:bodyPr/>
        <a:lstStyle/>
        <a:p>
          <a:r>
            <a:rPr lang="en-US" dirty="0"/>
            <a:t>Discover how it can be used</a:t>
          </a:r>
        </a:p>
      </dgm:t>
    </dgm:pt>
    <dgm:pt modelId="{113FAD26-CA7D-4188-AF7E-2ACE9702821C}" type="parTrans" cxnId="{CD4618EF-959A-4236-9858-5FC6DFC6635D}">
      <dgm:prSet/>
      <dgm:spPr/>
      <dgm:t>
        <a:bodyPr/>
        <a:lstStyle/>
        <a:p>
          <a:endParaRPr lang="en-US"/>
        </a:p>
      </dgm:t>
    </dgm:pt>
    <dgm:pt modelId="{F41C5ED7-D2E5-45ED-9815-A9B04F7425CC}" type="sibTrans" cxnId="{CD4618EF-959A-4236-9858-5FC6DFC6635D}">
      <dgm:prSet/>
      <dgm:spPr/>
      <dgm:t>
        <a:bodyPr/>
        <a:lstStyle/>
        <a:p>
          <a:endParaRPr lang="en-US"/>
        </a:p>
      </dgm:t>
    </dgm:pt>
    <dgm:pt modelId="{D4B575FE-0F3B-4189-9446-D2BE2291D1A1}" type="pres">
      <dgm:prSet presAssocID="{24FDE850-4152-4016-ACA0-912B0E39BB7F}" presName="CompostProcess" presStyleCnt="0">
        <dgm:presLayoutVars>
          <dgm:dir/>
          <dgm:resizeHandles val="exact"/>
        </dgm:presLayoutVars>
      </dgm:prSet>
      <dgm:spPr/>
    </dgm:pt>
    <dgm:pt modelId="{3707A915-213A-4440-98C4-7DDECF01A536}" type="pres">
      <dgm:prSet presAssocID="{24FDE850-4152-4016-ACA0-912B0E39BB7F}" presName="arrow" presStyleLbl="bgShp" presStyleIdx="0" presStyleCnt="1"/>
      <dgm:spPr/>
    </dgm:pt>
    <dgm:pt modelId="{CEDC83BD-6B0E-4BD5-8209-66F29F78242D}" type="pres">
      <dgm:prSet presAssocID="{24FDE850-4152-4016-ACA0-912B0E39BB7F}" presName="linearProcess" presStyleCnt="0"/>
      <dgm:spPr/>
    </dgm:pt>
    <dgm:pt modelId="{67A8BDBE-2B4E-4835-BE11-15DA33419524}" type="pres">
      <dgm:prSet presAssocID="{A3D891A5-A712-407F-A1EF-A7C6E3E90884}" presName="textNode" presStyleLbl="node1" presStyleIdx="0" presStyleCnt="4">
        <dgm:presLayoutVars>
          <dgm:bulletEnabled val="1"/>
        </dgm:presLayoutVars>
      </dgm:prSet>
      <dgm:spPr/>
    </dgm:pt>
    <dgm:pt modelId="{88519CEA-9DB1-49EC-9B4D-10A8B641536E}" type="pres">
      <dgm:prSet presAssocID="{FD765D4B-7730-4969-8624-8DEEF6E7FA34}" presName="sibTrans" presStyleCnt="0"/>
      <dgm:spPr/>
    </dgm:pt>
    <dgm:pt modelId="{6233AF45-0482-4EAF-B432-FA88E6AC0725}" type="pres">
      <dgm:prSet presAssocID="{B52199B4-E188-4AD0-8FAD-BD3BFFD4BB42}" presName="textNode" presStyleLbl="node1" presStyleIdx="1" presStyleCnt="4">
        <dgm:presLayoutVars>
          <dgm:bulletEnabled val="1"/>
        </dgm:presLayoutVars>
      </dgm:prSet>
      <dgm:spPr/>
    </dgm:pt>
    <dgm:pt modelId="{DD5A8B6E-1748-4873-A640-9D3FB1820B65}" type="pres">
      <dgm:prSet presAssocID="{782DE5F5-DD02-4EAE-9030-26CB9A789CAF}" presName="sibTrans" presStyleCnt="0"/>
      <dgm:spPr/>
    </dgm:pt>
    <dgm:pt modelId="{E4337A66-E19F-4770-9084-7F788C78DF44}" type="pres">
      <dgm:prSet presAssocID="{66CBC61B-2E2A-426B-9FAF-8516E2400A52}" presName="textNode" presStyleLbl="node1" presStyleIdx="2" presStyleCnt="4">
        <dgm:presLayoutVars>
          <dgm:bulletEnabled val="1"/>
        </dgm:presLayoutVars>
      </dgm:prSet>
      <dgm:spPr/>
    </dgm:pt>
    <dgm:pt modelId="{1879AE20-2478-4F8C-B50E-27CE2A843495}" type="pres">
      <dgm:prSet presAssocID="{90F0B57A-C75D-41EC-97AD-082E1D64F7E9}" presName="sibTrans" presStyleCnt="0"/>
      <dgm:spPr/>
    </dgm:pt>
    <dgm:pt modelId="{94413085-E16C-4B5E-B05E-709C823687F5}" type="pres">
      <dgm:prSet presAssocID="{0BEAB488-3255-4D10-90FA-767620DA6AB1}" presName="textNode" presStyleLbl="node1" presStyleIdx="3" presStyleCnt="4">
        <dgm:presLayoutVars>
          <dgm:bulletEnabled val="1"/>
        </dgm:presLayoutVars>
      </dgm:prSet>
      <dgm:spPr/>
    </dgm:pt>
  </dgm:ptLst>
  <dgm:cxnLst>
    <dgm:cxn modelId="{42D20D03-B223-498F-A00C-9281B66C19BC}" srcId="{24FDE850-4152-4016-ACA0-912B0E39BB7F}" destId="{A3D891A5-A712-407F-A1EF-A7C6E3E90884}" srcOrd="0" destOrd="0" parTransId="{A972FDD1-C3BD-406B-93E5-030B880EFC71}" sibTransId="{FD765D4B-7730-4969-8624-8DEEF6E7FA34}"/>
    <dgm:cxn modelId="{4BCC1613-47A1-43F9-AAA8-73FC3EEE49D8}" type="presOf" srcId="{66CBC61B-2E2A-426B-9FAF-8516E2400A52}" destId="{E4337A66-E19F-4770-9084-7F788C78DF44}" srcOrd="0" destOrd="0" presId="urn:microsoft.com/office/officeart/2005/8/layout/hProcess9"/>
    <dgm:cxn modelId="{BBAD3837-A6AC-41B5-81EE-4793CF73BEB0}" type="presOf" srcId="{B52199B4-E188-4AD0-8FAD-BD3BFFD4BB42}" destId="{6233AF45-0482-4EAF-B432-FA88E6AC0725}" srcOrd="0" destOrd="0" presId="urn:microsoft.com/office/officeart/2005/8/layout/hProcess9"/>
    <dgm:cxn modelId="{474C653B-310B-47BA-B7A4-6AB1534C7096}" srcId="{24FDE850-4152-4016-ACA0-912B0E39BB7F}" destId="{B52199B4-E188-4AD0-8FAD-BD3BFFD4BB42}" srcOrd="1" destOrd="0" parTransId="{87DB2696-C5AF-43A0-882E-FBD4CD6C3574}" sibTransId="{782DE5F5-DD02-4EAE-9030-26CB9A789CAF}"/>
    <dgm:cxn modelId="{3DDE9A4F-F63C-44E2-99AF-E76C647563FA}" type="presOf" srcId="{0BEAB488-3255-4D10-90FA-767620DA6AB1}" destId="{94413085-E16C-4B5E-B05E-709C823687F5}" srcOrd="0" destOrd="0" presId="urn:microsoft.com/office/officeart/2005/8/layout/hProcess9"/>
    <dgm:cxn modelId="{63C53495-D074-4493-9933-713AE3632588}" type="presOf" srcId="{A3D891A5-A712-407F-A1EF-A7C6E3E90884}" destId="{67A8BDBE-2B4E-4835-BE11-15DA33419524}" srcOrd="0" destOrd="0" presId="urn:microsoft.com/office/officeart/2005/8/layout/hProcess9"/>
    <dgm:cxn modelId="{12EECFD9-E421-4FE5-A9C7-0BA7D0E50BBA}" type="presOf" srcId="{24FDE850-4152-4016-ACA0-912B0E39BB7F}" destId="{D4B575FE-0F3B-4189-9446-D2BE2291D1A1}" srcOrd="0" destOrd="0" presId="urn:microsoft.com/office/officeart/2005/8/layout/hProcess9"/>
    <dgm:cxn modelId="{CD4618EF-959A-4236-9858-5FC6DFC6635D}" srcId="{24FDE850-4152-4016-ACA0-912B0E39BB7F}" destId="{0BEAB488-3255-4D10-90FA-767620DA6AB1}" srcOrd="3" destOrd="0" parTransId="{113FAD26-CA7D-4188-AF7E-2ACE9702821C}" sibTransId="{F41C5ED7-D2E5-45ED-9815-A9B04F7425CC}"/>
    <dgm:cxn modelId="{830A07F6-F27D-456C-A41B-67FA65DC7920}" srcId="{24FDE850-4152-4016-ACA0-912B0E39BB7F}" destId="{66CBC61B-2E2A-426B-9FAF-8516E2400A52}" srcOrd="2" destOrd="0" parTransId="{69B02C41-9604-44D2-99BC-028641D6F757}" sibTransId="{90F0B57A-C75D-41EC-97AD-082E1D64F7E9}"/>
    <dgm:cxn modelId="{007B7BA4-F432-4E61-8584-8A09425612CF}" type="presParOf" srcId="{D4B575FE-0F3B-4189-9446-D2BE2291D1A1}" destId="{3707A915-213A-4440-98C4-7DDECF01A536}" srcOrd="0" destOrd="0" presId="urn:microsoft.com/office/officeart/2005/8/layout/hProcess9"/>
    <dgm:cxn modelId="{2F399FCF-489B-417A-B3F6-A0F2636B98DD}" type="presParOf" srcId="{D4B575FE-0F3B-4189-9446-D2BE2291D1A1}" destId="{CEDC83BD-6B0E-4BD5-8209-66F29F78242D}" srcOrd="1" destOrd="0" presId="urn:microsoft.com/office/officeart/2005/8/layout/hProcess9"/>
    <dgm:cxn modelId="{56DCACF5-ECBF-42AF-B42F-1EF53242070A}" type="presParOf" srcId="{CEDC83BD-6B0E-4BD5-8209-66F29F78242D}" destId="{67A8BDBE-2B4E-4835-BE11-15DA33419524}" srcOrd="0" destOrd="0" presId="urn:microsoft.com/office/officeart/2005/8/layout/hProcess9"/>
    <dgm:cxn modelId="{206D267E-E019-4123-9C88-36E45FC6DF69}" type="presParOf" srcId="{CEDC83BD-6B0E-4BD5-8209-66F29F78242D}" destId="{88519CEA-9DB1-49EC-9B4D-10A8B641536E}" srcOrd="1" destOrd="0" presId="urn:microsoft.com/office/officeart/2005/8/layout/hProcess9"/>
    <dgm:cxn modelId="{A2419A20-6FCB-4531-8578-37B832FBD6CD}" type="presParOf" srcId="{CEDC83BD-6B0E-4BD5-8209-66F29F78242D}" destId="{6233AF45-0482-4EAF-B432-FA88E6AC0725}" srcOrd="2" destOrd="0" presId="urn:microsoft.com/office/officeart/2005/8/layout/hProcess9"/>
    <dgm:cxn modelId="{7408BC9F-9A9D-4F13-B3F4-C6C51B9046B9}" type="presParOf" srcId="{CEDC83BD-6B0E-4BD5-8209-66F29F78242D}" destId="{DD5A8B6E-1748-4873-A640-9D3FB1820B65}" srcOrd="3" destOrd="0" presId="urn:microsoft.com/office/officeart/2005/8/layout/hProcess9"/>
    <dgm:cxn modelId="{FC57E8A1-C791-4CCD-B18D-1AB73AD7D429}" type="presParOf" srcId="{CEDC83BD-6B0E-4BD5-8209-66F29F78242D}" destId="{E4337A66-E19F-4770-9084-7F788C78DF44}" srcOrd="4" destOrd="0" presId="urn:microsoft.com/office/officeart/2005/8/layout/hProcess9"/>
    <dgm:cxn modelId="{DBD3CA25-AA42-41CB-8C4C-CD45B445DAAE}" type="presParOf" srcId="{CEDC83BD-6B0E-4BD5-8209-66F29F78242D}" destId="{1879AE20-2478-4F8C-B50E-27CE2A843495}" srcOrd="5" destOrd="0" presId="urn:microsoft.com/office/officeart/2005/8/layout/hProcess9"/>
    <dgm:cxn modelId="{F513E6AB-B238-4BF6-9D3F-815E090FBD30}" type="presParOf" srcId="{CEDC83BD-6B0E-4BD5-8209-66F29F78242D}" destId="{94413085-E16C-4B5E-B05E-709C823687F5}" srcOrd="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64616EB-ED30-45D3-87EA-514858EC248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767E7B0-0C0E-416A-AF8F-F1CC662C08CA}">
      <dgm:prSet/>
      <dgm:spPr/>
      <dgm:t>
        <a:bodyPr/>
        <a:lstStyle/>
        <a:p>
          <a:r>
            <a:rPr lang="en-US" dirty="0"/>
            <a:t>Can MS Graph API be used from on-premises?</a:t>
          </a:r>
        </a:p>
      </dgm:t>
    </dgm:pt>
    <dgm:pt modelId="{0DBAC9D9-1B83-42D8-9E50-7D641FF8455D}" type="parTrans" cxnId="{621848BE-FCF0-4BE0-9AC5-EF0B04A7F319}">
      <dgm:prSet/>
      <dgm:spPr/>
      <dgm:t>
        <a:bodyPr/>
        <a:lstStyle/>
        <a:p>
          <a:endParaRPr lang="en-US"/>
        </a:p>
      </dgm:t>
    </dgm:pt>
    <dgm:pt modelId="{697CBF96-3D0C-4B42-9D20-0D098511D59B}" type="sibTrans" cxnId="{621848BE-FCF0-4BE0-9AC5-EF0B04A7F319}">
      <dgm:prSet/>
      <dgm:spPr/>
      <dgm:t>
        <a:bodyPr/>
        <a:lstStyle/>
        <a:p>
          <a:endParaRPr lang="en-US"/>
        </a:p>
      </dgm:t>
    </dgm:pt>
    <dgm:pt modelId="{C2E6AC2A-602D-4195-83B0-D34C49C8C2F9}">
      <dgm:prSet/>
      <dgm:spPr/>
      <dgm:t>
        <a:bodyPr/>
        <a:lstStyle/>
        <a:p>
          <a:pPr>
            <a:buNone/>
          </a:pPr>
          <a:r>
            <a:rPr lang="en-GB" dirty="0"/>
            <a:t>What are some best practices with MS Graph?</a:t>
          </a:r>
          <a:endParaRPr lang="en-US" dirty="0"/>
        </a:p>
      </dgm:t>
    </dgm:pt>
    <dgm:pt modelId="{F76D4348-844A-4220-8D45-80F55A0441AC}" type="parTrans" cxnId="{C4539181-DD8C-4B88-9B2F-BAF7004FA9AA}">
      <dgm:prSet/>
      <dgm:spPr/>
      <dgm:t>
        <a:bodyPr/>
        <a:lstStyle/>
        <a:p>
          <a:endParaRPr lang="en-US"/>
        </a:p>
      </dgm:t>
    </dgm:pt>
    <dgm:pt modelId="{67B11960-D58C-4589-A303-B7488199B070}" type="sibTrans" cxnId="{C4539181-DD8C-4B88-9B2F-BAF7004FA9AA}">
      <dgm:prSet/>
      <dgm:spPr/>
      <dgm:t>
        <a:bodyPr/>
        <a:lstStyle/>
        <a:p>
          <a:endParaRPr lang="en-US"/>
        </a:p>
      </dgm:t>
    </dgm:pt>
    <dgm:pt modelId="{163DC64D-9E10-456B-9C5E-A9B36962CE0B}">
      <dgm:prSet/>
      <dgm:spPr/>
      <dgm:t>
        <a:bodyPr/>
        <a:lstStyle/>
        <a:p>
          <a:r>
            <a:rPr lang="en-US" dirty="0"/>
            <a:t>Where do developers go to register an app?</a:t>
          </a:r>
        </a:p>
      </dgm:t>
    </dgm:pt>
    <dgm:pt modelId="{4054CA93-5954-4EC2-AE09-C1FABB24D471}" type="parTrans" cxnId="{9EFB27DB-867D-4940-9379-D43AF18C5CF7}">
      <dgm:prSet/>
      <dgm:spPr/>
      <dgm:t>
        <a:bodyPr/>
        <a:lstStyle/>
        <a:p>
          <a:endParaRPr lang="en-US"/>
        </a:p>
      </dgm:t>
    </dgm:pt>
    <dgm:pt modelId="{3E7D00CD-99A9-4730-AE4F-BA19F9D236A1}" type="sibTrans" cxnId="{9EFB27DB-867D-4940-9379-D43AF18C5CF7}">
      <dgm:prSet/>
      <dgm:spPr/>
      <dgm:t>
        <a:bodyPr/>
        <a:lstStyle/>
        <a:p>
          <a:endParaRPr lang="en-US"/>
        </a:p>
      </dgm:t>
    </dgm:pt>
    <dgm:pt modelId="{EFEDE419-895C-4541-8103-5FE82BE00364}">
      <dgm:prSet/>
      <dgm:spPr/>
      <dgm:t>
        <a:bodyPr/>
        <a:lstStyle/>
        <a:p>
          <a:pPr>
            <a:buNone/>
          </a:pPr>
          <a:r>
            <a:rPr lang="en-US" dirty="0"/>
            <a:t> No</a:t>
          </a:r>
        </a:p>
      </dgm:t>
    </dgm:pt>
    <dgm:pt modelId="{B5BC0F38-CCE0-4D5B-A514-20C492D90F62}" type="parTrans" cxnId="{AF0239BC-9CE1-44C3-BD50-95997BF3D05C}">
      <dgm:prSet/>
      <dgm:spPr/>
      <dgm:t>
        <a:bodyPr/>
        <a:lstStyle/>
        <a:p>
          <a:endParaRPr lang="en-US"/>
        </a:p>
      </dgm:t>
    </dgm:pt>
    <dgm:pt modelId="{46B9C2A5-78AD-4F54-83C7-E9E22B984A16}" type="sibTrans" cxnId="{AF0239BC-9CE1-44C3-BD50-95997BF3D05C}">
      <dgm:prSet/>
      <dgm:spPr/>
      <dgm:t>
        <a:bodyPr/>
        <a:lstStyle/>
        <a:p>
          <a:endParaRPr lang="en-US"/>
        </a:p>
      </dgm:t>
    </dgm:pt>
    <dgm:pt modelId="{BCF8D50F-257A-44B2-A834-F6AC72CAD26C}">
      <dgm:prSet/>
      <dgm:spPr/>
      <dgm:t>
        <a:bodyPr/>
        <a:lstStyle/>
        <a:p>
          <a:pPr>
            <a:buNone/>
          </a:pPr>
          <a:r>
            <a:rPr lang="en-US" dirty="0"/>
            <a:t>Azure Active Directory -&gt; App registrations</a:t>
          </a:r>
        </a:p>
      </dgm:t>
    </dgm:pt>
    <dgm:pt modelId="{6A7A8FA1-1608-4BBB-8AB2-046911CBD37F}" type="parTrans" cxnId="{12CBCC59-3E30-4AED-973A-2D7787A6F9B6}">
      <dgm:prSet/>
      <dgm:spPr/>
      <dgm:t>
        <a:bodyPr/>
        <a:lstStyle/>
        <a:p>
          <a:endParaRPr lang="en-US"/>
        </a:p>
      </dgm:t>
    </dgm:pt>
    <dgm:pt modelId="{4B8E7CAC-0792-4497-A9F2-A53FD06ACD48}" type="sibTrans" cxnId="{12CBCC59-3E30-4AED-973A-2D7787A6F9B6}">
      <dgm:prSet/>
      <dgm:spPr/>
      <dgm:t>
        <a:bodyPr/>
        <a:lstStyle/>
        <a:p>
          <a:endParaRPr lang="en-US"/>
        </a:p>
      </dgm:t>
    </dgm:pt>
    <dgm:pt modelId="{45B10C6F-742B-451C-8F6C-4E646E8AC6CE}">
      <dgm:prSet/>
      <dgm:spPr/>
      <dgm:t>
        <a:bodyPr/>
        <a:lstStyle/>
        <a:p>
          <a:pPr>
            <a:buNone/>
          </a:pPr>
          <a:r>
            <a:rPr lang="en-US" strike="sngStrike" dirty="0"/>
            <a:t>Create a new SQL database to store any new attributes</a:t>
          </a:r>
        </a:p>
      </dgm:t>
    </dgm:pt>
    <dgm:pt modelId="{96DA6F73-A20C-41CE-A272-9C282278714F}" type="parTrans" cxnId="{61634567-2AF6-414A-B5B6-73689CC6507C}">
      <dgm:prSet/>
      <dgm:spPr/>
      <dgm:t>
        <a:bodyPr/>
        <a:lstStyle/>
        <a:p>
          <a:endParaRPr lang="en-US"/>
        </a:p>
      </dgm:t>
    </dgm:pt>
    <dgm:pt modelId="{B8710076-FB0A-4A66-B496-C1C855C121F9}" type="sibTrans" cxnId="{61634567-2AF6-414A-B5B6-73689CC6507C}">
      <dgm:prSet/>
      <dgm:spPr/>
      <dgm:t>
        <a:bodyPr/>
        <a:lstStyle/>
        <a:p>
          <a:endParaRPr lang="en-US"/>
        </a:p>
      </dgm:t>
    </dgm:pt>
    <dgm:pt modelId="{04622579-A9DF-43BA-BC24-F7FBB98C1F87}">
      <dgm:prSet/>
      <dgm:spPr/>
      <dgm:t>
        <a:bodyPr/>
        <a:lstStyle/>
        <a:p>
          <a:pPr>
            <a:buNone/>
          </a:pPr>
          <a:r>
            <a:rPr lang="en-US"/>
            <a:t>Chain commands together using batches</a:t>
          </a:r>
          <a:endParaRPr lang="en-US" dirty="0"/>
        </a:p>
      </dgm:t>
    </dgm:pt>
    <dgm:pt modelId="{296D764E-512B-478D-8A53-C3C6E73D2AEF}" type="parTrans" cxnId="{63B71A52-E76A-49FF-B30A-D937EAB611B7}">
      <dgm:prSet/>
      <dgm:spPr/>
      <dgm:t>
        <a:bodyPr/>
        <a:lstStyle/>
        <a:p>
          <a:endParaRPr lang="en-US"/>
        </a:p>
      </dgm:t>
    </dgm:pt>
    <dgm:pt modelId="{72CE517E-D14D-4739-8D34-0D2A417EEA8A}" type="sibTrans" cxnId="{63B71A52-E76A-49FF-B30A-D937EAB611B7}">
      <dgm:prSet/>
      <dgm:spPr/>
      <dgm:t>
        <a:bodyPr/>
        <a:lstStyle/>
        <a:p>
          <a:endParaRPr lang="en-US"/>
        </a:p>
      </dgm:t>
    </dgm:pt>
    <dgm:pt modelId="{7CC13989-1EA2-406D-8500-1F7AD75C71AE}">
      <dgm:prSet/>
      <dgm:spPr/>
      <dgm:t>
        <a:bodyPr/>
        <a:lstStyle/>
        <a:p>
          <a:pPr>
            <a:buNone/>
          </a:pPr>
          <a:r>
            <a:rPr lang="en-US" dirty="0"/>
            <a:t>Monitor changes using MS Graph </a:t>
          </a:r>
          <a:r>
            <a:rPr lang="en-US" dirty="0" err="1"/>
            <a:t>webhooks</a:t>
          </a:r>
          <a:endParaRPr lang="en-US" dirty="0"/>
        </a:p>
      </dgm:t>
    </dgm:pt>
    <dgm:pt modelId="{23B94146-0EDD-464F-8B54-4416DEE3EB21}" type="parTrans" cxnId="{D780DC26-2350-4C1D-B91E-4B22EA90663F}">
      <dgm:prSet/>
      <dgm:spPr/>
      <dgm:t>
        <a:bodyPr/>
        <a:lstStyle/>
        <a:p>
          <a:endParaRPr lang="en-US"/>
        </a:p>
      </dgm:t>
    </dgm:pt>
    <dgm:pt modelId="{E1A7F32B-FD9A-49FA-BA9F-0D7DF232770E}" type="sibTrans" cxnId="{D780DC26-2350-4C1D-B91E-4B22EA90663F}">
      <dgm:prSet/>
      <dgm:spPr/>
      <dgm:t>
        <a:bodyPr/>
        <a:lstStyle/>
        <a:p>
          <a:endParaRPr lang="en-US"/>
        </a:p>
      </dgm:t>
    </dgm:pt>
    <dgm:pt modelId="{013AB6D4-A93E-47DE-AC17-978CDEAC4B20}" type="pres">
      <dgm:prSet presAssocID="{764616EB-ED30-45D3-87EA-514858EC2481}" presName="linear" presStyleCnt="0">
        <dgm:presLayoutVars>
          <dgm:dir/>
          <dgm:animLvl val="lvl"/>
          <dgm:resizeHandles val="exact"/>
        </dgm:presLayoutVars>
      </dgm:prSet>
      <dgm:spPr/>
    </dgm:pt>
    <dgm:pt modelId="{625676C7-3759-4B46-848C-F883EB263C9E}" type="pres">
      <dgm:prSet presAssocID="{6767E7B0-0C0E-416A-AF8F-F1CC662C08CA}" presName="parentLin" presStyleCnt="0"/>
      <dgm:spPr/>
    </dgm:pt>
    <dgm:pt modelId="{359577F3-350F-4BF9-B93C-915E3F9CDA99}" type="pres">
      <dgm:prSet presAssocID="{6767E7B0-0C0E-416A-AF8F-F1CC662C08CA}" presName="parentLeftMargin" presStyleLbl="node1" presStyleIdx="0" presStyleCnt="3"/>
      <dgm:spPr/>
    </dgm:pt>
    <dgm:pt modelId="{9209B674-4702-4807-B0BE-EBA6E99BEB7D}" type="pres">
      <dgm:prSet presAssocID="{6767E7B0-0C0E-416A-AF8F-F1CC662C08CA}" presName="parentText" presStyleLbl="node1" presStyleIdx="0" presStyleCnt="3">
        <dgm:presLayoutVars>
          <dgm:chMax val="0"/>
          <dgm:bulletEnabled val="1"/>
        </dgm:presLayoutVars>
      </dgm:prSet>
      <dgm:spPr/>
    </dgm:pt>
    <dgm:pt modelId="{AD041A11-9733-49E6-AD7A-150311B6238B}" type="pres">
      <dgm:prSet presAssocID="{6767E7B0-0C0E-416A-AF8F-F1CC662C08CA}" presName="negativeSpace" presStyleCnt="0"/>
      <dgm:spPr/>
    </dgm:pt>
    <dgm:pt modelId="{C4A6DCD2-C317-44F2-B8E2-42257E4A658D}" type="pres">
      <dgm:prSet presAssocID="{6767E7B0-0C0E-416A-AF8F-F1CC662C08CA}" presName="childText" presStyleLbl="conFgAcc1" presStyleIdx="0" presStyleCnt="3">
        <dgm:presLayoutVars>
          <dgm:bulletEnabled val="1"/>
        </dgm:presLayoutVars>
      </dgm:prSet>
      <dgm:spPr/>
    </dgm:pt>
    <dgm:pt modelId="{8161C5BC-FB4F-4D7F-8A47-2BDB6A0B75CF}" type="pres">
      <dgm:prSet presAssocID="{697CBF96-3D0C-4B42-9D20-0D098511D59B}" presName="spaceBetweenRectangles" presStyleCnt="0"/>
      <dgm:spPr/>
    </dgm:pt>
    <dgm:pt modelId="{17CE792C-FBCF-4DDB-BB86-CD1A39D55767}" type="pres">
      <dgm:prSet presAssocID="{C2E6AC2A-602D-4195-83B0-D34C49C8C2F9}" presName="parentLin" presStyleCnt="0"/>
      <dgm:spPr/>
    </dgm:pt>
    <dgm:pt modelId="{3F81515C-FA39-44A4-9004-9BD97C327447}" type="pres">
      <dgm:prSet presAssocID="{C2E6AC2A-602D-4195-83B0-D34C49C8C2F9}" presName="parentLeftMargin" presStyleLbl="node1" presStyleIdx="0" presStyleCnt="3"/>
      <dgm:spPr/>
    </dgm:pt>
    <dgm:pt modelId="{0A900138-EFF7-49A7-B273-3D9F4AB28F9A}" type="pres">
      <dgm:prSet presAssocID="{C2E6AC2A-602D-4195-83B0-D34C49C8C2F9}" presName="parentText" presStyleLbl="node1" presStyleIdx="1" presStyleCnt="3">
        <dgm:presLayoutVars>
          <dgm:chMax val="0"/>
          <dgm:bulletEnabled val="1"/>
        </dgm:presLayoutVars>
      </dgm:prSet>
      <dgm:spPr/>
    </dgm:pt>
    <dgm:pt modelId="{B8021045-32D5-4667-856A-32B38188863A}" type="pres">
      <dgm:prSet presAssocID="{C2E6AC2A-602D-4195-83B0-D34C49C8C2F9}" presName="negativeSpace" presStyleCnt="0"/>
      <dgm:spPr/>
    </dgm:pt>
    <dgm:pt modelId="{8973525A-C8AC-4C9C-A303-84301CD4C580}" type="pres">
      <dgm:prSet presAssocID="{C2E6AC2A-602D-4195-83B0-D34C49C8C2F9}" presName="childText" presStyleLbl="conFgAcc1" presStyleIdx="1" presStyleCnt="3" custLinFactY="2364" custLinFactNeighborX="-21127" custLinFactNeighborY="100000">
        <dgm:presLayoutVars>
          <dgm:bulletEnabled val="1"/>
        </dgm:presLayoutVars>
      </dgm:prSet>
      <dgm:spPr/>
    </dgm:pt>
    <dgm:pt modelId="{2807FDA8-DEC9-4C7C-B5F0-5B73F9218693}" type="pres">
      <dgm:prSet presAssocID="{67B11960-D58C-4589-A303-B7488199B070}" presName="spaceBetweenRectangles" presStyleCnt="0"/>
      <dgm:spPr/>
    </dgm:pt>
    <dgm:pt modelId="{E31CBC8E-1866-4A73-B345-ADD2D93A375C}" type="pres">
      <dgm:prSet presAssocID="{163DC64D-9E10-456B-9C5E-A9B36962CE0B}" presName="parentLin" presStyleCnt="0"/>
      <dgm:spPr/>
    </dgm:pt>
    <dgm:pt modelId="{1BDF99BA-049D-4CE5-B9C1-A4B0AF73A0A8}" type="pres">
      <dgm:prSet presAssocID="{163DC64D-9E10-456B-9C5E-A9B36962CE0B}" presName="parentLeftMargin" presStyleLbl="node1" presStyleIdx="1" presStyleCnt="3"/>
      <dgm:spPr/>
    </dgm:pt>
    <dgm:pt modelId="{4631CE87-F0B1-4EC9-897F-285F3F084F1A}" type="pres">
      <dgm:prSet presAssocID="{163DC64D-9E10-456B-9C5E-A9B36962CE0B}" presName="parentText" presStyleLbl="node1" presStyleIdx="2" presStyleCnt="3">
        <dgm:presLayoutVars>
          <dgm:chMax val="0"/>
          <dgm:bulletEnabled val="1"/>
        </dgm:presLayoutVars>
      </dgm:prSet>
      <dgm:spPr/>
    </dgm:pt>
    <dgm:pt modelId="{063E2F7A-2C4B-4B0A-A09A-383A1518BB73}" type="pres">
      <dgm:prSet presAssocID="{163DC64D-9E10-456B-9C5E-A9B36962CE0B}" presName="negativeSpace" presStyleCnt="0"/>
      <dgm:spPr/>
    </dgm:pt>
    <dgm:pt modelId="{6E5C3E44-6DE4-4756-A9A4-AC43497F053B}" type="pres">
      <dgm:prSet presAssocID="{163DC64D-9E10-456B-9C5E-A9B36962CE0B}" presName="childText" presStyleLbl="conFgAcc1" presStyleIdx="2" presStyleCnt="3">
        <dgm:presLayoutVars>
          <dgm:bulletEnabled val="1"/>
        </dgm:presLayoutVars>
      </dgm:prSet>
      <dgm:spPr/>
    </dgm:pt>
  </dgm:ptLst>
  <dgm:cxnLst>
    <dgm:cxn modelId="{D780DC26-2350-4C1D-B91E-4B22EA90663F}" srcId="{C2E6AC2A-602D-4195-83B0-D34C49C8C2F9}" destId="{7CC13989-1EA2-406D-8500-1F7AD75C71AE}" srcOrd="2" destOrd="0" parTransId="{23B94146-0EDD-464F-8B54-4416DEE3EB21}" sibTransId="{E1A7F32B-FD9A-49FA-BA9F-0D7DF232770E}"/>
    <dgm:cxn modelId="{00D35428-C86B-4BE6-A23F-92C498099D98}" type="presOf" srcId="{6767E7B0-0C0E-416A-AF8F-F1CC662C08CA}" destId="{359577F3-350F-4BF9-B93C-915E3F9CDA99}" srcOrd="0" destOrd="0" presId="urn:microsoft.com/office/officeart/2005/8/layout/list1"/>
    <dgm:cxn modelId="{A097CB29-BE67-4A8C-B5DA-585E113C73BA}" type="presOf" srcId="{7CC13989-1EA2-406D-8500-1F7AD75C71AE}" destId="{8973525A-C8AC-4C9C-A303-84301CD4C580}" srcOrd="0" destOrd="2" presId="urn:microsoft.com/office/officeart/2005/8/layout/list1"/>
    <dgm:cxn modelId="{F56B493F-30EF-46F6-AD8B-CCBE048AFCE5}" type="presOf" srcId="{163DC64D-9E10-456B-9C5E-A9B36962CE0B}" destId="{4631CE87-F0B1-4EC9-897F-285F3F084F1A}" srcOrd="1" destOrd="0" presId="urn:microsoft.com/office/officeart/2005/8/layout/list1"/>
    <dgm:cxn modelId="{40A5B043-6924-4811-B6BF-6B95F8BF8B76}" type="presOf" srcId="{C2E6AC2A-602D-4195-83B0-D34C49C8C2F9}" destId="{0A900138-EFF7-49A7-B273-3D9F4AB28F9A}" srcOrd="1" destOrd="0" presId="urn:microsoft.com/office/officeart/2005/8/layout/list1"/>
    <dgm:cxn modelId="{61634567-2AF6-414A-B5B6-73689CC6507C}" srcId="{C2E6AC2A-602D-4195-83B0-D34C49C8C2F9}" destId="{45B10C6F-742B-451C-8F6C-4E646E8AC6CE}" srcOrd="0" destOrd="0" parTransId="{96DA6F73-A20C-41CE-A272-9C282278714F}" sibTransId="{B8710076-FB0A-4A66-B496-C1C855C121F9}"/>
    <dgm:cxn modelId="{D4234B68-4772-44AE-A609-A06029418D69}" type="presOf" srcId="{BCF8D50F-257A-44B2-A834-F6AC72CAD26C}" destId="{6E5C3E44-6DE4-4756-A9A4-AC43497F053B}" srcOrd="0" destOrd="0" presId="urn:microsoft.com/office/officeart/2005/8/layout/list1"/>
    <dgm:cxn modelId="{94C2D569-FD2E-4857-B52B-6FDFF8055B27}" type="presOf" srcId="{163DC64D-9E10-456B-9C5E-A9B36962CE0B}" destId="{1BDF99BA-049D-4CE5-B9C1-A4B0AF73A0A8}" srcOrd="0" destOrd="0" presId="urn:microsoft.com/office/officeart/2005/8/layout/list1"/>
    <dgm:cxn modelId="{63B71A52-E76A-49FF-B30A-D937EAB611B7}" srcId="{C2E6AC2A-602D-4195-83B0-D34C49C8C2F9}" destId="{04622579-A9DF-43BA-BC24-F7FBB98C1F87}" srcOrd="1" destOrd="0" parTransId="{296D764E-512B-478D-8A53-C3C6E73D2AEF}" sibTransId="{72CE517E-D14D-4739-8D34-0D2A417EEA8A}"/>
    <dgm:cxn modelId="{D2C19B53-207C-405B-A215-E80116AE79E8}" type="presOf" srcId="{45B10C6F-742B-451C-8F6C-4E646E8AC6CE}" destId="{8973525A-C8AC-4C9C-A303-84301CD4C580}" srcOrd="0" destOrd="0" presId="urn:microsoft.com/office/officeart/2005/8/layout/list1"/>
    <dgm:cxn modelId="{43E5E476-60E3-48EE-B71C-5E5AEFF770AB}" type="presOf" srcId="{764616EB-ED30-45D3-87EA-514858EC2481}" destId="{013AB6D4-A93E-47DE-AC17-978CDEAC4B20}" srcOrd="0" destOrd="0" presId="urn:microsoft.com/office/officeart/2005/8/layout/list1"/>
    <dgm:cxn modelId="{0872CB77-168F-4379-B39C-4579F74B9E7F}" type="presOf" srcId="{C2E6AC2A-602D-4195-83B0-D34C49C8C2F9}" destId="{3F81515C-FA39-44A4-9004-9BD97C327447}" srcOrd="0" destOrd="0" presId="urn:microsoft.com/office/officeart/2005/8/layout/list1"/>
    <dgm:cxn modelId="{12CBCC59-3E30-4AED-973A-2D7787A6F9B6}" srcId="{163DC64D-9E10-456B-9C5E-A9B36962CE0B}" destId="{BCF8D50F-257A-44B2-A834-F6AC72CAD26C}" srcOrd="0" destOrd="0" parTransId="{6A7A8FA1-1608-4BBB-8AB2-046911CBD37F}" sibTransId="{4B8E7CAC-0792-4497-A9F2-A53FD06ACD48}"/>
    <dgm:cxn modelId="{C4539181-DD8C-4B88-9B2F-BAF7004FA9AA}" srcId="{764616EB-ED30-45D3-87EA-514858EC2481}" destId="{C2E6AC2A-602D-4195-83B0-D34C49C8C2F9}" srcOrd="1" destOrd="0" parTransId="{F76D4348-844A-4220-8D45-80F55A0441AC}" sibTransId="{67B11960-D58C-4589-A303-B7488199B070}"/>
    <dgm:cxn modelId="{4CA6A387-657E-40EB-A679-91D5E9C8E510}" type="presOf" srcId="{04622579-A9DF-43BA-BC24-F7FBB98C1F87}" destId="{8973525A-C8AC-4C9C-A303-84301CD4C580}" srcOrd="0" destOrd="1" presId="urn:microsoft.com/office/officeart/2005/8/layout/list1"/>
    <dgm:cxn modelId="{AF0239BC-9CE1-44C3-BD50-95997BF3D05C}" srcId="{6767E7B0-0C0E-416A-AF8F-F1CC662C08CA}" destId="{EFEDE419-895C-4541-8103-5FE82BE00364}" srcOrd="0" destOrd="0" parTransId="{B5BC0F38-CCE0-4D5B-A514-20C492D90F62}" sibTransId="{46B9C2A5-78AD-4F54-83C7-E9E22B984A16}"/>
    <dgm:cxn modelId="{621848BE-FCF0-4BE0-9AC5-EF0B04A7F319}" srcId="{764616EB-ED30-45D3-87EA-514858EC2481}" destId="{6767E7B0-0C0E-416A-AF8F-F1CC662C08CA}" srcOrd="0" destOrd="0" parTransId="{0DBAC9D9-1B83-42D8-9E50-7D641FF8455D}" sibTransId="{697CBF96-3D0C-4B42-9D20-0D098511D59B}"/>
    <dgm:cxn modelId="{4B679EBE-3079-40BE-87B2-C6106ACB48C9}" type="presOf" srcId="{6767E7B0-0C0E-416A-AF8F-F1CC662C08CA}" destId="{9209B674-4702-4807-B0BE-EBA6E99BEB7D}" srcOrd="1" destOrd="0" presId="urn:microsoft.com/office/officeart/2005/8/layout/list1"/>
    <dgm:cxn modelId="{9EFB27DB-867D-4940-9379-D43AF18C5CF7}" srcId="{764616EB-ED30-45D3-87EA-514858EC2481}" destId="{163DC64D-9E10-456B-9C5E-A9B36962CE0B}" srcOrd="2" destOrd="0" parTransId="{4054CA93-5954-4EC2-AE09-C1FABB24D471}" sibTransId="{3E7D00CD-99A9-4730-AE4F-BA19F9D236A1}"/>
    <dgm:cxn modelId="{09A259E2-FD5A-43B4-B730-9025AFFB9EE0}" type="presOf" srcId="{EFEDE419-895C-4541-8103-5FE82BE00364}" destId="{C4A6DCD2-C317-44F2-B8E2-42257E4A658D}" srcOrd="0" destOrd="0" presId="urn:microsoft.com/office/officeart/2005/8/layout/list1"/>
    <dgm:cxn modelId="{F33C3F19-BD3B-4CFA-9ED2-3BBD27B3D082}" type="presParOf" srcId="{013AB6D4-A93E-47DE-AC17-978CDEAC4B20}" destId="{625676C7-3759-4B46-848C-F883EB263C9E}" srcOrd="0" destOrd="0" presId="urn:microsoft.com/office/officeart/2005/8/layout/list1"/>
    <dgm:cxn modelId="{77EF6179-D3F0-474C-BB1C-698026560F16}" type="presParOf" srcId="{625676C7-3759-4B46-848C-F883EB263C9E}" destId="{359577F3-350F-4BF9-B93C-915E3F9CDA99}" srcOrd="0" destOrd="0" presId="urn:microsoft.com/office/officeart/2005/8/layout/list1"/>
    <dgm:cxn modelId="{ECFB39D5-D1B6-4999-A554-CCAAD35BDEAB}" type="presParOf" srcId="{625676C7-3759-4B46-848C-F883EB263C9E}" destId="{9209B674-4702-4807-B0BE-EBA6E99BEB7D}" srcOrd="1" destOrd="0" presId="urn:microsoft.com/office/officeart/2005/8/layout/list1"/>
    <dgm:cxn modelId="{7D95CCEC-C5D8-472C-9C8B-7130813C6163}" type="presParOf" srcId="{013AB6D4-A93E-47DE-AC17-978CDEAC4B20}" destId="{AD041A11-9733-49E6-AD7A-150311B6238B}" srcOrd="1" destOrd="0" presId="urn:microsoft.com/office/officeart/2005/8/layout/list1"/>
    <dgm:cxn modelId="{759A15D3-A73D-4A36-9D02-FFCEC94A281D}" type="presParOf" srcId="{013AB6D4-A93E-47DE-AC17-978CDEAC4B20}" destId="{C4A6DCD2-C317-44F2-B8E2-42257E4A658D}" srcOrd="2" destOrd="0" presId="urn:microsoft.com/office/officeart/2005/8/layout/list1"/>
    <dgm:cxn modelId="{67BDDA01-C9D9-42C9-B921-2353240D5BDE}" type="presParOf" srcId="{013AB6D4-A93E-47DE-AC17-978CDEAC4B20}" destId="{8161C5BC-FB4F-4D7F-8A47-2BDB6A0B75CF}" srcOrd="3" destOrd="0" presId="urn:microsoft.com/office/officeart/2005/8/layout/list1"/>
    <dgm:cxn modelId="{D853F6E4-7741-43C4-8DC2-CC967B186787}" type="presParOf" srcId="{013AB6D4-A93E-47DE-AC17-978CDEAC4B20}" destId="{17CE792C-FBCF-4DDB-BB86-CD1A39D55767}" srcOrd="4" destOrd="0" presId="urn:microsoft.com/office/officeart/2005/8/layout/list1"/>
    <dgm:cxn modelId="{7664C75A-D5BB-4177-90BF-D2AA82F854A7}" type="presParOf" srcId="{17CE792C-FBCF-4DDB-BB86-CD1A39D55767}" destId="{3F81515C-FA39-44A4-9004-9BD97C327447}" srcOrd="0" destOrd="0" presId="urn:microsoft.com/office/officeart/2005/8/layout/list1"/>
    <dgm:cxn modelId="{75EC1383-570D-48F8-B3F2-F25D8970CEC4}" type="presParOf" srcId="{17CE792C-FBCF-4DDB-BB86-CD1A39D55767}" destId="{0A900138-EFF7-49A7-B273-3D9F4AB28F9A}" srcOrd="1" destOrd="0" presId="urn:microsoft.com/office/officeart/2005/8/layout/list1"/>
    <dgm:cxn modelId="{401664D8-F110-4802-8BB1-42FEACB10E3F}" type="presParOf" srcId="{013AB6D4-A93E-47DE-AC17-978CDEAC4B20}" destId="{B8021045-32D5-4667-856A-32B38188863A}" srcOrd="5" destOrd="0" presId="urn:microsoft.com/office/officeart/2005/8/layout/list1"/>
    <dgm:cxn modelId="{E5B866DC-4009-4B06-9161-8D244DE966E8}" type="presParOf" srcId="{013AB6D4-A93E-47DE-AC17-978CDEAC4B20}" destId="{8973525A-C8AC-4C9C-A303-84301CD4C580}" srcOrd="6" destOrd="0" presId="urn:microsoft.com/office/officeart/2005/8/layout/list1"/>
    <dgm:cxn modelId="{A0513C43-20F6-469D-8710-884C410D97F3}" type="presParOf" srcId="{013AB6D4-A93E-47DE-AC17-978CDEAC4B20}" destId="{2807FDA8-DEC9-4C7C-B5F0-5B73F9218693}" srcOrd="7" destOrd="0" presId="urn:microsoft.com/office/officeart/2005/8/layout/list1"/>
    <dgm:cxn modelId="{F31C72B1-08FE-455A-B645-0BD8B9F3B70A}" type="presParOf" srcId="{013AB6D4-A93E-47DE-AC17-978CDEAC4B20}" destId="{E31CBC8E-1866-4A73-B345-ADD2D93A375C}" srcOrd="8" destOrd="0" presId="urn:microsoft.com/office/officeart/2005/8/layout/list1"/>
    <dgm:cxn modelId="{81C99F2A-AC01-4BCB-8D67-E2091FD6897C}" type="presParOf" srcId="{E31CBC8E-1866-4A73-B345-ADD2D93A375C}" destId="{1BDF99BA-049D-4CE5-B9C1-A4B0AF73A0A8}" srcOrd="0" destOrd="0" presId="urn:microsoft.com/office/officeart/2005/8/layout/list1"/>
    <dgm:cxn modelId="{E0A12BBF-284F-4AE8-9924-DF142DCE08BB}" type="presParOf" srcId="{E31CBC8E-1866-4A73-B345-ADD2D93A375C}" destId="{4631CE87-F0B1-4EC9-897F-285F3F084F1A}" srcOrd="1" destOrd="0" presId="urn:microsoft.com/office/officeart/2005/8/layout/list1"/>
    <dgm:cxn modelId="{3083C368-81D3-4B68-A94A-98D56AE560EC}" type="presParOf" srcId="{013AB6D4-A93E-47DE-AC17-978CDEAC4B20}" destId="{063E2F7A-2C4B-4B0A-A09A-383A1518BB73}" srcOrd="9" destOrd="0" presId="urn:microsoft.com/office/officeart/2005/8/layout/list1"/>
    <dgm:cxn modelId="{78A169F0-F101-45D0-8BB6-D4CB13858290}" type="presParOf" srcId="{013AB6D4-A93E-47DE-AC17-978CDEAC4B20}" destId="{6E5C3E44-6DE4-4756-A9A4-AC43497F053B}"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A4869C-5DB1-4EE3-A8B5-E02445FEB935}">
      <dsp:nvSpPr>
        <dsp:cNvPr id="0" name=""/>
        <dsp:cNvSpPr/>
      </dsp:nvSpPr>
      <dsp:spPr>
        <a:xfrm>
          <a:off x="0" y="3554930"/>
          <a:ext cx="8740142" cy="333318"/>
        </a:xfrm>
        <a:prstGeom prst="rec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Take the presentation files home with you</a:t>
          </a:r>
          <a:endParaRPr lang="EN-US" sz="1100" kern="1200" dirty="0"/>
        </a:p>
      </dsp:txBody>
      <dsp:txXfrm>
        <a:off x="0" y="3554930"/>
        <a:ext cx="8740142" cy="333318"/>
      </dsp:txXfrm>
    </dsp:sp>
    <dsp:sp modelId="{904050D7-94FA-478B-8FD1-0867D7B436BA}">
      <dsp:nvSpPr>
        <dsp:cNvPr id="0" name=""/>
        <dsp:cNvSpPr/>
      </dsp:nvSpPr>
      <dsp:spPr>
        <a:xfrm rot="10800000">
          <a:off x="0" y="3047285"/>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Add notes to your copy of the presentation, if required</a:t>
          </a:r>
          <a:endParaRPr lang="EN-US" sz="1100" kern="1200" dirty="0"/>
        </a:p>
      </dsp:txBody>
      <dsp:txXfrm rot="10800000">
        <a:off x="0" y="3047285"/>
        <a:ext cx="8740142" cy="333101"/>
      </dsp:txXfrm>
    </dsp:sp>
    <dsp:sp modelId="{3715B1D8-ED37-4544-AE67-94CBD91126A7}">
      <dsp:nvSpPr>
        <dsp:cNvPr id="0" name=""/>
        <dsp:cNvSpPr/>
      </dsp:nvSpPr>
      <dsp:spPr>
        <a:xfrm rot="10800000">
          <a:off x="0" y="2539641"/>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Read any supporting text—now or after the delivery</a:t>
          </a:r>
          <a:endParaRPr lang="EN-US" sz="1100" kern="1200" dirty="0"/>
        </a:p>
      </dsp:txBody>
      <dsp:txXfrm rot="10800000">
        <a:off x="0" y="2539641"/>
        <a:ext cx="8740142" cy="333101"/>
      </dsp:txXfrm>
    </dsp:sp>
    <dsp:sp modelId="{F76F6CA7-A2FE-43CA-8A44-B42941AED02F}">
      <dsp:nvSpPr>
        <dsp:cNvPr id="0" name=""/>
        <dsp:cNvSpPr/>
      </dsp:nvSpPr>
      <dsp:spPr>
        <a:xfrm rot="10800000">
          <a:off x="0" y="2031996"/>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In the </a:t>
          </a:r>
          <a:r>
            <a:rPr lang="EN-US" sz="1100" b="1" kern="1200" baseline="0" dirty="0"/>
            <a:t>Notes Page </a:t>
          </a:r>
          <a:r>
            <a:rPr lang="EN-US" sz="1100" kern="1200" baseline="0" dirty="0"/>
            <a:t>view, you can:</a:t>
          </a:r>
          <a:endParaRPr lang="EN-US" sz="1100" kern="1200" dirty="0"/>
        </a:p>
      </dsp:txBody>
      <dsp:txXfrm rot="10800000">
        <a:off x="0" y="2031996"/>
        <a:ext cx="8740142" cy="333101"/>
      </dsp:txXfrm>
    </dsp:sp>
    <dsp:sp modelId="{B67E9DF6-D6FC-47B3-BE73-16EC46978AB6}">
      <dsp:nvSpPr>
        <dsp:cNvPr id="0" name=""/>
        <dsp:cNvSpPr/>
      </dsp:nvSpPr>
      <dsp:spPr>
        <a:xfrm rot="10800000">
          <a:off x="0" y="1524352"/>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Zoom in or zoom out, if required</a:t>
          </a:r>
          <a:endParaRPr lang="EN-US" sz="1100" kern="1200" dirty="0"/>
        </a:p>
      </dsp:txBody>
      <dsp:txXfrm rot="10800000">
        <a:off x="0" y="1524352"/>
        <a:ext cx="8740142" cy="333101"/>
      </dsp:txXfrm>
    </dsp:sp>
    <dsp:sp modelId="{CA107408-9172-49F2-8801-6577ED3311CF}">
      <dsp:nvSpPr>
        <dsp:cNvPr id="0" name=""/>
        <dsp:cNvSpPr/>
      </dsp:nvSpPr>
      <dsp:spPr>
        <a:xfrm rot="10800000">
          <a:off x="0" y="1016708"/>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navigate through notes, use the Page Up and Page Down keys</a:t>
          </a:r>
          <a:endParaRPr lang="EN-US" sz="1100" kern="1200" dirty="0"/>
        </a:p>
      </dsp:txBody>
      <dsp:txXfrm rot="10800000">
        <a:off x="0" y="1016708"/>
        <a:ext cx="8740142" cy="333101"/>
      </dsp:txXfrm>
    </dsp:sp>
    <dsp:sp modelId="{8B615148-5452-468C-B1B0-B5D876ABE21F}">
      <dsp:nvSpPr>
        <dsp:cNvPr id="0" name=""/>
        <dsp:cNvSpPr/>
      </dsp:nvSpPr>
      <dsp:spPr>
        <a:xfrm rot="10800000">
          <a:off x="0" y="509063"/>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While in edit mode, click the </a:t>
          </a:r>
          <a:r>
            <a:rPr lang="en-US" sz="1100" b="1" kern="1200" baseline="0" dirty="0"/>
            <a:t>View </a:t>
          </a:r>
          <a:r>
            <a:rPr lang="en-US" sz="1100" kern="1200" baseline="0" dirty="0"/>
            <a:t>tab within the ribbon, and then click </a:t>
          </a:r>
          <a:r>
            <a:rPr lang="en-US" sz="1100" b="1" kern="1200" baseline="0" dirty="0"/>
            <a:t>Notes Page</a:t>
          </a:r>
          <a:r>
            <a:rPr lang="en-US" sz="1100" kern="1200" baseline="0" dirty="0"/>
            <a:t> </a:t>
          </a:r>
          <a:endParaRPr lang="en-US" sz="1100" kern="1200"/>
        </a:p>
      </dsp:txBody>
      <dsp:txXfrm rot="10800000">
        <a:off x="0" y="509063"/>
        <a:ext cx="8740142" cy="333101"/>
      </dsp:txXfrm>
    </dsp:sp>
    <dsp:sp modelId="{F588DFF6-9DE9-4979-A25A-527B7306D96F}">
      <dsp:nvSpPr>
        <dsp:cNvPr id="0" name=""/>
        <dsp:cNvSpPr/>
      </dsp:nvSpPr>
      <dsp:spPr>
        <a:xfrm rot="10800000">
          <a:off x="0" y="1419"/>
          <a:ext cx="8740142" cy="512644"/>
        </a:xfrm>
        <a:prstGeom prst="upArrowCallout">
          <a:avLst/>
        </a:prstGeom>
        <a:solidFill>
          <a:schemeClr val="accent3">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kern="1200" baseline="0" dirty="0"/>
            <a:t>To switch to </a:t>
          </a:r>
          <a:r>
            <a:rPr lang="EN-US" sz="1100" b="1" kern="1200" baseline="0" dirty="0"/>
            <a:t>Notes Page </a:t>
          </a:r>
          <a:r>
            <a:rPr lang="EN-US" sz="1100" kern="1200" baseline="0" dirty="0"/>
            <a:t>view:</a:t>
          </a:r>
          <a:endParaRPr lang="EN-US" sz="1100" kern="1200" dirty="0"/>
        </a:p>
      </dsp:txBody>
      <dsp:txXfrm rot="10800000">
        <a:off x="0" y="1419"/>
        <a:ext cx="8740142" cy="33310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04019-39D4-444C-9C86-DF941E2A9919}">
      <dsp:nvSpPr>
        <dsp:cNvPr id="0" name=""/>
        <dsp:cNvSpPr/>
      </dsp:nvSpPr>
      <dsp:spPr>
        <a:xfrm>
          <a:off x="0" y="313089"/>
          <a:ext cx="7346536" cy="14962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0173" tIns="395732" rIns="570173" bIns="135128" numCol="1" spcCol="1270" anchor="t" anchorCtr="0">
          <a:noAutofit/>
        </a:bodyPr>
        <a:lstStyle/>
        <a:p>
          <a:pPr marL="171450" lvl="1" indent="-171450" algn="l" defTabSz="844550">
            <a:lnSpc>
              <a:spcPct val="90000"/>
            </a:lnSpc>
            <a:spcBef>
              <a:spcPct val="0"/>
            </a:spcBef>
            <a:spcAft>
              <a:spcPct val="15000"/>
            </a:spcAft>
            <a:buChar char="•"/>
          </a:pPr>
          <a:r>
            <a:rPr lang="en-US" sz="1900" kern="1200" baseline="0" dirty="0"/>
            <a:t>What is Microsoft Graph</a:t>
          </a:r>
          <a:endParaRPr lang="en-US" sz="1900" kern="1200" dirty="0"/>
        </a:p>
        <a:p>
          <a:pPr marL="171450" lvl="1" indent="-171450" algn="l" defTabSz="844550">
            <a:lnSpc>
              <a:spcPct val="90000"/>
            </a:lnSpc>
            <a:spcBef>
              <a:spcPct val="0"/>
            </a:spcBef>
            <a:spcAft>
              <a:spcPct val="15000"/>
            </a:spcAft>
            <a:buChar char="•"/>
          </a:pPr>
          <a:r>
            <a:rPr lang="en-US" sz="1900" kern="1200" dirty="0"/>
            <a:t>When to use Microsoft Graph</a:t>
          </a:r>
        </a:p>
        <a:p>
          <a:pPr marL="171450" lvl="1" indent="-171450" algn="l" defTabSz="844550">
            <a:lnSpc>
              <a:spcPct val="90000"/>
            </a:lnSpc>
            <a:spcBef>
              <a:spcPct val="0"/>
            </a:spcBef>
            <a:spcAft>
              <a:spcPct val="15000"/>
            </a:spcAft>
            <a:buChar char="•"/>
          </a:pPr>
          <a:r>
            <a:rPr lang="en-US" sz="1900" kern="1200" dirty="0"/>
            <a:t>How to use Microsoft Graph</a:t>
          </a:r>
        </a:p>
      </dsp:txBody>
      <dsp:txXfrm>
        <a:off x="0" y="313089"/>
        <a:ext cx="7346536" cy="1496250"/>
      </dsp:txXfrm>
    </dsp:sp>
    <dsp:sp modelId="{7DF7441D-73C7-406D-A440-D4FE488636CC}">
      <dsp:nvSpPr>
        <dsp:cNvPr id="0" name=""/>
        <dsp:cNvSpPr/>
      </dsp:nvSpPr>
      <dsp:spPr>
        <a:xfrm>
          <a:off x="367326" y="32649"/>
          <a:ext cx="5142575" cy="56088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4377" tIns="0" rIns="194377" bIns="0" numCol="1" spcCol="1270" anchor="ctr" anchorCtr="0">
          <a:noAutofit/>
        </a:bodyPr>
        <a:lstStyle/>
        <a:p>
          <a:pPr marL="0" lvl="0" indent="0" algn="l" defTabSz="844550">
            <a:lnSpc>
              <a:spcPct val="90000"/>
            </a:lnSpc>
            <a:spcBef>
              <a:spcPct val="0"/>
            </a:spcBef>
            <a:spcAft>
              <a:spcPct val="35000"/>
            </a:spcAft>
            <a:buNone/>
          </a:pPr>
          <a:r>
            <a:rPr lang="en-GB" sz="1900" kern="1200" dirty="0"/>
            <a:t>In this Lesson</a:t>
          </a:r>
          <a:endParaRPr lang="en-US" sz="1900" kern="1200" dirty="0"/>
        </a:p>
      </dsp:txBody>
      <dsp:txXfrm>
        <a:off x="394706" y="60029"/>
        <a:ext cx="5087815" cy="50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07A915-213A-4440-98C4-7DDECF01A536}">
      <dsp:nvSpPr>
        <dsp:cNvPr id="0" name=""/>
        <dsp:cNvSpPr/>
      </dsp:nvSpPr>
      <dsp:spPr>
        <a:xfrm>
          <a:off x="655510" y="0"/>
          <a:ext cx="7429120" cy="3240118"/>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A8BDBE-2B4E-4835-BE11-15DA33419524}">
      <dsp:nvSpPr>
        <dsp:cNvPr id="0" name=""/>
        <dsp:cNvSpPr/>
      </dsp:nvSpPr>
      <dsp:spPr>
        <a:xfrm>
          <a:off x="4374"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Learn about MS Graph</a:t>
          </a:r>
          <a:endParaRPr lang="en-US" sz="2100" kern="1200" dirty="0"/>
        </a:p>
      </dsp:txBody>
      <dsp:txXfrm>
        <a:off x="67642" y="1035303"/>
        <a:ext cx="1977414" cy="1169511"/>
      </dsp:txXfrm>
    </dsp:sp>
    <dsp:sp modelId="{6233AF45-0482-4EAF-B432-FA88E6AC0725}">
      <dsp:nvSpPr>
        <dsp:cNvPr id="0" name=""/>
        <dsp:cNvSpPr/>
      </dsp:nvSpPr>
      <dsp:spPr>
        <a:xfrm>
          <a:off x="2213522"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Get familiar with where it is used</a:t>
          </a:r>
        </a:p>
      </dsp:txBody>
      <dsp:txXfrm>
        <a:off x="2276790" y="1035303"/>
        <a:ext cx="1977414" cy="1169511"/>
      </dsp:txXfrm>
    </dsp:sp>
    <dsp:sp modelId="{E4337A66-E19F-4770-9084-7F788C78DF44}">
      <dsp:nvSpPr>
        <dsp:cNvPr id="0" name=""/>
        <dsp:cNvSpPr/>
      </dsp:nvSpPr>
      <dsp:spPr>
        <a:xfrm>
          <a:off x="4422669"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baseline="0" dirty="0"/>
            <a:t>Know when to use it for your customizations</a:t>
          </a:r>
          <a:endParaRPr lang="en-US" sz="2100" kern="1200" dirty="0"/>
        </a:p>
      </dsp:txBody>
      <dsp:txXfrm>
        <a:off x="4485937" y="1035303"/>
        <a:ext cx="1977414" cy="1169511"/>
      </dsp:txXfrm>
    </dsp:sp>
    <dsp:sp modelId="{94413085-E16C-4B5E-B05E-709C823687F5}">
      <dsp:nvSpPr>
        <dsp:cNvPr id="0" name=""/>
        <dsp:cNvSpPr/>
      </dsp:nvSpPr>
      <dsp:spPr>
        <a:xfrm>
          <a:off x="6631817" y="972035"/>
          <a:ext cx="2103950" cy="1296047"/>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Discover how it can be used</a:t>
          </a:r>
        </a:p>
      </dsp:txBody>
      <dsp:txXfrm>
        <a:off x="6695085" y="1035303"/>
        <a:ext cx="1977414" cy="11695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4A6DCD2-C317-44F2-B8E2-42257E4A658D}">
      <dsp:nvSpPr>
        <dsp:cNvPr id="0" name=""/>
        <dsp:cNvSpPr/>
      </dsp:nvSpPr>
      <dsp:spPr>
        <a:xfrm>
          <a:off x="0" y="283786"/>
          <a:ext cx="8740142" cy="73631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54076" rIns="678332" bIns="120904" numCol="1" spcCol="1270" anchor="t" anchorCtr="0">
          <a:noAutofit/>
        </a:bodyPr>
        <a:lstStyle/>
        <a:p>
          <a:pPr marL="171450" lvl="1" indent="-171450" algn="l" defTabSz="755650">
            <a:lnSpc>
              <a:spcPct val="90000"/>
            </a:lnSpc>
            <a:spcBef>
              <a:spcPct val="0"/>
            </a:spcBef>
            <a:spcAft>
              <a:spcPct val="15000"/>
            </a:spcAft>
            <a:buNone/>
          </a:pPr>
          <a:r>
            <a:rPr lang="en-US" sz="1700" kern="1200" dirty="0"/>
            <a:t> No</a:t>
          </a:r>
        </a:p>
      </dsp:txBody>
      <dsp:txXfrm>
        <a:off x="0" y="283786"/>
        <a:ext cx="8740142" cy="736312"/>
      </dsp:txXfrm>
    </dsp:sp>
    <dsp:sp modelId="{9209B674-4702-4807-B0BE-EBA6E99BEB7D}">
      <dsp:nvSpPr>
        <dsp:cNvPr id="0" name=""/>
        <dsp:cNvSpPr/>
      </dsp:nvSpPr>
      <dsp:spPr>
        <a:xfrm>
          <a:off x="437007" y="32866"/>
          <a:ext cx="6118099"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755650">
            <a:lnSpc>
              <a:spcPct val="90000"/>
            </a:lnSpc>
            <a:spcBef>
              <a:spcPct val="0"/>
            </a:spcBef>
            <a:spcAft>
              <a:spcPct val="35000"/>
            </a:spcAft>
            <a:buNone/>
          </a:pPr>
          <a:r>
            <a:rPr lang="en-US" sz="1700" kern="1200" dirty="0"/>
            <a:t>Can MS Graph API be used from on-premises?</a:t>
          </a:r>
        </a:p>
      </dsp:txBody>
      <dsp:txXfrm>
        <a:off x="461505" y="57364"/>
        <a:ext cx="6069103" cy="452844"/>
      </dsp:txXfrm>
    </dsp:sp>
    <dsp:sp modelId="{8973525A-C8AC-4C9C-A303-84301CD4C580}">
      <dsp:nvSpPr>
        <dsp:cNvPr id="0" name=""/>
        <dsp:cNvSpPr/>
      </dsp:nvSpPr>
      <dsp:spPr>
        <a:xfrm>
          <a:off x="0" y="1486267"/>
          <a:ext cx="8740142" cy="1338750"/>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54076" rIns="678332" bIns="120904" numCol="1" spcCol="1270" anchor="t" anchorCtr="0">
          <a:noAutofit/>
        </a:bodyPr>
        <a:lstStyle/>
        <a:p>
          <a:pPr marL="171450" lvl="1" indent="-171450" algn="l" defTabSz="755650">
            <a:lnSpc>
              <a:spcPct val="90000"/>
            </a:lnSpc>
            <a:spcBef>
              <a:spcPct val="0"/>
            </a:spcBef>
            <a:spcAft>
              <a:spcPct val="15000"/>
            </a:spcAft>
            <a:buNone/>
          </a:pPr>
          <a:r>
            <a:rPr lang="en-US" sz="1700" strike="sngStrike" kern="1200" dirty="0"/>
            <a:t>Create a new SQL database to store any new attributes</a:t>
          </a:r>
        </a:p>
        <a:p>
          <a:pPr marL="171450" lvl="1" indent="-171450" algn="l" defTabSz="755650">
            <a:lnSpc>
              <a:spcPct val="90000"/>
            </a:lnSpc>
            <a:spcBef>
              <a:spcPct val="0"/>
            </a:spcBef>
            <a:spcAft>
              <a:spcPct val="15000"/>
            </a:spcAft>
            <a:buNone/>
          </a:pPr>
          <a:r>
            <a:rPr lang="en-US" sz="1700" kern="1200"/>
            <a:t>Chain commands together using batches</a:t>
          </a:r>
          <a:endParaRPr lang="en-US" sz="1700" kern="1200" dirty="0"/>
        </a:p>
        <a:p>
          <a:pPr marL="171450" lvl="1" indent="-171450" algn="l" defTabSz="755650">
            <a:lnSpc>
              <a:spcPct val="90000"/>
            </a:lnSpc>
            <a:spcBef>
              <a:spcPct val="0"/>
            </a:spcBef>
            <a:spcAft>
              <a:spcPct val="15000"/>
            </a:spcAft>
            <a:buNone/>
          </a:pPr>
          <a:r>
            <a:rPr lang="en-US" sz="1700" kern="1200" dirty="0"/>
            <a:t>Monitor changes using MS Graph </a:t>
          </a:r>
          <a:r>
            <a:rPr lang="en-US" sz="1700" kern="1200" dirty="0" err="1"/>
            <a:t>webhooks</a:t>
          </a:r>
          <a:endParaRPr lang="en-US" sz="1700" kern="1200" dirty="0"/>
        </a:p>
      </dsp:txBody>
      <dsp:txXfrm>
        <a:off x="0" y="1486267"/>
        <a:ext cx="8740142" cy="1338750"/>
      </dsp:txXfrm>
    </dsp:sp>
    <dsp:sp modelId="{0A900138-EFF7-49A7-B273-3D9F4AB28F9A}">
      <dsp:nvSpPr>
        <dsp:cNvPr id="0" name=""/>
        <dsp:cNvSpPr/>
      </dsp:nvSpPr>
      <dsp:spPr>
        <a:xfrm>
          <a:off x="437007" y="1111898"/>
          <a:ext cx="6118099"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755650">
            <a:lnSpc>
              <a:spcPct val="90000"/>
            </a:lnSpc>
            <a:spcBef>
              <a:spcPct val="0"/>
            </a:spcBef>
            <a:spcAft>
              <a:spcPct val="35000"/>
            </a:spcAft>
            <a:buNone/>
          </a:pPr>
          <a:r>
            <a:rPr lang="en-GB" sz="1700" kern="1200" dirty="0"/>
            <a:t>What are some best practices with MS Graph?</a:t>
          </a:r>
          <a:endParaRPr lang="en-US" sz="1700" kern="1200" dirty="0"/>
        </a:p>
      </dsp:txBody>
      <dsp:txXfrm>
        <a:off x="461505" y="1136396"/>
        <a:ext cx="6069103" cy="452844"/>
      </dsp:txXfrm>
    </dsp:sp>
    <dsp:sp modelId="{6E5C3E44-6DE4-4756-A9A4-AC43497F053B}">
      <dsp:nvSpPr>
        <dsp:cNvPr id="0" name=""/>
        <dsp:cNvSpPr/>
      </dsp:nvSpPr>
      <dsp:spPr>
        <a:xfrm>
          <a:off x="0" y="3044288"/>
          <a:ext cx="8740142" cy="736312"/>
        </a:xfrm>
        <a:prstGeom prst="rect">
          <a:avLst/>
        </a:prstGeom>
        <a:solidFill>
          <a:schemeClr val="lt1">
            <a:alpha val="90000"/>
            <a:hueOff val="0"/>
            <a:satOff val="0"/>
            <a:lumOff val="0"/>
            <a:alphaOff val="0"/>
          </a:schemeClr>
        </a:solidFill>
        <a:ln w="1079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78332" tIns="354076" rIns="678332" bIns="120904" numCol="1" spcCol="1270" anchor="t" anchorCtr="0">
          <a:noAutofit/>
        </a:bodyPr>
        <a:lstStyle/>
        <a:p>
          <a:pPr marL="171450" lvl="1" indent="-171450" algn="l" defTabSz="755650">
            <a:lnSpc>
              <a:spcPct val="90000"/>
            </a:lnSpc>
            <a:spcBef>
              <a:spcPct val="0"/>
            </a:spcBef>
            <a:spcAft>
              <a:spcPct val="15000"/>
            </a:spcAft>
            <a:buNone/>
          </a:pPr>
          <a:r>
            <a:rPr lang="en-US" sz="1700" kern="1200" dirty="0"/>
            <a:t>Azure Active Directory -&gt; App registrations</a:t>
          </a:r>
        </a:p>
      </dsp:txBody>
      <dsp:txXfrm>
        <a:off x="0" y="3044288"/>
        <a:ext cx="8740142" cy="736312"/>
      </dsp:txXfrm>
    </dsp:sp>
    <dsp:sp modelId="{4631CE87-F0B1-4EC9-897F-285F3F084F1A}">
      <dsp:nvSpPr>
        <dsp:cNvPr id="0" name=""/>
        <dsp:cNvSpPr/>
      </dsp:nvSpPr>
      <dsp:spPr>
        <a:xfrm>
          <a:off x="437007" y="2793368"/>
          <a:ext cx="6118099" cy="501840"/>
        </a:xfrm>
        <a:prstGeom prst="roundRect">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31250" tIns="0" rIns="231250" bIns="0" numCol="1" spcCol="1270" anchor="ctr" anchorCtr="0">
          <a:noAutofit/>
        </a:bodyPr>
        <a:lstStyle/>
        <a:p>
          <a:pPr marL="0" lvl="0" indent="0" algn="l" defTabSz="755650">
            <a:lnSpc>
              <a:spcPct val="90000"/>
            </a:lnSpc>
            <a:spcBef>
              <a:spcPct val="0"/>
            </a:spcBef>
            <a:spcAft>
              <a:spcPct val="35000"/>
            </a:spcAft>
            <a:buNone/>
          </a:pPr>
          <a:r>
            <a:rPr lang="en-US" sz="1700" kern="1200" dirty="0"/>
            <a:t>Where do developers go to register an app?</a:t>
          </a:r>
        </a:p>
      </dsp:txBody>
      <dsp:txXfrm>
        <a:off x="461505" y="2817866"/>
        <a:ext cx="6069103" cy="45284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latin typeface="Segoe UI Light"/>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9347C6-9BE5-204B-9A6F-54AE008DB119}" type="datetimeFigureOut">
              <a:rPr lang="en-US" smtClean="0">
                <a:latin typeface="Segoe UI Light"/>
              </a:rPr>
              <a:pPr/>
              <a:t>6/18/2020</a:t>
            </a:fld>
            <a:endParaRPr lang="en-US">
              <a:latin typeface="Segoe UI Light"/>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Segoe UI Light"/>
              </a:rPr>
              <a:t>© 2012 Microsoft Corporation                                     Microsoft Confidential </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1D249BE-94E4-134E-BF41-A4CA4375EF59}" type="slidenum">
              <a:rPr lang="en-US" smtClean="0">
                <a:latin typeface="Segoe UI Light"/>
              </a:rPr>
              <a:pPr/>
              <a:t>‹#›</a:t>
            </a:fld>
            <a:endParaRPr lang="en-US">
              <a:latin typeface="Segoe UI Light"/>
            </a:endParaRPr>
          </a:p>
        </p:txBody>
      </p:sp>
    </p:spTree>
    <p:extLst>
      <p:ext uri="{BB962C8B-B14F-4D97-AF65-F5344CB8AC3E}">
        <p14:creationId xmlns:p14="http://schemas.microsoft.com/office/powerpoint/2010/main" val="2"/>
      </p:ext>
    </p:extLst>
  </p:cSld>
  <p:clrMap bg1="lt1" tx1="dk1" bg2="lt2" tx2="dk2" accent1="accent1" accent2="accent2" accent3="accent3" accent4="accent4" accent5="accent5" accent6="accent6" hlink="hlink" folHlink="folHlink"/>
  <p:hf hdr="0" dt="0"/>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19-09-11T10:14:48.504"/>
    </inkml:context>
    <inkml:brush xml:id="br0">
      <inkml:brushProperty name="width" value="0.05292" units="cm"/>
      <inkml:brushProperty name="height" value="0.05292" units="cm"/>
      <inkml:brushProperty name="color" value="#FF0000"/>
    </inkml:brush>
  </inkml:definitions>
  <inkml:trace contextRef="#ctx0" brushRef="#br0">11020 5821 0,'79'0'125,"93"13"-94,66-13-31,146 0 47,-212 0-15,-146 0-32,120 0 31,-40 0 0,-27 0 0,14 0 1,-67 0-1,1 0 0,26 0 16,-40 0-16,40 0 0,13 0 1,-13 0-1,-27 0 0,1 0 0,79 0 16,-1 0-15,-12 0-1,-53 0 0,13 0 0,-27 0 1,67-13-1,-1-27 0,-52 14 16,-40 12-16,13-25 0,0-41 1,-13 41-1,-13-27 0,13 39 0,-13 27 16,-27-40-15,1 27-1,-1-26 0,-39 12 0,-146-39 16,132 39-31,-13 1 15,-26 0 16,0 26-16,13 0 0,-14 0 1,-12 0-1,-14-14 0,106 14-31,-145 0 31,26 0 16,79 0-15,80 0-32,-27 0 31,-39 14 0,13-14 0,-14 13 1,54-13-1,-1 0 0,1 0 16,-40 26-16,-53 1 0,66-14 1,26 0-1,-52 27 0,39 0 0,27-1 16,13 41-15,0-1-1,26-39 0,-26-1 0,0-12 1,0-14-1,14 13 0,-1-12 16,13 52-16,-12-53 32,-1-13-32,0 0 0,0 0-31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381000" y="48301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81000" y="3912010"/>
            <a:ext cx="6096000" cy="4773202"/>
          </a:xfrm>
          <a:prstGeom prst="rect">
            <a:avLst/>
          </a:prstGeom>
          <a:ln>
            <a:solidFill>
              <a:schemeClr val="tx1"/>
            </a:solidFill>
          </a:ln>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Footer Placeholder 1"/>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6"/>
          <p:cNvSpPr>
            <a:spLocks noGrp="1"/>
          </p:cNvSpPr>
          <p:nvPr>
            <p:ph type="sldNum" sz="quarter" idx="5"/>
          </p:nvPr>
        </p:nvSpPr>
        <p:spPr>
          <a:xfrm>
            <a:off x="5076967" y="8685213"/>
            <a:ext cx="1779446" cy="457200"/>
          </a:xfrm>
          <a:prstGeom prst="rect">
            <a:avLst/>
          </a:prstGeom>
        </p:spPr>
        <p:txBody>
          <a:bodyPr vert="horz" lIns="91440" tIns="45720" rIns="91440" bIns="45720" rtlCol="0" anchor="b"/>
          <a:lstStyle>
            <a:lvl1pPr algn="r">
              <a:defRPr sz="1100">
                <a:latin typeface="Segoe UI" pitchFamily="34" charset="0"/>
                <a:ea typeface="Segoe UI" pitchFamily="34" charset="0"/>
                <a:cs typeface="Segoe UI" pitchFamily="34" charset="0"/>
              </a:defRPr>
            </a:lvl1pPr>
          </a:lstStyle>
          <a:p>
            <a:fld id="{675416BA-65F7-274A-AD61-D0FA78F3AA6E}" type="slidenum">
              <a:rPr lang="en-US" smtClean="0"/>
              <a:pPr/>
              <a:t>‹#›</a:t>
            </a:fld>
            <a:endParaRPr lang="en-US"/>
          </a:p>
        </p:txBody>
      </p:sp>
      <p:sp>
        <p:nvSpPr>
          <p:cNvPr id="9" name="Footer Placeholder 5"/>
          <p:cNvSpPr txBox="1">
            <a:spLocks/>
          </p:cNvSpPr>
          <p:nvPr/>
        </p:nvSpPr>
        <p:spPr>
          <a:xfrm>
            <a:off x="-21401" y="8685213"/>
            <a:ext cx="4844956" cy="457200"/>
          </a:xfrm>
          <a:prstGeom prst="rect">
            <a:avLst/>
          </a:prstGeom>
        </p:spPr>
        <p:txBody>
          <a:bodyPr vert="horz" lIns="91440" tIns="45720" rIns="91440" bIns="45720" rtlCol="0" anchor="b"/>
          <a:lstStyle>
            <a:defPPr>
              <a:defRPr lang="en-US"/>
            </a:defPPr>
            <a:lvl1pPr marL="0" algn="l" defTabSz="457200" rtl="0" eaLnBrk="1" latinLnBrk="0" hangingPunct="1">
              <a:defRPr sz="110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 2013 Microsoft Corporation                     Microsoft Confidential </a:t>
            </a: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dt="0"/>
  <p:notesStyle>
    <a:lvl1pPr marL="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1pPr>
    <a:lvl2pPr marL="4572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2pPr>
    <a:lvl3pPr marL="9144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3pPr>
    <a:lvl4pPr marL="13716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4pPr>
    <a:lvl5pPr marL="1828800" algn="l" defTabSz="457200" rtl="0" eaLnBrk="1" latinLnBrk="0" hangingPunct="1">
      <a:spcBef>
        <a:spcPts val="300"/>
      </a:spcBef>
      <a:spcAft>
        <a:spcPts val="600"/>
      </a:spcAft>
      <a:defRPr sz="1050" kern="1200">
        <a:solidFill>
          <a:schemeClr val="tx1"/>
        </a:solidFill>
        <a:latin typeface="Segoe UI" pitchFamily="34" charset="0"/>
        <a:ea typeface="Segoe UI" pitchFamily="34" charset="0"/>
        <a:cs typeface="Segoe UI"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microsoft.com/en-us/graph/auth-register-app-v2"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docs.microsoft.com/en-us/graph/auth-v2-user"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graph/api/overview?view=graph-rest-1.0"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ocs.microsoft.com/en-us/graph/changelog"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ocs.microsoft.com/en-us/graph/auth-v2-user"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1</a:t>
            </a:fld>
            <a:endParaRPr lang="en-US"/>
          </a:p>
        </p:txBody>
      </p:sp>
    </p:spTree>
    <p:extLst>
      <p:ext uri="{BB962C8B-B14F-4D97-AF65-F5344CB8AC3E}">
        <p14:creationId xmlns:p14="http://schemas.microsoft.com/office/powerpoint/2010/main" val="40645638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GB" dirty="0"/>
              <a:t>Graph API isn’t for anonymous access. </a:t>
            </a:r>
          </a:p>
        </p:txBody>
      </p:sp>
      <p:sp>
        <p:nvSpPr>
          <p:cNvPr id="4" name="Footer Placeholder 3"/>
          <p:cNvSpPr>
            <a:spLocks noGrp="1"/>
          </p:cNvSpPr>
          <p:nvPr>
            <p:ph type="ftr" sz="quarter" idx="10"/>
          </p:nvPr>
        </p:nvSpPr>
        <p:spPr/>
        <p:txBody>
          <a:bodyPr/>
          <a:lstStyle/>
          <a:p>
            <a:r>
              <a:rPr lang="en-US"/>
              <a:t>© 2014 Microsoft Corporation</a:t>
            </a:r>
            <a:endParaRPr lang="en-US" dirty="0"/>
          </a:p>
        </p:txBody>
      </p:sp>
      <p:sp>
        <p:nvSpPr>
          <p:cNvPr id="5" name="Slide Number Placeholder 4"/>
          <p:cNvSpPr>
            <a:spLocks noGrp="1"/>
          </p:cNvSpPr>
          <p:nvPr>
            <p:ph type="sldNum" sz="quarter" idx="11"/>
          </p:nvPr>
        </p:nvSpPr>
        <p:spPr/>
        <p:txBody>
          <a:bodyPr/>
          <a:lstStyle/>
          <a:p>
            <a:fld id="{89920E16-7E2D-4061-8759-5F8497A7A433}" type="slidenum">
              <a:rPr lang="en-US" smtClean="0"/>
              <a:pPr/>
              <a:t>10</a:t>
            </a:fld>
            <a:endParaRPr lang="en-US" dirty="0"/>
          </a:p>
        </p:txBody>
      </p:sp>
    </p:spTree>
    <p:extLst>
      <p:ext uri="{BB962C8B-B14F-4D97-AF65-F5344CB8AC3E}">
        <p14:creationId xmlns:p14="http://schemas.microsoft.com/office/powerpoint/2010/main" val="1416510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When granting permissions to your Azure AD App Registration, you can choose between delegated permissions and application permissions. Delegated permissions means there will be an app + user context, thus the user needs to log on before such a token can be granted. Application permissions means it runs as an application using an app-only context. No user needs to log on in this scenario. This is used for service applications to consume data from the Graph API or write back to it.</a:t>
            </a:r>
          </a:p>
        </p:txBody>
      </p:sp>
      <p:sp>
        <p:nvSpPr>
          <p:cNvPr id="4" name="Footer Placeholder 3"/>
          <p:cNvSpPr>
            <a:spLocks noGrp="1"/>
          </p:cNvSpPr>
          <p:nvPr>
            <p:ph type="ftr" sz="quarter" idx="4"/>
          </p:nvPr>
        </p:nvSpPr>
        <p:spPr/>
        <p:txBody>
          <a:bodyPr/>
          <a:lstStyle/>
          <a:p>
            <a:endParaRPr lang="en-US"/>
          </a:p>
        </p:txBody>
      </p:sp>
      <p:sp>
        <p:nvSpPr>
          <p:cNvPr id="5" name="Slide Number Placeholder 4"/>
          <p:cNvSpPr>
            <a:spLocks noGrp="1"/>
          </p:cNvSpPr>
          <p:nvPr>
            <p:ph type="sldNum" sz="quarter" idx="5"/>
          </p:nvPr>
        </p:nvSpPr>
        <p:spPr/>
        <p:txBody>
          <a:bodyPr/>
          <a:lstStyle/>
          <a:p>
            <a:fld id="{675416BA-65F7-274A-AD61-D0FA78F3AA6E}" type="slidenum">
              <a:rPr lang="en-US" smtClean="0"/>
              <a:pPr/>
              <a:t>11</a:t>
            </a:fld>
            <a:endParaRPr lang="en-US"/>
          </a:p>
        </p:txBody>
      </p:sp>
    </p:spTree>
    <p:extLst>
      <p:ext uri="{BB962C8B-B14F-4D97-AF65-F5344CB8AC3E}">
        <p14:creationId xmlns:p14="http://schemas.microsoft.com/office/powerpoint/2010/main" val="37605899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order to use MS Graph with your application, you need to first register the app with Azure AD. You can do this by logging in to https://portal.azure.com, going into your Azure Active Directory component, clicking on App registrations and clicking New registration.</a:t>
            </a:r>
          </a:p>
          <a:p>
            <a:endParaRPr lang="en-US" dirty="0"/>
          </a:p>
          <a:p>
            <a:r>
              <a:rPr lang="en-US" dirty="0"/>
              <a:t>For more information on full app registration and endpoint considerations: </a:t>
            </a:r>
            <a:r>
              <a:rPr lang="en-US" dirty="0">
                <a:hlinkClick r:id="rId3"/>
              </a:rPr>
              <a:t>https://docs.microsoft.com/en-us/graph/auth-register-app-v2</a:t>
            </a:r>
            <a:endParaRPr lang="en-US" sz="1050" dirty="0">
              <a:latin typeface="Consolas" panose="020B0609020204030204" pitchFamily="49" charset="0"/>
            </a:endParaRPr>
          </a:p>
          <a:p>
            <a:endParaRPr lang="en-US" sz="105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12</a:t>
            </a:fld>
            <a:endParaRPr lang="en-US"/>
          </a:p>
        </p:txBody>
      </p:sp>
    </p:spTree>
    <p:extLst>
      <p:ext uri="{BB962C8B-B14F-4D97-AF65-F5344CB8AC3E}">
        <p14:creationId xmlns:p14="http://schemas.microsoft.com/office/powerpoint/2010/main" val="34083299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order to use your newly created App from a single page app, web app, mobile or desktop app, 3</a:t>
            </a:r>
            <a:r>
              <a:rPr lang="en-US" baseline="30000" dirty="0"/>
              <a:t>rd</a:t>
            </a:r>
            <a:r>
              <a:rPr lang="en-US" dirty="0"/>
              <a:t> party </a:t>
            </a:r>
            <a:r>
              <a:rPr lang="en-US" dirty="0" err="1"/>
              <a:t>api</a:t>
            </a:r>
            <a:r>
              <a:rPr lang="en-US" dirty="0"/>
              <a:t>; you need to authorize access to the v2.0 endpoint on behalf of the user or delegated permissions.  For more information on token requests: https://developer.microsoft.com/en-us/graph/docs/concepts/auth_v2_user</a:t>
            </a:r>
          </a:p>
          <a:p>
            <a:endParaRPr lang="en-US" sz="1050" dirty="0">
              <a:latin typeface="Consolas" panose="020B0609020204030204" pitchFamily="49" charset="0"/>
            </a:endParaRPr>
          </a:p>
          <a:p>
            <a:r>
              <a:rPr lang="en-US" sz="1050" dirty="0">
                <a:latin typeface="Consolas" panose="020B0609020204030204" pitchFamily="49" charset="0"/>
              </a:rPr>
              <a:t>There is a second type of authentication which gets access from a service. This is called application permission types and only admins can consent. </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13</a:t>
            </a:fld>
            <a:endParaRPr lang="en-US"/>
          </a:p>
        </p:txBody>
      </p:sp>
    </p:spTree>
    <p:extLst>
      <p:ext uri="{BB962C8B-B14F-4D97-AF65-F5344CB8AC3E}">
        <p14:creationId xmlns:p14="http://schemas.microsoft.com/office/powerpoint/2010/main" val="4055044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order to use your newly created App, you need to authorize access to the v2.0 endpoint on behalf of the user.  </a:t>
            </a:r>
          </a:p>
          <a:p>
            <a:endParaRPr lang="en-US" dirty="0"/>
          </a:p>
          <a:p>
            <a:r>
              <a:rPr lang="en-US" dirty="0"/>
              <a:t>For more information on token requests: https://developer.microsoft.com/en-us/graph/docs/concepts/auth_v2_user</a:t>
            </a:r>
            <a:endParaRPr lang="en-US" sz="105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14</a:t>
            </a:fld>
            <a:endParaRPr lang="en-US"/>
          </a:p>
        </p:txBody>
      </p:sp>
    </p:spTree>
    <p:extLst>
      <p:ext uri="{BB962C8B-B14F-4D97-AF65-F5344CB8AC3E}">
        <p14:creationId xmlns:p14="http://schemas.microsoft.com/office/powerpoint/2010/main" val="2916545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order to use your newly created App, you need to authorize access to the v2.0 endpoint on behalf of the user.  </a:t>
            </a:r>
          </a:p>
          <a:p>
            <a:endParaRPr lang="en-US" dirty="0"/>
          </a:p>
          <a:p>
            <a:r>
              <a:rPr lang="en-US" dirty="0"/>
              <a:t>For more information on token requests: https://developer.microsoft.com/en-us/graph/docs/concepts/auth_v2_user</a:t>
            </a:r>
            <a:endParaRPr lang="en-US" sz="105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15</a:t>
            </a:fld>
            <a:endParaRPr lang="en-US"/>
          </a:p>
        </p:txBody>
      </p:sp>
    </p:spTree>
    <p:extLst>
      <p:ext uri="{BB962C8B-B14F-4D97-AF65-F5344CB8AC3E}">
        <p14:creationId xmlns:p14="http://schemas.microsoft.com/office/powerpoint/2010/main" val="2684705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Similar to a tool like </a:t>
            </a:r>
            <a:r>
              <a:rPr lang="en-US" dirty="0" err="1"/>
              <a:t>PostMan</a:t>
            </a:r>
            <a:r>
              <a:rPr lang="en-US" dirty="0"/>
              <a:t>, Graph Explorer is a great way to start building and testing queries using MS Graph. However, it does not require you to download and install; it is available within the browser. </a:t>
            </a:r>
          </a:p>
          <a:p>
            <a:endParaRPr lang="en-US" dirty="0"/>
          </a:p>
          <a:p>
            <a:endParaRPr lang="en-US"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16</a:t>
            </a:fld>
            <a:endParaRPr lang="en-US"/>
          </a:p>
        </p:txBody>
      </p:sp>
    </p:spTree>
    <p:extLst>
      <p:ext uri="{BB962C8B-B14F-4D97-AF65-F5344CB8AC3E}">
        <p14:creationId xmlns:p14="http://schemas.microsoft.com/office/powerpoint/2010/main" val="14098517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Each quick start pulls information from an Azure AD user profile, writes it to OneDrive (a photo), and sends an email using Outlook (including a link to the photo).</a:t>
            </a:r>
            <a:br>
              <a:rPr lang="en-US" dirty="0"/>
            </a:br>
            <a:endParaRPr lang="en-US" dirty="0"/>
          </a:p>
          <a:p>
            <a:r>
              <a:rPr lang="nl-NL" dirty="0"/>
              <a:t>https://developer.microsoft.com/en-us/graph/quick-start</a:t>
            </a:r>
          </a:p>
          <a:p>
            <a:endParaRPr lang="nl-NL" dirty="0"/>
          </a:p>
          <a:p>
            <a:pPr marL="228600" indent="-228600">
              <a:buAutoNum type="arabicPeriod"/>
            </a:pPr>
            <a:r>
              <a:rPr lang="nl-NL" dirty="0"/>
              <a:t>Pick a platform</a:t>
            </a:r>
          </a:p>
          <a:p>
            <a:pPr marL="228600" indent="-228600">
              <a:buAutoNum type="arabicPeriod"/>
            </a:pPr>
            <a:r>
              <a:rPr lang="nl-NL" dirty="0"/>
              <a:t>Get an app ID and secret(dependent on your Office 365 Admin – some block access to Graph API so you may have to request a Global Admin to create one and grant you rights)</a:t>
            </a:r>
          </a:p>
          <a:p>
            <a:pPr marL="228600" indent="-228600">
              <a:buAutoNum type="arabicPeriod"/>
            </a:pPr>
            <a:r>
              <a:rPr lang="nl-NL" dirty="0"/>
              <a:t>Start coding – download the SDK-based or REST-based code sample</a:t>
            </a:r>
          </a:p>
          <a:p>
            <a:pPr marL="228600" indent="-228600">
              <a:buAutoNum type="arabicPeriod"/>
            </a:pPr>
            <a:endParaRPr lang="nl-NL"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17</a:t>
            </a:fld>
            <a:endParaRPr lang="en-US"/>
          </a:p>
        </p:txBody>
      </p:sp>
    </p:spTree>
    <p:extLst>
      <p:ext uri="{BB962C8B-B14F-4D97-AF65-F5344CB8AC3E}">
        <p14:creationId xmlns:p14="http://schemas.microsoft.com/office/powerpoint/2010/main" val="42831521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You can only pull information if it exists. E.g. missing profile photos, manager info, etc. If your enterprise data is not well-formed, pull in </a:t>
            </a:r>
            <a:r>
              <a:rPr lang="en-US" dirty="0" err="1"/>
              <a:t>hr</a:t>
            </a:r>
            <a:r>
              <a:rPr lang="en-US" dirty="0"/>
              <a:t> lob systems that might have better information. </a:t>
            </a:r>
          </a:p>
          <a:p>
            <a:endParaRPr lang="en-US" dirty="0"/>
          </a:p>
          <a:p>
            <a:r>
              <a:rPr lang="en-US" dirty="0"/>
              <a:t>Instead of building a </a:t>
            </a:r>
            <a:r>
              <a:rPr lang="en-US" dirty="0" err="1"/>
              <a:t>seperate</a:t>
            </a:r>
            <a:r>
              <a:rPr lang="en-US" dirty="0"/>
              <a:t> SQL instance, store your data inside the Graph itself. Batch your calls to reduce how many times you have to call information about the same object. Graph webhooks can be used vs. calling data multiple times. E.g. monitoring when a new email is submitted. </a:t>
            </a:r>
          </a:p>
          <a:p>
            <a:endParaRPr lang="en-US" dirty="0"/>
          </a:p>
          <a:p>
            <a:r>
              <a:rPr lang="en-US" dirty="0"/>
              <a:t>Subscriptions information: </a:t>
            </a:r>
            <a:r>
              <a:rPr lang="en-US" dirty="0">
                <a:hlinkClick r:id="rId3"/>
              </a:rPr>
              <a:t>https://docs.microsoft.com/en-us/graph/auth-v2-user</a:t>
            </a:r>
            <a:endParaRPr lang="en-US" dirty="0"/>
          </a:p>
          <a:p>
            <a:r>
              <a:rPr lang="en-US" sz="1050" dirty="0">
                <a:latin typeface="Consolas" panose="020B0609020204030204" pitchFamily="49" charset="0"/>
              </a:rPr>
              <a:t>MS Graph we hook samples: https://github.com/microsoftgraph/nodejs-webhooks-rest-sample, https://github.com/microsoftgraph/aspnet-webhooks-rest-sample</a:t>
            </a:r>
          </a:p>
          <a:p>
            <a:r>
              <a:rPr lang="en-US" sz="1050" dirty="0">
                <a:latin typeface="Consolas" panose="020B0609020204030204" pitchFamily="49" charset="0"/>
              </a:rPr>
              <a:t>Azure Functions Demo from 2017: https://www.youtube.com/watch?v=Y3cC0Hpemmk</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18</a:t>
            </a:fld>
            <a:endParaRPr lang="en-US"/>
          </a:p>
        </p:txBody>
      </p:sp>
    </p:spTree>
    <p:extLst>
      <p:ext uri="{BB962C8B-B14F-4D97-AF65-F5344CB8AC3E}">
        <p14:creationId xmlns:p14="http://schemas.microsoft.com/office/powerpoint/2010/main" val="9661396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Me is whoever is logged into the application or calling the REST API. Pass id or use request </a:t>
            </a:r>
            <a:r>
              <a:rPr lang="en-US" noProof="0" dirty="0" err="1"/>
              <a:t>uri</a:t>
            </a:r>
            <a:r>
              <a:rPr lang="en-US" noProof="0" dirty="0"/>
              <a:t> to impersonate another user.</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19</a:t>
            </a:fld>
            <a:endParaRPr lang="en-US"/>
          </a:p>
        </p:txBody>
      </p:sp>
    </p:spTree>
    <p:extLst>
      <p:ext uri="{BB962C8B-B14F-4D97-AF65-F5344CB8AC3E}">
        <p14:creationId xmlns:p14="http://schemas.microsoft.com/office/powerpoint/2010/main" val="15228630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a:t>
            </a:fld>
            <a:endParaRPr lang="en-US"/>
          </a:p>
        </p:txBody>
      </p:sp>
    </p:spTree>
    <p:extLst>
      <p:ext uri="{BB962C8B-B14F-4D97-AF65-F5344CB8AC3E}">
        <p14:creationId xmlns:p14="http://schemas.microsoft.com/office/powerpoint/2010/main" val="7865844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More objects than me can be used to call information.</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20</a:t>
            </a:fld>
            <a:endParaRPr lang="en-US"/>
          </a:p>
        </p:txBody>
      </p:sp>
    </p:spTree>
    <p:extLst>
      <p:ext uri="{BB962C8B-B14F-4D97-AF65-F5344CB8AC3E}">
        <p14:creationId xmlns:p14="http://schemas.microsoft.com/office/powerpoint/2010/main" val="17642765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This slide shows some sample Graph API queries that can be executed on a site: https://developer.microsoft.com/en-us/graph/docs/api-reference/v1.0/resources/site </a:t>
            </a: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Animation is configured on this slide so that it can be used as an interactive activity with the class. For example:</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Click to start slide and click to show question 1: “who wants to tell us the syntax for a REST call that will retrieve all items in a specific list?”</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Click to show and explain answer</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Repeat steps 1 &amp; 2</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Alternatively, the entire slide can be exposed and discussed if needed.</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21</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19503708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This slide shows some sample Graph API queries that can be executed on a site for a list: https://developer.microsoft.com/en-us/graph/docs/api-reference/v1.0/resources/list</a:t>
            </a: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Animation is configured on this slide so that it can be used as an interactive activity with the class. For example:</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Click to start slide and click to show question 1: “who wants to tell us the syntax for a REST call that will retrieve all items in a specific list?”</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Click to show and explain answer</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Repeat steps 1 &amp; 2</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Alternatively, the entire slide can be exposed and discussed if needed.</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22</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23433726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Example from: https://developer.microsoft.com/en-us/graph/docs/api-reference/v1.0/api/list_create</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Creates a new custom list named Books on a site with the columns: Author &amp; </a:t>
            </a:r>
            <a:r>
              <a:rPr lang="en-US" baseline="0" dirty="0" err="1"/>
              <a:t>PageCount</a:t>
            </a:r>
            <a:r>
              <a:rPr lang="en-US" baseline="0" dirty="0"/>
              <a:t>.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23</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34287892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This slide shows some sample Graph API queries that can be executed on a site list item: https://developer.microsoft.com/en-us/graph/docs/api-reference/v1.0/resources/listitem </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Animation is configured on this slide so that it can be used as an interactive activity with the class. For example:</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Click to start slide and click to show question 1: “who wants to tell us the syntax for a REST call that will retrieve all items in a specific list?”</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Click to show and explain answer</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r>
              <a:rPr lang="en-US" baseline="0" dirty="0"/>
              <a:t>Repeat steps 1 &amp; 2</a:t>
            </a:r>
          </a:p>
          <a:p>
            <a:pPr marL="228600" marR="0" lvl="1" indent="-228600" algn="l" defTabSz="457200" rtl="0" eaLnBrk="1" fontAlgn="auto" latinLnBrk="0" hangingPunct="1">
              <a:lnSpc>
                <a:spcPct val="100000"/>
              </a:lnSpc>
              <a:spcBef>
                <a:spcPts val="0"/>
              </a:spcBef>
              <a:spcAft>
                <a:spcPts val="0"/>
              </a:spcAft>
              <a:buClrTx/>
              <a:buSzTx/>
              <a:buFontTx/>
              <a:buAutoNum type="arabicPeriod"/>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Alternatively, the entire slide can be exposed and discussed if needed.</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24</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1776217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dirty="0"/>
              <a:t>Example from: https://developer.microsoft.com/en-us/graph/docs/api-reference/v1.0/api/listitem_create</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Creates a new custom list named Books on a site with the columns: Author &amp; </a:t>
            </a:r>
            <a:r>
              <a:rPr lang="en-US" baseline="0" dirty="0" err="1"/>
              <a:t>PageCount</a:t>
            </a:r>
            <a:r>
              <a:rPr lang="en-US" baseline="0" dirty="0"/>
              <a:t>. </a:t>
            </a:r>
          </a:p>
        </p:txBody>
      </p:sp>
      <p:sp>
        <p:nvSpPr>
          <p:cNvPr id="4" name="Slide Number Placeholder 3"/>
          <p:cNvSpPr>
            <a:spLocks noGrp="1"/>
          </p:cNvSpPr>
          <p:nvPr>
            <p:ph type="sldNum" sz="quarter" idx="10"/>
          </p:nvPr>
        </p:nvSpPr>
        <p:spPr/>
        <p:txBody>
          <a:bodyPr/>
          <a:lstStyle/>
          <a:p>
            <a:fld id="{675416BA-65F7-274A-AD61-D0FA78F3AA6E}" type="slidenum">
              <a:rPr lang="en-US" smtClean="0"/>
              <a:pPr/>
              <a:t>25</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11315058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The ideas are endless here. You could build a web application for HR to be able to assign/revoke licenses users, custom org chart, custom external access request, trigger an azure function from your app, monitor your app with Graph </a:t>
            </a:r>
            <a:r>
              <a:rPr lang="en-US" baseline="0" dirty="0" err="1"/>
              <a:t>Webhooks</a:t>
            </a:r>
            <a:r>
              <a:rPr lang="en-US" baseline="0" dirty="0"/>
              <a:t>, etc.</a:t>
            </a:r>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https://docs.microsoft.com/en-us/azure/active-directory/develop/active-directory-graph-api</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Concepts: https://github.com/microsoftgraph/microsoft-graph-docs/tree/master/concepts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err="1"/>
              <a:t>SPFx</a:t>
            </a:r>
            <a:r>
              <a:rPr lang="en-US" baseline="0" dirty="0"/>
              <a:t> React: https://github.com/SharePoint/sp-dev-fx-webparts/tree/master/samples/react-officegraph</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a:p>
            <a:pPr marL="0" marR="0" lvl="1" indent="0" algn="l" defTabSz="457200" rtl="0" eaLnBrk="1" fontAlgn="auto" latinLnBrk="0" hangingPunct="1">
              <a:lnSpc>
                <a:spcPct val="100000"/>
              </a:lnSpc>
              <a:spcBef>
                <a:spcPts val="0"/>
              </a:spcBef>
              <a:spcAft>
                <a:spcPts val="0"/>
              </a:spcAft>
              <a:buClrTx/>
              <a:buSzTx/>
              <a:buFontTx/>
              <a:buNone/>
              <a:tabLst/>
              <a:defRPr/>
            </a:pPr>
            <a:r>
              <a:rPr lang="en-US" baseline="0" dirty="0"/>
              <a:t>Consume 3</a:t>
            </a:r>
            <a:r>
              <a:rPr lang="en-US" baseline="30000" dirty="0"/>
              <a:t>rd</a:t>
            </a:r>
            <a:r>
              <a:rPr lang="en-US" baseline="0" dirty="0"/>
              <a:t> party API within </a:t>
            </a:r>
            <a:r>
              <a:rPr lang="en-US" baseline="0" dirty="0" err="1"/>
              <a:t>SPFx</a:t>
            </a:r>
            <a:r>
              <a:rPr lang="en-US" baseline="0" dirty="0"/>
              <a:t>: https://github.com/SharePoint/sp-dev-fx-webparts/tree/master/samples/react-3rd-party-api</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675416BA-65F7-274A-AD61-D0FA78F3AA6E}" type="slidenum">
              <a:rPr lang="en-US" smtClean="0"/>
              <a:pPr/>
              <a:t>26</a:t>
            </a:fld>
            <a:endParaRPr lang="en-US"/>
          </a:p>
        </p:txBody>
      </p:sp>
      <p:sp>
        <p:nvSpPr>
          <p:cNvPr id="7" name="Footer Placeholder 6"/>
          <p:cNvSpPr>
            <a:spLocks noGrp="1"/>
          </p:cNvSpPr>
          <p:nvPr>
            <p:ph type="ftr" sz="quarter" idx="11"/>
          </p:nvPr>
        </p:nvSpPr>
        <p:spPr/>
        <p:txBody>
          <a:bodyPr/>
          <a:lstStyle/>
          <a:p>
            <a:r>
              <a:rPr lang="en-US"/>
              <a:t>© 2012 Microsoft Corporation                                     Microsoft Confidential </a:t>
            </a:r>
          </a:p>
        </p:txBody>
      </p:sp>
    </p:spTree>
    <p:extLst>
      <p:ext uri="{BB962C8B-B14F-4D97-AF65-F5344CB8AC3E}">
        <p14:creationId xmlns:p14="http://schemas.microsoft.com/office/powerpoint/2010/main" val="42247525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nl-NL"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27</a:t>
            </a:fld>
            <a:endParaRPr lang="en-US"/>
          </a:p>
        </p:txBody>
      </p:sp>
    </p:spTree>
    <p:extLst>
      <p:ext uri="{BB962C8B-B14F-4D97-AF65-F5344CB8AC3E}">
        <p14:creationId xmlns:p14="http://schemas.microsoft.com/office/powerpoint/2010/main" val="24306862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28</a:t>
            </a:fld>
            <a:endParaRPr lang="en-US"/>
          </a:p>
        </p:txBody>
      </p:sp>
    </p:spTree>
    <p:extLst>
      <p:ext uri="{BB962C8B-B14F-4D97-AF65-F5344CB8AC3E}">
        <p14:creationId xmlns:p14="http://schemas.microsoft.com/office/powerpoint/2010/main" val="70982676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29</a:t>
            </a:fld>
            <a:endParaRPr lang="en-US"/>
          </a:p>
        </p:txBody>
      </p:sp>
    </p:spTree>
    <p:extLst>
      <p:ext uri="{BB962C8B-B14F-4D97-AF65-F5344CB8AC3E}">
        <p14:creationId xmlns:p14="http://schemas.microsoft.com/office/powerpoint/2010/main" val="1269312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a:t>
            </a:fld>
            <a:endParaRPr lang="en-US"/>
          </a:p>
        </p:txBody>
      </p:sp>
    </p:spTree>
    <p:extLst>
      <p:ext uri="{BB962C8B-B14F-4D97-AF65-F5344CB8AC3E}">
        <p14:creationId xmlns:p14="http://schemas.microsoft.com/office/powerpoint/2010/main" val="37069043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30</a:t>
            </a:fld>
            <a:endParaRPr lang="en-US"/>
          </a:p>
        </p:txBody>
      </p:sp>
    </p:spTree>
    <p:extLst>
      <p:ext uri="{BB962C8B-B14F-4D97-AF65-F5344CB8AC3E}">
        <p14:creationId xmlns:p14="http://schemas.microsoft.com/office/powerpoint/2010/main" val="25083154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31</a:t>
            </a:fld>
            <a:endParaRPr lang="en-US"/>
          </a:p>
        </p:txBody>
      </p:sp>
    </p:spTree>
    <p:extLst>
      <p:ext uri="{BB962C8B-B14F-4D97-AF65-F5344CB8AC3E}">
        <p14:creationId xmlns:p14="http://schemas.microsoft.com/office/powerpoint/2010/main" val="27264843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4</a:t>
            </a:fld>
            <a:endParaRPr lang="en-US"/>
          </a:p>
        </p:txBody>
      </p:sp>
    </p:spTree>
    <p:extLst>
      <p:ext uri="{BB962C8B-B14F-4D97-AF65-F5344CB8AC3E}">
        <p14:creationId xmlns:p14="http://schemas.microsoft.com/office/powerpoint/2010/main" val="1092199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endParaRPr lang="en-US"/>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675416BA-65F7-274A-AD61-D0FA78F3AA6E}" type="slidenum">
              <a:rPr lang="en-US" smtClean="0"/>
              <a:pPr/>
              <a:t>5</a:t>
            </a:fld>
            <a:endParaRPr lang="en-US"/>
          </a:p>
        </p:txBody>
      </p:sp>
    </p:spTree>
    <p:extLst>
      <p:ext uri="{BB962C8B-B14F-4D97-AF65-F5344CB8AC3E}">
        <p14:creationId xmlns:p14="http://schemas.microsoft.com/office/powerpoint/2010/main" val="26890015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The Microsoft Graph API is only available when using Office 365. There is no equivalent for on-premises SharePoint farms.</a:t>
            </a:r>
          </a:p>
          <a:p>
            <a:endParaRPr lang="en-US" dirty="0"/>
          </a:p>
          <a:p>
            <a:r>
              <a:rPr lang="en-US" dirty="0"/>
              <a:t>It allows easy access to most of the many services covered under the Office 365 suite with just one </a:t>
            </a:r>
            <a:r>
              <a:rPr lang="en-US" b="1" dirty="0"/>
              <a:t>single</a:t>
            </a:r>
            <a:r>
              <a:rPr lang="en-US" dirty="0"/>
              <a:t> authentication token and through one </a:t>
            </a:r>
            <a:r>
              <a:rPr lang="en-US" b="1" dirty="0"/>
              <a:t>single</a:t>
            </a:r>
            <a:r>
              <a:rPr lang="en-US" dirty="0"/>
              <a:t> API. </a:t>
            </a:r>
          </a:p>
          <a:p>
            <a:endParaRPr lang="en-US" dirty="0"/>
          </a:p>
          <a:p>
            <a:r>
              <a:rPr lang="en-US" dirty="0"/>
              <a:t>Microsoft Graph utilizes the industry standards REST, OData and OAuth security to exchange data.</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6</a:t>
            </a:fld>
            <a:endParaRPr lang="en-US"/>
          </a:p>
        </p:txBody>
      </p:sp>
    </p:spTree>
    <p:extLst>
      <p:ext uri="{BB962C8B-B14F-4D97-AF65-F5344CB8AC3E}">
        <p14:creationId xmlns:p14="http://schemas.microsoft.com/office/powerpoint/2010/main" val="24733624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sz="1050" b="0" i="0" kern="1200" dirty="0">
                <a:solidFill>
                  <a:schemeClr val="tx1"/>
                </a:solidFill>
                <a:effectLst/>
                <a:latin typeface="Segoe UI" pitchFamily="34" charset="0"/>
                <a:ea typeface="Segoe UI" pitchFamily="34" charset="0"/>
                <a:cs typeface="Segoe UI" pitchFamily="34" charset="0"/>
              </a:rPr>
              <a:t>Make your data more intelligence by building relationships and insights about the resources. </a:t>
            </a: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7</a:t>
            </a:fld>
            <a:endParaRPr lang="en-US"/>
          </a:p>
        </p:txBody>
      </p:sp>
    </p:spTree>
    <p:extLst>
      <p:ext uri="{BB962C8B-B14F-4D97-AF65-F5344CB8AC3E}">
        <p14:creationId xmlns:p14="http://schemas.microsoft.com/office/powerpoint/2010/main" val="378397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noProof="0" dirty="0"/>
              <a:t>More and more resources of Microsoft products are getting exposed through the Microsoft Graph API. For a full list of all endpoints available today, check out the API reference:</a:t>
            </a:r>
          </a:p>
          <a:p>
            <a:r>
              <a:rPr lang="en-US" dirty="0">
                <a:hlinkClick r:id="rId3"/>
              </a:rPr>
              <a:t>https://docs.microsoft.com/en-us/graph/api/overview?view=graph-rest-1.0</a:t>
            </a:r>
            <a:endParaRPr lang="en-US" noProof="0" dirty="0"/>
          </a:p>
          <a:p>
            <a:endParaRPr lang="en-US" noProof="0" dirty="0"/>
          </a:p>
          <a:p>
            <a:r>
              <a:rPr lang="en-US" noProof="0" dirty="0"/>
              <a:t>The menu on the left nicely shows which types of objects can be worked with through the Microsoft Graph API.</a:t>
            </a:r>
          </a:p>
          <a:p>
            <a:endParaRPr lang="en-US" noProof="0" dirty="0"/>
          </a:p>
          <a:p>
            <a:r>
              <a:rPr lang="en-US" noProof="0" dirty="0"/>
              <a:t>In the changelog you can see if endpoints get added or changed:</a:t>
            </a:r>
          </a:p>
          <a:p>
            <a:r>
              <a:rPr lang="en-US" dirty="0">
                <a:hlinkClick r:id="rId4"/>
              </a:rPr>
              <a:t>https://docs.microsoft.com/en-us/graph/changelog</a:t>
            </a:r>
            <a:endParaRPr lang="en-US" noProof="0" dirty="0"/>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8</a:t>
            </a:fld>
            <a:endParaRPr lang="en-US"/>
          </a:p>
        </p:txBody>
      </p:sp>
    </p:spTree>
    <p:extLst>
      <p:ext uri="{BB962C8B-B14F-4D97-AF65-F5344CB8AC3E}">
        <p14:creationId xmlns:p14="http://schemas.microsoft.com/office/powerpoint/2010/main" val="22239041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482600"/>
            <a:ext cx="6096000" cy="3429000"/>
          </a:xfrm>
        </p:spPr>
      </p:sp>
      <p:sp>
        <p:nvSpPr>
          <p:cNvPr id="3" name="Notes Placeholder 2"/>
          <p:cNvSpPr>
            <a:spLocks noGrp="1"/>
          </p:cNvSpPr>
          <p:nvPr>
            <p:ph type="body" idx="1"/>
          </p:nvPr>
        </p:nvSpPr>
        <p:spPr/>
        <p:txBody>
          <a:bodyPr/>
          <a:lstStyle/>
          <a:p>
            <a:r>
              <a:rPr lang="en-US" dirty="0"/>
              <a:t>In order to use your newly created App, you need to authorize access to the v2.0 endpoint on behalf of the user.  </a:t>
            </a:r>
          </a:p>
          <a:p>
            <a:endParaRPr lang="en-US" dirty="0"/>
          </a:p>
          <a:p>
            <a:r>
              <a:rPr lang="en-US" dirty="0"/>
              <a:t>For more information on token requests: </a:t>
            </a:r>
            <a:r>
              <a:rPr lang="en-US" dirty="0">
                <a:hlinkClick r:id="rId3"/>
              </a:rPr>
              <a:t>https://docs.microsoft.com/en-us/graph/auth-v2-user</a:t>
            </a:r>
            <a:endParaRPr lang="en-US" sz="105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 2012 Microsoft Corporation                                     Microsoft Confidential </a:t>
            </a:r>
          </a:p>
        </p:txBody>
      </p:sp>
      <p:sp>
        <p:nvSpPr>
          <p:cNvPr id="5" name="Slide Number Placeholder 4"/>
          <p:cNvSpPr>
            <a:spLocks noGrp="1"/>
          </p:cNvSpPr>
          <p:nvPr>
            <p:ph type="sldNum" sz="quarter" idx="11"/>
          </p:nvPr>
        </p:nvSpPr>
        <p:spPr/>
        <p:txBody>
          <a:bodyPr/>
          <a:lstStyle/>
          <a:p>
            <a:fld id="{675416BA-65F7-274A-AD61-D0FA78F3AA6E}" type="slidenum">
              <a:rPr lang="en-US" smtClean="0"/>
              <a:pPr/>
              <a:t>9</a:t>
            </a:fld>
            <a:endParaRPr lang="en-US"/>
          </a:p>
        </p:txBody>
      </p:sp>
    </p:spTree>
    <p:extLst>
      <p:ext uri="{BB962C8B-B14F-4D97-AF65-F5344CB8AC3E}">
        <p14:creationId xmlns:p14="http://schemas.microsoft.com/office/powerpoint/2010/main" val="222211124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image" Target="../media/image6.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64" y="0"/>
            <a:ext cx="9143136" cy="5143744"/>
          </a:xfrm>
          <a:prstGeom prst="rect">
            <a:avLst/>
          </a:prstGeom>
        </p:spPr>
      </p:pic>
      <p:sp>
        <p:nvSpPr>
          <p:cNvPr id="2" name="Rectangle 1"/>
          <p:cNvSpPr/>
          <p:nvPr/>
        </p:nvSpPr>
        <p:spPr bwMode="auto">
          <a:xfrm>
            <a:off x="201930" y="1558350"/>
            <a:ext cx="4979670" cy="2694435"/>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4464" tIns="107571" rIns="134464" bIns="107571" numCol="1" spcCol="0" rtlCol="0" fromWordArt="0" anchor="t" anchorCtr="0" forceAA="0" compatLnSpc="1">
            <a:prstTxWarp prst="textNoShape">
              <a:avLst/>
            </a:prstTxWarp>
            <a:noAutofit/>
          </a:bodyPr>
          <a:lstStyle/>
          <a:p>
            <a:pPr algn="ctr" defTabSz="685647" fontAlgn="base">
              <a:lnSpc>
                <a:spcPct val="90000"/>
              </a:lnSpc>
              <a:spcBef>
                <a:spcPct val="0"/>
              </a:spcBef>
              <a:spcAft>
                <a:spcPct val="0"/>
              </a:spcAft>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sp>
        <p:nvSpPr>
          <p:cNvPr id="3" name="Text Placeholder 2"/>
          <p:cNvSpPr>
            <a:spLocks noGrp="1"/>
          </p:cNvSpPr>
          <p:nvPr>
            <p:ph type="body" sz="quarter" idx="14" hasCustomPrompt="1"/>
          </p:nvPr>
        </p:nvSpPr>
        <p:spPr bwMode="auto">
          <a:xfrm>
            <a:off x="200762" y="2758068"/>
            <a:ext cx="4973404" cy="1494717"/>
          </a:xfrm>
        </p:spPr>
        <p:txBody>
          <a:bodyPr lIns="182880" tIns="109728" rIns="182880" bIns="109728" anchor="b">
            <a:noAutofit/>
          </a:bodyPr>
          <a:lstStyle>
            <a:lvl1pPr marL="0" indent="0">
              <a:spcBef>
                <a:spcPts val="0"/>
              </a:spcBef>
              <a:buNone/>
              <a:defRPr sz="1800">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invGray">
          <a:xfrm>
            <a:off x="336439" y="352550"/>
            <a:ext cx="1344637" cy="288081"/>
          </a:xfrm>
          <a:prstGeom prst="rect">
            <a:avLst/>
          </a:prstGeom>
        </p:spPr>
      </p:pic>
      <p:sp>
        <p:nvSpPr>
          <p:cNvPr id="10" name="Text Placeholder 2"/>
          <p:cNvSpPr txBox="1">
            <a:spLocks/>
          </p:cNvSpPr>
          <p:nvPr/>
        </p:nvSpPr>
        <p:spPr bwMode="auto">
          <a:xfrm>
            <a:off x="204976" y="4588970"/>
            <a:ext cx="2218627" cy="403444"/>
          </a:xfrm>
          <a:prstGeom prst="rect">
            <a:avLst/>
          </a:prstGeom>
        </p:spPr>
        <p:txBody>
          <a:bodyPr vert="horz" wrap="square" lIns="107571" tIns="80678" rIns="107571" bIns="8067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65" b="1" dirty="0">
                <a:solidFill>
                  <a:schemeClr val="bg1"/>
                </a:solidFill>
              </a:rPr>
              <a:t>Microsoft Services</a:t>
            </a:r>
            <a:endParaRPr lang="en-US" sz="1765" dirty="0">
              <a:solidFill>
                <a:schemeClr val="bg1"/>
              </a:solidFill>
              <a:latin typeface="Segoe UI"/>
            </a:endParaRPr>
          </a:p>
        </p:txBody>
      </p:sp>
      <p:sp>
        <p:nvSpPr>
          <p:cNvPr id="4" name="TextBox 3">
            <a:extLst>
              <a:ext uri="{FF2B5EF4-FFF2-40B4-BE49-F238E27FC236}">
                <a16:creationId xmlns:a16="http://schemas.microsoft.com/office/drawing/2014/main" id="{ADD40EEE-53E4-4EC6-AAE5-62E1E159C6E4}"/>
              </a:ext>
            </a:extLst>
          </p:cNvPr>
          <p:cNvSpPr txBox="1"/>
          <p:nvPr userDrawn="1"/>
        </p:nvSpPr>
        <p:spPr>
          <a:xfrm>
            <a:off x="200235" y="1568497"/>
            <a:ext cx="4981365" cy="423853"/>
          </a:xfrm>
          <a:prstGeom prst="rect">
            <a:avLst/>
          </a:prstGeom>
          <a:noFill/>
        </p:spPr>
        <p:txBody>
          <a:bodyPr wrap="square" lIns="182880" tIns="91440" rIns="182880" bIns="91440" rtlCol="0">
            <a:noAutofit/>
          </a:bodyPr>
          <a:lstStyle/>
          <a:p>
            <a:pPr>
              <a:lnSpc>
                <a:spcPct val="90000"/>
              </a:lnSpc>
              <a:spcAft>
                <a:spcPts val="600"/>
              </a:spcAft>
            </a:pPr>
            <a:r>
              <a:rPr kumimoji="0" lang="en-GB" sz="2400" b="0" i="0" u="none" strike="noStrike" kern="1200" cap="none" spc="-74" normalizeH="0" baseline="0" noProof="0" dirty="0">
                <a:ln w="3175">
                  <a:noFill/>
                </a:ln>
                <a:gradFill>
                  <a:gsLst>
                    <a:gs pos="57576">
                      <a:srgbClr val="FFFFFF"/>
                    </a:gs>
                    <a:gs pos="35000">
                      <a:srgbClr val="FFFFFF"/>
                    </a:gs>
                  </a:gsLst>
                  <a:lin ang="5400000" scaled="0"/>
                </a:gradFill>
                <a:effectLst/>
                <a:uLnTx/>
                <a:uFillTx/>
                <a:latin typeface="+mj-lt"/>
                <a:ea typeface="+mn-ea"/>
                <a:cs typeface="Segoe UI" pitchFamily="34" charset="0"/>
              </a:rPr>
              <a:t>WorkshopPLUS: SharePoint Developer</a:t>
            </a:r>
            <a:endParaRPr kumimoji="0" lang="en-US" sz="2400" b="0" i="0" u="none" strike="noStrike" kern="1200" cap="none" spc="-74" normalizeH="0" baseline="0" dirty="0">
              <a:ln w="3175">
                <a:noFill/>
              </a:ln>
              <a:gradFill>
                <a:gsLst>
                  <a:gs pos="57576">
                    <a:srgbClr val="FFFFFF"/>
                  </a:gs>
                  <a:gs pos="35000">
                    <a:srgbClr val="FFFFFF"/>
                  </a:gs>
                </a:gsLst>
                <a:lin ang="5400000" scaled="0"/>
              </a:gradFill>
              <a:effectLst/>
              <a:uLnTx/>
              <a:uFillTx/>
              <a:latin typeface="+mj-lt"/>
              <a:ea typeface="+mn-ea"/>
              <a:cs typeface="Segoe UI" pitchFamily="34" charset="0"/>
            </a:endParaRPr>
          </a:p>
        </p:txBody>
      </p:sp>
      <p:sp>
        <p:nvSpPr>
          <p:cNvPr id="14" name="Text Placeholder 2">
            <a:extLst>
              <a:ext uri="{FF2B5EF4-FFF2-40B4-BE49-F238E27FC236}">
                <a16:creationId xmlns:a16="http://schemas.microsoft.com/office/drawing/2014/main" id="{0ADE105B-2BA7-4359-9E7D-78B3767C8B0A}"/>
              </a:ext>
            </a:extLst>
          </p:cNvPr>
          <p:cNvSpPr>
            <a:spLocks noGrp="1"/>
          </p:cNvSpPr>
          <p:nvPr>
            <p:ph type="body" sz="quarter" idx="15" hasCustomPrompt="1"/>
          </p:nvPr>
        </p:nvSpPr>
        <p:spPr bwMode="auto">
          <a:xfrm>
            <a:off x="211913" y="2349192"/>
            <a:ext cx="4973404" cy="386575"/>
          </a:xfrm>
        </p:spPr>
        <p:txBody>
          <a:bodyPr lIns="182880" tIns="91440" rIns="182880" bIns="91440">
            <a:noAutofit/>
          </a:bodyPr>
          <a:lstStyle>
            <a:lvl1pPr marL="0" indent="0">
              <a:spcBef>
                <a:spcPts val="0"/>
              </a:spcBef>
              <a:buNone/>
              <a:defRPr sz="2000">
                <a:gradFill>
                  <a:gsLst>
                    <a:gs pos="57576">
                      <a:srgbClr val="FFFFFF"/>
                    </a:gs>
                    <a:gs pos="35000">
                      <a:srgbClr val="FFFFFF"/>
                    </a:gs>
                  </a:gsLst>
                  <a:lin ang="5400000" scaled="0"/>
                </a:gradFill>
              </a:defRPr>
            </a:lvl1pPr>
          </a:lstStyle>
          <a:p>
            <a:pPr lvl="0"/>
            <a:r>
              <a:rPr lang="en-US" dirty="0"/>
              <a:t>Lesson Name</a:t>
            </a:r>
          </a:p>
        </p:txBody>
      </p:sp>
      <p:sp>
        <p:nvSpPr>
          <p:cNvPr id="15" name="Text Placeholder 2">
            <a:extLst>
              <a:ext uri="{FF2B5EF4-FFF2-40B4-BE49-F238E27FC236}">
                <a16:creationId xmlns:a16="http://schemas.microsoft.com/office/drawing/2014/main" id="{08FFE87E-6A5C-441B-8E27-79BDE65AA7AE}"/>
              </a:ext>
            </a:extLst>
          </p:cNvPr>
          <p:cNvSpPr>
            <a:spLocks noGrp="1"/>
          </p:cNvSpPr>
          <p:nvPr>
            <p:ph type="body" sz="quarter" idx="16" hasCustomPrompt="1"/>
          </p:nvPr>
        </p:nvSpPr>
        <p:spPr bwMode="auto">
          <a:xfrm>
            <a:off x="215630" y="1966330"/>
            <a:ext cx="4973404" cy="367991"/>
          </a:xfrm>
        </p:spPr>
        <p:txBody>
          <a:bodyPr lIns="182880" tIns="91440" rIns="182880" bIns="91440">
            <a:noAutofit/>
          </a:bodyPr>
          <a:lstStyle>
            <a:lvl1pPr marL="0" indent="0">
              <a:spcBef>
                <a:spcPts val="0"/>
              </a:spcBef>
              <a:buNone/>
              <a:defRPr sz="2400">
                <a:gradFill>
                  <a:gsLst>
                    <a:gs pos="57576">
                      <a:srgbClr val="FFFFFF"/>
                    </a:gs>
                    <a:gs pos="35000">
                      <a:srgbClr val="FFFFFF"/>
                    </a:gs>
                  </a:gsLst>
                  <a:lin ang="5400000" scaled="0"/>
                </a:gradFill>
              </a:defRPr>
            </a:lvl1pPr>
          </a:lstStyle>
          <a:p>
            <a:pPr lvl="0"/>
            <a:r>
              <a:rPr lang="en-US" dirty="0"/>
              <a:t>Module Name</a:t>
            </a:r>
          </a:p>
        </p:txBody>
      </p:sp>
    </p:spTree>
    <p:extLst>
      <p:ext uri="{BB962C8B-B14F-4D97-AF65-F5344CB8AC3E}">
        <p14:creationId xmlns:p14="http://schemas.microsoft.com/office/powerpoint/2010/main" val="79402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7839544"/>
      </p:ext>
    </p:extLst>
  </p:cSld>
  <p:clrMapOvr>
    <a:masterClrMapping/>
  </p:clrMapOvr>
  <p:transition>
    <p:fade/>
  </p:transition>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_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0421419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791721895"/>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de Sampl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p:nvSpPr>
        <p:spPr bwMode="hidden">
          <a:xfrm>
            <a:off x="1" y="891882"/>
            <a:ext cx="9144000" cy="4251618"/>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34292" tIns="34292" rIns="34292" bIns="34292" numCol="1" spcCol="0" rtlCol="0" fromWordArt="0" anchor="ctr" anchorCtr="0" forceAA="0" compatLnSpc="1">
            <a:prstTxWarp prst="textNoShape">
              <a:avLst/>
            </a:prstTxWarp>
            <a:noAutofit/>
          </a:bodyPr>
          <a:lstStyle/>
          <a:p>
            <a:pPr algn="ctr" defTabSz="685647" fontAlgn="base">
              <a:spcBef>
                <a:spcPct val="0"/>
              </a:spcBef>
              <a:spcAft>
                <a:spcPct val="0"/>
              </a:spcAft>
            </a:pPr>
            <a:endParaRPr lang="en-US" sz="1324">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01930" y="897991"/>
            <a:ext cx="8740141" cy="1516697"/>
          </a:xfrm>
        </p:spPr>
        <p:txBody>
          <a:bodyPr/>
          <a:lstStyle>
            <a:lvl1pPr marL="0" indent="0">
              <a:buNone/>
              <a:defRPr sz="2426">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25482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42986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59894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772798"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8517797"/>
      </p:ext>
    </p:extLst>
  </p:cSld>
  <p:clrMapOvr>
    <a:masterClrMapping/>
  </p:clrMapOvr>
  <p:transition>
    <p:fade/>
  </p:transition>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1_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dirty="0">
                <a:gradFill>
                  <a:gsLst>
                    <a:gs pos="0">
                      <a:schemeClr val="tx1"/>
                    </a:gs>
                    <a:gs pos="100000">
                      <a:schemeClr val="tx1"/>
                    </a:gs>
                  </a:gsLst>
                  <a:lin ang="5400000" scaled="0"/>
                </a:gradFill>
                <a:cs typeface="Segoe UI" pitchFamily="34" charset="0"/>
              </a:rPr>
              <a:t>© 2020 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577712846"/>
      </p:ext>
    </p:extLst>
  </p:cSld>
  <p:clrMapOvr>
    <a:masterClrMapping/>
  </p:clrMapOvr>
  <p:transition>
    <p:fade/>
  </p:transition>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5095774"/>
      </p:ext>
    </p:extLst>
  </p:cSld>
  <p:clrMapOvr>
    <a:masterClrMapping/>
  </p:clrMapOvr>
  <p:transition>
    <p:fade/>
  </p:transition>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00841509"/>
      </p:ext>
    </p:extLst>
  </p:cSld>
  <p:clrMapOvr>
    <a:masterClrMapping/>
  </p:clrMapOvr>
  <p:transition>
    <p:fade/>
  </p:transition>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30" y="889767"/>
            <a:ext cx="7394337" cy="2023491"/>
          </a:xfrm>
          <a:noFill/>
        </p:spPr>
        <p:txBody>
          <a:bodyPr tIns="91440" bIns="91440" anchor="t" anchorCtr="0"/>
          <a:lstStyle>
            <a:lvl1pPr>
              <a:defRPr sz="5294" spc="-74"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01930" y="2907958"/>
            <a:ext cx="7395505" cy="1345411"/>
          </a:xfrm>
          <a:noFill/>
        </p:spPr>
        <p:txBody>
          <a:bodyPr lIns="182880" tIns="146304" rIns="182880" bIns="146304">
            <a:noAutofit/>
          </a:bodyPr>
          <a:lstStyle>
            <a:lvl1pPr marL="0" indent="0">
              <a:spcBef>
                <a:spcPts val="0"/>
              </a:spcBef>
              <a:buNone/>
              <a:defRPr sz="264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3381814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01929" y="1563129"/>
            <a:ext cx="8740142" cy="917880"/>
          </a:xfrm>
          <a:noFill/>
        </p:spPr>
        <p:txBody>
          <a:bodyPr tIns="91440" bIns="91440" anchor="t" anchorCtr="0">
            <a:spAutoFit/>
          </a:bodyPr>
          <a:lstStyle>
            <a:lvl1pPr>
              <a:defRPr sz="5294" spc="-74"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846542309"/>
      </p:ext>
    </p:extLst>
  </p:cSld>
  <p:clrMapOvr>
    <a:overrideClrMapping bg1="dk1" tx1="lt1" bg2="dk2" tx2="lt2" accent1="accent1" accent2="accent2" accent3="accent3" accent4="accent4" accent5="accent5" accent6="accent6" hlink="hlink" folHlink="folHlink"/>
  </p:clrMapOvr>
  <p:transition>
    <p:fade/>
  </p:transition>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losing logo slide">
    <p:spTree>
      <p:nvGrpSpPr>
        <p:cNvPr id="1" name=""/>
        <p:cNvGrpSpPr/>
        <p:nvPr/>
      </p:nvGrpSpPr>
      <p:grpSpPr>
        <a:xfrm>
          <a:off x="0" y="0"/>
          <a:ext cx="0" cy="0"/>
          <a:chOff x="0" y="0"/>
          <a:chExt cx="0" cy="0"/>
        </a:xfrm>
      </p:grpSpPr>
      <p:sp>
        <p:nvSpPr>
          <p:cNvPr id="2" name="Text Box 3"/>
          <p:cNvSpPr txBox="1">
            <a:spLocks noChangeArrowheads="1"/>
          </p:cNvSpPr>
          <p:nvPr/>
        </p:nvSpPr>
        <p:spPr bwMode="blackWhite">
          <a:xfrm>
            <a:off x="201930" y="4627544"/>
            <a:ext cx="8717498" cy="296495"/>
          </a:xfrm>
          <a:prstGeom prst="rect">
            <a:avLst/>
          </a:prstGeom>
          <a:noFill/>
          <a:ln w="12700">
            <a:noFill/>
            <a:miter lim="800000"/>
            <a:headEnd type="none" w="sm" len="sm"/>
            <a:tailEnd type="none" w="sm" len="sm"/>
          </a:ln>
          <a:effectLst/>
        </p:spPr>
        <p:txBody>
          <a:bodyPr vert="horz" wrap="square" lIns="134464" tIns="107571" rIns="134464" bIns="107571" numCol="1" anchor="t" anchorCtr="0" compatLnSpc="1">
            <a:prstTxWarp prst="textNoShape">
              <a:avLst/>
            </a:prstTxWarp>
            <a:spAutoFit/>
          </a:bodyPr>
          <a:lstStyle/>
          <a:p>
            <a:pPr defTabSz="685513" eaLnBrk="0" hangingPunct="0"/>
            <a:r>
              <a:rPr lang="en-US" sz="515">
                <a:gradFill>
                  <a:gsLst>
                    <a:gs pos="0">
                      <a:schemeClr val="tx1"/>
                    </a:gs>
                    <a:gs pos="100000">
                      <a:schemeClr val="tx1"/>
                    </a:gs>
                  </a:gsLst>
                  <a:lin ang="5400000" scaled="0"/>
                </a:gradFill>
                <a:cs typeface="Segoe UI" pitchFamily="34" charset="0"/>
              </a:rPr>
              <a:t>© 2019 </a:t>
            </a:r>
            <a:r>
              <a:rPr lang="en-US" sz="515" dirty="0">
                <a:gradFill>
                  <a:gsLst>
                    <a:gs pos="0">
                      <a:schemeClr val="tx1"/>
                    </a:gs>
                    <a:gs pos="100000">
                      <a:schemeClr val="tx1"/>
                    </a:gs>
                  </a:gsLst>
                  <a:lin ang="5400000" scaled="0"/>
                </a:gradFill>
                <a:cs typeface="Segoe UI" pitchFamily="34" charset="0"/>
              </a:rPr>
              <a:t>Microsoft Corporation. All rights reserved. </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invGray">
          <a:xfrm>
            <a:off x="337652" y="2312739"/>
            <a:ext cx="2417896" cy="518021"/>
          </a:xfrm>
          <a:prstGeom prst="rect">
            <a:avLst/>
          </a:prstGeom>
        </p:spPr>
      </p:pic>
    </p:spTree>
    <p:extLst>
      <p:ext uri="{BB962C8B-B14F-4D97-AF65-F5344CB8AC3E}">
        <p14:creationId xmlns:p14="http://schemas.microsoft.com/office/powerpoint/2010/main" val="3962063363"/>
      </p:ext>
    </p:extLst>
  </p:cSld>
  <p:clrMapOvr>
    <a:masterClrMapping/>
  </p:clrMapOvr>
  <p:transition>
    <p:fade/>
  </p:transition>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rms of use">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p:nvSpPr>
        <p:spPr>
          <a:xfrm>
            <a:off x="171450" y="271462"/>
            <a:ext cx="8858250" cy="4471988"/>
          </a:xfrm>
          <a:prstGeom prst="rect">
            <a:avLst/>
          </a:prstGeom>
        </p:spPr>
        <p:txBody>
          <a:bodyPr vert="horz" lIns="68570" tIns="34285" rIns="68570" bIns="34285"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1725" b="1" dirty="0">
                <a:solidFill>
                  <a:srgbClr val="000000"/>
                </a:solidFill>
              </a:rPr>
              <a:t>Conditions and Terms of Use</a:t>
            </a:r>
          </a:p>
          <a:p>
            <a:r>
              <a:rPr lang="en-US" sz="1125" dirty="0">
                <a:solidFill>
                  <a:srgbClr val="0A5BBA"/>
                </a:solidFill>
              </a:rPr>
              <a:t>Microsoft Confidential</a:t>
            </a:r>
          </a:p>
          <a:p>
            <a:r>
              <a:rPr lang="en-US" sz="135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35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35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350" dirty="0">
              <a:solidFill>
                <a:srgbClr val="000000"/>
              </a:solidFill>
            </a:endParaRPr>
          </a:p>
          <a:p>
            <a:r>
              <a:rPr lang="en-US" sz="1725" b="1" dirty="0">
                <a:solidFill>
                  <a:srgbClr val="000000"/>
                </a:solidFill>
              </a:rPr>
              <a:t>Copyright and Trademarks </a:t>
            </a:r>
          </a:p>
          <a:p>
            <a:r>
              <a:rPr lang="en-US" sz="1125" dirty="0">
                <a:solidFill>
                  <a:srgbClr val="0A5BBA"/>
                </a:solidFill>
              </a:rPr>
              <a:t>© 2020 Microsoft Corporation. All rights reserved.</a:t>
            </a:r>
          </a:p>
          <a:p>
            <a:r>
              <a:rPr lang="en-US" sz="135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35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350" dirty="0">
                <a:solidFill>
                  <a:srgbClr val="000000"/>
                </a:solidFill>
              </a:rPr>
              <a:t>For more information, see </a:t>
            </a:r>
            <a:r>
              <a:rPr lang="en-US" sz="1350" b="1" dirty="0">
                <a:solidFill>
                  <a:srgbClr val="000000"/>
                </a:solidFill>
              </a:rPr>
              <a:t>Use of Microsoft Copyrighted Content </a:t>
            </a:r>
            <a:r>
              <a:rPr lang="en-US" sz="1350" dirty="0">
                <a:solidFill>
                  <a:srgbClr val="000000"/>
                </a:solidFill>
              </a:rPr>
              <a:t>at</a:t>
            </a:r>
            <a:br>
              <a:rPr lang="en-US" sz="1350" dirty="0">
                <a:solidFill>
                  <a:srgbClr val="000000"/>
                </a:solidFill>
              </a:rPr>
            </a:br>
            <a:r>
              <a:rPr lang="en-US" sz="1350" dirty="0">
                <a:solidFill>
                  <a:srgbClr val="FF0000"/>
                </a:solidFill>
                <a:hlinkClick r:id="rId2"/>
              </a:rPr>
              <a:t>https://www.microsoft.com/en-us/legal/intellectualproperty/permissions/default.aspx</a:t>
            </a:r>
            <a:r>
              <a:rPr lang="en-US" sz="1350" dirty="0">
                <a:solidFill>
                  <a:srgbClr val="FF0000"/>
                </a:solidFill>
              </a:rPr>
              <a:t> </a:t>
            </a:r>
          </a:p>
          <a:p>
            <a:r>
              <a:rPr lang="en-US" sz="1350"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21604528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Content - Standard">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2" y="4814537"/>
            <a:ext cx="9144000" cy="328965"/>
          </a:xfrm>
          <a:prstGeom prst="rect">
            <a:avLst/>
          </a:prstGeom>
        </p:spPr>
      </p:pic>
      <p:pic>
        <p:nvPicPr>
          <p:cNvPr id="13" name="Picture 12"/>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1"/>
            <a:ext cx="9144000" cy="109655"/>
          </a:xfrm>
          <a:prstGeom prst="rect">
            <a:avLst/>
          </a:prstGeom>
        </p:spPr>
      </p:pic>
      <p:sp>
        <p:nvSpPr>
          <p:cNvPr id="3" name="Title 2"/>
          <p:cNvSpPr>
            <a:spLocks noGrp="1"/>
          </p:cNvSpPr>
          <p:nvPr>
            <p:ph type="title" hasCustomPrompt="1"/>
          </p:nvPr>
        </p:nvSpPr>
        <p:spPr>
          <a:xfrm>
            <a:off x="304800" y="171450"/>
            <a:ext cx="8534400" cy="457200"/>
          </a:xfrm>
          <a:prstGeom prst="rect">
            <a:avLst/>
          </a:prstGeom>
        </p:spPr>
        <p:txBody>
          <a:bodyPr lIns="45720" rIns="45720" anchor="b">
            <a:noAutofit/>
          </a:bodyPr>
          <a:lstStyle>
            <a:lvl1pPr algn="l" defTabSz="385754" rtl="0" eaLnBrk="1" latinLnBrk="0" hangingPunct="1">
              <a:spcBef>
                <a:spcPct val="0"/>
              </a:spcBef>
              <a:buNone/>
              <a:defRPr lang="en-US" sz="3200" kern="1200" dirty="0">
                <a:solidFill>
                  <a:srgbClr val="0A5BBA"/>
                </a:solidFill>
                <a:latin typeface="Segoe UI Light" panose="020B0502040204020203" pitchFamily="34" charset="0"/>
                <a:ea typeface="+mj-ea"/>
                <a:cs typeface="Segoe UI Light" panose="020B0502040204020203" pitchFamily="34" charset="0"/>
              </a:defRPr>
            </a:lvl1pPr>
          </a:lstStyle>
          <a:p>
            <a:r>
              <a:rPr kumimoji="0" lang="en-US" sz="2400" b="0" i="0" u="none" strike="noStrike" kern="1200" cap="none" spc="0" normalizeH="0" baseline="0" noProof="0" dirty="0">
                <a:ln>
                  <a:noFill/>
                </a:ln>
                <a:solidFill>
                  <a:srgbClr val="0A5BBA"/>
                </a:solidFill>
                <a:effectLst/>
                <a:uLnTx/>
                <a:uFillTx/>
                <a:latin typeface="Segoe UI Light" panose="020B0502040204020203" pitchFamily="34" charset="0"/>
                <a:ea typeface="+mj-ea"/>
                <a:cs typeface="Segoe UI Light" panose="020B0502040204020203" pitchFamily="34" charset="0"/>
              </a:rPr>
              <a:t>Title</a:t>
            </a:r>
            <a:endParaRPr lang="en-US" dirty="0"/>
          </a:p>
        </p:txBody>
      </p:sp>
      <p:sp>
        <p:nvSpPr>
          <p:cNvPr id="5" name="Text Placeholder 4"/>
          <p:cNvSpPr>
            <a:spLocks noGrp="1"/>
          </p:cNvSpPr>
          <p:nvPr>
            <p:ph type="body" sz="quarter" idx="14" hasCustomPrompt="1"/>
          </p:nvPr>
        </p:nvSpPr>
        <p:spPr>
          <a:xfrm>
            <a:off x="304800" y="628650"/>
            <a:ext cx="8534400" cy="285750"/>
          </a:xfrm>
          <a:prstGeom prst="rect">
            <a:avLst/>
          </a:prstGeom>
        </p:spPr>
        <p:txBody>
          <a:bodyPr lIns="45720" tIns="45720" rIns="45720" bIns="45720" anchor="ctr">
            <a:noAutofit/>
          </a:bodyPr>
          <a:lstStyle>
            <a:lvl1pPr marL="14467" indent="0">
              <a:spcBef>
                <a:spcPts val="0"/>
              </a:spcBef>
              <a:buNone/>
              <a:defRPr sz="1800">
                <a:solidFill>
                  <a:schemeClr val="tx2"/>
                </a:solidFill>
                <a:latin typeface="Segoe UI Light" panose="020B0502040204020203" pitchFamily="34" charset="0"/>
                <a:cs typeface="Segoe UI Light" panose="020B0502040204020203" pitchFamily="34" charset="0"/>
              </a:defRPr>
            </a:lvl1pPr>
          </a:lstStyle>
          <a:p>
            <a:pPr lvl="0"/>
            <a:r>
              <a:rPr lang="en-US" dirty="0"/>
              <a:t>Subtitle</a:t>
            </a:r>
          </a:p>
        </p:txBody>
      </p:sp>
      <p:pic>
        <p:nvPicPr>
          <p:cNvPr id="11" name="Picture Placeholder 4" descr="MSFT_logo_rgb_C-Wht.pdf"/>
          <p:cNvPicPr>
            <a:picLocks noChangeAspect="1"/>
          </p:cNvPicPr>
          <p:nvPr userDrawn="1"/>
        </p:nvPicPr>
        <p:blipFill>
          <a:blip r:embed="rId4" cstate="print">
            <a:extLst>
              <a:ext uri="{28A0092B-C50C-407E-A947-70E740481C1C}">
                <a14:useLocalDpi xmlns:a14="http://schemas.microsoft.com/office/drawing/2010/main" val="0"/>
              </a:ext>
            </a:extLst>
          </a:blip>
          <a:srcRect t="153" b="153"/>
          <a:stretch>
            <a:fillRect/>
          </a:stretch>
        </p:blipFill>
        <p:spPr>
          <a:xfrm>
            <a:off x="8286750" y="4828604"/>
            <a:ext cx="857250" cy="314897"/>
          </a:xfrm>
          <a:prstGeom prst="rect">
            <a:avLst/>
          </a:prstGeom>
        </p:spPr>
      </p:pic>
      <p:sp>
        <p:nvSpPr>
          <p:cNvPr id="4" name="Text Placeholder 3"/>
          <p:cNvSpPr>
            <a:spLocks noGrp="1"/>
          </p:cNvSpPr>
          <p:nvPr>
            <p:ph type="body" sz="quarter" idx="15"/>
          </p:nvPr>
        </p:nvSpPr>
        <p:spPr>
          <a:xfrm>
            <a:off x="304800" y="928470"/>
            <a:ext cx="8534400" cy="3886420"/>
          </a:xfrm>
          <a:prstGeom prst="rect">
            <a:avLst/>
          </a:prstGeom>
        </p:spPr>
        <p:txBody>
          <a:bodyPr>
            <a:noAutofit/>
          </a:bodyPr>
          <a:lstStyle>
            <a:lvl1pPr marL="188996" indent="-188996">
              <a:spcBef>
                <a:spcPts val="0"/>
              </a:spcBef>
              <a:spcAft>
                <a:spcPts val="450"/>
              </a:spcAft>
              <a:defRPr sz="1500"/>
            </a:lvl1pPr>
            <a:lvl2pPr marL="377990" indent="-188996">
              <a:spcBef>
                <a:spcPts val="0"/>
              </a:spcBef>
              <a:spcAft>
                <a:spcPts val="450"/>
              </a:spcAft>
              <a:defRPr sz="1350"/>
            </a:lvl2pPr>
            <a:lvl3pPr marL="566986" indent="-188996">
              <a:spcBef>
                <a:spcPts val="0"/>
              </a:spcBef>
              <a:spcAft>
                <a:spcPts val="450"/>
              </a:spcAft>
              <a:defRPr sz="1200"/>
            </a:lvl3pPr>
            <a:lvl4pPr marL="755981" indent="-188996">
              <a:spcBef>
                <a:spcPts val="0"/>
              </a:spcBef>
              <a:spcAft>
                <a:spcPts val="450"/>
              </a:spcAft>
              <a:defRPr sz="1050"/>
            </a:lvl4pPr>
            <a:lvl5pPr marL="944977" indent="-188996">
              <a:spcBef>
                <a:spcPts val="0"/>
              </a:spcBef>
              <a:spcAft>
                <a:spcPts val="450"/>
              </a:spcAft>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Box 14"/>
          <p:cNvSpPr txBox="1"/>
          <p:nvPr userDrawn="1"/>
        </p:nvSpPr>
        <p:spPr>
          <a:xfrm>
            <a:off x="45720" y="4857750"/>
            <a:ext cx="628650" cy="273844"/>
          </a:xfrm>
          <a:prstGeom prst="rect">
            <a:avLst/>
          </a:prstGeom>
          <a:noFill/>
        </p:spPr>
        <p:txBody>
          <a:bodyPr vert="horz" wrap="square" lIns="137160" tIns="102870" rIns="68580" bIns="34290" rtlCol="0" anchor="ctr" anchorCtr="0">
            <a:normAutofit/>
          </a:bodyPr>
          <a:lstStyle/>
          <a:p>
            <a:pPr marL="0" marR="0" indent="0" algn="l" defTabSz="685783" rtl="0" eaLnBrk="1" fontAlgn="auto" latinLnBrk="0" hangingPunct="1">
              <a:lnSpc>
                <a:spcPct val="90000"/>
              </a:lnSpc>
              <a:spcBef>
                <a:spcPct val="0"/>
              </a:spcBef>
              <a:spcAft>
                <a:spcPts val="0"/>
              </a:spcAft>
              <a:buClrTx/>
              <a:buSzTx/>
              <a:buFontTx/>
              <a:buNone/>
              <a:tabLst/>
            </a:pPr>
            <a:fld id="{61A96938-AD7C-4E37-95E9-DB072A212086}" type="slidenum">
              <a:rPr kumimoji="0" lang="en-US" sz="900" b="0" i="0" u="none" strike="noStrike" kern="1200" cap="none" spc="0" normalizeH="0" baseline="0" noProof="0" smtClean="0">
                <a:ln>
                  <a:noFill/>
                </a:ln>
                <a:solidFill>
                  <a:sysClr val="window" lastClr="FFFFFF"/>
                </a:solidFill>
                <a:effectLst/>
                <a:uLnTx/>
                <a:uFillTx/>
                <a:latin typeface="Segoe UI Light" panose="020B0502040204020203" pitchFamily="34" charset="0"/>
                <a:ea typeface="+mj-ea"/>
                <a:cs typeface="Segoe UI Light" panose="020B0502040204020203" pitchFamily="34" charset="0"/>
              </a:rPr>
              <a:pPr marL="0" marR="0" indent="0" algn="l" defTabSz="685783" rtl="0" eaLnBrk="1" fontAlgn="auto" latinLnBrk="0" hangingPunct="1">
                <a:lnSpc>
                  <a:spcPct val="90000"/>
                </a:lnSpc>
                <a:spcBef>
                  <a:spcPct val="0"/>
                </a:spcBef>
                <a:spcAft>
                  <a:spcPts val="0"/>
                </a:spcAft>
                <a:buClrTx/>
                <a:buSzTx/>
                <a:buFontTx/>
                <a:buNone/>
                <a:tabLst/>
              </a:pPr>
              <a:t>‹#›</a:t>
            </a:fld>
            <a:endParaRPr kumimoji="0" lang="nl-NL" sz="900" b="0" i="0" u="none" strike="noStrike" kern="1200" cap="none" spc="0" normalizeH="0" baseline="0" noProof="0" dirty="0">
              <a:ln>
                <a:noFill/>
              </a:ln>
              <a:solidFill>
                <a:sysClr val="window" lastClr="FFFFFF"/>
              </a:solidFill>
              <a:effectLst/>
              <a:uLnTx/>
              <a:uFillTx/>
              <a:latin typeface="Segoe UI Light" panose="020B0502040204020203" pitchFamily="34" charset="0"/>
              <a:ea typeface="+mj-ea"/>
              <a:cs typeface="Segoe UI Light" panose="020B0502040204020203" pitchFamily="34" charset="0"/>
            </a:endParaRPr>
          </a:p>
        </p:txBody>
      </p:sp>
      <mc:AlternateContent xmlns:mc="http://schemas.openxmlformats.org/markup-compatibility/2006" xmlns:a14="http://schemas.microsoft.com/office/drawing/2010/main">
        <mc:Choice Requires="a14">
          <p:sp>
            <p:nvSpPr>
              <p:cNvPr id="2" name="TextBox 1"/>
              <p:cNvSpPr txBox="1"/>
              <p:nvPr userDrawn="1"/>
            </p:nvSpPr>
            <p:spPr>
              <a:xfrm>
                <a:off x="800987" y="4814668"/>
                <a:ext cx="7542028" cy="271683"/>
              </a:xfrm>
              <a:prstGeom prst="rect">
                <a:avLst/>
              </a:prstGeom>
              <a:noFill/>
            </p:spPr>
            <p:txBody>
              <a:bodyPr vert="horz" wrap="square" lIns="137160" tIns="102870" rIns="68580" bIns="34290" rtlCol="0" anchor="t" anchorCtr="0">
                <a:noAutofit/>
              </a:bodyPr>
              <a:lstStyle/>
              <a:p>
                <a:pPr/>
                <a14:m>
                  <m:oMathPara xmlns:m="http://schemas.openxmlformats.org/officeDocument/2006/math">
                    <m:oMathParaPr>
                      <m:jc m:val="centerGroup"/>
                    </m:oMathParaPr>
                    <m:oMath xmlns:m="http://schemas.openxmlformats.org/officeDocument/2006/math">
                      <m:r>
                        <m:rPr>
                          <m:nor/>
                        </m:rPr>
                        <a:rPr lang="en-GB" sz="900" b="0" i="0" dirty="0" smtClean="0">
                          <a:solidFill>
                            <a:prstClr val="white"/>
                          </a:solidFill>
                        </a:rPr>
                        <m:t>Developing</m:t>
                      </m:r>
                      <m:r>
                        <m:rPr>
                          <m:nor/>
                        </m:rPr>
                        <a:rPr lang="en-GB" sz="900" b="0" i="0" dirty="0" smtClean="0">
                          <a:solidFill>
                            <a:prstClr val="white"/>
                          </a:solidFill>
                        </a:rPr>
                        <m:t> </m:t>
                      </m:r>
                      <m:r>
                        <m:rPr>
                          <m:nor/>
                        </m:rPr>
                        <a:rPr lang="en-GB" sz="900" b="0" i="0" dirty="0" smtClean="0">
                          <a:solidFill>
                            <a:prstClr val="white"/>
                          </a:solidFill>
                        </a:rPr>
                        <m:t>With</m:t>
                      </m:r>
                      <m:r>
                        <m:rPr>
                          <m:nor/>
                        </m:rPr>
                        <a:rPr lang="en-GB" sz="900" b="0" i="0" dirty="0" smtClean="0">
                          <a:solidFill>
                            <a:prstClr val="white"/>
                          </a:solidFill>
                        </a:rPr>
                        <m:t> </m:t>
                      </m:r>
                      <m:r>
                        <m:rPr>
                          <m:nor/>
                        </m:rPr>
                        <a:rPr lang="en-GB" sz="900" b="0" i="0" dirty="0" smtClean="0">
                          <a:solidFill>
                            <a:prstClr val="white"/>
                          </a:solidFill>
                        </a:rPr>
                        <m:t>Graph</m:t>
                      </m:r>
                      <m:r>
                        <m:rPr>
                          <m:nor/>
                        </m:rPr>
                        <a:rPr lang="en-GB" sz="900" b="0" i="0" dirty="0" smtClean="0">
                          <a:solidFill>
                            <a:prstClr val="white"/>
                          </a:solidFill>
                        </a:rPr>
                        <m:t> </m:t>
                      </m:r>
                      <m:r>
                        <m:rPr>
                          <m:nor/>
                        </m:rPr>
                        <a:rPr lang="en-GB" sz="900" b="0" i="0" dirty="0" smtClean="0">
                          <a:solidFill>
                            <a:prstClr val="white"/>
                          </a:solidFill>
                        </a:rPr>
                        <m:t>API</m:t>
                      </m:r>
                    </m:oMath>
                  </m:oMathPara>
                </a14:m>
                <a:endParaRPr lang="en-US" sz="900" dirty="0">
                  <a:solidFill>
                    <a:prstClr val="white"/>
                  </a:solidFill>
                </a:endParaRPr>
              </a:p>
            </p:txBody>
          </p:sp>
        </mc:Choice>
        <mc:Fallback xmlns="">
          <p:sp>
            <p:nvSpPr>
              <p:cNvPr id="2" name="TextBox 1"/>
              <p:cNvSpPr txBox="1">
                <a:spLocks noRot="1" noChangeAspect="1" noMove="1" noResize="1" noEditPoints="1" noAdjustHandles="1" noChangeArrowheads="1" noChangeShapeType="1" noTextEdit="1"/>
              </p:cNvSpPr>
              <p:nvPr userDrawn="1"/>
            </p:nvSpPr>
            <p:spPr>
              <a:xfrm>
                <a:off x="800987" y="4814668"/>
                <a:ext cx="7542028" cy="271683"/>
              </a:xfrm>
              <a:prstGeom prst="rect">
                <a:avLst/>
              </a:prstGeom>
              <a:blipFill>
                <a:blip r:embed="rId5"/>
                <a:stretch>
                  <a:fillRect b="-9091"/>
                </a:stretch>
              </a:blipFill>
            </p:spPr>
            <p:txBody>
              <a:bodyPr/>
              <a:lstStyle/>
              <a:p>
                <a:r>
                  <a:rPr lang="en-US">
                    <a:noFill/>
                  </a:rPr>
                  <a:t> </a:t>
                </a:r>
              </a:p>
            </p:txBody>
          </p:sp>
        </mc:Fallback>
      </mc:AlternateContent>
    </p:spTree>
    <p:extLst>
      <p:ext uri="{BB962C8B-B14F-4D97-AF65-F5344CB8AC3E}">
        <p14:creationId xmlns:p14="http://schemas.microsoft.com/office/powerpoint/2010/main" val="242224449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2"/>
                    </a:gs>
                    <a:gs pos="99000">
                      <a:schemeClr val="tx2"/>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47656206"/>
      </p:ext>
    </p:extLst>
  </p:cSld>
  <p:clrMapOvr>
    <a:masterClrMapping/>
  </p:clrMapOvr>
  <p:transition>
    <p:fade/>
  </p:transition>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01929" y="891882"/>
            <a:ext cx="8740142" cy="1538242"/>
          </a:xfrm>
        </p:spPr>
        <p:txBody>
          <a:bodyPr/>
          <a:lstStyle>
            <a:lvl1pPr marL="0" indent="0">
              <a:buNone/>
              <a:defRPr>
                <a:gradFill>
                  <a:gsLst>
                    <a:gs pos="1250">
                      <a:schemeClr val="tx1"/>
                    </a:gs>
                    <a:gs pos="99000">
                      <a:schemeClr val="tx1"/>
                    </a:gs>
                  </a:gsLst>
                  <a:lin ang="5400000" scaled="0"/>
                </a:gradFill>
              </a:defRPr>
            </a:lvl1pPr>
            <a:lvl2pPr marL="0" indent="0">
              <a:buFontTx/>
              <a:buNone/>
              <a:defRPr sz="1471"/>
            </a:lvl2pPr>
            <a:lvl3pPr marL="168090" indent="0">
              <a:buNone/>
              <a:defRPr/>
            </a:lvl3pPr>
            <a:lvl4pPr marL="336179" indent="0">
              <a:buNone/>
              <a:defRPr/>
            </a:lvl4pPr>
            <a:lvl5pPr marL="504269"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0690378"/>
      </p:ext>
    </p:extLst>
  </p:cSld>
  <p:clrMapOvr>
    <a:masterClrMapping/>
  </p:clrMapOvr>
  <p:transition>
    <p:fade/>
  </p:transition>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90077052"/>
      </p:ext>
    </p:extLst>
  </p:cSld>
  <p:clrMapOvr>
    <a:masterClrMapping/>
  </p:clrMapOvr>
  <p:transition>
    <p:fade/>
  </p:transition>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2"/>
            <a:ext cx="8740142" cy="1547347"/>
          </a:xfrm>
        </p:spPr>
        <p:txBody>
          <a:bodyPr>
            <a:spAutoFit/>
          </a:bodyPr>
          <a:lstStyle>
            <a:lvl1pPr>
              <a:defRPr sz="2647"/>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09064948"/>
      </p:ext>
    </p:extLst>
  </p:cSld>
  <p:clrMapOvr>
    <a:masterClrMapping/>
  </p:clrMapOvr>
  <p:transition>
    <p:fade/>
  </p:transition>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497589"/>
          </a:xfrm>
        </p:spPr>
        <p:txBody>
          <a:bodyPr wrap="square">
            <a:spAutoFit/>
          </a:bodyPr>
          <a:lstStyle>
            <a:lvl1pPr marL="0" indent="0">
              <a:spcBef>
                <a:spcPts val="900"/>
              </a:spcBef>
              <a:buClr>
                <a:schemeClr val="tx1"/>
              </a:buClr>
              <a:buFont typeface="Wingdings" pitchFamily="2" charset="2"/>
              <a:buNone/>
              <a:defRPr sz="2647"/>
            </a:lvl1pPr>
            <a:lvl2pPr marL="0" indent="0">
              <a:buNone/>
              <a:defRPr sz="1471"/>
            </a:lvl2pPr>
            <a:lvl3pPr marL="170424" indent="0">
              <a:buNone/>
              <a:tabLst/>
              <a:defRPr sz="1471"/>
            </a:lvl3pPr>
            <a:lvl4pPr marL="338514" indent="0">
              <a:buNone/>
              <a:defRPr/>
            </a:lvl4pPr>
            <a:lvl5pPr marL="504269"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32600544"/>
      </p:ext>
    </p:extLst>
  </p:cSld>
  <p:clrMapOvr>
    <a:masterClrMapping/>
  </p:clrMapOvr>
  <p:transition>
    <p:fade/>
  </p:transition>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2"/>
              </a:buClr>
              <a:buFont typeface="Arial" pitchFamily="34" charset="0"/>
              <a:buChar char="•"/>
              <a:defRPr sz="2353">
                <a:gradFill>
                  <a:gsLst>
                    <a:gs pos="1250">
                      <a:schemeClr val="tx2"/>
                    </a:gs>
                    <a:gs pos="99000">
                      <a:schemeClr val="tx2"/>
                    </a:gs>
                  </a:gsLst>
                  <a:lin ang="5400000" scaled="0"/>
                </a:gradFill>
              </a:defRPr>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90714067"/>
      </p:ext>
    </p:extLst>
  </p:cSld>
  <p:clrMapOvr>
    <a:masterClrMapping/>
  </p:clrMapOvr>
  <p:transition>
    <p:fade/>
  </p:transition>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01930"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4908161" y="891882"/>
            <a:ext cx="4033911" cy="1506566"/>
          </a:xfrm>
        </p:spPr>
        <p:txBody>
          <a:bodyPr wrap="square">
            <a:spAutoFit/>
          </a:bodyPr>
          <a:lstStyle>
            <a:lvl1pPr marL="211280" indent="-211280">
              <a:spcBef>
                <a:spcPts val="900"/>
              </a:spcBef>
              <a:buClr>
                <a:schemeClr val="tx1"/>
              </a:buClr>
              <a:buFont typeface="Arial" pitchFamily="34" charset="0"/>
              <a:buChar char="•"/>
              <a:defRPr sz="2353"/>
            </a:lvl1pPr>
            <a:lvl2pPr marL="390566" indent="-171468">
              <a:defRPr sz="1765"/>
            </a:lvl2pPr>
            <a:lvl3pPr marL="514405" indent="-123838">
              <a:tabLst/>
              <a:defRPr sz="1471"/>
            </a:lvl3pPr>
            <a:lvl4pPr marL="647768" indent="-133364">
              <a:defRPr/>
            </a:lvl4pPr>
            <a:lvl5pPr marL="771607" indent="-123838">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6229945"/>
      </p:ext>
    </p:extLst>
  </p:cSld>
  <p:clrMapOvr>
    <a:masterClrMapping/>
  </p:clrMapOvr>
  <p:transition>
    <p:fade/>
  </p:transition>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1930" y="217133"/>
            <a:ext cx="8741880" cy="674749"/>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01931" y="891883"/>
            <a:ext cx="8740140" cy="1587999"/>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p:nvPicPr>
        <p:blipFill>
          <a:blip r:embed="rId22"/>
          <a:stretch>
            <a:fillRect/>
          </a:stretch>
        </p:blipFill>
        <p:spPr>
          <a:xfrm rot="5400000">
            <a:off x="6906561" y="2243274"/>
            <a:ext cx="5143967" cy="657418"/>
          </a:xfrm>
          <a:prstGeom prst="rect">
            <a:avLst/>
          </a:prstGeom>
        </p:spPr>
      </p:pic>
    </p:spTree>
    <p:extLst>
      <p:ext uri="{BB962C8B-B14F-4D97-AF65-F5344CB8AC3E}">
        <p14:creationId xmlns:p14="http://schemas.microsoft.com/office/powerpoint/2010/main" val="2435812005"/>
      </p:ext>
    </p:extLst>
  </p:cSld>
  <p:clrMap bg1="lt1" tx1="dk1" bg2="lt2" tx2="dk2" accent1="accent1" accent2="accent2" accent3="accent3" accent4="accent4" accent5="accent5" accent6="accent6" hlink="hlink" folHlink="folHlink"/>
  <p:sldLayoutIdLst>
    <p:sldLayoutId id="2147483872" r:id="rId1"/>
    <p:sldLayoutId id="2147483873" r:id="rId2"/>
    <p:sldLayoutId id="2147483874" r:id="rId3"/>
    <p:sldLayoutId id="2147483875" r:id="rId4"/>
    <p:sldLayoutId id="2147483876" r:id="rId5"/>
    <p:sldLayoutId id="2147483877" r:id="rId6"/>
    <p:sldLayoutId id="2147483878" r:id="rId7"/>
    <p:sldLayoutId id="2147483879" r:id="rId8"/>
    <p:sldLayoutId id="2147483880" r:id="rId9"/>
    <p:sldLayoutId id="2147483881" r:id="rId10"/>
    <p:sldLayoutId id="2147483882" r:id="rId11"/>
    <p:sldLayoutId id="2147483883" r:id="rId12"/>
    <p:sldLayoutId id="2147483884" r:id="rId13"/>
    <p:sldLayoutId id="2147483885" r:id="rId14"/>
    <p:sldLayoutId id="2147483814" r:id="rId15"/>
    <p:sldLayoutId id="2147483817" r:id="rId16"/>
    <p:sldLayoutId id="2147483823" r:id="rId17"/>
    <p:sldLayoutId id="2147483827" r:id="rId18"/>
    <p:sldLayoutId id="2147483833" r:id="rId19"/>
    <p:sldLayoutId id="2147483886" r:id="rId20"/>
  </p:sldLayoutIdLst>
  <p:transition>
    <p:fade/>
  </p:transition>
  <p:hf hdr="0" dt="0"/>
  <p:txStyles>
    <p:titleStyle>
      <a:lvl1pPr algn="l" defTabSz="685845" rtl="0" eaLnBrk="1" latinLnBrk="0" hangingPunct="1">
        <a:lnSpc>
          <a:spcPct val="90000"/>
        </a:lnSpc>
        <a:spcBef>
          <a:spcPct val="0"/>
        </a:spcBef>
        <a:buNone/>
        <a:defRPr lang="en-US" sz="3529" b="0" kern="1200" cap="none" spc="-75"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p:bodyStyle>
    <p:otherStyle>
      <a:defPPr>
        <a:defRPr lang="en-US"/>
      </a:defPPr>
      <a:lvl1pPr marL="0" algn="l" defTabSz="685845" rtl="0" eaLnBrk="1" latinLnBrk="0" hangingPunct="1">
        <a:defRPr sz="1324" kern="1200">
          <a:solidFill>
            <a:schemeClr val="tx1"/>
          </a:solidFill>
          <a:latin typeface="+mn-lt"/>
          <a:ea typeface="+mn-ea"/>
          <a:cs typeface="+mn-cs"/>
        </a:defRPr>
      </a:lvl1pPr>
      <a:lvl2pPr marL="342923" algn="l" defTabSz="685845" rtl="0" eaLnBrk="1" latinLnBrk="0" hangingPunct="1">
        <a:defRPr sz="1324" kern="1200">
          <a:solidFill>
            <a:schemeClr val="tx1"/>
          </a:solidFill>
          <a:latin typeface="+mn-lt"/>
          <a:ea typeface="+mn-ea"/>
          <a:cs typeface="+mn-cs"/>
        </a:defRPr>
      </a:lvl2pPr>
      <a:lvl3pPr marL="685845" algn="l" defTabSz="685845" rtl="0" eaLnBrk="1" latinLnBrk="0" hangingPunct="1">
        <a:defRPr sz="1324" kern="1200">
          <a:solidFill>
            <a:schemeClr val="tx1"/>
          </a:solidFill>
          <a:latin typeface="+mn-lt"/>
          <a:ea typeface="+mn-ea"/>
          <a:cs typeface="+mn-cs"/>
        </a:defRPr>
      </a:lvl3pPr>
      <a:lvl4pPr marL="1028768" algn="l" defTabSz="685845" rtl="0" eaLnBrk="1" latinLnBrk="0" hangingPunct="1">
        <a:defRPr sz="1324" kern="1200">
          <a:solidFill>
            <a:schemeClr val="tx1"/>
          </a:solidFill>
          <a:latin typeface="+mn-lt"/>
          <a:ea typeface="+mn-ea"/>
          <a:cs typeface="+mn-cs"/>
        </a:defRPr>
      </a:lvl4pPr>
      <a:lvl5pPr marL="1371690" algn="l" defTabSz="685845" rtl="0" eaLnBrk="1" latinLnBrk="0" hangingPunct="1">
        <a:defRPr sz="1324" kern="1200">
          <a:solidFill>
            <a:schemeClr val="tx1"/>
          </a:solidFill>
          <a:latin typeface="+mn-lt"/>
          <a:ea typeface="+mn-ea"/>
          <a:cs typeface="+mn-cs"/>
        </a:defRPr>
      </a:lvl5pPr>
      <a:lvl6pPr marL="1714614" algn="l" defTabSz="685845" rtl="0" eaLnBrk="1" latinLnBrk="0" hangingPunct="1">
        <a:defRPr sz="1324" kern="1200">
          <a:solidFill>
            <a:schemeClr val="tx1"/>
          </a:solidFill>
          <a:latin typeface="+mn-lt"/>
          <a:ea typeface="+mn-ea"/>
          <a:cs typeface="+mn-cs"/>
        </a:defRPr>
      </a:lvl6pPr>
      <a:lvl7pPr marL="2057536" algn="l" defTabSz="685845" rtl="0" eaLnBrk="1" latinLnBrk="0" hangingPunct="1">
        <a:defRPr sz="1324" kern="1200">
          <a:solidFill>
            <a:schemeClr val="tx1"/>
          </a:solidFill>
          <a:latin typeface="+mn-lt"/>
          <a:ea typeface="+mn-ea"/>
          <a:cs typeface="+mn-cs"/>
        </a:defRPr>
      </a:lvl7pPr>
      <a:lvl8pPr marL="2400458" algn="l" defTabSz="685845" rtl="0" eaLnBrk="1" latinLnBrk="0" hangingPunct="1">
        <a:defRPr sz="1324" kern="1200">
          <a:solidFill>
            <a:schemeClr val="tx1"/>
          </a:solidFill>
          <a:latin typeface="+mn-lt"/>
          <a:ea typeface="+mn-ea"/>
          <a:cs typeface="+mn-cs"/>
        </a:defRPr>
      </a:lvl8pPr>
      <a:lvl9pPr marL="2743382" algn="l" defTabSz="685845" rtl="0" eaLnBrk="1" latinLnBrk="0" hangingPunct="1">
        <a:defRPr sz="1324"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hyperlink" Target="https://aad.portal.azure.com/" TargetMode="External"/><Relationship Id="rId2" Type="http://schemas.openxmlformats.org/officeDocument/2006/relationships/notesSlide" Target="../notesSlides/notesSlide12.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6.xml"/><Relationship Id="rId5" Type="http://schemas.openxmlformats.org/officeDocument/2006/relationships/image" Target="../media/image120.png"/><Relationship Id="rId4" Type="http://schemas.openxmlformats.org/officeDocument/2006/relationships/customXml" Target="../ink/ink1.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hyperlink" Target="https://developer.microsoft.com/en-us/graph/graph-explorer/preview" TargetMode="External"/><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8" Type="http://schemas.openxmlformats.org/officeDocument/2006/relationships/hyperlink" Target="https://developer.microsoft.com/graph/graph-explorer/?request=me/events&amp;version=v1.0" TargetMode="External"/><Relationship Id="rId3" Type="http://schemas.openxmlformats.org/officeDocument/2006/relationships/hyperlink" Target="https://developer.microsoft.com/graph/graph-explorer/?request=me&amp;version=v1.0" TargetMode="External"/><Relationship Id="rId7" Type="http://schemas.openxmlformats.org/officeDocument/2006/relationships/hyperlink" Target="https://developer.microsoft.com/graph/graph-explorer/?request=me/messages?$filter%3Dimportance%20eq%20'high'&amp;version=v1.0" TargetMode="External"/><Relationship Id="rId2" Type="http://schemas.openxmlformats.org/officeDocument/2006/relationships/notesSlide" Target="../notesSlides/notesSlide19.xml"/><Relationship Id="rId1" Type="http://schemas.openxmlformats.org/officeDocument/2006/relationships/slideLayout" Target="../slideLayouts/slideLayout10.xml"/><Relationship Id="rId6" Type="http://schemas.openxmlformats.org/officeDocument/2006/relationships/hyperlink" Target="https://developer.microsoft.com/graph/graph-explorer/?request=me/messages&amp;version=v1.0" TargetMode="External"/><Relationship Id="rId5" Type="http://schemas.openxmlformats.org/officeDocument/2006/relationships/hyperlink" Target="https://developer.microsoft.com/graph/graph-explorer/?request=me/photo/$value&amp;version=v1.0" TargetMode="External"/><Relationship Id="rId10" Type="http://schemas.openxmlformats.org/officeDocument/2006/relationships/hyperlink" Target="https://developer.microsoft.com/graph/graph-explorer/?request=me/drive/root/children/foo.txt/lastModifiedByUser&amp;version=v1.0" TargetMode="External"/><Relationship Id="rId4" Type="http://schemas.openxmlformats.org/officeDocument/2006/relationships/hyperlink" Target="https://developer.microsoft.com/graph/graph-explorer/?request=me/drive/root/children&amp;version=v1.0" TargetMode="External"/><Relationship Id="rId9" Type="http://schemas.openxmlformats.org/officeDocument/2006/relationships/hyperlink" Target="https://developer.microsoft.com/graph/graph-explorer/?request=me/manager&amp;version=v1.0"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developer.microsoft.com/graph/graph-explorer/?request=me/onenote/notebooks&amp;version=beta" TargetMode="External"/><Relationship Id="rId3" Type="http://schemas.openxmlformats.org/officeDocument/2006/relationships/hyperlink" Target="https://developer.microsoft.com/graph/graph-explorer/?request=me/memberOf/$/microsoft.graph.group?$filter%3DgroupTypes/any(a:a%20eq%20'unified')&amp;version=v1.0" TargetMode="External"/><Relationship Id="rId7" Type="http://schemas.openxmlformats.org/officeDocument/2006/relationships/hyperlink" Target="https://developer.microsoft.com/graph/graph-explorer/?request=me/insights/trending&amp;version=beta" TargetMode="External"/><Relationship Id="rId2" Type="http://schemas.openxmlformats.org/officeDocument/2006/relationships/notesSlide" Target="../notesSlides/notesSlide20.xml"/><Relationship Id="rId1" Type="http://schemas.openxmlformats.org/officeDocument/2006/relationships/slideLayout" Target="../slideLayouts/slideLayout10.xml"/><Relationship Id="rId6" Type="http://schemas.openxmlformats.org/officeDocument/2006/relationships/hyperlink" Target="https://developer.microsoft.com/graph/graph-explorer/?request=me/people&amp;version=beta" TargetMode="External"/><Relationship Id="rId5" Type="http://schemas.openxmlformats.org/officeDocument/2006/relationships/hyperlink" Target="https://developer.microsoft.com/graph/graph-explorer/?request=groups&amp;version=v1.0" TargetMode="External"/><Relationship Id="rId4" Type="http://schemas.openxmlformats.org/officeDocument/2006/relationships/hyperlink" Target="https://developer.microsoft.com/graph/graph-explorer/?request=users&amp;version=v1.0"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5.xml"/><Relationship Id="rId1" Type="http://schemas.openxmlformats.org/officeDocument/2006/relationships/slideLayout" Target="../slideLayouts/slideLayout6.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hyperlink" Target="https://powerusers.microsoft.com/t5/Microsoft-Flow-Community-Blog/Extend-Microsoft-Flow-with-the-Microsoft-Graph-and-0-code/ba-p/61662" TargetMode="External"/><Relationship Id="rId7" Type="http://schemas.openxmlformats.org/officeDocument/2006/relationships/hyperlink" Target="https://developer.microsoft.com/en-us/graph/examples" TargetMode="External"/><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hyperlink" Target="https://docs.microsoft.com/en-us/sharepoint/dev/spfx/use-aadhttpclient" TargetMode="External"/><Relationship Id="rId5" Type="http://schemas.openxmlformats.org/officeDocument/2006/relationships/hyperlink" Target="https://powerapps.microsoft.com/en-us/blog/implementing-role-based-permission/" TargetMode="External"/><Relationship Id="rId4" Type="http://schemas.openxmlformats.org/officeDocument/2006/relationships/hyperlink" Target="https://community.powerbi.com/t5/Integrations-with-Files-and/Power-BI-and-Office-Graph/td-p/128317" TargetMode="Externa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1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graph.microsoft.com/" TargetMode="External"/><Relationship Id="rId2" Type="http://schemas.openxmlformats.org/officeDocument/2006/relationships/notesSlide" Target="../notesSlides/notesSlide6.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0FFF314A-031E-4C81-A39E-0CCD8981BC08}"/>
              </a:ext>
            </a:extLst>
          </p:cNvPr>
          <p:cNvSpPr>
            <a:spLocks noGrp="1"/>
          </p:cNvSpPr>
          <p:nvPr>
            <p:ph type="body" sz="quarter" idx="14"/>
          </p:nvPr>
        </p:nvSpPr>
        <p:spPr/>
        <p:txBody>
          <a:bodyPr/>
          <a:lstStyle/>
          <a:p>
            <a:endParaRPr lang="en-US"/>
          </a:p>
        </p:txBody>
      </p:sp>
      <p:sp>
        <p:nvSpPr>
          <p:cNvPr id="8" name="Text Placeholder 7">
            <a:extLst>
              <a:ext uri="{FF2B5EF4-FFF2-40B4-BE49-F238E27FC236}">
                <a16:creationId xmlns:a16="http://schemas.microsoft.com/office/drawing/2014/main" id="{94186ECF-8012-4AC8-8E54-5B977D5B2C1A}"/>
              </a:ext>
            </a:extLst>
          </p:cNvPr>
          <p:cNvSpPr>
            <a:spLocks noGrp="1"/>
          </p:cNvSpPr>
          <p:nvPr>
            <p:ph type="body" sz="quarter" idx="15"/>
          </p:nvPr>
        </p:nvSpPr>
        <p:spPr/>
        <p:txBody>
          <a:bodyPr/>
          <a:lstStyle/>
          <a:p>
            <a:r>
              <a:rPr lang="en-US" dirty="0"/>
              <a:t>Microsoft Graph</a:t>
            </a:r>
          </a:p>
        </p:txBody>
      </p:sp>
      <p:sp>
        <p:nvSpPr>
          <p:cNvPr id="9" name="Text Placeholder 8">
            <a:extLst>
              <a:ext uri="{FF2B5EF4-FFF2-40B4-BE49-F238E27FC236}">
                <a16:creationId xmlns:a16="http://schemas.microsoft.com/office/drawing/2014/main" id="{27FD9F5E-0AFF-40CD-B70B-6EBF8C7C4C52}"/>
              </a:ext>
            </a:extLst>
          </p:cNvPr>
          <p:cNvSpPr>
            <a:spLocks noGrp="1"/>
          </p:cNvSpPr>
          <p:nvPr>
            <p:ph type="body" sz="quarter" idx="16"/>
          </p:nvPr>
        </p:nvSpPr>
        <p:spPr/>
        <p:txBody>
          <a:bodyPr/>
          <a:lstStyle/>
          <a:p>
            <a:r>
              <a:rPr lang="en-US" dirty="0"/>
              <a:t>SharePoint APIs</a:t>
            </a:r>
          </a:p>
        </p:txBody>
      </p:sp>
    </p:spTree>
    <p:extLst>
      <p:ext uri="{BB962C8B-B14F-4D97-AF65-F5344CB8AC3E}">
        <p14:creationId xmlns:p14="http://schemas.microsoft.com/office/powerpoint/2010/main" val="1946412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54BE00-6179-4B77-AFED-4C6715B9C1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724" y="2710834"/>
            <a:ext cx="4790518" cy="2378855"/>
          </a:xfrm>
          <a:prstGeom prst="rect">
            <a:avLst/>
          </a:prstGeom>
        </p:spPr>
      </p:pic>
      <p:sp>
        <p:nvSpPr>
          <p:cNvPr id="3" name="Text Placeholder 2">
            <a:extLst>
              <a:ext uri="{FF2B5EF4-FFF2-40B4-BE49-F238E27FC236}">
                <a16:creationId xmlns:a16="http://schemas.microsoft.com/office/drawing/2014/main" id="{E15DED99-D839-4F69-9785-94E025FC2DB0}"/>
              </a:ext>
            </a:extLst>
          </p:cNvPr>
          <p:cNvSpPr>
            <a:spLocks noGrp="1"/>
          </p:cNvSpPr>
          <p:nvPr>
            <p:ph type="body" sz="quarter" idx="10"/>
          </p:nvPr>
        </p:nvSpPr>
        <p:spPr>
          <a:xfrm>
            <a:off x="201613" y="892175"/>
            <a:ext cx="8740775" cy="551305"/>
          </a:xfrm>
        </p:spPr>
        <p:txBody>
          <a:bodyPr/>
          <a:lstStyle/>
          <a:p>
            <a:pPr marL="0" indent="0">
              <a:buNone/>
            </a:pPr>
            <a:r>
              <a:rPr lang="en-GB" dirty="0"/>
              <a:t>Graph API isn’t for “Anonymous Access”…</a:t>
            </a:r>
          </a:p>
        </p:txBody>
      </p:sp>
      <p:sp>
        <p:nvSpPr>
          <p:cNvPr id="2" name="Title 1">
            <a:extLst>
              <a:ext uri="{FF2B5EF4-FFF2-40B4-BE49-F238E27FC236}">
                <a16:creationId xmlns:a16="http://schemas.microsoft.com/office/drawing/2014/main" id="{1DD8AD35-B9EE-4C17-8CD6-8D3A531A5023}"/>
              </a:ext>
            </a:extLst>
          </p:cNvPr>
          <p:cNvSpPr>
            <a:spLocks noGrp="1"/>
          </p:cNvSpPr>
          <p:nvPr>
            <p:ph type="title"/>
          </p:nvPr>
        </p:nvSpPr>
        <p:spPr>
          <a:xfrm>
            <a:off x="201930" y="217133"/>
            <a:ext cx="8741880" cy="674749"/>
          </a:xfrm>
        </p:spPr>
        <p:txBody>
          <a:bodyPr/>
          <a:lstStyle/>
          <a:p>
            <a:r>
              <a:rPr lang="en-US" dirty="0"/>
              <a:t>Authenticating with the Graph API</a:t>
            </a:r>
            <a:endParaRPr lang="en-GB" dirty="0"/>
          </a:p>
        </p:txBody>
      </p:sp>
      <p:sp>
        <p:nvSpPr>
          <p:cNvPr id="4" name="Text Placeholder 3">
            <a:extLst>
              <a:ext uri="{FF2B5EF4-FFF2-40B4-BE49-F238E27FC236}">
                <a16:creationId xmlns:a16="http://schemas.microsoft.com/office/drawing/2014/main" id="{817A505D-0C34-48ED-B755-3C0081CEF022}"/>
              </a:ext>
            </a:extLst>
          </p:cNvPr>
          <p:cNvSpPr>
            <a:spLocks noGrp="1"/>
          </p:cNvSpPr>
          <p:nvPr>
            <p:ph type="body" sz="quarter" idx="4294967295"/>
          </p:nvPr>
        </p:nvSpPr>
        <p:spPr>
          <a:xfrm>
            <a:off x="263610" y="1400432"/>
            <a:ext cx="8270789" cy="5141407"/>
          </a:xfrm>
        </p:spPr>
        <p:txBody>
          <a:bodyPr/>
          <a:lstStyle/>
          <a:p>
            <a:pPr marL="457200" indent="-457200">
              <a:buFont typeface="+mj-lt"/>
              <a:buAutoNum type="arabicPeriod"/>
            </a:pPr>
            <a:r>
              <a:rPr lang="en-GB" sz="2000" dirty="0"/>
              <a:t>Register your application with Azure AD</a:t>
            </a:r>
            <a:endParaRPr lang="en-GB" sz="2000" dirty="0">
              <a:latin typeface="+mn-lt"/>
            </a:endParaRPr>
          </a:p>
          <a:p>
            <a:pPr marL="457200" indent="-457200">
              <a:buFont typeface="+mj-lt"/>
              <a:buAutoNum type="arabicPeriod"/>
            </a:pPr>
            <a:r>
              <a:rPr lang="en-GB" sz="2000" dirty="0">
                <a:latin typeface="+mj-lt"/>
              </a:rPr>
              <a:t>Grant permissions to Graph API</a:t>
            </a:r>
          </a:p>
          <a:p>
            <a:pPr marL="457200" indent="-457200">
              <a:buFont typeface="+mj-lt"/>
              <a:buAutoNum type="arabicPeriod"/>
            </a:pPr>
            <a:r>
              <a:rPr lang="en-GB" sz="2000" dirty="0"/>
              <a:t>Store application configuration in local solution</a:t>
            </a:r>
          </a:p>
          <a:p>
            <a:pPr marL="457200" indent="-457200">
              <a:buFont typeface="+mj-lt"/>
              <a:buAutoNum type="arabicPeriod"/>
            </a:pPr>
            <a:r>
              <a:rPr lang="en-GB" sz="2000" dirty="0"/>
              <a:t>Have users authenticate with Azure AD to get access token</a:t>
            </a:r>
          </a:p>
          <a:p>
            <a:pPr marL="457200" indent="-457200">
              <a:buFont typeface="+mj-lt"/>
              <a:buAutoNum type="arabicPeriod"/>
            </a:pPr>
            <a:r>
              <a:rPr lang="en-GB" sz="2000" dirty="0"/>
              <a:t>Call Graph API with access token</a:t>
            </a:r>
          </a:p>
          <a:p>
            <a:pPr marL="457200" indent="-457200">
              <a:buFont typeface="+mj-lt"/>
              <a:buAutoNum type="arabicPeriod"/>
            </a:pPr>
            <a:r>
              <a:rPr lang="en-GB" sz="2000" dirty="0"/>
              <a:t>Do something with results</a:t>
            </a:r>
          </a:p>
          <a:p>
            <a:pPr marL="342900" indent="-342900">
              <a:buFont typeface="+mj-lt"/>
              <a:buAutoNum type="arabicPeriod"/>
            </a:pPr>
            <a:endParaRPr lang="en-GB" dirty="0">
              <a:solidFill>
                <a:srgbClr val="C00000"/>
              </a:solidFill>
            </a:endParaRPr>
          </a:p>
          <a:p>
            <a:pPr marL="342900" indent="-342900">
              <a:buFont typeface="+mj-lt"/>
              <a:buAutoNum type="arabicPeriod"/>
            </a:pPr>
            <a:endParaRPr lang="en-GB" dirty="0">
              <a:solidFill>
                <a:srgbClr val="C00000"/>
              </a:solidFill>
            </a:endParaRPr>
          </a:p>
          <a:p>
            <a:pPr marL="342900" indent="-342900">
              <a:buFont typeface="+mj-lt"/>
              <a:buAutoNum type="arabicPeriod"/>
            </a:pPr>
            <a:endParaRPr lang="en-GB" dirty="0">
              <a:solidFill>
                <a:srgbClr val="C00000"/>
              </a:solidFill>
            </a:endParaRPr>
          </a:p>
          <a:p>
            <a:pPr marL="342900" indent="-342900">
              <a:buFont typeface="+mj-lt"/>
              <a:buAutoNum type="arabicPeriod"/>
            </a:pPr>
            <a:endParaRPr lang="en-GB" dirty="0">
              <a:solidFill>
                <a:srgbClr val="C00000"/>
              </a:solidFill>
            </a:endParaRPr>
          </a:p>
          <a:p>
            <a:pPr marL="342900" indent="-342900">
              <a:buFont typeface="+mj-lt"/>
              <a:buAutoNum type="arabicPeriod"/>
            </a:pPr>
            <a:endParaRPr lang="en-GB" dirty="0">
              <a:solidFill>
                <a:srgbClr val="C00000"/>
              </a:solidFill>
            </a:endParaRPr>
          </a:p>
          <a:p>
            <a:pPr marL="0" indent="0">
              <a:buNone/>
            </a:pPr>
            <a:r>
              <a:rPr lang="en-GB" dirty="0"/>
              <a:t>More on auth-flow later…</a:t>
            </a:r>
          </a:p>
        </p:txBody>
      </p:sp>
    </p:spTree>
    <p:extLst>
      <p:ext uri="{BB962C8B-B14F-4D97-AF65-F5344CB8AC3E}">
        <p14:creationId xmlns:p14="http://schemas.microsoft.com/office/powerpoint/2010/main" val="3956195202"/>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04DF867-684F-486E-BEFD-944145B9E1D8}"/>
              </a:ext>
            </a:extLst>
          </p:cNvPr>
          <p:cNvSpPr>
            <a:spLocks noGrp="1"/>
          </p:cNvSpPr>
          <p:nvPr>
            <p:ph type="body" sz="quarter" idx="10"/>
          </p:nvPr>
        </p:nvSpPr>
        <p:spPr>
          <a:xfrm>
            <a:off x="201613" y="892175"/>
            <a:ext cx="8740775" cy="2244269"/>
          </a:xfrm>
        </p:spPr>
        <p:txBody>
          <a:bodyPr/>
          <a:lstStyle/>
          <a:p>
            <a:pPr marL="0" indent="0">
              <a:buNone/>
            </a:pPr>
            <a:r>
              <a:rPr lang="en-GB" dirty="0"/>
              <a:t>Users vs Applications</a:t>
            </a:r>
          </a:p>
          <a:p>
            <a:r>
              <a:rPr lang="en-GB" dirty="0"/>
              <a:t>Interactive Logins</a:t>
            </a:r>
          </a:p>
          <a:p>
            <a:pPr lvl="1"/>
            <a:r>
              <a:rPr lang="en-GB" dirty="0">
                <a:latin typeface="+mj-lt"/>
              </a:rPr>
              <a:t>User delegation identity</a:t>
            </a:r>
          </a:p>
          <a:p>
            <a:pPr lvl="2"/>
            <a:r>
              <a:rPr lang="en-GB" dirty="0">
                <a:latin typeface="+mj-lt"/>
              </a:rPr>
              <a:t>Can access the “me” resources</a:t>
            </a:r>
          </a:p>
          <a:p>
            <a:pPr lvl="2"/>
            <a:r>
              <a:rPr lang="en-GB" dirty="0">
                <a:latin typeface="+mj-lt"/>
              </a:rPr>
              <a:t>The application pretends to be a user</a:t>
            </a:r>
          </a:p>
          <a:p>
            <a:endParaRPr lang="en-GB" dirty="0"/>
          </a:p>
        </p:txBody>
      </p:sp>
      <p:sp>
        <p:nvSpPr>
          <p:cNvPr id="2" name="Title 1">
            <a:extLst>
              <a:ext uri="{FF2B5EF4-FFF2-40B4-BE49-F238E27FC236}">
                <a16:creationId xmlns:a16="http://schemas.microsoft.com/office/drawing/2014/main" id="{C90EAAE4-0289-4989-9F69-4840C8BBC36E}"/>
              </a:ext>
            </a:extLst>
          </p:cNvPr>
          <p:cNvSpPr>
            <a:spLocks noGrp="1"/>
          </p:cNvSpPr>
          <p:nvPr>
            <p:ph type="title"/>
          </p:nvPr>
        </p:nvSpPr>
        <p:spPr>
          <a:xfrm>
            <a:off x="201930" y="217133"/>
            <a:ext cx="8741880" cy="674749"/>
          </a:xfrm>
        </p:spPr>
        <p:txBody>
          <a:bodyPr/>
          <a:lstStyle/>
          <a:p>
            <a:r>
              <a:rPr lang="en-GB" dirty="0"/>
              <a:t>Two Types of Authentication</a:t>
            </a:r>
          </a:p>
        </p:txBody>
      </p:sp>
      <p:sp>
        <p:nvSpPr>
          <p:cNvPr id="6" name="Text Placeholder 4">
            <a:extLst>
              <a:ext uri="{FF2B5EF4-FFF2-40B4-BE49-F238E27FC236}">
                <a16:creationId xmlns:a16="http://schemas.microsoft.com/office/drawing/2014/main" id="{5C2B14D1-F4B7-4839-8BCA-0CFDEE93E46F}"/>
              </a:ext>
            </a:extLst>
          </p:cNvPr>
          <p:cNvSpPr txBox="1">
            <a:spLocks/>
          </p:cNvSpPr>
          <p:nvPr/>
        </p:nvSpPr>
        <p:spPr>
          <a:xfrm>
            <a:off x="4590807" y="1351005"/>
            <a:ext cx="4351579" cy="3463885"/>
          </a:xfrm>
          <a:prstGeom prst="rect">
            <a:avLst/>
          </a:prstGeom>
        </p:spPr>
        <p:txBody>
          <a:bodyPr>
            <a:noAutofit/>
          </a:bodyPr>
          <a:lstStyle>
            <a:lvl1pPr marL="251994" indent="-251994" algn="l" defTabSz="385753" rtl="0" eaLnBrk="1" latinLnBrk="0" hangingPunct="1">
              <a:spcBef>
                <a:spcPts val="0"/>
              </a:spcBef>
              <a:spcAft>
                <a:spcPts val="600"/>
              </a:spcAft>
              <a:buSzPct val="100000"/>
              <a:buFont typeface="Arial" panose="020B0604020202020204" pitchFamily="34" charset="0"/>
              <a:buChar char="•"/>
              <a:defRPr sz="2000" kern="1200">
                <a:solidFill>
                  <a:schemeClr val="tx1"/>
                </a:solidFill>
                <a:latin typeface="+mn-lt"/>
                <a:ea typeface="+mn-ea"/>
                <a:cs typeface="+mn-cs"/>
              </a:defRPr>
            </a:lvl1pPr>
            <a:lvl2pPr marL="503987" indent="-251994" algn="l" defTabSz="385753" rtl="0" eaLnBrk="1" latinLnBrk="0" hangingPunct="1">
              <a:spcBef>
                <a:spcPts val="0"/>
              </a:spcBef>
              <a:spcAft>
                <a:spcPts val="600"/>
              </a:spcAft>
              <a:buSzPct val="110000"/>
              <a:buFont typeface="Arial" panose="020B0604020202020204" pitchFamily="34" charset="0"/>
              <a:buChar char="•"/>
              <a:defRPr sz="1800" kern="1200">
                <a:solidFill>
                  <a:schemeClr val="tx1"/>
                </a:solidFill>
                <a:latin typeface="+mn-lt"/>
                <a:ea typeface="+mn-ea"/>
                <a:cs typeface="+mn-cs"/>
              </a:defRPr>
            </a:lvl2pPr>
            <a:lvl3pPr marL="755981" indent="-251994" algn="l" defTabSz="385753" rtl="0" eaLnBrk="1" latinLnBrk="0" hangingPunct="1">
              <a:spcBef>
                <a:spcPts val="0"/>
              </a:spcBef>
              <a:spcAft>
                <a:spcPts val="600"/>
              </a:spcAft>
              <a:buSzPct val="110000"/>
              <a:buFont typeface="Arial" panose="020B0604020202020204" pitchFamily="34" charset="0"/>
              <a:buChar char="•"/>
              <a:defRPr sz="1600" kern="1200">
                <a:solidFill>
                  <a:schemeClr val="tx1"/>
                </a:solidFill>
                <a:latin typeface="+mn-lt"/>
                <a:ea typeface="+mn-ea"/>
                <a:cs typeface="+mn-cs"/>
              </a:defRPr>
            </a:lvl3pPr>
            <a:lvl4pPr marL="1007975" indent="-251994" algn="l" defTabSz="385753" rtl="0" eaLnBrk="1" latinLnBrk="0" hangingPunct="1">
              <a:spcBef>
                <a:spcPts val="0"/>
              </a:spcBef>
              <a:spcAft>
                <a:spcPts val="600"/>
              </a:spcAft>
              <a:buSzPct val="110000"/>
              <a:buFont typeface="Arial" panose="020B0604020202020204" pitchFamily="34" charset="0"/>
              <a:buChar char="•"/>
              <a:defRPr sz="1400" kern="1200">
                <a:solidFill>
                  <a:schemeClr val="tx1"/>
                </a:solidFill>
                <a:latin typeface="+mn-lt"/>
                <a:ea typeface="+mn-ea"/>
                <a:cs typeface="+mn-cs"/>
              </a:defRPr>
            </a:lvl4pPr>
            <a:lvl5pPr marL="1259969" indent="-251994" algn="l" defTabSz="385753" rtl="0" eaLnBrk="1" latinLnBrk="0" hangingPunct="1">
              <a:spcBef>
                <a:spcPts val="0"/>
              </a:spcBef>
              <a:spcAft>
                <a:spcPts val="600"/>
              </a:spcAft>
              <a:buSzPct val="110000"/>
              <a:buFont typeface="Arial" panose="020B0604020202020204" pitchFamily="34" charset="0"/>
              <a:buChar char="•"/>
              <a:defRPr sz="1400" kern="1200">
                <a:solidFill>
                  <a:schemeClr val="tx1"/>
                </a:solidFill>
                <a:latin typeface="+mn-lt"/>
                <a:ea typeface="+mn-ea"/>
                <a:cs typeface="+mn-cs"/>
              </a:defRPr>
            </a:lvl5pPr>
            <a:lvl6pPr marL="1060820" indent="-96439" algn="l" defTabSz="385753" rtl="0" eaLnBrk="1" latinLnBrk="0" hangingPunct="1">
              <a:spcBef>
                <a:spcPct val="20000"/>
              </a:spcBef>
              <a:buFont typeface="Arial" pitchFamily="34" charset="0"/>
              <a:buChar char="•"/>
              <a:defRPr sz="844" kern="1200">
                <a:solidFill>
                  <a:schemeClr val="tx1"/>
                </a:solidFill>
                <a:latin typeface="+mn-lt"/>
                <a:ea typeface="+mn-ea"/>
                <a:cs typeface="+mn-cs"/>
              </a:defRPr>
            </a:lvl6pPr>
            <a:lvl7pPr marL="1253698" indent="-96439" algn="l" defTabSz="385753" rtl="0" eaLnBrk="1" latinLnBrk="0" hangingPunct="1">
              <a:spcBef>
                <a:spcPct val="20000"/>
              </a:spcBef>
              <a:buFont typeface="Arial" pitchFamily="34" charset="0"/>
              <a:buChar char="•"/>
              <a:defRPr sz="844" kern="1200">
                <a:solidFill>
                  <a:schemeClr val="tx1"/>
                </a:solidFill>
                <a:latin typeface="+mn-lt"/>
                <a:ea typeface="+mn-ea"/>
                <a:cs typeface="+mn-cs"/>
              </a:defRPr>
            </a:lvl7pPr>
            <a:lvl8pPr marL="1446575" indent="-96439" algn="l" defTabSz="385753" rtl="0" eaLnBrk="1" latinLnBrk="0" hangingPunct="1">
              <a:spcBef>
                <a:spcPct val="20000"/>
              </a:spcBef>
              <a:buFont typeface="Arial" pitchFamily="34" charset="0"/>
              <a:buChar char="•"/>
              <a:defRPr sz="844" kern="1200">
                <a:solidFill>
                  <a:schemeClr val="tx1"/>
                </a:solidFill>
                <a:latin typeface="+mn-lt"/>
                <a:ea typeface="+mn-ea"/>
                <a:cs typeface="+mn-cs"/>
              </a:defRPr>
            </a:lvl8pPr>
            <a:lvl9pPr marL="1639450" indent="-96439" algn="l" defTabSz="385753" rtl="0" eaLnBrk="1" latinLnBrk="0" hangingPunct="1">
              <a:spcBef>
                <a:spcPct val="20000"/>
              </a:spcBef>
              <a:buFont typeface="Arial" pitchFamily="34" charset="0"/>
              <a:buChar char="•"/>
              <a:defRPr sz="844" kern="1200">
                <a:solidFill>
                  <a:schemeClr val="tx1"/>
                </a:solidFill>
                <a:latin typeface="+mn-lt"/>
                <a:ea typeface="+mn-ea"/>
                <a:cs typeface="+mn-cs"/>
              </a:defRPr>
            </a:lvl9pPr>
          </a:lstStyle>
          <a:p>
            <a:pPr defTabSz="685845">
              <a:lnSpc>
                <a:spcPct val="90000"/>
              </a:lnSpc>
              <a:spcBef>
                <a:spcPct val="20000"/>
              </a:spcBef>
              <a:spcAft>
                <a:spcPts val="0"/>
              </a:spcAft>
              <a:buSzPct val="90000"/>
            </a:pPr>
            <a:r>
              <a:rPr lang="en-GB" sz="2647" dirty="0">
                <a:gradFill>
                  <a:gsLst>
                    <a:gs pos="1250">
                      <a:schemeClr val="tx1"/>
                    </a:gs>
                    <a:gs pos="100000">
                      <a:schemeClr val="tx1"/>
                    </a:gs>
                  </a:gsLst>
                  <a:lin ang="5400000" scaled="0"/>
                </a:gradFill>
                <a:latin typeface="+mj-lt"/>
              </a:rPr>
              <a:t>Non-interactive Logins</a:t>
            </a:r>
          </a:p>
          <a:p>
            <a:pPr lvl="1" defTabSz="685845">
              <a:lnSpc>
                <a:spcPct val="90000"/>
              </a:lnSpc>
              <a:spcBef>
                <a:spcPct val="20000"/>
              </a:spcBef>
              <a:spcAft>
                <a:spcPts val="0"/>
              </a:spcAft>
              <a:buSzPct val="90000"/>
            </a:pPr>
            <a:r>
              <a:rPr lang="en-GB" sz="1770" dirty="0">
                <a:gradFill>
                  <a:gsLst>
                    <a:gs pos="1250">
                      <a:schemeClr val="tx1"/>
                    </a:gs>
                    <a:gs pos="100000">
                      <a:schemeClr val="tx1"/>
                    </a:gs>
                  </a:gsLst>
                  <a:lin ang="5400000" scaled="0"/>
                </a:gradFill>
                <a:latin typeface="+mj-lt"/>
              </a:rPr>
              <a:t>Application identity</a:t>
            </a:r>
          </a:p>
          <a:p>
            <a:pPr lvl="2" defTabSz="685845">
              <a:lnSpc>
                <a:spcPct val="90000"/>
              </a:lnSpc>
              <a:spcBef>
                <a:spcPct val="20000"/>
              </a:spcBef>
              <a:spcAft>
                <a:spcPts val="0"/>
              </a:spcAft>
              <a:buSzPct val="90000"/>
            </a:pPr>
            <a:r>
              <a:rPr lang="en-GB" sz="1470" dirty="0">
                <a:gradFill>
                  <a:gsLst>
                    <a:gs pos="1250">
                      <a:schemeClr val="tx1"/>
                    </a:gs>
                    <a:gs pos="100000">
                      <a:schemeClr val="tx1"/>
                    </a:gs>
                  </a:gsLst>
                  <a:lin ang="5400000" scaled="0"/>
                </a:gradFill>
                <a:latin typeface="+mj-lt"/>
              </a:rPr>
              <a:t>Cannot access the “me” resources</a:t>
            </a:r>
          </a:p>
          <a:p>
            <a:pPr lvl="2" defTabSz="685845">
              <a:lnSpc>
                <a:spcPct val="90000"/>
              </a:lnSpc>
              <a:spcBef>
                <a:spcPct val="20000"/>
              </a:spcBef>
              <a:spcAft>
                <a:spcPts val="0"/>
              </a:spcAft>
              <a:buSzPct val="90000"/>
            </a:pPr>
            <a:r>
              <a:rPr lang="en-GB" sz="1470" dirty="0">
                <a:gradFill>
                  <a:gsLst>
                    <a:gs pos="1250">
                      <a:schemeClr val="tx1"/>
                    </a:gs>
                    <a:gs pos="100000">
                      <a:schemeClr val="tx1"/>
                    </a:gs>
                  </a:gsLst>
                  <a:lin ang="5400000" scaled="0"/>
                </a:gradFill>
                <a:latin typeface="+mj-lt"/>
              </a:rPr>
              <a:t>The application has its own identity</a:t>
            </a:r>
          </a:p>
        </p:txBody>
      </p:sp>
      <p:pic>
        <p:nvPicPr>
          <p:cNvPr id="16" name="Picture 15">
            <a:extLst>
              <a:ext uri="{FF2B5EF4-FFF2-40B4-BE49-F238E27FC236}">
                <a16:creationId xmlns:a16="http://schemas.microsoft.com/office/drawing/2014/main" id="{6C2AD66D-C77C-4EE6-A818-65ACDF1F50CA}"/>
              </a:ext>
            </a:extLst>
          </p:cNvPr>
          <p:cNvPicPr>
            <a:picLocks noChangeAspect="1"/>
          </p:cNvPicPr>
          <p:nvPr/>
        </p:nvPicPr>
        <p:blipFill rotWithShape="1">
          <a:blip r:embed="rId3"/>
          <a:srcRect t="28445"/>
          <a:stretch/>
        </p:blipFill>
        <p:spPr>
          <a:xfrm>
            <a:off x="754872" y="3136444"/>
            <a:ext cx="7668695" cy="1581450"/>
          </a:xfrm>
          <a:prstGeom prst="rect">
            <a:avLst/>
          </a:prstGeom>
        </p:spPr>
      </p:pic>
    </p:spTree>
    <p:extLst>
      <p:ext uri="{BB962C8B-B14F-4D97-AF65-F5344CB8AC3E}">
        <p14:creationId xmlns:p14="http://schemas.microsoft.com/office/powerpoint/2010/main" val="1268986179"/>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802028" cy="1138773"/>
          </a:xfrm>
        </p:spPr>
        <p:txBody>
          <a:bodyPr/>
          <a:lstStyle/>
          <a:p>
            <a:r>
              <a:rPr lang="en-US" sz="2000" dirty="0"/>
              <a:t>Go to Azure Active Directory: </a:t>
            </a:r>
            <a:r>
              <a:rPr lang="en-US" sz="2000" dirty="0">
                <a:hlinkClick r:id="rId3"/>
              </a:rPr>
              <a:t>https://aad.portal.azure.com</a:t>
            </a:r>
            <a:r>
              <a:rPr lang="en-US" sz="2000" dirty="0"/>
              <a:t> </a:t>
            </a:r>
          </a:p>
          <a:p>
            <a:r>
              <a:rPr lang="en-US" sz="2000" dirty="0"/>
              <a:t>App registrations</a:t>
            </a:r>
          </a:p>
          <a:p>
            <a:r>
              <a:rPr lang="en-US" sz="2000" dirty="0"/>
              <a:t>New registration</a:t>
            </a:r>
          </a:p>
        </p:txBody>
      </p:sp>
      <p:sp>
        <p:nvSpPr>
          <p:cNvPr id="2" name="Title 1"/>
          <p:cNvSpPr>
            <a:spLocks noGrp="1"/>
          </p:cNvSpPr>
          <p:nvPr>
            <p:ph type="title"/>
          </p:nvPr>
        </p:nvSpPr>
        <p:spPr/>
        <p:txBody>
          <a:bodyPr/>
          <a:lstStyle/>
          <a:p>
            <a:r>
              <a:rPr lang="en-US" dirty="0"/>
              <a:t>Registering your app in Azure Active Directory</a:t>
            </a:r>
            <a:endParaRPr lang="nl-NL" dirty="0"/>
          </a:p>
        </p:txBody>
      </p:sp>
      <p:pic>
        <p:nvPicPr>
          <p:cNvPr id="5" name="Picture 4">
            <a:extLst>
              <a:ext uri="{FF2B5EF4-FFF2-40B4-BE49-F238E27FC236}">
                <a16:creationId xmlns:a16="http://schemas.microsoft.com/office/drawing/2014/main" id="{BC5EFE51-C458-4699-80B5-94CCC192B790}"/>
              </a:ext>
            </a:extLst>
          </p:cNvPr>
          <p:cNvPicPr>
            <a:picLocks noChangeAspect="1"/>
          </p:cNvPicPr>
          <p:nvPr/>
        </p:nvPicPr>
        <p:blipFill>
          <a:blip r:embed="rId4"/>
          <a:stretch>
            <a:fillRect/>
          </a:stretch>
        </p:blipFill>
        <p:spPr>
          <a:xfrm>
            <a:off x="576651" y="2570205"/>
            <a:ext cx="3256657" cy="22901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B8B929D5-04CE-4B10-A4D2-FA77C814CCEB}"/>
              </a:ext>
            </a:extLst>
          </p:cNvPr>
          <p:cNvPicPr>
            <a:picLocks noChangeAspect="1"/>
          </p:cNvPicPr>
          <p:nvPr/>
        </p:nvPicPr>
        <p:blipFill>
          <a:blip r:embed="rId5"/>
          <a:stretch>
            <a:fillRect/>
          </a:stretch>
        </p:blipFill>
        <p:spPr>
          <a:xfrm>
            <a:off x="4172384" y="2570204"/>
            <a:ext cx="4525187" cy="229011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805774027"/>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3" name="Picture 5" descr="Consent dialog for Microsoft account">
            <a:extLst>
              <a:ext uri="{FF2B5EF4-FFF2-40B4-BE49-F238E27FC236}">
                <a16:creationId xmlns:a16="http://schemas.microsoft.com/office/drawing/2014/main" id="{7FFF8876-B7A2-41BC-8F06-9F398FB232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62698" y="891883"/>
            <a:ext cx="3081111" cy="4251618"/>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5910547" cy="3444020"/>
          </a:xfrm>
        </p:spPr>
        <p:txBody>
          <a:bodyPr/>
          <a:lstStyle/>
          <a:p>
            <a:pPr marL="0" indent="0">
              <a:buNone/>
            </a:pPr>
            <a:r>
              <a:rPr lang="en-US" sz="2000" dirty="0">
                <a:solidFill>
                  <a:schemeClr val="accent1">
                    <a:lumMod val="75000"/>
                    <a:lumOff val="25000"/>
                  </a:schemeClr>
                </a:solidFill>
              </a:rPr>
              <a:t>Get Authorization – v2.0 Delegated</a:t>
            </a:r>
          </a:p>
          <a:p>
            <a:r>
              <a:rPr lang="en-US" sz="2000" dirty="0"/>
              <a:t>Redirect user to /authorize endpoint</a:t>
            </a:r>
          </a:p>
          <a:p>
            <a:pPr lvl="1"/>
            <a:r>
              <a:rPr lang="en-US" sz="1600" dirty="0"/>
              <a:t>Permissions requested using scope parameter</a:t>
            </a:r>
          </a:p>
          <a:p>
            <a:pPr marL="252134" lvl="1" indent="0">
              <a:buNone/>
            </a:pPr>
            <a:r>
              <a:rPr lang="en-US" altLang="en-US" sz="1400" dirty="0">
                <a:solidFill>
                  <a:schemeClr val="tx1"/>
                </a:solidFill>
                <a:latin typeface="Consolas" panose="020B0609020204030204" pitchFamily="49" charset="0"/>
              </a:rPr>
              <a:t>https://login.microsoftonline.com/{tenant}/oauth2/v2.0/authorize? </a:t>
            </a:r>
            <a:r>
              <a:rPr lang="en-US" altLang="en-US" sz="1400" dirty="0" err="1">
                <a:solidFill>
                  <a:schemeClr val="tx1"/>
                </a:solidFill>
                <a:latin typeface="Consolas" panose="020B0609020204030204" pitchFamily="49" charset="0"/>
              </a:rPr>
              <a:t>client_id</a:t>
            </a:r>
            <a:r>
              <a:rPr lang="en-US" altLang="en-US" sz="1400" dirty="0">
                <a:solidFill>
                  <a:schemeClr val="tx1"/>
                </a:solidFill>
                <a:latin typeface="Consolas" panose="020B0609020204030204" pitchFamily="49" charset="0"/>
              </a:rPr>
              <a:t>=6731de76-14a6-49ae-97bc-6eba6914391e &amp;</a:t>
            </a:r>
            <a:r>
              <a:rPr lang="en-US" altLang="en-US" sz="1400" dirty="0" err="1">
                <a:solidFill>
                  <a:schemeClr val="tx1"/>
                </a:solidFill>
                <a:latin typeface="Consolas" panose="020B0609020204030204" pitchFamily="49" charset="0"/>
              </a:rPr>
              <a:t>response_type</a:t>
            </a:r>
            <a:r>
              <a:rPr lang="en-US" altLang="en-US" sz="1400" dirty="0">
                <a:solidFill>
                  <a:schemeClr val="tx1"/>
                </a:solidFill>
                <a:latin typeface="Consolas" panose="020B0609020204030204" pitchFamily="49" charset="0"/>
              </a:rPr>
              <a:t>=code &amp;</a:t>
            </a:r>
            <a:r>
              <a:rPr lang="en-US" altLang="en-US" sz="1400" dirty="0" err="1">
                <a:solidFill>
                  <a:schemeClr val="tx1"/>
                </a:solidFill>
                <a:latin typeface="Consolas" panose="020B0609020204030204" pitchFamily="49" charset="0"/>
              </a:rPr>
              <a:t>redirect_uri</a:t>
            </a:r>
            <a:r>
              <a:rPr lang="en-US" altLang="en-US" sz="1400" dirty="0">
                <a:solidFill>
                  <a:schemeClr val="tx1"/>
                </a:solidFill>
                <a:latin typeface="Consolas" panose="020B0609020204030204" pitchFamily="49" charset="0"/>
              </a:rPr>
              <a:t>=http%3A%2F%2Flocalhost%2Fmyapp%2F &amp;</a:t>
            </a:r>
            <a:r>
              <a:rPr lang="en-US" altLang="en-US" sz="1400" dirty="0" err="1">
                <a:solidFill>
                  <a:schemeClr val="tx1"/>
                </a:solidFill>
                <a:latin typeface="Consolas" panose="020B0609020204030204" pitchFamily="49" charset="0"/>
              </a:rPr>
              <a:t>response_mode</a:t>
            </a:r>
            <a:r>
              <a:rPr lang="en-US" altLang="en-US" sz="1400" dirty="0">
                <a:solidFill>
                  <a:schemeClr val="tx1"/>
                </a:solidFill>
                <a:latin typeface="Consolas" panose="020B0609020204030204" pitchFamily="49" charset="0"/>
              </a:rPr>
              <a:t>=query &amp;</a:t>
            </a:r>
            <a:r>
              <a:rPr lang="en-US" altLang="en-US" sz="1400" dirty="0">
                <a:solidFill>
                  <a:schemeClr val="tx1"/>
                </a:solidFill>
                <a:highlight>
                  <a:srgbClr val="FFFF00"/>
                </a:highlight>
                <a:latin typeface="Consolas" panose="020B0609020204030204" pitchFamily="49" charset="0"/>
              </a:rPr>
              <a:t>scope=offline_access</a:t>
            </a:r>
            <a:r>
              <a:rPr lang="en-US" altLang="en-US" sz="1400" dirty="0">
                <a:solidFill>
                  <a:schemeClr val="tx1"/>
                </a:solidFill>
                <a:latin typeface="Consolas" panose="020B0609020204030204" pitchFamily="49" charset="0"/>
              </a:rPr>
              <a:t>%20user.read%20mail.read &amp;state=12345 </a:t>
            </a:r>
            <a:endParaRPr lang="en-US" sz="1400" dirty="0">
              <a:solidFill>
                <a:schemeClr val="tx1"/>
              </a:solidFill>
              <a:latin typeface="Consolas" panose="020B0609020204030204" pitchFamily="49" charset="0"/>
            </a:endParaRPr>
          </a:p>
          <a:p>
            <a:pPr lvl="1"/>
            <a:r>
              <a:rPr lang="en-US" sz="1600" dirty="0"/>
              <a:t>User enters credentials &amp; agrees to consent</a:t>
            </a:r>
          </a:p>
          <a:p>
            <a:pPr lvl="1"/>
            <a:r>
              <a:rPr lang="en-US" sz="1600" dirty="0"/>
              <a:t>Response with authorization code parameter</a:t>
            </a:r>
          </a:p>
          <a:p>
            <a:pPr marL="252134" lvl="1" indent="0">
              <a:buNone/>
            </a:pPr>
            <a:r>
              <a:rPr lang="en-US" altLang="en-US" sz="1400" dirty="0">
                <a:solidFill>
                  <a:schemeClr val="tx1"/>
                </a:solidFill>
                <a:latin typeface="Consolas" panose="020B0609020204030204" pitchFamily="49" charset="0"/>
              </a:rPr>
              <a:t>GET http://localhost/myapp/?</a:t>
            </a:r>
            <a:r>
              <a:rPr lang="en-US" altLang="en-US" sz="1400" dirty="0">
                <a:solidFill>
                  <a:schemeClr val="tx1"/>
                </a:solidFill>
                <a:highlight>
                  <a:srgbClr val="FFFF00"/>
                </a:highlight>
                <a:latin typeface="Consolas" panose="020B0609020204030204" pitchFamily="49" charset="0"/>
              </a:rPr>
              <a:t>code=M0ab92efe-b6fd-df08-87dc-2c6500a7f84d </a:t>
            </a:r>
            <a:r>
              <a:rPr lang="en-US" altLang="en-US" sz="1400" dirty="0">
                <a:solidFill>
                  <a:schemeClr val="tx1"/>
                </a:solidFill>
                <a:latin typeface="Consolas" panose="020B0609020204030204" pitchFamily="49" charset="0"/>
              </a:rPr>
              <a:t>&amp;state=12345 </a:t>
            </a:r>
            <a:endParaRPr lang="en-US" sz="1400" dirty="0"/>
          </a:p>
        </p:txBody>
      </p:sp>
      <p:sp>
        <p:nvSpPr>
          <p:cNvPr id="2" name="Title 1"/>
          <p:cNvSpPr>
            <a:spLocks noGrp="1"/>
          </p:cNvSpPr>
          <p:nvPr>
            <p:ph type="title"/>
          </p:nvPr>
        </p:nvSpPr>
        <p:spPr/>
        <p:txBody>
          <a:bodyPr/>
          <a:lstStyle/>
          <a:p>
            <a:r>
              <a:rPr lang="en-US" dirty="0"/>
              <a:t>Delegated Permission Request</a:t>
            </a:r>
            <a:endParaRPr lang="nl-NL" dirty="0"/>
          </a:p>
        </p:txBody>
      </p:sp>
      <p:sp>
        <p:nvSpPr>
          <p:cNvPr id="7" name="Arrow: Right 6">
            <a:extLst>
              <a:ext uri="{FF2B5EF4-FFF2-40B4-BE49-F238E27FC236}">
                <a16:creationId xmlns:a16="http://schemas.microsoft.com/office/drawing/2014/main" id="{E0CEEBBA-E6D5-491D-A2D3-8B2045B7F9FE}"/>
              </a:ext>
            </a:extLst>
          </p:cNvPr>
          <p:cNvSpPr/>
          <p:nvPr/>
        </p:nvSpPr>
        <p:spPr bwMode="auto">
          <a:xfrm>
            <a:off x="5135376" y="3017692"/>
            <a:ext cx="1081549" cy="422787"/>
          </a:xfrm>
          <a:prstGeom prst="rightArrow">
            <a:avLst/>
          </a:prstGeom>
          <a:solidFill>
            <a:schemeClr val="dk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5FB940D0-74A1-4950-8344-2FE76077E777}"/>
                  </a:ext>
                </a:extLst>
              </p14:cNvPr>
              <p14:cNvContentPartPr/>
              <p14:nvPr/>
            </p14:nvContentPartPr>
            <p14:xfrm>
              <a:off x="3886200" y="1876320"/>
              <a:ext cx="986040" cy="224280"/>
            </p14:xfrm>
          </p:contentPart>
        </mc:Choice>
        <mc:Fallback xmlns="">
          <p:pic>
            <p:nvPicPr>
              <p:cNvPr id="3" name="Ink 2">
                <a:extLst>
                  <a:ext uri="{FF2B5EF4-FFF2-40B4-BE49-F238E27FC236}">
                    <a16:creationId xmlns:a16="http://schemas.microsoft.com/office/drawing/2014/main" id="{5FB940D0-74A1-4950-8344-2FE76077E777}"/>
                  </a:ext>
                </a:extLst>
              </p:cNvPr>
              <p:cNvPicPr/>
              <p:nvPr/>
            </p:nvPicPr>
            <p:blipFill>
              <a:blip r:embed="rId5"/>
              <a:stretch>
                <a:fillRect/>
              </a:stretch>
            </p:blipFill>
            <p:spPr>
              <a:xfrm>
                <a:off x="3876840" y="1866960"/>
                <a:ext cx="1004760" cy="243000"/>
              </a:xfrm>
              <a:prstGeom prst="rect">
                <a:avLst/>
              </a:prstGeom>
            </p:spPr>
          </p:pic>
        </mc:Fallback>
      </mc:AlternateContent>
    </p:spTree>
    <p:extLst>
      <p:ext uri="{BB962C8B-B14F-4D97-AF65-F5344CB8AC3E}">
        <p14:creationId xmlns:p14="http://schemas.microsoft.com/office/powerpoint/2010/main" val="8905879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pPr marL="0" indent="0">
              <a:buNone/>
            </a:pPr>
            <a:r>
              <a:rPr lang="en-US" sz="2000" dirty="0">
                <a:solidFill>
                  <a:schemeClr val="accent1">
                    <a:lumMod val="75000"/>
                    <a:lumOff val="25000"/>
                  </a:schemeClr>
                </a:solidFill>
              </a:rPr>
              <a:t>Get Token – v2.0 Delegated</a:t>
            </a:r>
          </a:p>
          <a:p>
            <a:r>
              <a:rPr lang="en-US" sz="2000" dirty="0"/>
              <a:t>App uses code at /token endpoint</a:t>
            </a:r>
          </a:p>
          <a:p>
            <a:pPr lvl="1"/>
            <a:r>
              <a:rPr lang="en-US" sz="1600" dirty="0"/>
              <a:t>Token POST request</a:t>
            </a:r>
          </a:p>
          <a:p>
            <a:pPr marL="252134" lvl="1" indent="0">
              <a:buNone/>
            </a:pPr>
            <a:endParaRPr lang="en-US" sz="1600" dirty="0"/>
          </a:p>
          <a:p>
            <a:pPr lvl="1"/>
            <a:endParaRPr lang="en-US" sz="1600" dirty="0"/>
          </a:p>
          <a:p>
            <a:pPr lvl="1"/>
            <a:endParaRPr lang="en-US" sz="1600" dirty="0"/>
          </a:p>
          <a:p>
            <a:pPr lvl="1"/>
            <a:endParaRPr lang="en-US" sz="1600" dirty="0"/>
          </a:p>
          <a:p>
            <a:pPr lvl="1"/>
            <a:endParaRPr lang="en-US" sz="1600" dirty="0"/>
          </a:p>
          <a:p>
            <a:pPr marL="252134" lvl="1" indent="0">
              <a:buNone/>
            </a:pPr>
            <a:endParaRPr lang="en-US" sz="1600" dirty="0"/>
          </a:p>
          <a:p>
            <a:pPr lvl="1"/>
            <a:r>
              <a:rPr lang="en-US" sz="1600" dirty="0"/>
              <a:t>Token response</a:t>
            </a:r>
          </a:p>
          <a:p>
            <a:pPr marL="252134" lvl="1" indent="0">
              <a:buNone/>
            </a:pPr>
            <a:endParaRPr lang="en-US" sz="1600" dirty="0"/>
          </a:p>
        </p:txBody>
      </p:sp>
      <p:sp>
        <p:nvSpPr>
          <p:cNvPr id="2" name="Title 1"/>
          <p:cNvSpPr>
            <a:spLocks noGrp="1"/>
          </p:cNvSpPr>
          <p:nvPr>
            <p:ph type="title"/>
          </p:nvPr>
        </p:nvSpPr>
        <p:spPr/>
        <p:txBody>
          <a:bodyPr/>
          <a:lstStyle/>
          <a:p>
            <a:r>
              <a:rPr lang="en-US" dirty="0"/>
              <a:t>Delegated Permission Request</a:t>
            </a:r>
            <a:endParaRPr lang="nl-NL" dirty="0"/>
          </a:p>
        </p:txBody>
      </p:sp>
      <p:pic>
        <p:nvPicPr>
          <p:cNvPr id="3" name="Picture 2">
            <a:extLst>
              <a:ext uri="{FF2B5EF4-FFF2-40B4-BE49-F238E27FC236}">
                <a16:creationId xmlns:a16="http://schemas.microsoft.com/office/drawing/2014/main" id="{65D7608F-C586-453E-9237-A3828BA55AD1}"/>
              </a:ext>
            </a:extLst>
          </p:cNvPr>
          <p:cNvPicPr>
            <a:picLocks noChangeAspect="1"/>
          </p:cNvPicPr>
          <p:nvPr/>
        </p:nvPicPr>
        <p:blipFill>
          <a:blip r:embed="rId3"/>
          <a:stretch>
            <a:fillRect/>
          </a:stretch>
        </p:blipFill>
        <p:spPr>
          <a:xfrm>
            <a:off x="2286537" y="1955984"/>
            <a:ext cx="4564626" cy="1506912"/>
          </a:xfrm>
          <a:prstGeom prst="rect">
            <a:avLst/>
          </a:prstGeom>
        </p:spPr>
      </p:pic>
      <p:pic>
        <p:nvPicPr>
          <p:cNvPr id="4" name="Picture 3">
            <a:extLst>
              <a:ext uri="{FF2B5EF4-FFF2-40B4-BE49-F238E27FC236}">
                <a16:creationId xmlns:a16="http://schemas.microsoft.com/office/drawing/2014/main" id="{70F63699-4015-466B-BC99-309645CC0474}"/>
              </a:ext>
            </a:extLst>
          </p:cNvPr>
          <p:cNvPicPr>
            <a:picLocks noChangeAspect="1"/>
          </p:cNvPicPr>
          <p:nvPr/>
        </p:nvPicPr>
        <p:blipFill>
          <a:blip r:embed="rId4"/>
          <a:stretch>
            <a:fillRect/>
          </a:stretch>
        </p:blipFill>
        <p:spPr>
          <a:xfrm>
            <a:off x="2054942" y="3859264"/>
            <a:ext cx="5027816" cy="1043642"/>
          </a:xfrm>
          <a:prstGeom prst="rect">
            <a:avLst/>
          </a:prstGeom>
        </p:spPr>
      </p:pic>
    </p:spTree>
    <p:extLst>
      <p:ext uri="{BB962C8B-B14F-4D97-AF65-F5344CB8AC3E}">
        <p14:creationId xmlns:p14="http://schemas.microsoft.com/office/powerpoint/2010/main" val="3893795809"/>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pPr marL="0" indent="0">
              <a:buNone/>
            </a:pPr>
            <a:r>
              <a:rPr lang="en-US" sz="2000">
                <a:solidFill>
                  <a:schemeClr val="accent1">
                    <a:lumMod val="75000"/>
                    <a:lumOff val="25000"/>
                  </a:schemeClr>
                </a:solidFill>
              </a:rPr>
              <a:t>Use Token to Call MS Graph - v2.0 </a:t>
            </a:r>
          </a:p>
          <a:p>
            <a:r>
              <a:rPr lang="en-US" sz="2000"/>
              <a:t>Include the token in Authorization header of the request</a:t>
            </a:r>
          </a:p>
          <a:p>
            <a:endParaRPr lang="en-US" sz="2000"/>
          </a:p>
          <a:p>
            <a:pPr marL="0" indent="0">
              <a:buNone/>
            </a:pPr>
            <a:endParaRPr lang="en-US" sz="2000"/>
          </a:p>
          <a:p>
            <a:pPr marL="0" indent="0">
              <a:buNone/>
            </a:pPr>
            <a:r>
              <a:rPr lang="en-US" sz="2000">
                <a:solidFill>
                  <a:schemeClr val="accent1">
                    <a:lumMod val="75000"/>
                    <a:lumOff val="25000"/>
                  </a:schemeClr>
                </a:solidFill>
              </a:rPr>
              <a:t>Use Refresh Token to Get New Token – v2.0 Delegated</a:t>
            </a:r>
          </a:p>
          <a:p>
            <a:r>
              <a:rPr lang="en-US" sz="2000"/>
              <a:t>Submit another POST request to the /token endpoint</a:t>
            </a:r>
          </a:p>
          <a:p>
            <a:pPr lvl="1"/>
            <a:r>
              <a:rPr lang="en-US" sz="1600"/>
              <a:t>Provide refresh token instead of code</a:t>
            </a:r>
          </a:p>
          <a:p>
            <a:pPr lvl="1"/>
            <a:endParaRPr lang="en-US" sz="1600"/>
          </a:p>
          <a:p>
            <a:pPr lvl="1"/>
            <a:endParaRPr lang="en-US" sz="1600"/>
          </a:p>
          <a:p>
            <a:pPr lvl="1"/>
            <a:endParaRPr lang="en-US" sz="1600"/>
          </a:p>
          <a:p>
            <a:pPr lvl="1"/>
            <a:endParaRPr lang="en-US" sz="1600"/>
          </a:p>
          <a:p>
            <a:pPr lvl="1"/>
            <a:endParaRPr lang="en-US" sz="1600"/>
          </a:p>
          <a:p>
            <a:pPr lvl="1"/>
            <a:r>
              <a:rPr lang="en-US" sz="1600"/>
              <a:t>Token response(similar to previous slide)</a:t>
            </a:r>
          </a:p>
          <a:p>
            <a:pPr lvl="1"/>
            <a:endParaRPr lang="en-US" sz="1600"/>
          </a:p>
          <a:p>
            <a:pPr lvl="1"/>
            <a:endParaRPr lang="en-US" sz="1600"/>
          </a:p>
          <a:p>
            <a:pPr lvl="1"/>
            <a:endParaRPr lang="en-US" sz="1600"/>
          </a:p>
          <a:p>
            <a:pPr lvl="1"/>
            <a:endParaRPr lang="en-US" sz="1600"/>
          </a:p>
          <a:p>
            <a:pPr lvl="1"/>
            <a:endParaRPr lang="en-US" sz="1118"/>
          </a:p>
          <a:p>
            <a:pPr marL="0" indent="0">
              <a:buNone/>
            </a:pPr>
            <a:endParaRPr lang="en-US" sz="2000">
              <a:solidFill>
                <a:schemeClr val="accent1">
                  <a:lumMod val="75000"/>
                  <a:lumOff val="25000"/>
                </a:schemeClr>
              </a:solidFill>
            </a:endParaRPr>
          </a:p>
          <a:p>
            <a:pPr marL="0" indent="0">
              <a:buNone/>
            </a:pPr>
            <a:endParaRPr lang="en-US" sz="2000"/>
          </a:p>
          <a:p>
            <a:endParaRPr lang="en-US" sz="2000" dirty="0"/>
          </a:p>
        </p:txBody>
      </p:sp>
      <p:sp>
        <p:nvSpPr>
          <p:cNvPr id="2" name="Title 1"/>
          <p:cNvSpPr>
            <a:spLocks noGrp="1"/>
          </p:cNvSpPr>
          <p:nvPr>
            <p:ph type="title"/>
          </p:nvPr>
        </p:nvSpPr>
        <p:spPr/>
        <p:txBody>
          <a:bodyPr/>
          <a:lstStyle/>
          <a:p>
            <a:r>
              <a:rPr lang="en-US"/>
              <a:t>Use the Microsoft Graph API</a:t>
            </a:r>
            <a:endParaRPr lang="nl-NL" dirty="0"/>
          </a:p>
        </p:txBody>
      </p:sp>
      <p:pic>
        <p:nvPicPr>
          <p:cNvPr id="5" name="Picture 4">
            <a:extLst>
              <a:ext uri="{FF2B5EF4-FFF2-40B4-BE49-F238E27FC236}">
                <a16:creationId xmlns:a16="http://schemas.microsoft.com/office/drawing/2014/main" id="{F654E274-1ABD-4AB7-8C30-9DB364B97E20}"/>
              </a:ext>
            </a:extLst>
          </p:cNvPr>
          <p:cNvPicPr>
            <a:picLocks noChangeAspect="1"/>
          </p:cNvPicPr>
          <p:nvPr/>
        </p:nvPicPr>
        <p:blipFill>
          <a:blip r:embed="rId3"/>
          <a:stretch>
            <a:fillRect/>
          </a:stretch>
        </p:blipFill>
        <p:spPr>
          <a:xfrm>
            <a:off x="2782323" y="1662713"/>
            <a:ext cx="3579149" cy="522117"/>
          </a:xfrm>
          <a:prstGeom prst="rect">
            <a:avLst/>
          </a:prstGeom>
        </p:spPr>
      </p:pic>
      <p:pic>
        <p:nvPicPr>
          <p:cNvPr id="6" name="Picture 5">
            <a:extLst>
              <a:ext uri="{FF2B5EF4-FFF2-40B4-BE49-F238E27FC236}">
                <a16:creationId xmlns:a16="http://schemas.microsoft.com/office/drawing/2014/main" id="{887C7EBF-34AA-4A80-8597-4F675F85B756}"/>
              </a:ext>
            </a:extLst>
          </p:cNvPr>
          <p:cNvPicPr>
            <a:picLocks noChangeAspect="1"/>
          </p:cNvPicPr>
          <p:nvPr/>
        </p:nvPicPr>
        <p:blipFill>
          <a:blip r:embed="rId4"/>
          <a:stretch>
            <a:fillRect/>
          </a:stretch>
        </p:blipFill>
        <p:spPr>
          <a:xfrm>
            <a:off x="2688480" y="3248681"/>
            <a:ext cx="3766833" cy="1255611"/>
          </a:xfrm>
          <a:prstGeom prst="rect">
            <a:avLst/>
          </a:prstGeom>
        </p:spPr>
      </p:pic>
    </p:spTree>
    <p:extLst>
      <p:ext uri="{BB962C8B-B14F-4D97-AF65-F5344CB8AC3E}">
        <p14:creationId xmlns:p14="http://schemas.microsoft.com/office/powerpoint/2010/main" val="2152176215"/>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2142446"/>
          </a:xfrm>
        </p:spPr>
        <p:txBody>
          <a:bodyPr/>
          <a:lstStyle/>
          <a:p>
            <a:pPr marL="514350" indent="-514350">
              <a:buFont typeface="+mj-lt"/>
              <a:buAutoNum type="arabicPeriod"/>
            </a:pPr>
            <a:r>
              <a:rPr lang="en-US" sz="2100" dirty="0">
                <a:hlinkClick r:id="rId3"/>
              </a:rPr>
              <a:t>https://developer.microsoft.com/en-us/graph/graph-explorer/preview</a:t>
            </a:r>
            <a:endParaRPr lang="en-US" sz="2100" dirty="0"/>
          </a:p>
          <a:p>
            <a:pPr marL="514350" indent="-514350">
              <a:buFont typeface="+mj-lt"/>
              <a:buAutoNum type="arabicPeriod"/>
            </a:pPr>
            <a:r>
              <a:rPr lang="en-US" sz="2400" dirty="0"/>
              <a:t>‘Sign in to Graph Explorer’</a:t>
            </a:r>
          </a:p>
          <a:p>
            <a:pPr marL="514350" indent="-514350">
              <a:buFont typeface="+mj-lt"/>
              <a:buAutoNum type="arabicPeriod"/>
            </a:pPr>
            <a:r>
              <a:rPr lang="en-US" sz="2400" dirty="0"/>
              <a:t>Start running queries</a:t>
            </a:r>
          </a:p>
          <a:p>
            <a:pPr marL="514350" indent="-514350">
              <a:buFont typeface="+mj-lt"/>
              <a:buAutoNum type="arabicPeriod"/>
            </a:pPr>
            <a:r>
              <a:rPr lang="en-US" sz="2400" dirty="0"/>
              <a:t>View Responses</a:t>
            </a:r>
          </a:p>
          <a:p>
            <a:pPr marL="0" indent="0">
              <a:buNone/>
            </a:pPr>
            <a:endParaRPr lang="en-US" dirty="0"/>
          </a:p>
        </p:txBody>
      </p:sp>
      <p:sp>
        <p:nvSpPr>
          <p:cNvPr id="2" name="Title 1"/>
          <p:cNvSpPr>
            <a:spLocks noGrp="1"/>
          </p:cNvSpPr>
          <p:nvPr>
            <p:ph type="title"/>
          </p:nvPr>
        </p:nvSpPr>
        <p:spPr/>
        <p:txBody>
          <a:bodyPr/>
          <a:lstStyle/>
          <a:p>
            <a:r>
              <a:rPr lang="en-US" dirty="0"/>
              <a:t>How to Use Graph Explorer</a:t>
            </a:r>
            <a:endParaRPr lang="nl-NL" dirty="0"/>
          </a:p>
        </p:txBody>
      </p:sp>
      <p:pic>
        <p:nvPicPr>
          <p:cNvPr id="3" name="Picture 2">
            <a:extLst>
              <a:ext uri="{FF2B5EF4-FFF2-40B4-BE49-F238E27FC236}">
                <a16:creationId xmlns:a16="http://schemas.microsoft.com/office/drawing/2014/main" id="{B3EA24F4-AD3A-4483-89E8-5A966D7CCC87}"/>
              </a:ext>
            </a:extLst>
          </p:cNvPr>
          <p:cNvPicPr>
            <a:picLocks noChangeAspect="1"/>
          </p:cNvPicPr>
          <p:nvPr/>
        </p:nvPicPr>
        <p:blipFill rotWithShape="1">
          <a:blip r:embed="rId4"/>
          <a:srcRect l="974" r="-1"/>
          <a:stretch/>
        </p:blipFill>
        <p:spPr>
          <a:xfrm>
            <a:off x="1101777" y="2535399"/>
            <a:ext cx="6400798" cy="2606921"/>
          </a:xfrm>
          <a:prstGeom prst="rect">
            <a:avLst/>
          </a:prstGeom>
        </p:spPr>
      </p:pic>
    </p:spTree>
    <p:extLst>
      <p:ext uri="{BB962C8B-B14F-4D97-AF65-F5344CB8AC3E}">
        <p14:creationId xmlns:p14="http://schemas.microsoft.com/office/powerpoint/2010/main" val="2436342156"/>
      </p:ext>
    </p:extLst>
  </p:cSld>
  <p:clrMapOvr>
    <a:masterClrMapping/>
  </p:clrMapOvr>
  <p:transition>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r>
              <a:rPr lang="en-US" dirty="0"/>
              <a:t>Templates for several platforms</a:t>
            </a:r>
          </a:p>
          <a:p>
            <a:r>
              <a:rPr lang="en-US" dirty="0"/>
              <a:t>Sample with access to Azure AD, OneDrive, and Outlook</a:t>
            </a:r>
          </a:p>
        </p:txBody>
      </p:sp>
      <p:sp>
        <p:nvSpPr>
          <p:cNvPr id="2" name="Title 1"/>
          <p:cNvSpPr>
            <a:spLocks noGrp="1"/>
          </p:cNvSpPr>
          <p:nvPr>
            <p:ph type="title"/>
          </p:nvPr>
        </p:nvSpPr>
        <p:spPr/>
        <p:txBody>
          <a:bodyPr/>
          <a:lstStyle/>
          <a:p>
            <a:r>
              <a:rPr lang="en-US" dirty="0"/>
              <a:t>Microsoft Graph Quick Start</a:t>
            </a:r>
            <a:endParaRPr lang="nl-NL" dirty="0"/>
          </a:p>
        </p:txBody>
      </p:sp>
      <p:pic>
        <p:nvPicPr>
          <p:cNvPr id="2052" name="Picture 4" descr="Image result for MS Graph API">
            <a:extLst>
              <a:ext uri="{FF2B5EF4-FFF2-40B4-BE49-F238E27FC236}">
                <a16:creationId xmlns:a16="http://schemas.microsoft.com/office/drawing/2014/main" id="{101E4EFD-247D-48F4-B50E-668866CBE6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9389" y="1891324"/>
            <a:ext cx="5085221" cy="31945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904964"/>
      </p:ext>
    </p:extLst>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p:txBody>
          <a:bodyPr/>
          <a:lstStyle/>
          <a:p>
            <a:r>
              <a:rPr lang="en-US" sz="2400" dirty="0"/>
              <a:t>Sample the quality of your enterprise data</a:t>
            </a:r>
          </a:p>
          <a:p>
            <a:r>
              <a:rPr lang="en-US" sz="2400" dirty="0"/>
              <a:t>Many apps rely on good directory data</a:t>
            </a:r>
          </a:p>
          <a:p>
            <a:r>
              <a:rPr lang="en-US" sz="2400" dirty="0"/>
              <a:t>Code defensively against holes</a:t>
            </a:r>
          </a:p>
          <a:p>
            <a:endParaRPr lang="en-US" sz="2400" dirty="0"/>
          </a:p>
          <a:p>
            <a:endParaRPr lang="en-US" sz="2400" dirty="0"/>
          </a:p>
          <a:p>
            <a:pPr marL="0" indent="0">
              <a:buNone/>
            </a:pPr>
            <a:endParaRPr lang="en-US" sz="2400" dirty="0"/>
          </a:p>
          <a:p>
            <a:r>
              <a:rPr lang="en-US" sz="2400" dirty="0"/>
              <a:t>Store custom data in MS Graph</a:t>
            </a:r>
          </a:p>
          <a:p>
            <a:r>
              <a:rPr lang="en-US" sz="2400" dirty="0"/>
              <a:t>Chain calls for efficient queries</a:t>
            </a:r>
          </a:p>
          <a:p>
            <a:r>
              <a:rPr lang="en-US" sz="2400" dirty="0"/>
              <a:t>Utilize </a:t>
            </a:r>
            <a:r>
              <a:rPr lang="en-US" sz="2400" dirty="0" err="1"/>
              <a:t>webhook</a:t>
            </a:r>
            <a:r>
              <a:rPr lang="en-US" sz="2400" dirty="0"/>
              <a:t> subscriptions to monitor changes</a:t>
            </a:r>
          </a:p>
        </p:txBody>
      </p:sp>
      <p:sp>
        <p:nvSpPr>
          <p:cNvPr id="2" name="Title 1"/>
          <p:cNvSpPr>
            <a:spLocks noGrp="1"/>
          </p:cNvSpPr>
          <p:nvPr>
            <p:ph type="title"/>
          </p:nvPr>
        </p:nvSpPr>
        <p:spPr/>
        <p:txBody>
          <a:bodyPr/>
          <a:lstStyle/>
          <a:p>
            <a:r>
              <a:rPr lang="en-US" dirty="0"/>
              <a:t>MS Graph API Best Practices</a:t>
            </a:r>
            <a:endParaRPr lang="nl-NL" dirty="0"/>
          </a:p>
        </p:txBody>
      </p:sp>
      <p:pic>
        <p:nvPicPr>
          <p:cNvPr id="4102" name="Picture 6" descr="Image result for Microsoft Graph api quality data">
            <a:extLst>
              <a:ext uri="{FF2B5EF4-FFF2-40B4-BE49-F238E27FC236}">
                <a16:creationId xmlns:a16="http://schemas.microsoft.com/office/drawing/2014/main" id="{7BDC890D-2461-45C1-AD7A-FCAB3C257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869" y="1726246"/>
            <a:ext cx="4282561" cy="20984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8033709"/>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Requests</a:t>
            </a:r>
            <a:endParaRPr lang="nl-NL" dirty="0"/>
          </a:p>
        </p:txBody>
      </p:sp>
      <p:sp>
        <p:nvSpPr>
          <p:cNvPr id="5" name="Text Placeholder 3">
            <a:extLst>
              <a:ext uri="{FF2B5EF4-FFF2-40B4-BE49-F238E27FC236}">
                <a16:creationId xmlns:a16="http://schemas.microsoft.com/office/drawing/2014/main" id="{421F0D16-899B-4E10-9861-125D0806399F}"/>
              </a:ext>
            </a:extLst>
          </p:cNvPr>
          <p:cNvSpPr txBox="1">
            <a:spLocks/>
          </p:cNvSpPr>
          <p:nvPr/>
        </p:nvSpPr>
        <p:spPr>
          <a:xfrm>
            <a:off x="201929" y="891882"/>
            <a:ext cx="8740142" cy="146058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endParaRPr lang="nl-NL" sz="1600" dirty="0"/>
          </a:p>
        </p:txBody>
      </p:sp>
      <p:graphicFrame>
        <p:nvGraphicFramePr>
          <p:cNvPr id="7" name="Table 6">
            <a:extLst>
              <a:ext uri="{FF2B5EF4-FFF2-40B4-BE49-F238E27FC236}">
                <a16:creationId xmlns:a16="http://schemas.microsoft.com/office/drawing/2014/main" id="{A9D0D3AE-83DD-47BD-8D22-5EFA9D886280}"/>
              </a:ext>
            </a:extLst>
          </p:cNvPr>
          <p:cNvGraphicFramePr>
            <a:graphicFrameLocks noGrp="1"/>
          </p:cNvGraphicFramePr>
          <p:nvPr/>
        </p:nvGraphicFramePr>
        <p:xfrm>
          <a:off x="334297" y="891882"/>
          <a:ext cx="8485238" cy="3770493"/>
        </p:xfrm>
        <a:graphic>
          <a:graphicData uri="http://schemas.openxmlformats.org/drawingml/2006/table">
            <a:tbl>
              <a:tblPr firstRow="1" bandRow="1">
                <a:tableStyleId>{F5AB1C69-6EDB-4FF4-983F-18BD219EF322}</a:tableStyleId>
              </a:tblPr>
              <a:tblGrid>
                <a:gridCol w="4242619">
                  <a:extLst>
                    <a:ext uri="{9D8B030D-6E8A-4147-A177-3AD203B41FA5}">
                      <a16:colId xmlns:a16="http://schemas.microsoft.com/office/drawing/2014/main" val="136177216"/>
                    </a:ext>
                  </a:extLst>
                </a:gridCol>
                <a:gridCol w="4242619">
                  <a:extLst>
                    <a:ext uri="{9D8B030D-6E8A-4147-A177-3AD203B41FA5}">
                      <a16:colId xmlns:a16="http://schemas.microsoft.com/office/drawing/2014/main" val="4153181191"/>
                    </a:ext>
                  </a:extLst>
                </a:gridCol>
              </a:tblGrid>
              <a:tr h="378605">
                <a:tc>
                  <a:txBody>
                    <a:bodyPr/>
                    <a:lstStyle/>
                    <a:p>
                      <a:r>
                        <a:rPr lang="en-US" dirty="0"/>
                        <a:t>Operation</a:t>
                      </a:r>
                    </a:p>
                  </a:txBody>
                  <a:tcPr/>
                </a:tc>
                <a:tc>
                  <a:txBody>
                    <a:bodyPr/>
                    <a:lstStyle/>
                    <a:p>
                      <a:r>
                        <a:rPr lang="en-US" dirty="0"/>
                        <a:t>URL</a:t>
                      </a:r>
                    </a:p>
                  </a:txBody>
                  <a:tcPr/>
                </a:tc>
                <a:extLst>
                  <a:ext uri="{0D108BD9-81ED-4DB2-BD59-A6C34878D82A}">
                    <a16:rowId xmlns:a16="http://schemas.microsoft.com/office/drawing/2014/main" val="3721519039"/>
                  </a:ext>
                </a:extLst>
              </a:tr>
              <a:tr h="378605">
                <a:tc>
                  <a:txBody>
                    <a:bodyPr/>
                    <a:lstStyle/>
                    <a:p>
                      <a:r>
                        <a:rPr lang="en-US" sz="1324" b="0" i="0" kern="1200" dirty="0">
                          <a:solidFill>
                            <a:schemeClr val="dk1"/>
                          </a:solidFill>
                          <a:effectLst/>
                          <a:latin typeface="+mn-lt"/>
                          <a:ea typeface="+mn-ea"/>
                          <a:cs typeface="+mn-cs"/>
                        </a:rPr>
                        <a:t>GET my profile</a:t>
                      </a:r>
                      <a:endParaRPr lang="en-US" dirty="0"/>
                    </a:p>
                  </a:txBody>
                  <a:tcPr/>
                </a:tc>
                <a:tc>
                  <a:txBody>
                    <a:bodyPr/>
                    <a:lstStyle/>
                    <a:p>
                      <a:r>
                        <a:rPr lang="en-US" sz="1324" b="0" i="0" u="none" strike="noStrike" kern="1200" dirty="0">
                          <a:solidFill>
                            <a:schemeClr val="dk1"/>
                          </a:solidFill>
                          <a:effectLst/>
                          <a:latin typeface="+mn-lt"/>
                          <a:ea typeface="+mn-ea"/>
                          <a:cs typeface="+mn-cs"/>
                          <a:hlinkClick r:id="rId3"/>
                        </a:rPr>
                        <a:t>https://graph.microsoft.com/v1.0/me</a:t>
                      </a:r>
                      <a:endParaRPr lang="en-US" dirty="0"/>
                    </a:p>
                  </a:txBody>
                  <a:tcPr/>
                </a:tc>
                <a:extLst>
                  <a:ext uri="{0D108BD9-81ED-4DB2-BD59-A6C34878D82A}">
                    <a16:rowId xmlns:a16="http://schemas.microsoft.com/office/drawing/2014/main" val="1658599629"/>
                  </a:ext>
                </a:extLst>
              </a:tr>
              <a:tr h="508771">
                <a:tc>
                  <a:txBody>
                    <a:bodyPr/>
                    <a:lstStyle/>
                    <a:p>
                      <a:r>
                        <a:rPr lang="en-US" sz="1324" b="0" i="0" kern="1200" dirty="0">
                          <a:solidFill>
                            <a:schemeClr val="dk1"/>
                          </a:solidFill>
                          <a:effectLst/>
                          <a:latin typeface="+mn-lt"/>
                          <a:ea typeface="+mn-ea"/>
                          <a:cs typeface="+mn-cs"/>
                        </a:rPr>
                        <a:t>GET my files</a:t>
                      </a:r>
                      <a:endParaRPr lang="en-US" dirty="0"/>
                    </a:p>
                  </a:txBody>
                  <a:tcPr/>
                </a:tc>
                <a:tc>
                  <a:txBody>
                    <a:bodyPr/>
                    <a:lstStyle/>
                    <a:p>
                      <a:r>
                        <a:rPr lang="en-US" sz="1324" b="0" i="0" u="none" strike="noStrike" kern="1200" dirty="0">
                          <a:solidFill>
                            <a:schemeClr val="dk1"/>
                          </a:solidFill>
                          <a:effectLst/>
                          <a:latin typeface="+mn-lt"/>
                          <a:ea typeface="+mn-ea"/>
                          <a:cs typeface="+mn-cs"/>
                          <a:hlinkClick r:id="rId4"/>
                        </a:rPr>
                        <a:t>https://graph.microsoft.com/v1.0/me/drive/root/children</a:t>
                      </a:r>
                      <a:endParaRPr lang="en-US" dirty="0"/>
                    </a:p>
                  </a:txBody>
                  <a:tcPr/>
                </a:tc>
                <a:extLst>
                  <a:ext uri="{0D108BD9-81ED-4DB2-BD59-A6C34878D82A}">
                    <a16:rowId xmlns:a16="http://schemas.microsoft.com/office/drawing/2014/main" val="2907627462"/>
                  </a:ext>
                </a:extLst>
              </a:tr>
              <a:tr h="378605">
                <a:tc>
                  <a:txBody>
                    <a:bodyPr/>
                    <a:lstStyle/>
                    <a:p>
                      <a:r>
                        <a:rPr lang="en-US" sz="1324" b="0" i="0" kern="1200" dirty="0">
                          <a:solidFill>
                            <a:schemeClr val="dk1"/>
                          </a:solidFill>
                          <a:effectLst/>
                          <a:latin typeface="+mn-lt"/>
                          <a:ea typeface="+mn-ea"/>
                          <a:cs typeface="+mn-cs"/>
                        </a:rPr>
                        <a:t>GET my photo</a:t>
                      </a:r>
                      <a:endParaRPr lang="en-US" dirty="0"/>
                    </a:p>
                  </a:txBody>
                  <a:tcPr/>
                </a:tc>
                <a:tc>
                  <a:txBody>
                    <a:bodyPr/>
                    <a:lstStyle/>
                    <a:p>
                      <a:r>
                        <a:rPr lang="en-US" sz="1324" b="0" i="0" u="none" strike="noStrike" kern="1200" dirty="0">
                          <a:solidFill>
                            <a:schemeClr val="dk1"/>
                          </a:solidFill>
                          <a:effectLst/>
                          <a:latin typeface="+mn-lt"/>
                          <a:ea typeface="+mn-ea"/>
                          <a:cs typeface="+mn-cs"/>
                          <a:hlinkClick r:id="rId5"/>
                        </a:rPr>
                        <a:t>https://graph.microsoft.com/v1.0/me/photo/$value</a:t>
                      </a:r>
                      <a:endParaRPr lang="en-US" dirty="0"/>
                    </a:p>
                  </a:txBody>
                  <a:tcPr/>
                </a:tc>
                <a:extLst>
                  <a:ext uri="{0D108BD9-81ED-4DB2-BD59-A6C34878D82A}">
                    <a16:rowId xmlns:a16="http://schemas.microsoft.com/office/drawing/2014/main" val="2641503894"/>
                  </a:ext>
                </a:extLst>
              </a:tr>
              <a:tr h="378605">
                <a:tc>
                  <a:txBody>
                    <a:bodyPr/>
                    <a:lstStyle/>
                    <a:p>
                      <a:r>
                        <a:rPr lang="en-US" sz="1324" b="0" i="0" kern="1200" dirty="0">
                          <a:solidFill>
                            <a:schemeClr val="dk1"/>
                          </a:solidFill>
                          <a:effectLst/>
                          <a:latin typeface="+mn-lt"/>
                          <a:ea typeface="+mn-ea"/>
                          <a:cs typeface="+mn-cs"/>
                        </a:rPr>
                        <a:t>GET my mail</a:t>
                      </a:r>
                      <a:endParaRPr lang="en-US" dirty="0"/>
                    </a:p>
                  </a:txBody>
                  <a:tcPr/>
                </a:tc>
                <a:tc>
                  <a:txBody>
                    <a:bodyPr/>
                    <a:lstStyle/>
                    <a:p>
                      <a:r>
                        <a:rPr lang="en-US" sz="1324" b="0" i="0" u="none" strike="noStrike" kern="1200" dirty="0">
                          <a:solidFill>
                            <a:schemeClr val="dk1"/>
                          </a:solidFill>
                          <a:effectLst/>
                          <a:latin typeface="+mn-lt"/>
                          <a:ea typeface="+mn-ea"/>
                          <a:cs typeface="+mn-cs"/>
                          <a:hlinkClick r:id="rId6"/>
                        </a:rPr>
                        <a:t>https://graph.microsoft.com/v1.0/me/messages</a:t>
                      </a:r>
                      <a:endParaRPr lang="en-US" dirty="0"/>
                    </a:p>
                  </a:txBody>
                  <a:tcPr/>
                </a:tc>
                <a:extLst>
                  <a:ext uri="{0D108BD9-81ED-4DB2-BD59-A6C34878D82A}">
                    <a16:rowId xmlns:a16="http://schemas.microsoft.com/office/drawing/2014/main" val="1060522659"/>
                  </a:ext>
                </a:extLst>
              </a:tr>
              <a:tr h="378605">
                <a:tc>
                  <a:txBody>
                    <a:bodyPr/>
                    <a:lstStyle/>
                    <a:p>
                      <a:r>
                        <a:rPr lang="en-US" sz="1324" b="0" i="0" kern="1200" dirty="0">
                          <a:solidFill>
                            <a:schemeClr val="dk1"/>
                          </a:solidFill>
                          <a:effectLst/>
                          <a:latin typeface="+mn-lt"/>
                          <a:ea typeface="+mn-ea"/>
                          <a:cs typeface="+mn-cs"/>
                        </a:rPr>
                        <a:t>GET my high importance email</a:t>
                      </a:r>
                      <a:endParaRPr lang="en-US" dirty="0"/>
                    </a:p>
                  </a:txBody>
                  <a:tcPr/>
                </a:tc>
                <a:tc>
                  <a:txBody>
                    <a:bodyPr/>
                    <a:lstStyle/>
                    <a:p>
                      <a:pPr algn="l"/>
                      <a:r>
                        <a:rPr lang="en-US" u="none" strike="noStrike" dirty="0">
                          <a:solidFill>
                            <a:srgbClr val="000000"/>
                          </a:solidFill>
                          <a:effectLst/>
                          <a:latin typeface="inherit"/>
                          <a:hlinkClick r:id="rId7"/>
                        </a:rPr>
                        <a:t>https</a:t>
                      </a:r>
                      <a:r>
                        <a:rPr lang="en-US" u="none" strike="noStrike" dirty="0">
                          <a:solidFill>
                            <a:srgbClr val="666600"/>
                          </a:solidFill>
                          <a:effectLst/>
                          <a:latin typeface="inherit"/>
                          <a:hlinkClick r:id="rId7"/>
                        </a:rPr>
                        <a:t>:</a:t>
                      </a:r>
                      <a:r>
                        <a:rPr lang="en-US" u="none" strike="noStrike" dirty="0">
                          <a:solidFill>
                            <a:srgbClr val="880000"/>
                          </a:solidFill>
                          <a:effectLst/>
                          <a:latin typeface="inherit"/>
                          <a:hlinkClick r:id="rId7"/>
                        </a:rPr>
                        <a:t>//graph.microsoft.com/v1.0/me/messages?$filter=importance%20eq%20'high'</a:t>
                      </a:r>
                      <a:endParaRPr lang="en-US" dirty="0">
                        <a:effectLst/>
                      </a:endParaRPr>
                    </a:p>
                  </a:txBody>
                  <a:tcPr marL="99060" marR="99060" anchor="ctr"/>
                </a:tc>
                <a:extLst>
                  <a:ext uri="{0D108BD9-81ED-4DB2-BD59-A6C34878D82A}">
                    <a16:rowId xmlns:a16="http://schemas.microsoft.com/office/drawing/2014/main" val="2860676451"/>
                  </a:ext>
                </a:extLst>
              </a:tr>
              <a:tr h="378605">
                <a:tc>
                  <a:txBody>
                    <a:bodyPr/>
                    <a:lstStyle/>
                    <a:p>
                      <a:r>
                        <a:rPr lang="en-US" sz="1324" b="0" i="0" kern="1200" dirty="0">
                          <a:solidFill>
                            <a:schemeClr val="dk1"/>
                          </a:solidFill>
                          <a:effectLst/>
                          <a:latin typeface="+mn-lt"/>
                          <a:ea typeface="+mn-ea"/>
                          <a:cs typeface="+mn-cs"/>
                        </a:rPr>
                        <a:t>GET my calendar events</a:t>
                      </a:r>
                      <a:endParaRPr lang="en-US" dirty="0"/>
                    </a:p>
                  </a:txBody>
                  <a:tcPr/>
                </a:tc>
                <a:tc>
                  <a:txBody>
                    <a:bodyPr/>
                    <a:lstStyle/>
                    <a:p>
                      <a:pPr algn="l"/>
                      <a:r>
                        <a:rPr lang="en-US" u="none" strike="noStrike" dirty="0">
                          <a:solidFill>
                            <a:srgbClr val="000000"/>
                          </a:solidFill>
                          <a:effectLst/>
                          <a:latin typeface="inherit"/>
                          <a:hlinkClick r:id="rId8"/>
                        </a:rPr>
                        <a:t>https</a:t>
                      </a:r>
                      <a:r>
                        <a:rPr lang="en-US" u="none" strike="noStrike" dirty="0">
                          <a:solidFill>
                            <a:srgbClr val="666600"/>
                          </a:solidFill>
                          <a:effectLst/>
                          <a:latin typeface="inherit"/>
                          <a:hlinkClick r:id="rId8"/>
                        </a:rPr>
                        <a:t>:</a:t>
                      </a:r>
                      <a:r>
                        <a:rPr lang="en-US" u="none" strike="noStrike" dirty="0">
                          <a:solidFill>
                            <a:srgbClr val="880000"/>
                          </a:solidFill>
                          <a:effectLst/>
                          <a:latin typeface="inherit"/>
                          <a:hlinkClick r:id="rId8"/>
                        </a:rPr>
                        <a:t>//graph.microsoft.com/v1.0/me/events</a:t>
                      </a:r>
                      <a:endParaRPr lang="en-US" dirty="0">
                        <a:effectLst/>
                      </a:endParaRPr>
                    </a:p>
                  </a:txBody>
                  <a:tcPr marL="99060" marR="99060" anchor="ctr"/>
                </a:tc>
                <a:extLst>
                  <a:ext uri="{0D108BD9-81ED-4DB2-BD59-A6C34878D82A}">
                    <a16:rowId xmlns:a16="http://schemas.microsoft.com/office/drawing/2014/main" val="2000041516"/>
                  </a:ext>
                </a:extLst>
              </a:tr>
              <a:tr h="378605">
                <a:tc>
                  <a:txBody>
                    <a:bodyPr/>
                    <a:lstStyle/>
                    <a:p>
                      <a:r>
                        <a:rPr lang="en-US" sz="1324" b="0" i="0" kern="1200" dirty="0">
                          <a:solidFill>
                            <a:schemeClr val="dk1"/>
                          </a:solidFill>
                          <a:effectLst/>
                          <a:latin typeface="+mn-lt"/>
                          <a:ea typeface="+mn-ea"/>
                          <a:cs typeface="+mn-cs"/>
                        </a:rPr>
                        <a:t>GET my manager</a:t>
                      </a:r>
                      <a:endParaRPr lang="en-US" dirty="0"/>
                    </a:p>
                  </a:txBody>
                  <a:tcPr/>
                </a:tc>
                <a:tc>
                  <a:txBody>
                    <a:bodyPr/>
                    <a:lstStyle/>
                    <a:p>
                      <a:pPr algn="l"/>
                      <a:r>
                        <a:rPr lang="en-US" u="none" strike="noStrike" dirty="0">
                          <a:solidFill>
                            <a:srgbClr val="000000"/>
                          </a:solidFill>
                          <a:effectLst/>
                          <a:latin typeface="inherit"/>
                          <a:hlinkClick r:id="rId9"/>
                        </a:rPr>
                        <a:t>https</a:t>
                      </a:r>
                      <a:r>
                        <a:rPr lang="en-US" u="none" strike="noStrike" dirty="0">
                          <a:solidFill>
                            <a:srgbClr val="666600"/>
                          </a:solidFill>
                          <a:effectLst/>
                          <a:latin typeface="inherit"/>
                          <a:hlinkClick r:id="rId9"/>
                        </a:rPr>
                        <a:t>:</a:t>
                      </a:r>
                      <a:r>
                        <a:rPr lang="en-US" u="none" strike="noStrike" dirty="0">
                          <a:solidFill>
                            <a:srgbClr val="880000"/>
                          </a:solidFill>
                          <a:effectLst/>
                          <a:latin typeface="inherit"/>
                          <a:hlinkClick r:id="rId9"/>
                        </a:rPr>
                        <a:t>//graph.microsoft.com/v1.0/me/manager</a:t>
                      </a:r>
                      <a:endParaRPr lang="en-US" dirty="0">
                        <a:effectLst/>
                      </a:endParaRPr>
                    </a:p>
                  </a:txBody>
                  <a:tcPr marL="99060" marR="99060" anchor="ctr"/>
                </a:tc>
                <a:extLst>
                  <a:ext uri="{0D108BD9-81ED-4DB2-BD59-A6C34878D82A}">
                    <a16:rowId xmlns:a16="http://schemas.microsoft.com/office/drawing/2014/main" val="3493183290"/>
                  </a:ext>
                </a:extLst>
              </a:tr>
              <a:tr h="378605">
                <a:tc>
                  <a:txBody>
                    <a:bodyPr/>
                    <a:lstStyle/>
                    <a:p>
                      <a:r>
                        <a:rPr lang="en-US" sz="1324" b="0" i="0" kern="1200" dirty="0">
                          <a:solidFill>
                            <a:schemeClr val="dk1"/>
                          </a:solidFill>
                          <a:effectLst/>
                          <a:latin typeface="+mn-lt"/>
                          <a:ea typeface="+mn-ea"/>
                          <a:cs typeface="+mn-cs"/>
                        </a:rPr>
                        <a:t>GET last user to modify file foo.txt</a:t>
                      </a:r>
                      <a:endParaRPr lang="en-US" dirty="0"/>
                    </a:p>
                  </a:txBody>
                  <a:tcPr/>
                </a:tc>
                <a:tc>
                  <a:txBody>
                    <a:bodyPr/>
                    <a:lstStyle/>
                    <a:p>
                      <a:pPr algn="l"/>
                      <a:r>
                        <a:rPr lang="en-US" u="none" strike="noStrike" dirty="0">
                          <a:solidFill>
                            <a:srgbClr val="000000"/>
                          </a:solidFill>
                          <a:effectLst/>
                          <a:latin typeface="inherit"/>
                          <a:hlinkClick r:id="rId10"/>
                        </a:rPr>
                        <a:t>https</a:t>
                      </a:r>
                      <a:r>
                        <a:rPr lang="en-US" u="none" strike="noStrike" dirty="0">
                          <a:solidFill>
                            <a:srgbClr val="666600"/>
                          </a:solidFill>
                          <a:effectLst/>
                          <a:latin typeface="inherit"/>
                          <a:hlinkClick r:id="rId10"/>
                        </a:rPr>
                        <a:t>:</a:t>
                      </a:r>
                      <a:r>
                        <a:rPr lang="en-US" u="none" strike="noStrike" dirty="0">
                          <a:solidFill>
                            <a:srgbClr val="880000"/>
                          </a:solidFill>
                          <a:effectLst/>
                          <a:latin typeface="inherit"/>
                          <a:hlinkClick r:id="rId10"/>
                        </a:rPr>
                        <a:t>//graph.microsoft.com/v1.0/me/drive/root/children/foo.txt/lastModifiedByUser</a:t>
                      </a:r>
                      <a:endParaRPr lang="en-US" dirty="0">
                        <a:effectLst/>
                      </a:endParaRPr>
                    </a:p>
                  </a:txBody>
                  <a:tcPr marL="99060" marR="99060" anchor="ctr"/>
                </a:tc>
                <a:extLst>
                  <a:ext uri="{0D108BD9-81ED-4DB2-BD59-A6C34878D82A}">
                    <a16:rowId xmlns:a16="http://schemas.microsoft.com/office/drawing/2014/main" val="465703339"/>
                  </a:ext>
                </a:extLst>
              </a:tr>
            </a:tbl>
          </a:graphicData>
        </a:graphic>
      </p:graphicFrame>
    </p:spTree>
    <p:extLst>
      <p:ext uri="{BB962C8B-B14F-4D97-AF65-F5344CB8AC3E}">
        <p14:creationId xmlns:p14="http://schemas.microsoft.com/office/powerpoint/2010/main" val="3022042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8917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Popular Requests</a:t>
            </a:r>
            <a:endParaRPr lang="nl-NL" dirty="0"/>
          </a:p>
        </p:txBody>
      </p:sp>
      <p:sp>
        <p:nvSpPr>
          <p:cNvPr id="5" name="Text Placeholder 3">
            <a:extLst>
              <a:ext uri="{FF2B5EF4-FFF2-40B4-BE49-F238E27FC236}">
                <a16:creationId xmlns:a16="http://schemas.microsoft.com/office/drawing/2014/main" id="{421F0D16-899B-4E10-9861-125D0806399F}"/>
              </a:ext>
            </a:extLst>
          </p:cNvPr>
          <p:cNvSpPr txBox="1">
            <a:spLocks/>
          </p:cNvSpPr>
          <p:nvPr/>
        </p:nvSpPr>
        <p:spPr>
          <a:xfrm>
            <a:off x="201929" y="891882"/>
            <a:ext cx="8740142" cy="146058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endParaRPr lang="nl-NL" sz="1600" dirty="0"/>
          </a:p>
        </p:txBody>
      </p:sp>
      <p:graphicFrame>
        <p:nvGraphicFramePr>
          <p:cNvPr id="7" name="Table 6">
            <a:extLst>
              <a:ext uri="{FF2B5EF4-FFF2-40B4-BE49-F238E27FC236}">
                <a16:creationId xmlns:a16="http://schemas.microsoft.com/office/drawing/2014/main" id="{A9D0D3AE-83DD-47BD-8D22-5EFA9D886280}"/>
              </a:ext>
            </a:extLst>
          </p:cNvPr>
          <p:cNvGraphicFramePr>
            <a:graphicFrameLocks noGrp="1"/>
          </p:cNvGraphicFramePr>
          <p:nvPr/>
        </p:nvGraphicFramePr>
        <p:xfrm>
          <a:off x="334297" y="891882"/>
          <a:ext cx="8485238" cy="3098645"/>
        </p:xfrm>
        <a:graphic>
          <a:graphicData uri="http://schemas.openxmlformats.org/drawingml/2006/table">
            <a:tbl>
              <a:tblPr firstRow="1" bandRow="1">
                <a:tableStyleId>{F5AB1C69-6EDB-4FF4-983F-18BD219EF322}</a:tableStyleId>
              </a:tblPr>
              <a:tblGrid>
                <a:gridCol w="4242619">
                  <a:extLst>
                    <a:ext uri="{9D8B030D-6E8A-4147-A177-3AD203B41FA5}">
                      <a16:colId xmlns:a16="http://schemas.microsoft.com/office/drawing/2014/main" val="136177216"/>
                    </a:ext>
                  </a:extLst>
                </a:gridCol>
                <a:gridCol w="4242619">
                  <a:extLst>
                    <a:ext uri="{9D8B030D-6E8A-4147-A177-3AD203B41FA5}">
                      <a16:colId xmlns:a16="http://schemas.microsoft.com/office/drawing/2014/main" val="4153181191"/>
                    </a:ext>
                  </a:extLst>
                </a:gridCol>
              </a:tblGrid>
              <a:tr h="378605">
                <a:tc>
                  <a:txBody>
                    <a:bodyPr/>
                    <a:lstStyle/>
                    <a:p>
                      <a:r>
                        <a:rPr lang="en-US" dirty="0"/>
                        <a:t>Operation</a:t>
                      </a:r>
                    </a:p>
                  </a:txBody>
                  <a:tcPr/>
                </a:tc>
                <a:tc>
                  <a:txBody>
                    <a:bodyPr/>
                    <a:lstStyle/>
                    <a:p>
                      <a:r>
                        <a:rPr lang="en-US" dirty="0"/>
                        <a:t>URL</a:t>
                      </a:r>
                    </a:p>
                  </a:txBody>
                  <a:tcPr/>
                </a:tc>
                <a:extLst>
                  <a:ext uri="{0D108BD9-81ED-4DB2-BD59-A6C34878D82A}">
                    <a16:rowId xmlns:a16="http://schemas.microsoft.com/office/drawing/2014/main" val="3721519039"/>
                  </a:ext>
                </a:extLst>
              </a:tr>
              <a:tr h="378605">
                <a:tc>
                  <a:txBody>
                    <a:bodyPr/>
                    <a:lstStyle/>
                    <a:p>
                      <a:r>
                        <a:rPr lang="en-US" sz="1324" b="0" i="0" kern="1200" dirty="0">
                          <a:solidFill>
                            <a:schemeClr val="dk1"/>
                          </a:solidFill>
                          <a:effectLst/>
                          <a:latin typeface="+mn-lt"/>
                          <a:ea typeface="+mn-ea"/>
                          <a:cs typeface="+mn-cs"/>
                        </a:rPr>
                        <a:t>GET Office365 groups I’m member of</a:t>
                      </a:r>
                      <a:endParaRPr lang="en-US" dirty="0"/>
                    </a:p>
                  </a:txBody>
                  <a:tcPr/>
                </a:tc>
                <a:tc>
                  <a:txBody>
                    <a:bodyPr/>
                    <a:lstStyle/>
                    <a:p>
                      <a:pPr algn="l"/>
                      <a:r>
                        <a:rPr lang="en-US" u="none" strike="noStrike" dirty="0">
                          <a:solidFill>
                            <a:srgbClr val="000000"/>
                          </a:solidFill>
                          <a:effectLst/>
                          <a:latin typeface="inherit"/>
                          <a:hlinkClick r:id="rId3"/>
                        </a:rPr>
                        <a:t>https</a:t>
                      </a:r>
                      <a:r>
                        <a:rPr lang="en-US" u="none" strike="noStrike" dirty="0">
                          <a:solidFill>
                            <a:srgbClr val="666600"/>
                          </a:solidFill>
                          <a:effectLst/>
                          <a:latin typeface="inherit"/>
                          <a:hlinkClick r:id="rId3"/>
                        </a:rPr>
                        <a:t>:</a:t>
                      </a:r>
                      <a:r>
                        <a:rPr lang="en-US" u="none" strike="noStrike" dirty="0">
                          <a:solidFill>
                            <a:srgbClr val="880000"/>
                          </a:solidFill>
                          <a:effectLst/>
                          <a:latin typeface="inherit"/>
                          <a:hlinkClick r:id="rId3"/>
                        </a:rPr>
                        <a:t>//graph.microsoft.com/v1.0/me/memberOf/$/microsoft.graph.group?$filter=groupTypes/any(a:a%20eq%20'unified')</a:t>
                      </a:r>
                      <a:endParaRPr lang="en-US" dirty="0">
                        <a:effectLst/>
                      </a:endParaRPr>
                    </a:p>
                  </a:txBody>
                  <a:tcPr marL="99060" marR="99060" anchor="ctr"/>
                </a:tc>
                <a:extLst>
                  <a:ext uri="{0D108BD9-81ED-4DB2-BD59-A6C34878D82A}">
                    <a16:rowId xmlns:a16="http://schemas.microsoft.com/office/drawing/2014/main" val="1658599629"/>
                  </a:ext>
                </a:extLst>
              </a:tr>
              <a:tr h="508771">
                <a:tc>
                  <a:txBody>
                    <a:bodyPr/>
                    <a:lstStyle/>
                    <a:p>
                      <a:r>
                        <a:rPr lang="en-US" sz="1324" b="0" i="0" kern="1200" dirty="0">
                          <a:solidFill>
                            <a:schemeClr val="dk1"/>
                          </a:solidFill>
                          <a:effectLst/>
                          <a:latin typeface="+mn-lt"/>
                          <a:ea typeface="+mn-ea"/>
                          <a:cs typeface="+mn-cs"/>
                        </a:rPr>
                        <a:t>GET users in my organization</a:t>
                      </a:r>
                      <a:endParaRPr lang="en-US" dirty="0"/>
                    </a:p>
                  </a:txBody>
                  <a:tcPr/>
                </a:tc>
                <a:tc>
                  <a:txBody>
                    <a:bodyPr/>
                    <a:lstStyle/>
                    <a:p>
                      <a:r>
                        <a:rPr lang="en-US" sz="1324" b="0" i="0" u="none" strike="noStrike" kern="1200" dirty="0">
                          <a:solidFill>
                            <a:schemeClr val="dk1"/>
                          </a:solidFill>
                          <a:effectLst/>
                          <a:latin typeface="+mn-lt"/>
                          <a:ea typeface="+mn-ea"/>
                          <a:cs typeface="+mn-cs"/>
                          <a:hlinkClick r:id="rId4"/>
                        </a:rPr>
                        <a:t>https://graph.microsoft.com/v1.0/users</a:t>
                      </a:r>
                      <a:endParaRPr lang="en-US" dirty="0"/>
                    </a:p>
                  </a:txBody>
                  <a:tcPr/>
                </a:tc>
                <a:extLst>
                  <a:ext uri="{0D108BD9-81ED-4DB2-BD59-A6C34878D82A}">
                    <a16:rowId xmlns:a16="http://schemas.microsoft.com/office/drawing/2014/main" val="2907627462"/>
                  </a:ext>
                </a:extLst>
              </a:tr>
              <a:tr h="378605">
                <a:tc>
                  <a:txBody>
                    <a:bodyPr/>
                    <a:lstStyle/>
                    <a:p>
                      <a:r>
                        <a:rPr lang="en-US" sz="1324" b="0" i="0" kern="1200" dirty="0">
                          <a:solidFill>
                            <a:schemeClr val="dk1"/>
                          </a:solidFill>
                          <a:effectLst/>
                          <a:latin typeface="+mn-lt"/>
                          <a:ea typeface="+mn-ea"/>
                          <a:cs typeface="+mn-cs"/>
                        </a:rPr>
                        <a:t>GET groups in my organization</a:t>
                      </a:r>
                      <a:endParaRPr lang="en-US" dirty="0"/>
                    </a:p>
                  </a:txBody>
                  <a:tcPr/>
                </a:tc>
                <a:tc>
                  <a:txBody>
                    <a:bodyPr/>
                    <a:lstStyle/>
                    <a:p>
                      <a:r>
                        <a:rPr lang="en-US" sz="1324" b="0" i="0" u="none" strike="noStrike" kern="1200" dirty="0">
                          <a:solidFill>
                            <a:schemeClr val="dk1"/>
                          </a:solidFill>
                          <a:effectLst/>
                          <a:latin typeface="+mn-lt"/>
                          <a:ea typeface="+mn-ea"/>
                          <a:cs typeface="+mn-cs"/>
                          <a:hlinkClick r:id="rId5"/>
                        </a:rPr>
                        <a:t>https://graph.microsoft.com/v1.0/groups</a:t>
                      </a:r>
                      <a:endParaRPr lang="en-US" dirty="0"/>
                    </a:p>
                  </a:txBody>
                  <a:tcPr/>
                </a:tc>
                <a:extLst>
                  <a:ext uri="{0D108BD9-81ED-4DB2-BD59-A6C34878D82A}">
                    <a16:rowId xmlns:a16="http://schemas.microsoft.com/office/drawing/2014/main" val="2641503894"/>
                  </a:ext>
                </a:extLst>
              </a:tr>
              <a:tr h="378605">
                <a:tc>
                  <a:txBody>
                    <a:bodyPr/>
                    <a:lstStyle/>
                    <a:p>
                      <a:r>
                        <a:rPr lang="en-US" sz="1324" b="0" i="0" kern="1200" dirty="0">
                          <a:solidFill>
                            <a:schemeClr val="dk1"/>
                          </a:solidFill>
                          <a:effectLst/>
                          <a:latin typeface="+mn-lt"/>
                          <a:ea typeface="+mn-ea"/>
                          <a:cs typeface="+mn-cs"/>
                        </a:rPr>
                        <a:t>GET people related to me</a:t>
                      </a:r>
                      <a:endParaRPr lang="en-US" dirty="0"/>
                    </a:p>
                  </a:txBody>
                  <a:tcPr/>
                </a:tc>
                <a:tc>
                  <a:txBody>
                    <a:bodyPr/>
                    <a:lstStyle/>
                    <a:p>
                      <a:r>
                        <a:rPr lang="en-US" sz="1324" b="0" i="0" u="none" strike="noStrike" kern="1200" dirty="0">
                          <a:solidFill>
                            <a:schemeClr val="dk1"/>
                          </a:solidFill>
                          <a:effectLst/>
                          <a:latin typeface="+mn-lt"/>
                          <a:ea typeface="+mn-ea"/>
                          <a:cs typeface="+mn-cs"/>
                          <a:hlinkClick r:id="rId6"/>
                        </a:rPr>
                        <a:t>https://graph.microsoft.com/v1.0/me/people</a:t>
                      </a:r>
                      <a:endParaRPr lang="en-US" dirty="0"/>
                    </a:p>
                  </a:txBody>
                  <a:tcPr/>
                </a:tc>
                <a:extLst>
                  <a:ext uri="{0D108BD9-81ED-4DB2-BD59-A6C34878D82A}">
                    <a16:rowId xmlns:a16="http://schemas.microsoft.com/office/drawing/2014/main" val="1060522659"/>
                  </a:ext>
                </a:extLst>
              </a:tr>
              <a:tr h="378605">
                <a:tc>
                  <a:txBody>
                    <a:bodyPr/>
                    <a:lstStyle/>
                    <a:p>
                      <a:r>
                        <a:rPr lang="en-US" sz="1324" b="0" i="0" kern="1200" dirty="0">
                          <a:solidFill>
                            <a:schemeClr val="dk1"/>
                          </a:solidFill>
                          <a:effectLst/>
                          <a:latin typeface="+mn-lt"/>
                          <a:ea typeface="+mn-ea"/>
                          <a:cs typeface="+mn-cs"/>
                        </a:rPr>
                        <a:t>GET items trending around me</a:t>
                      </a:r>
                      <a:endParaRPr lang="en-US" dirty="0"/>
                    </a:p>
                  </a:txBody>
                  <a:tcPr/>
                </a:tc>
                <a:tc>
                  <a:txBody>
                    <a:bodyPr/>
                    <a:lstStyle/>
                    <a:p>
                      <a:pPr algn="l"/>
                      <a:r>
                        <a:rPr lang="en-US" u="none" strike="noStrike" dirty="0">
                          <a:solidFill>
                            <a:srgbClr val="000000"/>
                          </a:solidFill>
                          <a:effectLst/>
                          <a:latin typeface="inherit"/>
                          <a:hlinkClick r:id="rId7"/>
                        </a:rPr>
                        <a:t>https</a:t>
                      </a:r>
                      <a:r>
                        <a:rPr lang="en-US" u="none" strike="noStrike" dirty="0">
                          <a:solidFill>
                            <a:srgbClr val="666600"/>
                          </a:solidFill>
                          <a:effectLst/>
                          <a:latin typeface="inherit"/>
                          <a:hlinkClick r:id="rId7"/>
                        </a:rPr>
                        <a:t>:</a:t>
                      </a:r>
                      <a:r>
                        <a:rPr lang="en-US" u="none" strike="noStrike" dirty="0">
                          <a:solidFill>
                            <a:srgbClr val="880000"/>
                          </a:solidFill>
                          <a:effectLst/>
                          <a:latin typeface="inherit"/>
                          <a:hlinkClick r:id="rId7"/>
                        </a:rPr>
                        <a:t>//graph.microsoft.com/beta/me/insights/trending</a:t>
                      </a:r>
                      <a:endParaRPr lang="en-US" dirty="0">
                        <a:effectLst/>
                      </a:endParaRPr>
                    </a:p>
                  </a:txBody>
                  <a:tcPr marL="99060" marR="99060" anchor="ctr"/>
                </a:tc>
                <a:extLst>
                  <a:ext uri="{0D108BD9-81ED-4DB2-BD59-A6C34878D82A}">
                    <a16:rowId xmlns:a16="http://schemas.microsoft.com/office/drawing/2014/main" val="2860676451"/>
                  </a:ext>
                </a:extLst>
              </a:tr>
              <a:tr h="378605">
                <a:tc>
                  <a:txBody>
                    <a:bodyPr/>
                    <a:lstStyle/>
                    <a:p>
                      <a:r>
                        <a:rPr lang="en-US" sz="1324" b="0" i="0" kern="1200" dirty="0">
                          <a:solidFill>
                            <a:schemeClr val="dk1"/>
                          </a:solidFill>
                          <a:effectLst/>
                          <a:latin typeface="+mn-lt"/>
                          <a:ea typeface="+mn-ea"/>
                          <a:cs typeface="+mn-cs"/>
                        </a:rPr>
                        <a:t>GET my notes</a:t>
                      </a:r>
                      <a:endParaRPr lang="en-US" dirty="0"/>
                    </a:p>
                  </a:txBody>
                  <a:tcPr/>
                </a:tc>
                <a:tc>
                  <a:txBody>
                    <a:bodyPr/>
                    <a:lstStyle/>
                    <a:p>
                      <a:pPr algn="l"/>
                      <a:r>
                        <a:rPr lang="en-US" u="none" strike="noStrike" dirty="0">
                          <a:solidFill>
                            <a:srgbClr val="000000"/>
                          </a:solidFill>
                          <a:effectLst/>
                          <a:latin typeface="inherit"/>
                          <a:hlinkClick r:id="rId8"/>
                        </a:rPr>
                        <a:t>https</a:t>
                      </a:r>
                      <a:r>
                        <a:rPr lang="en-US" u="none" strike="noStrike" dirty="0">
                          <a:solidFill>
                            <a:srgbClr val="666600"/>
                          </a:solidFill>
                          <a:effectLst/>
                          <a:latin typeface="inherit"/>
                          <a:hlinkClick r:id="rId8"/>
                        </a:rPr>
                        <a:t>:</a:t>
                      </a:r>
                      <a:r>
                        <a:rPr lang="en-US" u="none" strike="noStrike" dirty="0">
                          <a:solidFill>
                            <a:srgbClr val="880000"/>
                          </a:solidFill>
                          <a:effectLst/>
                          <a:latin typeface="inherit"/>
                          <a:hlinkClick r:id="rId8"/>
                        </a:rPr>
                        <a:t>//graph.microsoft.com/beta/me/onenote/notebooks</a:t>
                      </a:r>
                      <a:endParaRPr lang="en-US" dirty="0">
                        <a:effectLst/>
                      </a:endParaRPr>
                    </a:p>
                  </a:txBody>
                  <a:tcPr marL="99060" marR="99060" anchor="ctr"/>
                </a:tc>
                <a:extLst>
                  <a:ext uri="{0D108BD9-81ED-4DB2-BD59-A6C34878D82A}">
                    <a16:rowId xmlns:a16="http://schemas.microsoft.com/office/drawing/2014/main" val="2000041516"/>
                  </a:ext>
                </a:extLst>
              </a:tr>
            </a:tbl>
          </a:graphicData>
        </a:graphic>
      </p:graphicFrame>
    </p:spTree>
    <p:extLst>
      <p:ext uri="{BB962C8B-B14F-4D97-AF65-F5344CB8AC3E}">
        <p14:creationId xmlns:p14="http://schemas.microsoft.com/office/powerpoint/2010/main" val="391365914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dirty="0"/>
              <a:t>Get root site</a:t>
            </a:r>
          </a:p>
          <a:p>
            <a:pPr lvl="1"/>
            <a:r>
              <a:rPr lang="en-US" sz="1400" dirty="0"/>
              <a:t>GET https://graph.microsoft.com/v1.0</a:t>
            </a:r>
            <a:r>
              <a:rPr lang="en-US" sz="1400" b="1" dirty="0"/>
              <a:t>/sites/root</a:t>
            </a:r>
          </a:p>
          <a:p>
            <a:r>
              <a:rPr lang="en-US" sz="2000" dirty="0"/>
              <a:t>Get site</a:t>
            </a:r>
          </a:p>
          <a:p>
            <a:pPr lvl="1"/>
            <a:r>
              <a:rPr lang="en-US" sz="1400" dirty="0"/>
              <a:t>GET https://graph.microsoft.com/v1.0</a:t>
            </a:r>
            <a:r>
              <a:rPr lang="en-US" sz="1400" b="1" dirty="0"/>
              <a:t>/sites/{site-id}</a:t>
            </a:r>
          </a:p>
          <a:p>
            <a:r>
              <a:rPr lang="en-US" sz="2000" dirty="0"/>
              <a:t>Get site by path</a:t>
            </a:r>
          </a:p>
          <a:p>
            <a:pPr lvl="1"/>
            <a:r>
              <a:rPr lang="en-US" sz="1400" dirty="0"/>
              <a:t>GET /https://graph.microsoft.com/v1.0</a:t>
            </a:r>
            <a:r>
              <a:rPr lang="en-US" sz="1400" b="1" dirty="0"/>
              <a:t>/sites/{hostname}:/{site-path}</a:t>
            </a:r>
          </a:p>
          <a:p>
            <a:r>
              <a:rPr lang="en-US" sz="2000" dirty="0"/>
              <a:t>Get site for a group</a:t>
            </a:r>
          </a:p>
          <a:p>
            <a:pPr lvl="1"/>
            <a:r>
              <a:rPr lang="en-US" sz="1400" dirty="0"/>
              <a:t>GET https://graph.microsoft.com/v1.0</a:t>
            </a:r>
            <a:r>
              <a:rPr lang="en-US" sz="1400" b="1" dirty="0"/>
              <a:t>/groups/{group-id}/sites/root</a:t>
            </a:r>
          </a:p>
          <a:p>
            <a:r>
              <a:rPr lang="en-US" sz="2000" dirty="0"/>
              <a:t>Search for sites</a:t>
            </a:r>
          </a:p>
          <a:p>
            <a:pPr lvl="1"/>
            <a:r>
              <a:rPr lang="en-US" sz="1400" dirty="0"/>
              <a:t>GET https://graph.microsoft.com/v1.0</a:t>
            </a:r>
            <a:r>
              <a:rPr lang="en-US" sz="1400" b="1" dirty="0"/>
              <a:t>/sites?search={query}</a:t>
            </a:r>
          </a:p>
          <a:p>
            <a:r>
              <a:rPr lang="en-US" sz="2000" dirty="0"/>
              <a:t>Get the collection of lists for a site</a:t>
            </a:r>
          </a:p>
          <a:p>
            <a:pPr lvl="1"/>
            <a:r>
              <a:rPr lang="en-US" sz="1400" dirty="0"/>
              <a:t>GET https://graph.microsoft.com/v1.0</a:t>
            </a:r>
            <a:r>
              <a:rPr lang="en-US" sz="1400" b="1" dirty="0"/>
              <a:t>/sites/{site-id}/lists</a:t>
            </a:r>
          </a:p>
          <a:p>
            <a:r>
              <a:rPr lang="en-US" sz="2000" dirty="0"/>
              <a:t>Get collection of subsites for a site</a:t>
            </a:r>
          </a:p>
          <a:p>
            <a:pPr lvl="1"/>
            <a:r>
              <a:rPr lang="en-US" sz="1400" dirty="0"/>
              <a:t>GET https://graph.microsoft.com/v1.0</a:t>
            </a:r>
            <a:r>
              <a:rPr lang="en-US" sz="1400" b="1" dirty="0"/>
              <a:t>/sites/{site-id}/sites</a:t>
            </a:r>
          </a:p>
        </p:txBody>
      </p:sp>
      <p:sp>
        <p:nvSpPr>
          <p:cNvPr id="83" name="Title 3"/>
          <p:cNvSpPr>
            <a:spLocks noGrp="1"/>
          </p:cNvSpPr>
          <p:nvPr>
            <p:ph type="title"/>
          </p:nvPr>
        </p:nvSpPr>
        <p:spPr/>
        <p:txBody>
          <a:bodyPr/>
          <a:lstStyle/>
          <a:p>
            <a:r>
              <a:rPr lang="en-US" sz="3200" dirty="0"/>
              <a:t>Examples of SharePoint Site Data</a:t>
            </a:r>
            <a:endParaRPr lang="nl-NL" sz="3200" dirty="0"/>
          </a:p>
        </p:txBody>
      </p:sp>
    </p:spTree>
    <p:extLst>
      <p:ext uri="{BB962C8B-B14F-4D97-AF65-F5344CB8AC3E}">
        <p14:creationId xmlns:p14="http://schemas.microsoft.com/office/powerpoint/2010/main" val="8416725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dirty="0"/>
              <a:t>Get list</a:t>
            </a:r>
          </a:p>
          <a:p>
            <a:pPr lvl="1"/>
            <a:r>
              <a:rPr lang="en-US" sz="1400" dirty="0"/>
              <a:t>GET https://graph.microsoft.com/v1.0/sites/{site-id}</a:t>
            </a:r>
            <a:r>
              <a:rPr lang="en-US" sz="1400" b="1" dirty="0"/>
              <a:t>/lists/{list-id}</a:t>
            </a:r>
          </a:p>
          <a:p>
            <a:r>
              <a:rPr lang="en-US" sz="2000" dirty="0"/>
              <a:t>Enumerate list items</a:t>
            </a:r>
          </a:p>
          <a:p>
            <a:pPr lvl="1"/>
            <a:r>
              <a:rPr lang="en-US" sz="1400" dirty="0"/>
              <a:t>Get https://graph.microsoft.com/v1.0/sites/{site-id}</a:t>
            </a:r>
            <a:r>
              <a:rPr lang="en-US" sz="1400" b="1" dirty="0"/>
              <a:t>/lists/{list-id}/items</a:t>
            </a:r>
          </a:p>
          <a:p>
            <a:r>
              <a:rPr lang="en-US" sz="2000" dirty="0"/>
              <a:t>Update list item</a:t>
            </a:r>
          </a:p>
          <a:p>
            <a:pPr lvl="1"/>
            <a:r>
              <a:rPr lang="en-US" sz="1400" dirty="0"/>
              <a:t>PATCH /https://graph.microsoft.com/v1.0/sites/{site-id}</a:t>
            </a:r>
            <a:r>
              <a:rPr lang="en-US" sz="1400" b="1" dirty="0"/>
              <a:t>/lists/{list-id}/items/{item-id}</a:t>
            </a:r>
          </a:p>
          <a:p>
            <a:r>
              <a:rPr lang="en-US" sz="2000" dirty="0"/>
              <a:t>Delete list item</a:t>
            </a:r>
          </a:p>
          <a:p>
            <a:pPr lvl="1"/>
            <a:r>
              <a:rPr lang="en-US" sz="1400" dirty="0"/>
              <a:t>DELETE https://graph.microsoft.com/v1.0/sites/{site-id}</a:t>
            </a:r>
            <a:r>
              <a:rPr lang="en-US" sz="1400" b="1" dirty="0"/>
              <a:t>/lists/{list-id}/items/{item-id}</a:t>
            </a:r>
          </a:p>
          <a:p>
            <a:r>
              <a:rPr lang="en-US" sz="2000" dirty="0"/>
              <a:t>Create list item</a:t>
            </a:r>
          </a:p>
          <a:p>
            <a:pPr lvl="1"/>
            <a:r>
              <a:rPr lang="en-US" sz="1400" dirty="0"/>
              <a:t>POST https://graph.microsoft.com/v1.0/sites/{site-id}</a:t>
            </a:r>
            <a:r>
              <a:rPr lang="en-US" sz="1400" b="1" dirty="0"/>
              <a:t>/lists/{list-id}</a:t>
            </a:r>
          </a:p>
          <a:p>
            <a:r>
              <a:rPr lang="en-US" sz="2000" dirty="0"/>
              <a:t>Get the collection of items in a list</a:t>
            </a:r>
          </a:p>
          <a:p>
            <a:pPr lvl="1"/>
            <a:r>
              <a:rPr lang="en-US" sz="1400" dirty="0"/>
              <a:t>GET https://graph.microsoft.com/v1.0/sites/{site-id}</a:t>
            </a:r>
            <a:r>
              <a:rPr lang="en-US" sz="1400" b="1" dirty="0"/>
              <a:t>/lists/{list-id}/items?expand=fields(select=Name,Color,Quantity)</a:t>
            </a:r>
          </a:p>
        </p:txBody>
      </p:sp>
      <p:sp>
        <p:nvSpPr>
          <p:cNvPr id="83" name="Title 3"/>
          <p:cNvSpPr>
            <a:spLocks noGrp="1"/>
          </p:cNvSpPr>
          <p:nvPr>
            <p:ph type="title"/>
          </p:nvPr>
        </p:nvSpPr>
        <p:spPr/>
        <p:txBody>
          <a:bodyPr/>
          <a:lstStyle/>
          <a:p>
            <a:r>
              <a:rPr lang="en-US" sz="3200" dirty="0"/>
              <a:t>Examples of SharePoint List Data</a:t>
            </a:r>
            <a:endParaRPr lang="nl-NL" sz="3200" dirty="0"/>
          </a:p>
        </p:txBody>
      </p:sp>
    </p:spTree>
    <p:extLst>
      <p:ext uri="{BB962C8B-B14F-4D97-AF65-F5344CB8AC3E}">
        <p14:creationId xmlns:p14="http://schemas.microsoft.com/office/powerpoint/2010/main" val="10111524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dirty="0"/>
              <a:t>Create a new list in a site</a:t>
            </a:r>
          </a:p>
        </p:txBody>
      </p:sp>
      <p:sp>
        <p:nvSpPr>
          <p:cNvPr id="83" name="Title 3"/>
          <p:cNvSpPr>
            <a:spLocks noGrp="1"/>
          </p:cNvSpPr>
          <p:nvPr>
            <p:ph type="title"/>
          </p:nvPr>
        </p:nvSpPr>
        <p:spPr/>
        <p:txBody>
          <a:bodyPr/>
          <a:lstStyle/>
          <a:p>
            <a:r>
              <a:rPr lang="en-US" sz="3200" dirty="0"/>
              <a:t>Examples of SharePoint List Data</a:t>
            </a:r>
            <a:endParaRPr lang="nl-NL" sz="3200" dirty="0"/>
          </a:p>
        </p:txBody>
      </p:sp>
      <p:pic>
        <p:nvPicPr>
          <p:cNvPr id="2" name="Picture 1">
            <a:extLst>
              <a:ext uri="{FF2B5EF4-FFF2-40B4-BE49-F238E27FC236}">
                <a16:creationId xmlns:a16="http://schemas.microsoft.com/office/drawing/2014/main" id="{BA672F3F-0BB0-43E8-B6C2-42A46943BD43}"/>
              </a:ext>
            </a:extLst>
          </p:cNvPr>
          <p:cNvPicPr>
            <a:picLocks noChangeAspect="1"/>
          </p:cNvPicPr>
          <p:nvPr/>
        </p:nvPicPr>
        <p:blipFill>
          <a:blip r:embed="rId3"/>
          <a:stretch>
            <a:fillRect/>
          </a:stretch>
        </p:blipFill>
        <p:spPr>
          <a:xfrm>
            <a:off x="2481262" y="1353547"/>
            <a:ext cx="4181475" cy="3781425"/>
          </a:xfrm>
          <a:prstGeom prst="rect">
            <a:avLst/>
          </a:prstGeom>
        </p:spPr>
      </p:pic>
    </p:spTree>
    <p:extLst>
      <p:ext uri="{BB962C8B-B14F-4D97-AF65-F5344CB8AC3E}">
        <p14:creationId xmlns:p14="http://schemas.microsoft.com/office/powerpoint/2010/main" val="486384691"/>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dirty="0"/>
              <a:t>Get list item</a:t>
            </a:r>
          </a:p>
          <a:p>
            <a:pPr lvl="1"/>
            <a:r>
              <a:rPr lang="en-US" sz="1400" dirty="0"/>
              <a:t>GET https://graph.microsoft.com/v1.0/sites/{site-id}/lists/{list-id}</a:t>
            </a:r>
            <a:r>
              <a:rPr lang="en-US" sz="1400" b="1" dirty="0"/>
              <a:t>/items/{item-id}</a:t>
            </a:r>
          </a:p>
          <a:p>
            <a:r>
              <a:rPr lang="en-US" sz="2000" dirty="0"/>
              <a:t>Get column values</a:t>
            </a:r>
          </a:p>
          <a:p>
            <a:pPr lvl="1"/>
            <a:r>
              <a:rPr lang="en-US" sz="1400" dirty="0"/>
              <a:t>GET https://graph.microsoft.com/v1.0/sites/{site-id}/lists/{list-id}</a:t>
            </a:r>
            <a:r>
              <a:rPr lang="en-US" sz="1400" b="1" dirty="0"/>
              <a:t>/items/{item-id}?expand=fields</a:t>
            </a:r>
          </a:p>
          <a:p>
            <a:r>
              <a:rPr lang="en-US" sz="2000" dirty="0"/>
              <a:t>Create list item</a:t>
            </a:r>
          </a:p>
          <a:p>
            <a:pPr lvl="1"/>
            <a:r>
              <a:rPr lang="en-US" sz="1400" dirty="0"/>
              <a:t>POST https://graph.microsoft.com/v1.0/sites/{site-id}/lists/{list-id}</a:t>
            </a:r>
            <a:r>
              <a:rPr lang="en-US" sz="1400" b="1" dirty="0"/>
              <a:t>/items</a:t>
            </a:r>
          </a:p>
          <a:p>
            <a:r>
              <a:rPr lang="en-US" sz="2000" dirty="0"/>
              <a:t>Delete list item</a:t>
            </a:r>
          </a:p>
          <a:p>
            <a:pPr lvl="1"/>
            <a:r>
              <a:rPr lang="en-US" sz="1400" dirty="0"/>
              <a:t>DELETE https://graph.microsoft.com/v1.0/sites/{site-id}/lists/{list-id}</a:t>
            </a:r>
            <a:r>
              <a:rPr lang="en-US" sz="1400" b="1" dirty="0"/>
              <a:t>/items/{item-id}</a:t>
            </a:r>
          </a:p>
          <a:p>
            <a:r>
              <a:rPr lang="en-US" sz="2000" dirty="0"/>
              <a:t>Update list item</a:t>
            </a:r>
          </a:p>
          <a:p>
            <a:pPr lvl="1"/>
            <a:r>
              <a:rPr lang="en-US" sz="1400" dirty="0"/>
              <a:t>PATCH https://graph.microsoft.com/v1.0/sites/{site-id}/lists/{list-id}</a:t>
            </a:r>
            <a:r>
              <a:rPr lang="en-US" sz="1400" b="1" dirty="0"/>
              <a:t>/items/{item-id}</a:t>
            </a:r>
          </a:p>
          <a:p>
            <a:r>
              <a:rPr lang="en-US" sz="2000" dirty="0"/>
              <a:t>Update column values</a:t>
            </a:r>
          </a:p>
          <a:p>
            <a:pPr lvl="1"/>
            <a:r>
              <a:rPr lang="en-US" sz="1400" dirty="0"/>
              <a:t>PATCH https://graph.microsoft.com/v1.0/sites/{site-id}/lists/{list-id}</a:t>
            </a:r>
            <a:r>
              <a:rPr lang="en-US" sz="1400" b="1" dirty="0"/>
              <a:t>/items/{item-id}/fields</a:t>
            </a:r>
          </a:p>
          <a:p>
            <a:r>
              <a:rPr lang="en-US" sz="2000" dirty="0"/>
              <a:t>Get a list item with metadata</a:t>
            </a:r>
          </a:p>
          <a:p>
            <a:pPr lvl="1"/>
            <a:r>
              <a:rPr lang="en-US" sz="1400" dirty="0"/>
              <a:t>GET https://graph.microsoft.com/v1.0/sites/{site-id}/lists/{list-id}</a:t>
            </a:r>
            <a:r>
              <a:rPr lang="en-US" sz="1400" b="1" dirty="0"/>
              <a:t>/items/{item-id}?expand=fields</a:t>
            </a:r>
          </a:p>
        </p:txBody>
      </p:sp>
      <p:sp>
        <p:nvSpPr>
          <p:cNvPr id="83" name="Title 3"/>
          <p:cNvSpPr>
            <a:spLocks noGrp="1"/>
          </p:cNvSpPr>
          <p:nvPr>
            <p:ph type="title"/>
          </p:nvPr>
        </p:nvSpPr>
        <p:spPr/>
        <p:txBody>
          <a:bodyPr/>
          <a:lstStyle/>
          <a:p>
            <a:r>
              <a:rPr lang="en-US" sz="3200" dirty="0"/>
              <a:t>Examples of SharePoint Item Data</a:t>
            </a:r>
            <a:endParaRPr lang="nl-NL" sz="3200" dirty="0"/>
          </a:p>
        </p:txBody>
      </p:sp>
    </p:spTree>
    <p:extLst>
      <p:ext uri="{BB962C8B-B14F-4D97-AF65-F5344CB8AC3E}">
        <p14:creationId xmlns:p14="http://schemas.microsoft.com/office/powerpoint/2010/main" val="22175792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000" dirty="0"/>
              <a:t>Create a new list item in a list</a:t>
            </a:r>
          </a:p>
          <a:p>
            <a:endParaRPr lang="en-US" sz="2000" dirty="0"/>
          </a:p>
          <a:p>
            <a:endParaRPr lang="en-US" sz="2000" dirty="0"/>
          </a:p>
          <a:p>
            <a:endParaRPr lang="en-US" sz="2000" dirty="0"/>
          </a:p>
          <a:p>
            <a:endParaRPr lang="en-US" sz="2000" dirty="0"/>
          </a:p>
          <a:p>
            <a:pPr marL="0" indent="0">
              <a:buNone/>
            </a:pPr>
            <a:endParaRPr lang="en-US" sz="2000" dirty="0"/>
          </a:p>
          <a:p>
            <a:r>
              <a:rPr lang="en-US" sz="2000" dirty="0"/>
              <a:t>Update list item</a:t>
            </a:r>
          </a:p>
        </p:txBody>
      </p:sp>
      <p:sp>
        <p:nvSpPr>
          <p:cNvPr id="83" name="Title 3"/>
          <p:cNvSpPr>
            <a:spLocks noGrp="1"/>
          </p:cNvSpPr>
          <p:nvPr>
            <p:ph type="title"/>
          </p:nvPr>
        </p:nvSpPr>
        <p:spPr/>
        <p:txBody>
          <a:bodyPr/>
          <a:lstStyle/>
          <a:p>
            <a:r>
              <a:rPr lang="en-US" sz="3200" dirty="0"/>
              <a:t>Examples of SharePoint List Item Data</a:t>
            </a:r>
            <a:endParaRPr lang="nl-NL" sz="3200" dirty="0"/>
          </a:p>
        </p:txBody>
      </p:sp>
      <p:pic>
        <p:nvPicPr>
          <p:cNvPr id="3" name="Picture 2">
            <a:extLst>
              <a:ext uri="{FF2B5EF4-FFF2-40B4-BE49-F238E27FC236}">
                <a16:creationId xmlns:a16="http://schemas.microsoft.com/office/drawing/2014/main" id="{210DA60D-632A-43D2-B6B4-62B1ED7244C1}"/>
              </a:ext>
            </a:extLst>
          </p:cNvPr>
          <p:cNvPicPr>
            <a:picLocks noChangeAspect="1"/>
          </p:cNvPicPr>
          <p:nvPr/>
        </p:nvPicPr>
        <p:blipFill>
          <a:blip r:embed="rId3"/>
          <a:stretch>
            <a:fillRect/>
          </a:stretch>
        </p:blipFill>
        <p:spPr>
          <a:xfrm>
            <a:off x="2231923" y="1304385"/>
            <a:ext cx="4680615" cy="1663359"/>
          </a:xfrm>
          <a:prstGeom prst="rect">
            <a:avLst/>
          </a:prstGeom>
        </p:spPr>
      </p:pic>
      <p:pic>
        <p:nvPicPr>
          <p:cNvPr id="5" name="Picture 4">
            <a:extLst>
              <a:ext uri="{FF2B5EF4-FFF2-40B4-BE49-F238E27FC236}">
                <a16:creationId xmlns:a16="http://schemas.microsoft.com/office/drawing/2014/main" id="{254EA363-A501-45B4-9250-87CD6C0EFCF4}"/>
              </a:ext>
            </a:extLst>
          </p:cNvPr>
          <p:cNvPicPr>
            <a:picLocks noChangeAspect="1"/>
          </p:cNvPicPr>
          <p:nvPr/>
        </p:nvPicPr>
        <p:blipFill>
          <a:blip r:embed="rId4"/>
          <a:stretch>
            <a:fillRect/>
          </a:stretch>
        </p:blipFill>
        <p:spPr>
          <a:xfrm>
            <a:off x="1062037" y="3380247"/>
            <a:ext cx="7019925" cy="1409700"/>
          </a:xfrm>
          <a:prstGeom prst="rect">
            <a:avLst/>
          </a:prstGeom>
        </p:spPr>
      </p:pic>
    </p:spTree>
    <p:extLst>
      <p:ext uri="{BB962C8B-B14F-4D97-AF65-F5344CB8AC3E}">
        <p14:creationId xmlns:p14="http://schemas.microsoft.com/office/powerpoint/2010/main" val="3660774443"/>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01929" y="891881"/>
            <a:ext cx="4164125" cy="3828399"/>
          </a:xfrm>
        </p:spPr>
        <p:txBody>
          <a:bodyPr/>
          <a:lstStyle/>
          <a:p>
            <a:r>
              <a:rPr lang="en-US" sz="2000" dirty="0">
                <a:hlinkClick r:id="rId3"/>
              </a:rPr>
              <a:t>Extend Flow with the Microsoft Graph</a:t>
            </a:r>
            <a:endParaRPr lang="en-US" sz="2000" dirty="0"/>
          </a:p>
          <a:p>
            <a:endParaRPr lang="en-US" sz="800" dirty="0"/>
          </a:p>
          <a:p>
            <a:r>
              <a:rPr lang="en-US" sz="2000" dirty="0">
                <a:hlinkClick r:id="rId4"/>
              </a:rPr>
              <a:t>Connect to Graph from Power BI</a:t>
            </a:r>
            <a:endParaRPr lang="en-US" sz="2000" dirty="0"/>
          </a:p>
          <a:p>
            <a:endParaRPr lang="en-US" sz="800" dirty="0"/>
          </a:p>
          <a:p>
            <a:r>
              <a:rPr lang="en-US" sz="2000" dirty="0">
                <a:hlinkClick r:id="rId5"/>
              </a:rPr>
              <a:t>Build a Graph API Connector for PowerApps</a:t>
            </a:r>
            <a:endParaRPr lang="en-US" sz="2000" dirty="0"/>
          </a:p>
          <a:p>
            <a:endParaRPr lang="en-US" sz="800" dirty="0"/>
          </a:p>
          <a:p>
            <a:r>
              <a:rPr lang="en-US" sz="2000" dirty="0">
                <a:hlinkClick r:id="rId6"/>
              </a:rPr>
              <a:t>Connect to Graph from SharePoint Framework solutions</a:t>
            </a:r>
            <a:endParaRPr lang="en-US" sz="2000" dirty="0"/>
          </a:p>
          <a:p>
            <a:endParaRPr lang="en-US" sz="800" dirty="0"/>
          </a:p>
          <a:p>
            <a:r>
              <a:rPr lang="en-US" sz="2000" dirty="0">
                <a:hlinkClick r:id="rId7"/>
              </a:rPr>
              <a:t>How some of our partners are using Microsoft Graph</a:t>
            </a:r>
            <a:endParaRPr lang="en-US" sz="2000" dirty="0"/>
          </a:p>
        </p:txBody>
      </p:sp>
      <p:sp>
        <p:nvSpPr>
          <p:cNvPr id="83" name="Title 3"/>
          <p:cNvSpPr>
            <a:spLocks noGrp="1"/>
          </p:cNvSpPr>
          <p:nvPr>
            <p:ph type="title"/>
          </p:nvPr>
        </p:nvSpPr>
        <p:spPr/>
        <p:txBody>
          <a:bodyPr/>
          <a:lstStyle/>
          <a:p>
            <a:r>
              <a:rPr lang="en-US" sz="3200" dirty="0"/>
              <a:t>Other Ideas for MS Graph &amp; Resources</a:t>
            </a:r>
            <a:endParaRPr lang="nl-NL" sz="3200" dirty="0"/>
          </a:p>
        </p:txBody>
      </p:sp>
      <p:pic>
        <p:nvPicPr>
          <p:cNvPr id="1026" name="Picture 2" descr="Schema illustrating the flow of requesting, granting and using permissions to Azure AD applications">
            <a:extLst>
              <a:ext uri="{FF2B5EF4-FFF2-40B4-BE49-F238E27FC236}">
                <a16:creationId xmlns:a16="http://schemas.microsoft.com/office/drawing/2014/main" id="{DF5663B5-EBB2-4334-81DA-44A6026D67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23020" y="1626443"/>
            <a:ext cx="5020980" cy="26673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15158988"/>
      </p:ext>
    </p:extLst>
  </p:cSld>
  <p:clrMapOvr>
    <a:masterClrMapping/>
  </p:clrMapOvr>
  <p:transition>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399801147"/>
              </p:ext>
            </p:extLst>
          </p:nvPr>
        </p:nvGraphicFramePr>
        <p:xfrm>
          <a:off x="201929" y="891882"/>
          <a:ext cx="8740142" cy="3813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itle 3"/>
          <p:cNvSpPr>
            <a:spLocks noGrp="1"/>
          </p:cNvSpPr>
          <p:nvPr>
            <p:ph type="title"/>
          </p:nvPr>
        </p:nvSpPr>
        <p:spPr/>
        <p:txBody>
          <a:bodyPr/>
          <a:lstStyle/>
          <a:p>
            <a:r>
              <a:rPr lang="en-GB"/>
              <a:t>Knowledge Check</a:t>
            </a:r>
            <a:endParaRPr lang="en-US"/>
          </a:p>
        </p:txBody>
      </p:sp>
    </p:spTree>
    <p:extLst>
      <p:ext uri="{BB962C8B-B14F-4D97-AF65-F5344CB8AC3E}">
        <p14:creationId xmlns:p14="http://schemas.microsoft.com/office/powerpoint/2010/main" val="2292085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graphicEl>
                                              <a:dgm id="{9209B674-4702-4807-B0BE-EBA6E99BEB7D}"/>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graphicEl>
                                              <a:dgm id="{C4A6DCD2-C317-44F2-B8E2-42257E4A658D}"/>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graphicEl>
                                              <a:dgm id="{0A900138-EFF7-49A7-B273-3D9F4AB28F9A}"/>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graphicEl>
                                              <a:dgm id="{8973525A-C8AC-4C9C-A303-84301CD4C580}"/>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graphicEl>
                                              <a:dgm id="{4631CE87-F0B1-4EC9-897F-285F3F084F1A}"/>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graphicEl>
                                              <a:dgm id="{6E5C3E44-6DE4-4756-A9A4-AC43497F053B}"/>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Sub>
          <a:bldDgm bld="one"/>
        </p:bldSub>
      </p:bldGraphic>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01613" y="892175"/>
            <a:ext cx="8740775" cy="2262351"/>
          </a:xfrm>
        </p:spPr>
        <p:txBody>
          <a:bodyPr/>
          <a:lstStyle/>
          <a:p>
            <a:r>
              <a:rPr lang="en-US" dirty="0"/>
              <a:t>MS Graph API leverages O365 data insights and relationships</a:t>
            </a:r>
          </a:p>
          <a:p>
            <a:r>
              <a:rPr lang="en-US" dirty="0"/>
              <a:t>MS Graph API uses RESTful syntax</a:t>
            </a:r>
          </a:p>
          <a:p>
            <a:r>
              <a:rPr lang="en-US" dirty="0"/>
              <a:t>MS Graph API OAuth can be used from other apps</a:t>
            </a:r>
          </a:p>
          <a:p>
            <a:r>
              <a:rPr lang="en-US" dirty="0"/>
              <a:t>Following best practices can make your calls more useful</a:t>
            </a:r>
          </a:p>
        </p:txBody>
      </p:sp>
      <p:sp>
        <p:nvSpPr>
          <p:cNvPr id="3" name="Title 2"/>
          <p:cNvSpPr>
            <a:spLocks noGrp="1"/>
          </p:cNvSpPr>
          <p:nvPr>
            <p:ph type="title"/>
          </p:nvPr>
        </p:nvSpPr>
        <p:spPr>
          <a:xfrm>
            <a:off x="201930" y="217133"/>
            <a:ext cx="8741880" cy="674749"/>
          </a:xfrm>
        </p:spPr>
        <p:txBody>
          <a:bodyPr/>
          <a:lstStyle/>
          <a:p>
            <a:r>
              <a:rPr lang="en-GB"/>
              <a:t>Lesson Summary</a:t>
            </a:r>
            <a:endParaRPr lang="en-US"/>
          </a:p>
        </p:txBody>
      </p:sp>
    </p:spTree>
    <p:extLst>
      <p:ext uri="{BB962C8B-B14F-4D97-AF65-F5344CB8AC3E}">
        <p14:creationId xmlns:p14="http://schemas.microsoft.com/office/powerpoint/2010/main" val="2828585664"/>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Questions?</a:t>
            </a:r>
            <a:endParaRPr lang="en-US"/>
          </a:p>
        </p:txBody>
      </p:sp>
    </p:spTree>
    <p:extLst>
      <p:ext uri="{BB962C8B-B14F-4D97-AF65-F5344CB8AC3E}">
        <p14:creationId xmlns:p14="http://schemas.microsoft.com/office/powerpoint/2010/main" val="309664380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How to View This Presentation</a:t>
            </a:r>
          </a:p>
        </p:txBody>
      </p:sp>
      <p:graphicFrame>
        <p:nvGraphicFramePr>
          <p:cNvPr id="4" name="Diagram 3"/>
          <p:cNvGraphicFramePr/>
          <p:nvPr>
            <p:extLst>
              <p:ext uri="{D42A27DB-BD31-4B8C-83A1-F6EECF244321}">
                <p14:modId xmlns:p14="http://schemas.microsoft.com/office/powerpoint/2010/main" val="103880285"/>
              </p:ext>
            </p:extLst>
          </p:nvPr>
        </p:nvGraphicFramePr>
        <p:xfrm>
          <a:off x="201929" y="891882"/>
          <a:ext cx="8740142" cy="38896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05532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600" dirty="0"/>
              <a:t>Lab: Working with MS Graph</a:t>
            </a:r>
            <a:br>
              <a:rPr lang="en-US" sz="3600" dirty="0"/>
            </a:br>
            <a:endParaRPr lang="en-US" sz="3600" dirty="0"/>
          </a:p>
        </p:txBody>
      </p:sp>
      <p:sp>
        <p:nvSpPr>
          <p:cNvPr id="3" name="Text Placeholder 2"/>
          <p:cNvSpPr>
            <a:spLocks noGrp="1"/>
          </p:cNvSpPr>
          <p:nvPr>
            <p:ph type="body" sz="quarter" idx="12"/>
          </p:nvPr>
        </p:nvSpPr>
        <p:spPr>
          <a:xfrm>
            <a:off x="201930" y="2372498"/>
            <a:ext cx="7395505" cy="1880872"/>
          </a:xfrm>
        </p:spPr>
        <p:txBody>
          <a:bodyPr/>
          <a:lstStyle/>
          <a:p>
            <a:r>
              <a:rPr lang="en-US" sz="1600" dirty="0"/>
              <a:t>In this lab, you will learn how to use the Microsoft Graph Explorer to build queries against Microsoft Graph and create a contact in your address book, you will learn how to register an application in Azure Active Directory which allows the Microsoft Graph to be used to retrieve all Microsoft 365 Groups in your tenant and you will be writing a console application which pulls Outlook calendar data in using the Microsoft Graph SDK.</a:t>
            </a:r>
          </a:p>
          <a:p>
            <a:endParaRPr lang="en-US" sz="1600" dirty="0"/>
          </a:p>
          <a:p>
            <a:r>
              <a:rPr lang="en-US" sz="2400" dirty="0"/>
              <a:t>Time estimation: 45 minutes</a:t>
            </a:r>
          </a:p>
          <a:p>
            <a:endParaRPr lang="en-US" sz="1600" dirty="0"/>
          </a:p>
          <a:p>
            <a:endParaRPr lang="en-US" sz="1600" dirty="0"/>
          </a:p>
        </p:txBody>
      </p:sp>
    </p:spTree>
    <p:extLst>
      <p:ext uri="{BB962C8B-B14F-4D97-AF65-F5344CB8AC3E}">
        <p14:creationId xmlns:p14="http://schemas.microsoft.com/office/powerpoint/2010/main" val="325316815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8377749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3300489826"/>
              </p:ext>
            </p:extLst>
          </p:nvPr>
        </p:nvGraphicFramePr>
        <p:xfrm>
          <a:off x="201930" y="891882"/>
          <a:ext cx="7346536" cy="18419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Overview</a:t>
            </a:r>
            <a:endParaRPr lang="en-US"/>
          </a:p>
        </p:txBody>
      </p:sp>
    </p:spTree>
    <p:extLst>
      <p:ext uri="{BB962C8B-B14F-4D97-AF65-F5344CB8AC3E}">
        <p14:creationId xmlns:p14="http://schemas.microsoft.com/office/powerpoint/2010/main" val="22843866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2265578597"/>
              </p:ext>
            </p:extLst>
          </p:nvPr>
        </p:nvGraphicFramePr>
        <p:xfrm>
          <a:off x="201929" y="891882"/>
          <a:ext cx="8740142" cy="32401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2"/>
          <p:cNvSpPr>
            <a:spLocks noGrp="1"/>
          </p:cNvSpPr>
          <p:nvPr>
            <p:ph type="title"/>
          </p:nvPr>
        </p:nvSpPr>
        <p:spPr/>
        <p:txBody>
          <a:bodyPr/>
          <a:lstStyle/>
          <a:p>
            <a:r>
              <a:rPr lang="en-GB"/>
              <a:t>Objectives</a:t>
            </a:r>
            <a:endParaRPr lang="en-US"/>
          </a:p>
        </p:txBody>
      </p:sp>
    </p:spTree>
    <p:extLst>
      <p:ext uri="{BB962C8B-B14F-4D97-AF65-F5344CB8AC3E}">
        <p14:creationId xmlns:p14="http://schemas.microsoft.com/office/powerpoint/2010/main" val="174417767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p:txBody>
          <a:bodyPr/>
          <a:lstStyle/>
          <a:p>
            <a:r>
              <a:rPr lang="en-US" sz="2400" dirty="0"/>
              <a:t>Not available for on-premises SharePoint</a:t>
            </a:r>
          </a:p>
          <a:p>
            <a:r>
              <a:rPr lang="en-US" sz="2400" dirty="0"/>
              <a:t>Allows access to most services under Office 365 including accessing files and list data</a:t>
            </a:r>
          </a:p>
          <a:p>
            <a:r>
              <a:rPr lang="en-US" sz="2400" dirty="0"/>
              <a:t>Utilizes REST, OData </a:t>
            </a:r>
            <a:r>
              <a:rPr lang="en-US" sz="2400"/>
              <a:t>and OAuth</a:t>
            </a:r>
            <a:endParaRPr lang="en-US" sz="2400" dirty="0"/>
          </a:p>
          <a:p>
            <a:endParaRPr lang="en-US" dirty="0"/>
          </a:p>
          <a:p>
            <a:endParaRPr lang="en-US" dirty="0"/>
          </a:p>
          <a:p>
            <a:pPr marL="0" indent="0">
              <a:buNone/>
            </a:pPr>
            <a:r>
              <a:rPr lang="en-US" dirty="0"/>
              <a:t>		</a:t>
            </a:r>
          </a:p>
          <a:p>
            <a:pPr marL="0" indent="0">
              <a:buNone/>
            </a:pPr>
            <a:r>
              <a:rPr lang="en-US" dirty="0"/>
              <a:t>		  </a:t>
            </a:r>
            <a:r>
              <a:rPr lang="en-US" sz="2400" dirty="0">
                <a:hlinkClick r:id="rId3"/>
              </a:rPr>
              <a:t>https://graph.microsoft.com</a:t>
            </a:r>
            <a:endParaRPr lang="en-US" sz="2400" dirty="0"/>
          </a:p>
        </p:txBody>
      </p:sp>
      <p:sp>
        <p:nvSpPr>
          <p:cNvPr id="2" name="Title 1"/>
          <p:cNvSpPr>
            <a:spLocks noGrp="1"/>
          </p:cNvSpPr>
          <p:nvPr>
            <p:ph type="title"/>
          </p:nvPr>
        </p:nvSpPr>
        <p:spPr/>
        <p:txBody>
          <a:bodyPr/>
          <a:lstStyle/>
          <a:p>
            <a:r>
              <a:rPr lang="en-US" dirty="0"/>
              <a:t>Microsoft Graph API</a:t>
            </a:r>
            <a:endParaRPr lang="nl-NL" dirty="0"/>
          </a:p>
        </p:txBody>
      </p:sp>
      <p:pic>
        <p:nvPicPr>
          <p:cNvPr id="1026" name="Picture 2" descr="Image result for microsoft graph">
            <a:extLst>
              <a:ext uri="{FF2B5EF4-FFF2-40B4-BE49-F238E27FC236}">
                <a16:creationId xmlns:a16="http://schemas.microsoft.com/office/drawing/2014/main" id="{1B5F1AE3-B9B3-4455-8418-0C7D344032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551" y="2248668"/>
            <a:ext cx="2830521" cy="2677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623212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A74E15-04E3-4FAB-BC82-740BFF9C8918}"/>
              </a:ext>
            </a:extLst>
          </p:cNvPr>
          <p:cNvSpPr>
            <a:spLocks noGrp="1"/>
          </p:cNvSpPr>
          <p:nvPr>
            <p:ph type="body" sz="quarter" idx="10"/>
          </p:nvPr>
        </p:nvSpPr>
        <p:spPr/>
        <p:txBody>
          <a:bodyPr/>
          <a:lstStyle/>
          <a:p>
            <a:r>
              <a:rPr lang="en-US" sz="2400" dirty="0"/>
              <a:t>Resources connected by relationships</a:t>
            </a:r>
          </a:p>
          <a:p>
            <a:pPr lvl="1"/>
            <a:r>
              <a:rPr lang="en-US" sz="1918" dirty="0"/>
              <a:t>E.g. Delve profile connects you to teammates through your manager</a:t>
            </a:r>
          </a:p>
          <a:p>
            <a:r>
              <a:rPr lang="en-US" sz="2400" dirty="0"/>
              <a:t>Intelligent insights about data</a:t>
            </a:r>
          </a:p>
          <a:p>
            <a:pPr lvl="1"/>
            <a:r>
              <a:rPr lang="en-US" sz="1918" dirty="0"/>
              <a:t>E.g. Delve discovers documents from people around you</a:t>
            </a:r>
          </a:p>
        </p:txBody>
      </p:sp>
      <p:sp>
        <p:nvSpPr>
          <p:cNvPr id="2" name="Title 1"/>
          <p:cNvSpPr>
            <a:spLocks noGrp="1"/>
          </p:cNvSpPr>
          <p:nvPr>
            <p:ph type="title"/>
          </p:nvPr>
        </p:nvSpPr>
        <p:spPr/>
        <p:txBody>
          <a:bodyPr/>
          <a:lstStyle/>
          <a:p>
            <a:r>
              <a:rPr lang="en-US" dirty="0"/>
              <a:t>What is in the Graph?</a:t>
            </a:r>
            <a:endParaRPr lang="nl-NL" dirty="0"/>
          </a:p>
        </p:txBody>
      </p:sp>
      <p:pic>
        <p:nvPicPr>
          <p:cNvPr id="3078" name="Picture 6" descr="Image result for Microsoft Graph api">
            <a:extLst>
              <a:ext uri="{FF2B5EF4-FFF2-40B4-BE49-F238E27FC236}">
                <a16:creationId xmlns:a16="http://schemas.microsoft.com/office/drawing/2014/main" id="{413CCF2E-D2A2-480A-9D15-2AAAC7190A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698" y="2450340"/>
            <a:ext cx="5317993" cy="2661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2173674"/>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72A98D9A-541C-47BE-9733-FFB2066DDB52}"/>
              </a:ext>
            </a:extLst>
          </p:cNvPr>
          <p:cNvSpPr>
            <a:spLocks noGrp="1"/>
          </p:cNvSpPr>
          <p:nvPr>
            <p:ph type="body" sz="quarter" idx="10"/>
          </p:nvPr>
        </p:nvSpPr>
        <p:spPr/>
        <p:txBody>
          <a:bodyPr/>
          <a:lstStyle/>
          <a:p>
            <a:r>
              <a:rPr lang="en-US" sz="2400" b="1" dirty="0"/>
              <a:t>Azure AD </a:t>
            </a:r>
            <a:r>
              <a:rPr lang="en-US" sz="2400" dirty="0"/>
              <a:t>- profile information, photos, etc.</a:t>
            </a:r>
          </a:p>
          <a:p>
            <a:r>
              <a:rPr lang="en-US" sz="2400" b="1" dirty="0"/>
              <a:t>O365 Groups &amp; Teams </a:t>
            </a:r>
            <a:r>
              <a:rPr lang="en-US" sz="2400" dirty="0"/>
              <a:t>- view and provision</a:t>
            </a:r>
          </a:p>
          <a:p>
            <a:r>
              <a:rPr lang="en-US" sz="2400" b="1" dirty="0"/>
              <a:t>Outlook </a:t>
            </a:r>
            <a:r>
              <a:rPr lang="en-US" sz="2400" dirty="0"/>
              <a:t>- calendar events, mail, tasks, contacts, etc.</a:t>
            </a:r>
          </a:p>
          <a:p>
            <a:r>
              <a:rPr lang="en-US" sz="2400" b="1" dirty="0"/>
              <a:t>Office Online </a:t>
            </a:r>
            <a:r>
              <a:rPr lang="en-US" sz="2400" dirty="0"/>
              <a:t>- Excel &amp; OneNote contents</a:t>
            </a:r>
          </a:p>
          <a:p>
            <a:r>
              <a:rPr lang="en-US" sz="2400" b="1" dirty="0"/>
              <a:t>SharePoint &amp; OneDrive </a:t>
            </a:r>
            <a:r>
              <a:rPr lang="en-US" sz="2400" dirty="0"/>
              <a:t>- lists, folders, items, permissions, etc. </a:t>
            </a:r>
            <a:endParaRPr lang="en-US" sz="2400" b="1" dirty="0"/>
          </a:p>
          <a:p>
            <a:r>
              <a:rPr lang="en-US" sz="2400" b="1" dirty="0"/>
              <a:t>Planner </a:t>
            </a:r>
            <a:r>
              <a:rPr lang="en-US" sz="2400" dirty="0"/>
              <a:t>- tasks, buckets</a:t>
            </a:r>
            <a:endParaRPr lang="en-US" sz="2400" b="1" dirty="0"/>
          </a:p>
          <a:p>
            <a:r>
              <a:rPr lang="en-US" sz="2400" b="1" dirty="0"/>
              <a:t>Insights </a:t>
            </a:r>
            <a:r>
              <a:rPr lang="en-US" sz="2400" dirty="0"/>
              <a:t>- trends or forecasts</a:t>
            </a:r>
          </a:p>
          <a:p>
            <a:r>
              <a:rPr lang="en-US" sz="2400" b="1" dirty="0"/>
              <a:t>Relevance </a:t>
            </a:r>
            <a:r>
              <a:rPr lang="en-US" sz="2400" dirty="0"/>
              <a:t>- sorting or filtering</a:t>
            </a:r>
          </a:p>
          <a:p>
            <a:r>
              <a:rPr lang="en-US" sz="2400" b="1" dirty="0"/>
              <a:t>RESTful Operation &amp; OAuth </a:t>
            </a:r>
            <a:r>
              <a:rPr lang="en-US" sz="2400" dirty="0"/>
              <a:t>- use in another application</a:t>
            </a:r>
          </a:p>
        </p:txBody>
      </p:sp>
      <p:sp>
        <p:nvSpPr>
          <p:cNvPr id="2" name="Title 1"/>
          <p:cNvSpPr>
            <a:spLocks noGrp="1"/>
          </p:cNvSpPr>
          <p:nvPr>
            <p:ph type="title"/>
          </p:nvPr>
        </p:nvSpPr>
        <p:spPr/>
        <p:txBody>
          <a:bodyPr/>
          <a:lstStyle/>
          <a:p>
            <a:r>
              <a:rPr lang="en-US" dirty="0"/>
              <a:t>When to Use MS Graph</a:t>
            </a:r>
            <a:endParaRPr lang="nl-NL" dirty="0"/>
          </a:p>
        </p:txBody>
      </p:sp>
      <p:sp>
        <p:nvSpPr>
          <p:cNvPr id="5" name="Text Placeholder 3">
            <a:extLst>
              <a:ext uri="{FF2B5EF4-FFF2-40B4-BE49-F238E27FC236}">
                <a16:creationId xmlns:a16="http://schemas.microsoft.com/office/drawing/2014/main" id="{421F0D16-899B-4E10-9861-125D0806399F}"/>
              </a:ext>
            </a:extLst>
          </p:cNvPr>
          <p:cNvSpPr txBox="1">
            <a:spLocks/>
          </p:cNvSpPr>
          <p:nvPr/>
        </p:nvSpPr>
        <p:spPr>
          <a:xfrm>
            <a:off x="201929" y="891882"/>
            <a:ext cx="8740142" cy="1460583"/>
          </a:xfrm>
          <a:prstGeom prst="rect">
            <a:avLst/>
          </a:prstGeom>
        </p:spPr>
        <p:txBody>
          <a:bodyPr/>
          <a:lstStyle>
            <a:lvl1pPr marL="252134" marR="0" indent="-252134" algn="l" defTabSz="685845" rtl="0" eaLnBrk="1" fontAlgn="auto" latinLnBrk="0" hangingPunct="1">
              <a:lnSpc>
                <a:spcPct val="90000"/>
              </a:lnSpc>
              <a:spcBef>
                <a:spcPct val="20000"/>
              </a:spcBef>
              <a:spcAft>
                <a:spcPts val="0"/>
              </a:spcAft>
              <a:buClrTx/>
              <a:buSzPct val="90000"/>
              <a:buFont typeface="Arial" pitchFamily="34" charset="0"/>
              <a:buChar char="•"/>
              <a:tabLst/>
              <a:defRPr sz="2941" kern="1200" spc="0" baseline="0">
                <a:gradFill>
                  <a:gsLst>
                    <a:gs pos="1250">
                      <a:schemeClr val="tx1"/>
                    </a:gs>
                    <a:gs pos="100000">
                      <a:schemeClr val="tx1"/>
                    </a:gs>
                  </a:gsLst>
                  <a:lin ang="5400000" scaled="0"/>
                </a:gradFill>
                <a:latin typeface="+mj-lt"/>
                <a:ea typeface="+mn-ea"/>
                <a:cs typeface="+mn-cs"/>
              </a:defRPr>
            </a:lvl1pPr>
            <a:lvl2pPr marL="429562" marR="0" indent="-177428" algn="l" defTabSz="685845"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2pPr>
            <a:lvl3pPr marL="588314"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471" kern="1200" spc="0" baseline="0">
                <a:gradFill>
                  <a:gsLst>
                    <a:gs pos="1250">
                      <a:schemeClr val="tx1"/>
                    </a:gs>
                    <a:gs pos="100000">
                      <a:schemeClr val="tx1"/>
                    </a:gs>
                  </a:gsLst>
                  <a:lin ang="5400000" scaled="0"/>
                </a:gradFill>
                <a:latin typeface="+mn-lt"/>
                <a:ea typeface="+mn-ea"/>
                <a:cs typeface="+mn-cs"/>
              </a:defRPr>
            </a:lvl3pPr>
            <a:lvl4pPr marL="75640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4pPr>
            <a:lvl5pPr marL="924493" marR="0" indent="-168090" algn="l" defTabSz="685845" rtl="0" eaLnBrk="1" fontAlgn="auto" latinLnBrk="0" hangingPunct="1">
              <a:lnSpc>
                <a:spcPct val="90000"/>
              </a:lnSpc>
              <a:spcBef>
                <a:spcPct val="20000"/>
              </a:spcBef>
              <a:spcAft>
                <a:spcPts val="0"/>
              </a:spcAft>
              <a:buClrTx/>
              <a:buSzPct val="90000"/>
              <a:buFont typeface="Arial" pitchFamily="34" charset="0"/>
              <a:buChar char="•"/>
              <a:tabLst/>
              <a:defRPr sz="1324" kern="1200" spc="0" baseline="0">
                <a:gradFill>
                  <a:gsLst>
                    <a:gs pos="1250">
                      <a:schemeClr val="tx1"/>
                    </a:gs>
                    <a:gs pos="100000">
                      <a:schemeClr val="tx1"/>
                    </a:gs>
                  </a:gsLst>
                  <a:lin ang="5400000" scaled="0"/>
                </a:gradFill>
                <a:latin typeface="+mn-lt"/>
                <a:ea typeface="+mn-ea"/>
                <a:cs typeface="+mn-cs"/>
              </a:defRPr>
            </a:lvl5pPr>
            <a:lvl6pPr marL="1886074"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6pPr>
            <a:lvl7pPr marL="2228997"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7pPr>
            <a:lvl8pPr marL="2571920"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8pPr>
            <a:lvl9pPr marL="2914843" indent="-171462" algn="l" defTabSz="685845" rtl="0" eaLnBrk="1" latinLnBrk="0" hangingPunct="1">
              <a:spcBef>
                <a:spcPct val="20000"/>
              </a:spcBef>
              <a:buFont typeface="Arial" pitchFamily="34" charset="0"/>
              <a:buChar char="•"/>
              <a:defRPr sz="1471" kern="1200">
                <a:solidFill>
                  <a:schemeClr val="tx1"/>
                </a:solidFill>
                <a:latin typeface="+mn-lt"/>
                <a:ea typeface="+mn-ea"/>
                <a:cs typeface="+mn-cs"/>
              </a:defRPr>
            </a:lvl9pPr>
          </a:lstStyle>
          <a:p>
            <a:endParaRPr lang="nl-NL" sz="1600" dirty="0"/>
          </a:p>
        </p:txBody>
      </p:sp>
    </p:spTree>
    <p:extLst>
      <p:ext uri="{BB962C8B-B14F-4D97-AF65-F5344CB8AC3E}">
        <p14:creationId xmlns:p14="http://schemas.microsoft.com/office/powerpoint/2010/main" val="2565642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nodePh="1">
                                  <p:stCondLst>
                                    <p:cond delay="0"/>
                                  </p:stCondLst>
                                  <p:endCondLst>
                                    <p:cond evt="begin" delay="0">
                                      <p:tn val="5"/>
                                    </p:cond>
                                  </p:end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11D9B98-1082-4D77-9DD2-9001F396EF23}"/>
              </a:ext>
            </a:extLst>
          </p:cNvPr>
          <p:cNvSpPr>
            <a:spLocks noGrp="1"/>
          </p:cNvSpPr>
          <p:nvPr>
            <p:ph type="body" sz="quarter" idx="10"/>
          </p:nvPr>
        </p:nvSpPr>
        <p:spPr>
          <a:xfrm>
            <a:off x="201929" y="891882"/>
            <a:ext cx="8740142" cy="4118050"/>
          </a:xfrm>
        </p:spPr>
        <p:txBody>
          <a:bodyPr/>
          <a:lstStyle/>
          <a:p>
            <a:pPr marL="0" indent="0">
              <a:buNone/>
            </a:pPr>
            <a:r>
              <a:rPr lang="en-US" sz="2000" dirty="0">
                <a:solidFill>
                  <a:schemeClr val="accent1">
                    <a:lumMod val="75000"/>
                    <a:lumOff val="25000"/>
                  </a:schemeClr>
                </a:solidFill>
              </a:rPr>
              <a:t>Calling the API</a:t>
            </a:r>
            <a:endParaRPr lang="en-US" sz="1600" dirty="0"/>
          </a:p>
          <a:p>
            <a:pPr lvl="1"/>
            <a:r>
              <a:rPr lang="en-US" sz="2000" dirty="0">
                <a:solidFill>
                  <a:schemeClr val="tx1"/>
                </a:solidFill>
                <a:latin typeface="+mj-lt"/>
              </a:rPr>
              <a:t>https://graph.microsoft.com</a:t>
            </a:r>
          </a:p>
          <a:p>
            <a:pPr marL="252134" lvl="1" indent="0">
              <a:buNone/>
            </a:pPr>
            <a:r>
              <a:rPr lang="en-US" sz="2000" dirty="0">
                <a:solidFill>
                  <a:srgbClr val="FF0000"/>
                </a:solidFill>
                <a:latin typeface="+mj-lt"/>
              </a:rPr>
              <a:t>		</a:t>
            </a:r>
            <a:r>
              <a:rPr lang="en-US" sz="1800" dirty="0">
                <a:solidFill>
                  <a:srgbClr val="FF0000"/>
                </a:solidFill>
                <a:latin typeface="+mj-lt"/>
              </a:rPr>
              <a:t>/{version}</a:t>
            </a:r>
            <a:r>
              <a:rPr lang="en-US" sz="2000" dirty="0">
                <a:solidFill>
                  <a:srgbClr val="00B050"/>
                </a:solidFill>
                <a:latin typeface="+mj-lt"/>
              </a:rPr>
              <a:t>/{resource}</a:t>
            </a:r>
            <a:r>
              <a:rPr lang="en-US" sz="2000" dirty="0">
                <a:solidFill>
                  <a:srgbClr val="0070C0"/>
                </a:solidFill>
                <a:latin typeface="+mj-lt"/>
              </a:rPr>
              <a:t>/{id}</a:t>
            </a:r>
            <a:r>
              <a:rPr lang="en-US" sz="2000" dirty="0">
                <a:solidFill>
                  <a:srgbClr val="7030A0"/>
                </a:solidFill>
                <a:latin typeface="+mj-lt"/>
              </a:rPr>
              <a:t>/{property}</a:t>
            </a:r>
            <a:r>
              <a:rPr lang="en-US" sz="2000" dirty="0">
                <a:solidFill>
                  <a:srgbClr val="002060"/>
                </a:solidFill>
                <a:latin typeface="+mj-lt"/>
              </a:rPr>
              <a:t>?{query-parameters}</a:t>
            </a:r>
            <a:endParaRPr lang="en-US" sz="2000" dirty="0">
              <a:latin typeface="+mj-lt"/>
            </a:endParaRPr>
          </a:p>
          <a:p>
            <a:endParaRPr lang="en-US" sz="2000" dirty="0"/>
          </a:p>
          <a:p>
            <a:pPr lvl="1"/>
            <a:r>
              <a:rPr lang="en-US" sz="1800" dirty="0"/>
              <a:t>HTTP verbs: GET | POST | PATCH | DELETE</a:t>
            </a:r>
          </a:p>
          <a:p>
            <a:pPr lvl="1"/>
            <a:r>
              <a:rPr lang="en-US" sz="1800" dirty="0"/>
              <a:t>Version: </a:t>
            </a:r>
            <a:r>
              <a:rPr lang="en-US" sz="1800" dirty="0">
                <a:solidFill>
                  <a:srgbClr val="FF0000"/>
                </a:solidFill>
              </a:rPr>
              <a:t>v1.0 </a:t>
            </a:r>
            <a:r>
              <a:rPr lang="en-US" sz="1800" dirty="0">
                <a:solidFill>
                  <a:schemeClr val="tx1"/>
                </a:solidFill>
              </a:rPr>
              <a:t>or</a:t>
            </a:r>
            <a:r>
              <a:rPr lang="en-US" sz="1800" dirty="0">
                <a:solidFill>
                  <a:srgbClr val="FF0000"/>
                </a:solidFill>
              </a:rPr>
              <a:t> Beta</a:t>
            </a:r>
          </a:p>
          <a:p>
            <a:pPr lvl="1"/>
            <a:r>
              <a:rPr lang="en-US" sz="1800" dirty="0"/>
              <a:t>Resource: </a:t>
            </a:r>
            <a:r>
              <a:rPr lang="en-US" sz="1800" dirty="0">
                <a:solidFill>
                  <a:srgbClr val="00B050"/>
                </a:solidFill>
              </a:rPr>
              <a:t>users</a:t>
            </a:r>
            <a:r>
              <a:rPr lang="en-US" sz="1800" dirty="0"/>
              <a:t>,</a:t>
            </a:r>
            <a:r>
              <a:rPr lang="en-US" sz="1800" dirty="0">
                <a:solidFill>
                  <a:srgbClr val="00B050"/>
                </a:solidFill>
              </a:rPr>
              <a:t> groups</a:t>
            </a:r>
            <a:r>
              <a:rPr lang="en-US" sz="1800" dirty="0"/>
              <a:t>,</a:t>
            </a:r>
            <a:r>
              <a:rPr lang="en-US" sz="1800" dirty="0">
                <a:solidFill>
                  <a:srgbClr val="00B050"/>
                </a:solidFill>
              </a:rPr>
              <a:t> sites</a:t>
            </a:r>
            <a:r>
              <a:rPr lang="en-US" sz="1800" dirty="0"/>
              <a:t>,</a:t>
            </a:r>
            <a:r>
              <a:rPr lang="en-US" sz="1800" dirty="0">
                <a:solidFill>
                  <a:srgbClr val="00B050"/>
                </a:solidFill>
              </a:rPr>
              <a:t> drives</a:t>
            </a:r>
            <a:r>
              <a:rPr lang="en-US" sz="1800" dirty="0"/>
              <a:t>,</a:t>
            </a:r>
            <a:r>
              <a:rPr lang="en-US" sz="1800" dirty="0">
                <a:solidFill>
                  <a:srgbClr val="00B050"/>
                </a:solidFill>
              </a:rPr>
              <a:t> devices</a:t>
            </a:r>
            <a:r>
              <a:rPr lang="en-US" sz="1800" dirty="0"/>
              <a:t>, more…</a:t>
            </a:r>
          </a:p>
          <a:p>
            <a:pPr lvl="1"/>
            <a:r>
              <a:rPr lang="en-US" sz="1800" dirty="0"/>
              <a:t>Member from collection: </a:t>
            </a:r>
            <a:r>
              <a:rPr lang="en-US" sz="1800" dirty="0">
                <a:solidFill>
                  <a:srgbClr val="00B050"/>
                </a:solidFill>
              </a:rPr>
              <a:t>users</a:t>
            </a:r>
            <a:r>
              <a:rPr lang="en-US" sz="1800" dirty="0">
                <a:solidFill>
                  <a:schemeClr val="tx1"/>
                </a:solidFill>
              </a:rPr>
              <a:t>/</a:t>
            </a:r>
            <a:r>
              <a:rPr lang="en-US" sz="1800" dirty="0">
                <a:solidFill>
                  <a:srgbClr val="0070C0"/>
                </a:solidFill>
              </a:rPr>
              <a:t>AAA</a:t>
            </a:r>
          </a:p>
          <a:p>
            <a:pPr lvl="1"/>
            <a:r>
              <a:rPr lang="en-US" sz="1800" dirty="0"/>
              <a:t>Property: </a:t>
            </a:r>
            <a:r>
              <a:rPr lang="en-US" sz="1800" dirty="0">
                <a:solidFill>
                  <a:srgbClr val="00B050"/>
                </a:solidFill>
              </a:rPr>
              <a:t>users</a:t>
            </a:r>
            <a:r>
              <a:rPr lang="en-US" sz="1800" dirty="0">
                <a:solidFill>
                  <a:schemeClr val="tx1"/>
                </a:solidFill>
              </a:rPr>
              <a:t>/</a:t>
            </a:r>
            <a:r>
              <a:rPr lang="en-US" sz="1800" dirty="0">
                <a:solidFill>
                  <a:srgbClr val="0070C0"/>
                </a:solidFill>
              </a:rPr>
              <a:t>AAA</a:t>
            </a:r>
            <a:r>
              <a:rPr lang="en-US" sz="1800" dirty="0">
                <a:solidFill>
                  <a:schemeClr val="tx1"/>
                </a:solidFill>
              </a:rPr>
              <a:t>/</a:t>
            </a:r>
            <a:r>
              <a:rPr lang="en-US" sz="1800" dirty="0">
                <a:solidFill>
                  <a:srgbClr val="7030A0"/>
                </a:solidFill>
              </a:rPr>
              <a:t>department</a:t>
            </a:r>
            <a:endParaRPr lang="en-US" sz="1800" dirty="0">
              <a:solidFill>
                <a:srgbClr val="0070C0"/>
              </a:solidFill>
            </a:endParaRPr>
          </a:p>
          <a:p>
            <a:pPr lvl="1"/>
            <a:r>
              <a:rPr lang="en-US" sz="1800" dirty="0"/>
              <a:t>Traverse to related resources via navigations: </a:t>
            </a:r>
            <a:r>
              <a:rPr lang="en-US" sz="1800" dirty="0">
                <a:solidFill>
                  <a:srgbClr val="00B050"/>
                </a:solidFill>
              </a:rPr>
              <a:t>users</a:t>
            </a:r>
            <a:r>
              <a:rPr lang="en-US" sz="1800" dirty="0">
                <a:solidFill>
                  <a:schemeClr val="tx1"/>
                </a:solidFill>
              </a:rPr>
              <a:t>/</a:t>
            </a:r>
            <a:r>
              <a:rPr lang="en-US" sz="1800" dirty="0">
                <a:solidFill>
                  <a:srgbClr val="0070C0"/>
                </a:solidFill>
              </a:rPr>
              <a:t>AAA</a:t>
            </a:r>
            <a:r>
              <a:rPr lang="en-US" sz="1800" dirty="0">
                <a:solidFill>
                  <a:schemeClr val="tx1"/>
                </a:solidFill>
              </a:rPr>
              <a:t>/</a:t>
            </a:r>
            <a:r>
              <a:rPr lang="en-US" sz="1800" dirty="0">
                <a:solidFill>
                  <a:srgbClr val="7030A0"/>
                </a:solidFill>
              </a:rPr>
              <a:t>events</a:t>
            </a:r>
            <a:endParaRPr lang="en-US" sz="1800" dirty="0">
              <a:solidFill>
                <a:srgbClr val="0070C0"/>
              </a:solidFill>
            </a:endParaRPr>
          </a:p>
          <a:p>
            <a:pPr lvl="2"/>
            <a:r>
              <a:rPr lang="en-US" sz="1600" dirty="0">
                <a:solidFill>
                  <a:schemeClr val="tx1"/>
                </a:solidFill>
              </a:rPr>
              <a:t>Format results: </a:t>
            </a:r>
            <a:r>
              <a:rPr lang="en-US" sz="1600" dirty="0">
                <a:solidFill>
                  <a:srgbClr val="002060"/>
                </a:solidFill>
              </a:rPr>
              <a:t>$select </a:t>
            </a:r>
            <a:r>
              <a:rPr lang="en-US" sz="1600" dirty="0">
                <a:solidFill>
                  <a:schemeClr val="tx1"/>
                </a:solidFill>
              </a:rPr>
              <a:t>|</a:t>
            </a:r>
            <a:r>
              <a:rPr lang="en-US" sz="1600" dirty="0">
                <a:solidFill>
                  <a:srgbClr val="002060"/>
                </a:solidFill>
              </a:rPr>
              <a:t> $</a:t>
            </a:r>
            <a:r>
              <a:rPr lang="en-US" sz="1600" dirty="0" err="1">
                <a:solidFill>
                  <a:srgbClr val="002060"/>
                </a:solidFill>
              </a:rPr>
              <a:t>orderby</a:t>
            </a:r>
            <a:endParaRPr lang="en-US" sz="1600" dirty="0">
              <a:solidFill>
                <a:schemeClr val="tx1"/>
              </a:solidFill>
            </a:endParaRPr>
          </a:p>
          <a:p>
            <a:pPr lvl="2"/>
            <a:r>
              <a:rPr lang="en-US" sz="1600" dirty="0">
                <a:solidFill>
                  <a:schemeClr val="tx1"/>
                </a:solidFill>
              </a:rPr>
              <a:t>Control results: </a:t>
            </a:r>
            <a:r>
              <a:rPr lang="en-US" sz="1600" dirty="0">
                <a:solidFill>
                  <a:srgbClr val="002060"/>
                </a:solidFill>
              </a:rPr>
              <a:t>$filter </a:t>
            </a:r>
            <a:r>
              <a:rPr lang="en-US" sz="1600" dirty="0">
                <a:solidFill>
                  <a:schemeClr val="tx1"/>
                </a:solidFill>
              </a:rPr>
              <a:t>|</a:t>
            </a:r>
            <a:r>
              <a:rPr lang="en-US" sz="1600" dirty="0">
                <a:solidFill>
                  <a:srgbClr val="002060"/>
                </a:solidFill>
              </a:rPr>
              <a:t> $expand</a:t>
            </a:r>
            <a:endParaRPr lang="en-US" sz="1600" dirty="0">
              <a:solidFill>
                <a:schemeClr val="tx1"/>
              </a:solidFill>
            </a:endParaRPr>
          </a:p>
          <a:p>
            <a:pPr lvl="2"/>
            <a:r>
              <a:rPr lang="en-US" sz="1600" dirty="0">
                <a:solidFill>
                  <a:schemeClr val="tx1"/>
                </a:solidFill>
              </a:rPr>
              <a:t>Paging: </a:t>
            </a:r>
            <a:r>
              <a:rPr lang="en-US" sz="1600" dirty="0">
                <a:solidFill>
                  <a:srgbClr val="002060"/>
                </a:solidFill>
              </a:rPr>
              <a:t>$top </a:t>
            </a:r>
            <a:r>
              <a:rPr lang="en-US" sz="1600" dirty="0">
                <a:solidFill>
                  <a:schemeClr val="tx1"/>
                </a:solidFill>
              </a:rPr>
              <a:t>|</a:t>
            </a:r>
            <a:r>
              <a:rPr lang="en-US" sz="1600" dirty="0">
                <a:solidFill>
                  <a:srgbClr val="002060"/>
                </a:solidFill>
              </a:rPr>
              <a:t> $skip </a:t>
            </a:r>
            <a:r>
              <a:rPr lang="en-US" sz="1600" dirty="0">
                <a:solidFill>
                  <a:schemeClr val="tx1"/>
                </a:solidFill>
              </a:rPr>
              <a:t>|</a:t>
            </a:r>
            <a:r>
              <a:rPr lang="en-US" sz="1600" dirty="0">
                <a:solidFill>
                  <a:srgbClr val="002060"/>
                </a:solidFill>
              </a:rPr>
              <a:t> $</a:t>
            </a:r>
            <a:r>
              <a:rPr lang="en-US" sz="1600" dirty="0" err="1">
                <a:solidFill>
                  <a:srgbClr val="002060"/>
                </a:solidFill>
              </a:rPr>
              <a:t>skiptoken</a:t>
            </a:r>
            <a:endParaRPr lang="en-US" sz="2000" dirty="0"/>
          </a:p>
        </p:txBody>
      </p:sp>
      <p:sp>
        <p:nvSpPr>
          <p:cNvPr id="2" name="Title 1"/>
          <p:cNvSpPr>
            <a:spLocks noGrp="1"/>
          </p:cNvSpPr>
          <p:nvPr>
            <p:ph type="title"/>
          </p:nvPr>
        </p:nvSpPr>
        <p:spPr/>
        <p:txBody>
          <a:bodyPr/>
          <a:lstStyle/>
          <a:p>
            <a:r>
              <a:rPr lang="en-US" dirty="0"/>
              <a:t>Use the Microsoft Graph API</a:t>
            </a:r>
            <a:endParaRPr lang="nl-NL" dirty="0"/>
          </a:p>
        </p:txBody>
      </p:sp>
    </p:spTree>
    <p:extLst>
      <p:ext uri="{BB962C8B-B14F-4D97-AF65-F5344CB8AC3E}">
        <p14:creationId xmlns:p14="http://schemas.microsoft.com/office/powerpoint/2010/main" val="363302824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34593D9FDB36041A0C9CBFB18AF751F" ma:contentTypeVersion="16" ma:contentTypeDescription="Create a new document." ma:contentTypeScope="" ma:versionID="b639ca93db15d69f80c54af144beaa47">
  <xsd:schema xmlns:xsd="http://www.w3.org/2001/XMLSchema" xmlns:xs="http://www.w3.org/2001/XMLSchema" xmlns:p="http://schemas.microsoft.com/office/2006/metadata/properties" xmlns:ns2="cddc2349-6e50-4a78-ad20-77af69b8a290" xmlns:ns3="5a56240e-be8b-42d7-bc40-f959eb77459e" targetNamespace="http://schemas.microsoft.com/office/2006/metadata/properties" ma:root="true" ma:fieldsID="c7986977ab7afe05b493d5fcb23a19d8" ns2:_="" ns3:_="">
    <xsd:import namespace="cddc2349-6e50-4a78-ad20-77af69b8a290"/>
    <xsd:import namespace="5a56240e-be8b-42d7-bc40-f959eb77459e"/>
    <xsd:element name="properties">
      <xsd:complexType>
        <xsd:sequence>
          <xsd:element name="documentManagement">
            <xsd:complexType>
              <xsd:all>
                <xsd:element ref="ns2:asdstatus" minOccurs="0"/>
                <xsd:element ref="ns2:asdtitle" minOccurs="0"/>
                <xsd:element ref="ns2:blutitle" minOccurs="0"/>
                <xsd:element ref="ns2:videolocation" minOccurs="0"/>
                <xsd:element ref="ns2:lablocation" minOccurs="0"/>
                <xsd:element ref="ns2:metadata" minOccurs="0"/>
                <xsd:element ref="ns2:MediaServiceMetadata" minOccurs="0"/>
                <xsd:element ref="ns2:MediaServiceFastMetadata"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ddc2349-6e50-4a78-ad20-77af69b8a290" elementFormDefault="qualified">
    <xsd:import namespace="http://schemas.microsoft.com/office/2006/documentManagement/types"/>
    <xsd:import namespace="http://schemas.microsoft.com/office/infopath/2007/PartnerControls"/>
    <xsd:element name="asdstatus" ma:index="8" nillable="true" ma:displayName="ASD Status" ma:internalName="asdstatus">
      <xsd:simpleType>
        <xsd:restriction base="dms:Choice">
          <xsd:enumeration value="ASD Pending"/>
          <xsd:enumeration value="ASD Complete"/>
          <xsd:enumeration value="ASD Rejected"/>
        </xsd:restriction>
      </xsd:simpleType>
    </xsd:element>
    <xsd:element name="asdtitle" ma:index="9" nillable="true" ma:displayName="ASD Title" ma:default="WorkshopPLUS - SharePoint Developer" ma:format="Dropdown" ma:internalName="asdtitle">
      <xsd:simpleType>
        <xsd:restriction base="dms:Text">
          <xsd:maxLength value="255"/>
        </xsd:restriction>
      </xsd:simpleType>
    </xsd:element>
    <xsd:element name="blutitle" ma:index="10" nillable="true" ma:displayName="BLU Title" ma:default="Presentation Slides" ma:format="Dropdown" ma:internalName="blutitle">
      <xsd:simpleType>
        <xsd:restriction base="dms:Text">
          <xsd:maxLength value="255"/>
        </xsd:restriction>
      </xsd:simpleType>
    </xsd:element>
    <xsd:element name="videolocation" ma:index="11" nillable="true" ma:displayName="Video Location" ma:internalName="videolocation">
      <xsd:complexType>
        <xsd:complexContent>
          <xsd:extension base="dms:URL">
            <xsd:sequence>
              <xsd:element name="Url" type="dms:ValidUrl" minOccurs="0" nillable="true"/>
              <xsd:element name="Description" type="xsd:string" nillable="true"/>
            </xsd:sequence>
          </xsd:extension>
        </xsd:complexContent>
      </xsd:complexType>
    </xsd:element>
    <xsd:element name="lablocation" ma:index="12" nillable="true" ma:displayName="Lab Location" ma:internalName="lablocation">
      <xsd:complexType>
        <xsd:complexContent>
          <xsd:extension base="dms:URL">
            <xsd:sequence>
              <xsd:element name="Url" type="dms:ValidUrl" minOccurs="0" nillable="true"/>
              <xsd:element name="Description" type="xsd:string" nillable="true"/>
            </xsd:sequence>
          </xsd:extension>
        </xsd:complexContent>
      </xsd:complexType>
    </xsd:element>
    <xsd:element name="metadata" ma:index="13" nillable="true" ma:displayName="Metadata" ma:internalName="metadata">
      <xsd:simpleType>
        <xsd:restriction base="dms:Note">
          <xsd:maxLength value="255"/>
        </xsd:restriction>
      </xsd:simpleType>
    </xsd:element>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5a56240e-be8b-42d7-bc40-f959eb77459e"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videolocation xmlns="cddc2349-6e50-4a78-ad20-77af69b8a290">
      <Url xsi:nil="true"/>
      <Description xsi:nil="true"/>
    </videolocation>
    <metadata xmlns="cddc2349-6e50-4a78-ad20-77af69b8a290" xsi:nil="true"/>
    <blutitle xmlns="cddc2349-6e50-4a78-ad20-77af69b8a290">Presentation Slides</blutitle>
    <lablocation xmlns="cddc2349-6e50-4a78-ad20-77af69b8a290">
      <Url xsi:nil="true"/>
      <Description xsi:nil="true"/>
    </lablocation>
    <asdstatus xmlns="cddc2349-6e50-4a78-ad20-77af69b8a290">ASD Complete</asdstatus>
    <asdtitle xmlns="cddc2349-6e50-4a78-ad20-77af69b8a290">WorkshopPLUS - SharePoint Developer</asdtitle>
  </documentManagement>
</p:properties>
</file>

<file path=customXml/itemProps1.xml><?xml version="1.0" encoding="utf-8"?>
<ds:datastoreItem xmlns:ds="http://schemas.openxmlformats.org/officeDocument/2006/customXml" ds:itemID="{DF4030A3-C6F0-4ACC-A530-89DBF16DD0B4}">
  <ds:schemaRefs>
    <ds:schemaRef ds:uri="http://schemas.microsoft.com/sharepoint/v3/contenttype/forms"/>
  </ds:schemaRefs>
</ds:datastoreItem>
</file>

<file path=customXml/itemProps2.xml><?xml version="1.0" encoding="utf-8"?>
<ds:datastoreItem xmlns:ds="http://schemas.openxmlformats.org/officeDocument/2006/customXml" ds:itemID="{16D995D6-B26B-44BD-A120-5DFB19F21D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ddc2349-6e50-4a78-ad20-77af69b8a290"/>
    <ds:schemaRef ds:uri="5a56240e-be8b-42d7-bc40-f959eb77459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E6B8825-F9EE-4DB2-A6EC-874DFEA4F877}">
  <ds:schemaRefs>
    <ds:schemaRef ds:uri="http://schemas.microsoft.com/office/2006/metadata/properties"/>
    <ds:schemaRef ds:uri="http://schemas.microsoft.com/office/infopath/2007/PartnerControls"/>
    <ds:schemaRef ds:uri="cddc2349-6e50-4a78-ad20-77af69b8a290"/>
  </ds:schemaRefs>
</ds:datastoreItem>
</file>

<file path=docProps/app.xml><?xml version="1.0" encoding="utf-8"?>
<Properties xmlns="http://schemas.openxmlformats.org/officeDocument/2006/extended-properties" xmlns:vt="http://schemas.openxmlformats.org/officeDocument/2006/docPropsVTypes">
  <TotalTime>0</TotalTime>
  <Words>3522</Words>
  <Application>Microsoft Office PowerPoint</Application>
  <PresentationFormat>On-screen Show (16:9)</PresentationFormat>
  <Paragraphs>397</Paragraphs>
  <Slides>31</Slides>
  <Notes>31</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Calibri</vt:lpstr>
      <vt:lpstr>Calibri Light</vt:lpstr>
      <vt:lpstr>Consolas</vt:lpstr>
      <vt:lpstr>inherit</vt:lpstr>
      <vt:lpstr>Segoe UI</vt:lpstr>
      <vt:lpstr>Segoe UI Light</vt:lpstr>
      <vt:lpstr>Wingdings</vt:lpstr>
      <vt:lpstr>WHITE TEMPLATE</vt:lpstr>
      <vt:lpstr>PowerPoint Presentation</vt:lpstr>
      <vt:lpstr>PowerPoint Presentation</vt:lpstr>
      <vt:lpstr>How to View This Presentation</vt:lpstr>
      <vt:lpstr>Overview</vt:lpstr>
      <vt:lpstr>Objectives</vt:lpstr>
      <vt:lpstr>Microsoft Graph API</vt:lpstr>
      <vt:lpstr>What is in the Graph?</vt:lpstr>
      <vt:lpstr>When to Use MS Graph</vt:lpstr>
      <vt:lpstr>Use the Microsoft Graph API</vt:lpstr>
      <vt:lpstr>Authenticating with the Graph API</vt:lpstr>
      <vt:lpstr>Two Types of Authentication</vt:lpstr>
      <vt:lpstr>Registering your app in Azure Active Directory</vt:lpstr>
      <vt:lpstr>Delegated Permission Request</vt:lpstr>
      <vt:lpstr>Delegated Permission Request</vt:lpstr>
      <vt:lpstr>Use the Microsoft Graph API</vt:lpstr>
      <vt:lpstr>How to Use Graph Explorer</vt:lpstr>
      <vt:lpstr>Microsoft Graph Quick Start</vt:lpstr>
      <vt:lpstr>MS Graph API Best Practices</vt:lpstr>
      <vt:lpstr>Popular Requests</vt:lpstr>
      <vt:lpstr>Popular Requests</vt:lpstr>
      <vt:lpstr>Examples of SharePoint Site Data</vt:lpstr>
      <vt:lpstr>Examples of SharePoint List Data</vt:lpstr>
      <vt:lpstr>Examples of SharePoint List Data</vt:lpstr>
      <vt:lpstr>Examples of SharePoint Item Data</vt:lpstr>
      <vt:lpstr>Examples of SharePoint List Item Data</vt:lpstr>
      <vt:lpstr>Other Ideas for MS Graph &amp; Resources</vt:lpstr>
      <vt:lpstr>Knowledge Check</vt:lpstr>
      <vt:lpstr>Lesson Summary</vt:lpstr>
      <vt:lpstr>Questions?</vt:lpstr>
      <vt:lpstr>Lab: Working with MS Graph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SharePoint 2016 Developer:  SharePoint API</dc:title>
  <cp:revision>1</cp:revision>
  <dcterms:modified xsi:type="dcterms:W3CDTF">2020-06-17T22:10:40Z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0x010100134593D9FDB36041A0C9CBFB18AF751F</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dapainte@microsoft.com</vt:lpwstr>
  </property>
  <property fmtid="{D5CDD505-2E9C-101B-9397-08002B2CF9AE}" pid="6" name="MSIP_Label_f42aa342-8706-4288-bd11-ebb85995028c_SetDate">
    <vt:lpwstr>2018-01-31T18:36:49.5583442Z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