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3"/>
  </p:notesMasterIdLst>
  <p:sldIdLst>
    <p:sldId id="268" r:id="rId5"/>
    <p:sldId id="274" r:id="rId6"/>
    <p:sldId id="266" r:id="rId7"/>
    <p:sldId id="270" r:id="rId8"/>
    <p:sldId id="279" r:id="rId9"/>
    <p:sldId id="276" r:id="rId10"/>
    <p:sldId id="277" r:id="rId11"/>
    <p:sldId id="278" r:id="rId12"/>
    <p:sldId id="272" r:id="rId13"/>
    <p:sldId id="282" r:id="rId14"/>
    <p:sldId id="284" r:id="rId15"/>
    <p:sldId id="289" r:id="rId16"/>
    <p:sldId id="291" r:id="rId17"/>
    <p:sldId id="292" r:id="rId18"/>
    <p:sldId id="285" r:id="rId19"/>
    <p:sldId id="286" r:id="rId20"/>
    <p:sldId id="293" r:id="rId21"/>
    <p:sldId id="287" r:id="rId22"/>
    <p:sldId id="290" r:id="rId23"/>
    <p:sldId id="283" r:id="rId24"/>
    <p:sldId id="288" r:id="rId25"/>
    <p:sldId id="265" r:id="rId26"/>
    <p:sldId id="271" r:id="rId27"/>
    <p:sldId id="294" r:id="rId28"/>
    <p:sldId id="299" r:id="rId29"/>
    <p:sldId id="295" r:id="rId30"/>
    <p:sldId id="298" r:id="rId31"/>
    <p:sldId id="297" r:id="rId3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9A4BD-5EF0-4D0C-BFE9-C336C3F1994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1D3BDD-A7DC-44F9-89F0-99E8C6D7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65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D3BDD-A7DC-44F9-89F0-99E8C6D77E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93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D3BDD-A7DC-44F9-89F0-99E8C6D77E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75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D3BDD-A7DC-44F9-89F0-99E8C6D77E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34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D3BDD-A7DC-44F9-89F0-99E8C6D77E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65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D3BDD-A7DC-44F9-89F0-99E8C6D77E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20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AD23-F774-44E8-8593-68AB8370C281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0F2D-7E37-4095-9686-C6AE5202A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69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AD23-F774-44E8-8593-68AB8370C281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0F2D-7E37-4095-9686-C6AE5202A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8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AD23-F774-44E8-8593-68AB8370C281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0F2D-7E37-4095-9686-C6AE5202A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83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AD23-F774-44E8-8593-68AB8370C281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0F2D-7E37-4095-9686-C6AE5202A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AD23-F774-44E8-8593-68AB8370C281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0F2D-7E37-4095-9686-C6AE5202A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9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AD23-F774-44E8-8593-68AB8370C281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0F2D-7E37-4095-9686-C6AE5202A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71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AD23-F774-44E8-8593-68AB8370C281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0F2D-7E37-4095-9686-C6AE5202A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68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AD23-F774-44E8-8593-68AB8370C281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0F2D-7E37-4095-9686-C6AE5202A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30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AD23-F774-44E8-8593-68AB8370C281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0F2D-7E37-4095-9686-C6AE5202A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65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AD23-F774-44E8-8593-68AB8370C281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0F2D-7E37-4095-9686-C6AE5202A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91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AD23-F774-44E8-8593-68AB8370C281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0F2D-7E37-4095-9686-C6AE5202A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3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0AD23-F774-44E8-8593-68AB8370C281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B0F2D-7E37-4095-9686-C6AE5202A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9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CICO Internal Moves</a:t>
            </a:r>
            <a:br>
              <a:rPr lang="en-US" dirty="0"/>
            </a:br>
            <a:r>
              <a:rPr lang="en-US" dirty="0"/>
              <a:t>Storyboard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1/14/2020</a:t>
            </a:r>
          </a:p>
        </p:txBody>
      </p:sp>
    </p:spTree>
    <p:extLst>
      <p:ext uri="{BB962C8B-B14F-4D97-AF65-F5344CB8AC3E}">
        <p14:creationId xmlns:p14="http://schemas.microsoft.com/office/powerpoint/2010/main" val="3905852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Processing Time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90688"/>
            <a:ext cx="10515600" cy="1661259"/>
          </a:xfrm>
        </p:spPr>
      </p:pic>
      <p:sp>
        <p:nvSpPr>
          <p:cNvPr id="5" name="TextBox 4"/>
          <p:cNvSpPr txBox="1"/>
          <p:nvPr/>
        </p:nvSpPr>
        <p:spPr>
          <a:xfrm>
            <a:off x="2633133" y="4580466"/>
            <a:ext cx="44969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[Projected Return Date] only appears when </a:t>
            </a:r>
          </a:p>
          <a:p>
            <a:r>
              <a:rPr lang="en-US" dirty="0"/>
              <a:t>Seat Changes and Internal Moves are selected</a:t>
            </a:r>
          </a:p>
          <a:p>
            <a:r>
              <a:rPr lang="en-US" dirty="0"/>
              <a:t>From [Internal Change]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030133" y="2692400"/>
            <a:ext cx="1972734" cy="1625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2904067" y="2729646"/>
            <a:ext cx="1126066" cy="1588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726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Processing Time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14248"/>
            <a:ext cx="10515600" cy="1414138"/>
          </a:xfrm>
        </p:spPr>
      </p:pic>
      <p:sp>
        <p:nvSpPr>
          <p:cNvPr id="5" name="TextBox 4"/>
          <p:cNvSpPr txBox="1"/>
          <p:nvPr/>
        </p:nvSpPr>
        <p:spPr>
          <a:xfrm>
            <a:off x="2658533" y="4318002"/>
            <a:ext cx="5046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Seat Change option From [Internal Change]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946400" y="2729646"/>
            <a:ext cx="1126066" cy="1588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750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Processing Time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14248"/>
            <a:ext cx="10515600" cy="1414138"/>
          </a:xfrm>
        </p:spPr>
      </p:pic>
      <p:sp>
        <p:nvSpPr>
          <p:cNvPr id="5" name="TextBox 4"/>
          <p:cNvSpPr txBox="1"/>
          <p:nvPr/>
        </p:nvSpPr>
        <p:spPr>
          <a:xfrm>
            <a:off x="3309542" y="4302872"/>
            <a:ext cx="2931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[Next Review Date] field 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072466" y="3073400"/>
            <a:ext cx="702734" cy="1244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1316567" y="3073401"/>
            <a:ext cx="88900" cy="982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0552" y="4055533"/>
            <a:ext cx="2961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Reuse Cancel Internal Change</a:t>
            </a:r>
          </a:p>
          <a:p>
            <a:pPr algn="ctr"/>
            <a:r>
              <a:rPr lang="en-US" dirty="0"/>
              <a:t>Red Button from CICO</a:t>
            </a:r>
          </a:p>
        </p:txBody>
      </p:sp>
    </p:spTree>
    <p:extLst>
      <p:ext uri="{BB962C8B-B14F-4D97-AF65-F5344CB8AC3E}">
        <p14:creationId xmlns:p14="http://schemas.microsoft.com/office/powerpoint/2010/main" val="1555554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Personnel Info</a:t>
            </a:r>
            <a:br>
              <a:rPr lang="en-US" dirty="0"/>
            </a:br>
            <a:r>
              <a:rPr lang="en-US" dirty="0"/>
              <a:t>Long/Short Term Changes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83" y="1577259"/>
            <a:ext cx="10474634" cy="1414138"/>
          </a:xfrm>
        </p:spPr>
      </p:pic>
      <p:sp>
        <p:nvSpPr>
          <p:cNvPr id="5" name="TextBox 4"/>
          <p:cNvSpPr txBox="1"/>
          <p:nvPr/>
        </p:nvSpPr>
        <p:spPr>
          <a:xfrm>
            <a:off x="706283" y="2991397"/>
            <a:ext cx="76853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Included Fields: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rgbClr val="92D050"/>
                </a:solidFill>
              </a:rPr>
              <a:t>Full Name(first, last, mi)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rgbClr val="92D050"/>
                </a:solidFill>
              </a:rPr>
              <a:t>Movement Type(Long, Short, Internal)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3.   Source(Rank)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4.   Email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5.   Current Location(Move Current Location to Position Row)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6.   Position</a:t>
            </a:r>
          </a:p>
          <a:p>
            <a:pPr marL="800100" lvl="1" indent="-342900">
              <a:buAutoNum type="arabicPeriod" startAt="7"/>
            </a:pPr>
            <a:r>
              <a:rPr lang="en-US" dirty="0">
                <a:solidFill>
                  <a:srgbClr val="92D050"/>
                </a:solidFill>
              </a:rPr>
              <a:t>1</a:t>
            </a:r>
            <a:r>
              <a:rPr lang="en-US" baseline="30000" dirty="0">
                <a:solidFill>
                  <a:srgbClr val="92D050"/>
                </a:solidFill>
              </a:rPr>
              <a:t>st</a:t>
            </a:r>
            <a:r>
              <a:rPr lang="en-US" dirty="0">
                <a:solidFill>
                  <a:srgbClr val="92D050"/>
                </a:solidFill>
              </a:rPr>
              <a:t> Line Supervisor</a:t>
            </a:r>
          </a:p>
          <a:p>
            <a:pPr marL="800100" lvl="1" indent="-342900">
              <a:buFontTx/>
              <a:buAutoNum type="arabicPeriod" startAt="7"/>
            </a:pPr>
            <a:r>
              <a:rPr lang="en-US" dirty="0">
                <a:solidFill>
                  <a:srgbClr val="92D050"/>
                </a:solidFill>
              </a:rPr>
              <a:t>Actual Return Date</a:t>
            </a:r>
          </a:p>
          <a:p>
            <a:pPr marL="800100" lvl="1" indent="-342900">
              <a:buAutoNum type="arabicPeriod" startAt="7"/>
            </a:pPr>
            <a:r>
              <a:rPr lang="en-US" dirty="0">
                <a:solidFill>
                  <a:srgbClr val="92D050"/>
                </a:solidFill>
              </a:rPr>
              <a:t>Projected Return Date(use to be next review date)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10. Notes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11. Building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12. WIN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13. Data Port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740400" y="4715934"/>
            <a:ext cx="1244600" cy="1024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985000" y="5558135"/>
            <a:ext cx="38778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fields will appear when</a:t>
            </a:r>
          </a:p>
          <a:p>
            <a:r>
              <a:rPr lang="en-US" dirty="0"/>
              <a:t>Long Term and Short Term choices</a:t>
            </a:r>
          </a:p>
          <a:p>
            <a:r>
              <a:rPr lang="en-US" dirty="0"/>
              <a:t>are selected at Processing Time section</a:t>
            </a:r>
          </a:p>
        </p:txBody>
      </p:sp>
    </p:spTree>
    <p:extLst>
      <p:ext uri="{BB962C8B-B14F-4D97-AF65-F5344CB8AC3E}">
        <p14:creationId xmlns:p14="http://schemas.microsoft.com/office/powerpoint/2010/main" val="4155513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Personnel Info</a:t>
            </a:r>
            <a:br>
              <a:rPr lang="en-US" dirty="0"/>
            </a:br>
            <a:r>
              <a:rPr lang="en-US" dirty="0"/>
              <a:t>Internal Moves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067" y="1630567"/>
            <a:ext cx="8403850" cy="1414138"/>
          </a:xfrm>
        </p:spPr>
      </p:pic>
      <p:sp>
        <p:nvSpPr>
          <p:cNvPr id="5" name="TextBox 4"/>
          <p:cNvSpPr txBox="1"/>
          <p:nvPr/>
        </p:nvSpPr>
        <p:spPr>
          <a:xfrm>
            <a:off x="79750" y="1757862"/>
            <a:ext cx="76853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Included Fields: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rgbClr val="92D050"/>
                </a:solidFill>
              </a:rPr>
              <a:t>Name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rgbClr val="92D050"/>
                </a:solidFill>
              </a:rPr>
              <a:t>Source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rgbClr val="92D050"/>
                </a:solidFill>
              </a:rPr>
              <a:t>Email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rgbClr val="92D050"/>
                </a:solidFill>
              </a:rPr>
              <a:t>Current Location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rgbClr val="92D050"/>
                </a:solidFill>
              </a:rPr>
              <a:t>Destination Location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rgbClr val="92D050"/>
                </a:solidFill>
              </a:rPr>
              <a:t>Losing Organization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rgbClr val="92D050"/>
                </a:solidFill>
              </a:rPr>
              <a:t>Gaining Organization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rgbClr val="92D050"/>
                </a:solidFill>
              </a:rPr>
              <a:t>Losing Work Section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rgbClr val="92D050"/>
                </a:solidFill>
              </a:rPr>
              <a:t>Gaining Work Section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rgbClr val="92D050"/>
                </a:solidFill>
              </a:rPr>
              <a:t>Position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rgbClr val="92D050"/>
                </a:solidFill>
              </a:rPr>
              <a:t>1</a:t>
            </a:r>
            <a:r>
              <a:rPr lang="en-US" baseline="30000" dirty="0">
                <a:solidFill>
                  <a:srgbClr val="92D050"/>
                </a:solidFill>
              </a:rPr>
              <a:t>st</a:t>
            </a:r>
            <a:r>
              <a:rPr lang="en-US" dirty="0">
                <a:solidFill>
                  <a:srgbClr val="92D050"/>
                </a:solidFill>
              </a:rPr>
              <a:t> Line Supervisor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rgbClr val="92D050"/>
                </a:solidFill>
              </a:rPr>
              <a:t>Building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rgbClr val="92D050"/>
                </a:solidFill>
              </a:rPr>
              <a:t>WIN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rgbClr val="92D050"/>
                </a:solidFill>
              </a:rPr>
              <a:t>Data Port</a:t>
            </a:r>
          </a:p>
          <a:p>
            <a:pPr marL="800100" lvl="1" indent="-342900">
              <a:buAutoNum type="arabicPeriod"/>
            </a:pP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410200" y="4995334"/>
            <a:ext cx="1244600" cy="1024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54800" y="5698562"/>
            <a:ext cx="36628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fields will appear when</a:t>
            </a:r>
          </a:p>
          <a:p>
            <a:r>
              <a:rPr lang="en-US" dirty="0"/>
              <a:t>Internal Moves choice</a:t>
            </a:r>
          </a:p>
          <a:p>
            <a:r>
              <a:rPr lang="en-US" dirty="0"/>
              <a:t>is selected at Processing Time section</a:t>
            </a:r>
          </a:p>
        </p:txBody>
      </p:sp>
    </p:spTree>
    <p:extLst>
      <p:ext uri="{BB962C8B-B14F-4D97-AF65-F5344CB8AC3E}">
        <p14:creationId xmlns:p14="http://schemas.microsoft.com/office/powerpoint/2010/main" val="3283725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Change Actions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533" y="1814247"/>
            <a:ext cx="7349067" cy="1877219"/>
          </a:xfrm>
        </p:spPr>
      </p:pic>
      <p:sp>
        <p:nvSpPr>
          <p:cNvPr id="5" name="TextBox 4"/>
          <p:cNvSpPr txBox="1"/>
          <p:nvPr/>
        </p:nvSpPr>
        <p:spPr>
          <a:xfrm>
            <a:off x="2573867" y="3815025"/>
            <a:ext cx="4948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Remove Seat Change option From [Change Status],</a:t>
            </a:r>
          </a:p>
          <a:p>
            <a:pPr algn="ctr"/>
            <a:r>
              <a:rPr lang="en-US" dirty="0"/>
              <a:t>[HCM],[OPS] and [Military] tabs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463801" y="2407913"/>
            <a:ext cx="2523189" cy="1469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986990" y="2404471"/>
            <a:ext cx="1109011" cy="147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986990" y="2404471"/>
            <a:ext cx="1566210" cy="147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986990" y="2404471"/>
            <a:ext cx="2048810" cy="147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773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Change Actions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609" y="1814247"/>
            <a:ext cx="6018915" cy="1877219"/>
          </a:xfrm>
        </p:spPr>
      </p:pic>
      <p:sp>
        <p:nvSpPr>
          <p:cNvPr id="5" name="TextBox 4"/>
          <p:cNvSpPr txBox="1"/>
          <p:nvPr/>
        </p:nvSpPr>
        <p:spPr>
          <a:xfrm>
            <a:off x="3015631" y="3916625"/>
            <a:ext cx="4064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Convert text fields to check boxes.</a:t>
            </a:r>
          </a:p>
          <a:p>
            <a:pPr algn="ctr"/>
            <a:r>
              <a:rPr lang="en-US" dirty="0"/>
              <a:t>No changes to [Notes &amp; Comments] field </a:t>
            </a:r>
          </a:p>
        </p:txBody>
      </p:sp>
    </p:spTree>
    <p:extLst>
      <p:ext uri="{BB962C8B-B14F-4D97-AF65-F5344CB8AC3E}">
        <p14:creationId xmlns:p14="http://schemas.microsoft.com/office/powerpoint/2010/main" val="2165766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Change Actions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609" y="1814247"/>
            <a:ext cx="6018915" cy="1877219"/>
          </a:xfrm>
        </p:spPr>
      </p:pic>
      <p:sp>
        <p:nvSpPr>
          <p:cNvPr id="5" name="TextBox 4"/>
          <p:cNvSpPr txBox="1"/>
          <p:nvPr/>
        </p:nvSpPr>
        <p:spPr>
          <a:xfrm>
            <a:off x="3182097" y="4052092"/>
            <a:ext cx="3731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Add [Modified BY] according sections.</a:t>
            </a:r>
          </a:p>
          <a:p>
            <a:pPr algn="ctr"/>
            <a:r>
              <a:rPr lang="en-US" dirty="0"/>
              <a:t>Use Case: If G1 modified </a:t>
            </a:r>
          </a:p>
        </p:txBody>
      </p:sp>
      <p:cxnSp>
        <p:nvCxnSpPr>
          <p:cNvPr id="6" name="Straight Arrow Connector 5"/>
          <p:cNvCxnSpPr>
            <a:stCxn id="5" idx="0"/>
          </p:cNvCxnSpPr>
          <p:nvPr/>
        </p:nvCxnSpPr>
        <p:spPr>
          <a:xfrm flipH="1" flipV="1">
            <a:off x="4216400" y="2226733"/>
            <a:ext cx="831624" cy="1825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589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Change Actions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321" y="1322507"/>
            <a:ext cx="6155411" cy="3965718"/>
          </a:xfrm>
        </p:spPr>
      </p:pic>
      <p:sp>
        <p:nvSpPr>
          <p:cNvPr id="5" name="TextBox 4"/>
          <p:cNvSpPr txBox="1"/>
          <p:nvPr/>
        </p:nvSpPr>
        <p:spPr>
          <a:xfrm>
            <a:off x="6403856" y="5367868"/>
            <a:ext cx="4688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Add [Update GAL] to [System Administrator] tab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7840133" y="3064933"/>
            <a:ext cx="660402" cy="2302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01424" y="5737200"/>
            <a:ext cx="77533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Add Quality Control tab or add under System Administrator tab</a:t>
            </a:r>
          </a:p>
          <a:p>
            <a:pPr marL="342900" indent="-342900">
              <a:buAutoNum type="arabicPeriod"/>
            </a:pPr>
            <a:r>
              <a:rPr lang="en-US" dirty="0"/>
              <a:t>Add QA check box either under Quality Control or System Administrator tabs </a:t>
            </a:r>
          </a:p>
          <a:p>
            <a:pPr marL="342900" indent="-342900">
              <a:buAutoNum type="arabicPeriod"/>
            </a:pPr>
            <a:r>
              <a:rPr lang="en-US" dirty="0"/>
              <a:t>When QA box is checked item is closed and moved off view pages</a:t>
            </a:r>
          </a:p>
        </p:txBody>
      </p:sp>
    </p:spTree>
    <p:extLst>
      <p:ext uri="{BB962C8B-B14F-4D97-AF65-F5344CB8AC3E}">
        <p14:creationId xmlns:p14="http://schemas.microsoft.com/office/powerpoint/2010/main" val="2072379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Change Actions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609" y="1849369"/>
            <a:ext cx="6018915" cy="1806974"/>
          </a:xfrm>
        </p:spPr>
      </p:pic>
      <p:sp>
        <p:nvSpPr>
          <p:cNvPr id="5" name="TextBox 4"/>
          <p:cNvSpPr txBox="1"/>
          <p:nvPr/>
        </p:nvSpPr>
        <p:spPr>
          <a:xfrm>
            <a:off x="4180634" y="4052092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Hide G-4 section</a:t>
            </a:r>
          </a:p>
        </p:txBody>
      </p:sp>
      <p:cxnSp>
        <p:nvCxnSpPr>
          <p:cNvPr id="6" name="Straight Arrow Connector 5"/>
          <p:cNvCxnSpPr>
            <a:stCxn id="5" idx="0"/>
          </p:cNvCxnSpPr>
          <p:nvPr/>
        </p:nvCxnSpPr>
        <p:spPr>
          <a:xfrm flipV="1">
            <a:off x="5048019" y="2252133"/>
            <a:ext cx="269048" cy="1799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431550" y="4052092"/>
            <a:ext cx="3633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Change to Military to </a:t>
            </a:r>
            <a:r>
              <a:rPr lang="en-US" dirty="0" err="1"/>
              <a:t>MILManpower</a:t>
            </a:r>
            <a:r>
              <a:rPr lang="en-US" dirty="0"/>
              <a:t>.</a:t>
            </a:r>
          </a:p>
          <a:p>
            <a:pPr algn="ctr"/>
            <a:r>
              <a:rPr lang="en-US" dirty="0"/>
              <a:t>This tab can be hidden.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7424365" y="2252133"/>
            <a:ext cx="499535" cy="1799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59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User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Click CICO Internal Moves Button</a:t>
            </a:r>
          </a:p>
          <a:p>
            <a:pPr marL="514350" indent="-514350">
              <a:buAutoNum type="arabicPeriod"/>
            </a:pPr>
            <a:r>
              <a:rPr lang="en-US" dirty="0"/>
              <a:t>Access Main View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669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Administrative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67" y="1988057"/>
            <a:ext cx="10515600" cy="1452605"/>
          </a:xfrm>
        </p:spPr>
      </p:pic>
      <p:sp>
        <p:nvSpPr>
          <p:cNvPr id="5" name="TextBox 4"/>
          <p:cNvSpPr txBox="1"/>
          <p:nvPr/>
        </p:nvSpPr>
        <p:spPr>
          <a:xfrm>
            <a:off x="3244171" y="4619359"/>
            <a:ext cx="3844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Add [DTS] and [GTCC]</a:t>
            </a:r>
          </a:p>
          <a:p>
            <a:pPr algn="ctr"/>
            <a:r>
              <a:rPr lang="en-US" dirty="0"/>
              <a:t>fields to administrative section of form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013200" y="2810933"/>
            <a:ext cx="990599" cy="1808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56487" y="5225293"/>
            <a:ext cx="3284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When both [DTS] and [GTCC]</a:t>
            </a:r>
          </a:p>
          <a:p>
            <a:pPr algn="ctr"/>
            <a:r>
              <a:rPr lang="en-US" dirty="0"/>
              <a:t>Checkboxes are checked, append</a:t>
            </a:r>
          </a:p>
          <a:p>
            <a:pPr algn="ctr"/>
            <a:r>
              <a:rPr lang="en-US" dirty="0"/>
              <a:t>Date to [Admin Completed Date]</a:t>
            </a:r>
          </a:p>
          <a:p>
            <a:pPr algn="ctr"/>
            <a:r>
              <a:rPr lang="en-US" dirty="0"/>
              <a:t>field</a:t>
            </a:r>
          </a:p>
        </p:txBody>
      </p:sp>
    </p:spTree>
    <p:extLst>
      <p:ext uri="{BB962C8B-B14F-4D97-AF65-F5344CB8AC3E}">
        <p14:creationId xmlns:p14="http://schemas.microsoft.com/office/powerpoint/2010/main" val="756441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G-6 QC</a:t>
            </a:r>
            <a:r>
              <a:rPr lang="en-US" dirty="0"/>
              <a:t>: Email will be forwarded to G-6 QC group</a:t>
            </a:r>
          </a:p>
          <a:p>
            <a:r>
              <a:rPr lang="en-US" b="1" dirty="0"/>
              <a:t>Update GAL: </a:t>
            </a:r>
            <a:r>
              <a:rPr lang="en-US" dirty="0"/>
              <a:t>Email will be sent to users to update MilConnect</a:t>
            </a:r>
          </a:p>
          <a:p>
            <a:r>
              <a:rPr lang="en-US" b="1" dirty="0"/>
              <a:t>G-1 Admin: </a:t>
            </a:r>
            <a:r>
              <a:rPr lang="en-US" dirty="0"/>
              <a:t>Email will be sent to G-1 if checkbox is changed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252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 to CICO Permissions Groups</a:t>
            </a:r>
          </a:p>
          <a:p>
            <a:r>
              <a:rPr lang="en-US" dirty="0"/>
              <a:t>G-6 QA Group will be new group for G-6 QC workflow</a:t>
            </a:r>
          </a:p>
        </p:txBody>
      </p:sp>
    </p:spTree>
    <p:extLst>
      <p:ext uri="{BB962C8B-B14F-4D97-AF65-F5344CB8AC3E}">
        <p14:creationId xmlns:p14="http://schemas.microsoft.com/office/powerpoint/2010/main" val="2731868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Long/Short Term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334" y="10890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33" y="1574800"/>
            <a:ext cx="9711267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305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Internal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334" y="10890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17134"/>
            <a:ext cx="10524065" cy="92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785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Actual Return Date Only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334" y="10890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128" y="1414197"/>
            <a:ext cx="8240275" cy="11568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18467" y="2971772"/>
            <a:ext cx="3558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 Return Date Only View Filter:</a:t>
            </a:r>
          </a:p>
          <a:p>
            <a:r>
              <a:rPr lang="en-US" i="1" dirty="0"/>
              <a:t>[Actual Return Date] is not empty</a:t>
            </a:r>
          </a:p>
        </p:txBody>
      </p:sp>
    </p:spTree>
    <p:extLst>
      <p:ext uri="{BB962C8B-B14F-4D97-AF65-F5344CB8AC3E}">
        <p14:creationId xmlns:p14="http://schemas.microsoft.com/office/powerpoint/2010/main" val="26365257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G1 Item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334" y="10890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128" y="1414197"/>
            <a:ext cx="8240275" cy="11568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18467" y="2971772"/>
            <a:ext cx="3558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 Return Date Only View Filter:</a:t>
            </a:r>
          </a:p>
          <a:p>
            <a:r>
              <a:rPr lang="en-US" i="1" dirty="0"/>
              <a:t>[Actual Return Date] is not empty</a:t>
            </a:r>
          </a:p>
        </p:txBody>
      </p:sp>
    </p:spTree>
    <p:extLst>
      <p:ext uri="{BB962C8B-B14F-4D97-AF65-F5344CB8AC3E}">
        <p14:creationId xmlns:p14="http://schemas.microsoft.com/office/powerpoint/2010/main" val="3723980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G2 Item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334" y="10890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128" y="1414197"/>
            <a:ext cx="8240275" cy="11568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18467" y="2971772"/>
            <a:ext cx="3558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 Return Date Only View Filter:</a:t>
            </a:r>
          </a:p>
          <a:p>
            <a:r>
              <a:rPr lang="en-US" i="1" dirty="0"/>
              <a:t>[Actual Return Date] is not empty</a:t>
            </a:r>
          </a:p>
        </p:txBody>
      </p:sp>
    </p:spTree>
    <p:extLst>
      <p:ext uri="{BB962C8B-B14F-4D97-AF65-F5344CB8AC3E}">
        <p14:creationId xmlns:p14="http://schemas.microsoft.com/office/powerpoint/2010/main" val="36306061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334" y="10890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07066" y="1349533"/>
            <a:ext cx="1219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Once info pushed by HCM any updates to change module would be done manually.</a:t>
            </a:r>
          </a:p>
          <a:p>
            <a:pPr marL="342900" indent="-342900">
              <a:buAutoNum type="arabicPeriod"/>
            </a:pPr>
            <a:r>
              <a:rPr lang="en-US" dirty="0"/>
              <a:t>Long-Term and Short-Term should be the same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29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614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 Model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49445" y="3465008"/>
            <a:ext cx="372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Civilian and Military Internal Changes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95352" y="3465008"/>
            <a:ext cx="2810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Contractor internal Changes</a:t>
            </a:r>
          </a:p>
          <a:p>
            <a:pPr algn="ctr"/>
            <a:r>
              <a:rPr lang="en-US" dirty="0"/>
              <a:t>(TBD)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982" y="4022664"/>
            <a:ext cx="724001" cy="74305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715" y="4454553"/>
            <a:ext cx="724001" cy="74305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448" y="4827086"/>
            <a:ext cx="724001" cy="74305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466" y="4380285"/>
            <a:ext cx="724001" cy="74305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732" y="4684079"/>
            <a:ext cx="724001" cy="74305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465" y="5020734"/>
            <a:ext cx="724001" cy="74305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732" y="1050684"/>
            <a:ext cx="781159" cy="80973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529983" y="6207244"/>
            <a:ext cx="1658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SharePoint Lists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38649" y="1079312"/>
            <a:ext cx="1058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External</a:t>
            </a:r>
          </a:p>
          <a:p>
            <a:pPr algn="ctr"/>
            <a:r>
              <a:rPr lang="en-US" dirty="0"/>
              <a:t>Database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027311" y="2317171"/>
            <a:ext cx="0" cy="842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458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/>
          <p:cNvSpPr/>
          <p:nvPr/>
        </p:nvSpPr>
        <p:spPr>
          <a:xfrm>
            <a:off x="309505" y="0"/>
            <a:ext cx="11738562" cy="685800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94" name="Rectangle 93"/>
          <p:cNvSpPr/>
          <p:nvPr/>
        </p:nvSpPr>
        <p:spPr>
          <a:xfrm>
            <a:off x="532296" y="50692"/>
            <a:ext cx="11304103" cy="1196631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95" name="Rectangle 94"/>
          <p:cNvSpPr/>
          <p:nvPr/>
        </p:nvSpPr>
        <p:spPr>
          <a:xfrm>
            <a:off x="541867" y="1280301"/>
            <a:ext cx="11320958" cy="1735480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96" name="Rectangle 95"/>
          <p:cNvSpPr/>
          <p:nvPr/>
        </p:nvSpPr>
        <p:spPr>
          <a:xfrm>
            <a:off x="532295" y="3090403"/>
            <a:ext cx="11304103" cy="3143494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97" name="TextBox 96"/>
          <p:cNvSpPr txBox="1"/>
          <p:nvPr/>
        </p:nvSpPr>
        <p:spPr>
          <a:xfrm>
            <a:off x="521677" y="90955"/>
            <a:ext cx="1584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Processing Time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06074" y="1259645"/>
            <a:ext cx="1616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Personnel Info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17243" y="3244403"/>
            <a:ext cx="2795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Change Actions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524104" y="6297350"/>
            <a:ext cx="11312294" cy="525554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01" name="TextBox 100"/>
          <p:cNvSpPr txBox="1"/>
          <p:nvPr/>
        </p:nvSpPr>
        <p:spPr>
          <a:xfrm>
            <a:off x="506074" y="6297350"/>
            <a:ext cx="15517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Administrative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06074" y="401146"/>
            <a:ext cx="15226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Effective Move Date: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580290" y="402042"/>
            <a:ext cx="38958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Actual Move  Date: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95867" y="707313"/>
            <a:ext cx="1751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Type of Internal Change: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69349" y="724058"/>
            <a:ext cx="11913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Projected Return: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08504" y="1549525"/>
            <a:ext cx="1714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Source (Rank):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917527" y="1554049"/>
            <a:ext cx="19925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Name: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02142" y="1006242"/>
            <a:ext cx="1752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Cancel Internal Change? 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05196" y="1893829"/>
            <a:ext cx="831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Losing Org: 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4350644" y="1870840"/>
            <a:ext cx="1638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Gaining Org: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853048" y="1873386"/>
            <a:ext cx="14188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Losing Work Section: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957209" y="1876516"/>
            <a:ext cx="16437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Gaining Work Section: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07445" y="2248385"/>
            <a:ext cx="2117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Position: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972605" y="2223083"/>
            <a:ext cx="1350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  <a:r>
              <a:rPr lang="en-US" sz="1100" baseline="30000" dirty="0"/>
              <a:t>st</a:t>
            </a:r>
            <a:r>
              <a:rPr lang="en-US" sz="1100" dirty="0"/>
              <a:t> Line Supervisor: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24104" y="5285056"/>
            <a:ext cx="20802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ITAM</a:t>
            </a:r>
          </a:p>
          <a:p>
            <a:r>
              <a:rPr lang="en-US" sz="1100" dirty="0"/>
              <a:t>Equipment Setup/On-hand:</a:t>
            </a:r>
          </a:p>
          <a:p>
            <a:r>
              <a:rPr lang="en-US" sz="1100" dirty="0"/>
              <a:t>Update Database:</a:t>
            </a:r>
          </a:p>
          <a:p>
            <a:endParaRPr lang="en-US" sz="1100" dirty="0"/>
          </a:p>
        </p:txBody>
      </p:sp>
      <p:sp>
        <p:nvSpPr>
          <p:cNvPr id="118" name="TextBox 117"/>
          <p:cNvSpPr txBox="1"/>
          <p:nvPr/>
        </p:nvSpPr>
        <p:spPr>
          <a:xfrm>
            <a:off x="501378" y="2533673"/>
            <a:ext cx="1021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Notes: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34049" y="4537786"/>
            <a:ext cx="19512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100" b="1" dirty="0"/>
              <a:t>Cyber Security:</a:t>
            </a:r>
          </a:p>
          <a:p>
            <a:pPr>
              <a:spcAft>
                <a:spcPts val="300"/>
              </a:spcAft>
            </a:pPr>
            <a:r>
              <a:rPr lang="en-US" sz="1100" dirty="0"/>
              <a:t>Verify Alt Token:</a:t>
            </a:r>
          </a:p>
          <a:p>
            <a:pPr>
              <a:spcAft>
                <a:spcPts val="300"/>
              </a:spcAft>
            </a:pPr>
            <a:r>
              <a:rPr lang="en-US" sz="1100" dirty="0"/>
              <a:t>Verify Admin/Dev Accts: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535482" y="4049999"/>
            <a:ext cx="21151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/>
              <a:t>BizApps</a:t>
            </a:r>
            <a:endParaRPr lang="en-US" sz="1100" b="1" dirty="0"/>
          </a:p>
          <a:p>
            <a:r>
              <a:rPr lang="en-US" sz="1100" dirty="0"/>
              <a:t>Verify SCO/SCA Status: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164764" y="5292702"/>
            <a:ext cx="24616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"/>
              </a:spcBef>
            </a:pPr>
            <a:r>
              <a:rPr lang="en-US" sz="1100" b="1" dirty="0"/>
              <a:t>Systems Administration</a:t>
            </a:r>
          </a:p>
          <a:p>
            <a:pPr>
              <a:spcBef>
                <a:spcPts val="20"/>
              </a:spcBef>
            </a:pPr>
            <a:r>
              <a:rPr lang="en-US" sz="1100" dirty="0"/>
              <a:t>Verify group mailbox ownership:</a:t>
            </a:r>
          </a:p>
          <a:p>
            <a:pPr>
              <a:spcBef>
                <a:spcPts val="20"/>
              </a:spcBef>
            </a:pPr>
            <a:r>
              <a:rPr lang="en-US" sz="1100" dirty="0"/>
              <a:t>Verify SIPR Token:</a:t>
            </a:r>
          </a:p>
          <a:p>
            <a:pPr>
              <a:spcBef>
                <a:spcPts val="20"/>
              </a:spcBef>
            </a:pPr>
            <a:r>
              <a:rPr lang="en-US" sz="1100" dirty="0"/>
              <a:t>Verify SD/DL Membership: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3146807" y="4550699"/>
            <a:ext cx="52977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Mobile </a:t>
            </a:r>
            <a:r>
              <a:rPr lang="en-US" sz="1100" b="1" dirty="0" err="1"/>
              <a:t>Comm</a:t>
            </a:r>
            <a:r>
              <a:rPr lang="en-US" sz="1100" b="1" dirty="0"/>
              <a:t>/Software</a:t>
            </a:r>
          </a:p>
          <a:p>
            <a:r>
              <a:rPr lang="en-US" sz="1100" dirty="0"/>
              <a:t>Update Software License Database:</a:t>
            </a:r>
          </a:p>
          <a:p>
            <a:r>
              <a:rPr lang="en-US" sz="1100" dirty="0"/>
              <a:t>Verify BES Acct: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168250" y="4053136"/>
            <a:ext cx="25920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ITPRAS</a:t>
            </a:r>
          </a:p>
          <a:p>
            <a:r>
              <a:rPr lang="en-US" sz="1100" dirty="0"/>
              <a:t>Verify ITPRAS Acct: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3837621" y="446224"/>
            <a:ext cx="665843" cy="16638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27" name="Rectangle 126"/>
          <p:cNvSpPr/>
          <p:nvPr/>
        </p:nvSpPr>
        <p:spPr>
          <a:xfrm>
            <a:off x="1803260" y="451521"/>
            <a:ext cx="632428" cy="170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28" name="Rectangle 127"/>
          <p:cNvSpPr/>
          <p:nvPr/>
        </p:nvSpPr>
        <p:spPr>
          <a:xfrm>
            <a:off x="2023264" y="742737"/>
            <a:ext cx="824845" cy="207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29" name="Rectangle 128"/>
          <p:cNvSpPr/>
          <p:nvPr/>
        </p:nvSpPr>
        <p:spPr>
          <a:xfrm>
            <a:off x="4011044" y="773672"/>
            <a:ext cx="694777" cy="181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32" name="Rectangle 131"/>
          <p:cNvSpPr/>
          <p:nvPr/>
        </p:nvSpPr>
        <p:spPr>
          <a:xfrm>
            <a:off x="2445996" y="1555000"/>
            <a:ext cx="1377984" cy="229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33" name="Rectangle 132"/>
          <p:cNvSpPr/>
          <p:nvPr/>
        </p:nvSpPr>
        <p:spPr>
          <a:xfrm>
            <a:off x="1499268" y="1555000"/>
            <a:ext cx="393936" cy="229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34" name="Rectangle 133"/>
          <p:cNvSpPr/>
          <p:nvPr/>
        </p:nvSpPr>
        <p:spPr>
          <a:xfrm>
            <a:off x="1273311" y="1932620"/>
            <a:ext cx="623835" cy="229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35" name="Rectangle 134"/>
          <p:cNvSpPr/>
          <p:nvPr/>
        </p:nvSpPr>
        <p:spPr>
          <a:xfrm>
            <a:off x="3182343" y="1891674"/>
            <a:ext cx="1219134" cy="229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36" name="Rectangle 135"/>
          <p:cNvSpPr/>
          <p:nvPr/>
        </p:nvSpPr>
        <p:spPr>
          <a:xfrm>
            <a:off x="5170508" y="1889819"/>
            <a:ext cx="665898" cy="229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37" name="Rectangle 136"/>
          <p:cNvSpPr/>
          <p:nvPr/>
        </p:nvSpPr>
        <p:spPr>
          <a:xfrm>
            <a:off x="7352792" y="1886752"/>
            <a:ext cx="1109482" cy="229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38" name="TextBox 137"/>
          <p:cNvSpPr txBox="1"/>
          <p:nvPr/>
        </p:nvSpPr>
        <p:spPr>
          <a:xfrm>
            <a:off x="5251421" y="2549006"/>
            <a:ext cx="12885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Bldg</a:t>
            </a:r>
            <a:r>
              <a:rPr lang="en-US" sz="1100" dirty="0"/>
              <a:t>: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6323101" y="2548755"/>
            <a:ext cx="852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WIN: 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7186819" y="2566959"/>
            <a:ext cx="772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Data Port: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4187878" y="2244676"/>
            <a:ext cx="1798495" cy="241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42" name="Rectangle 141"/>
          <p:cNvSpPr/>
          <p:nvPr/>
        </p:nvSpPr>
        <p:spPr>
          <a:xfrm>
            <a:off x="1119048" y="2294668"/>
            <a:ext cx="1765990" cy="208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43" name="Rectangle 142"/>
          <p:cNvSpPr/>
          <p:nvPr/>
        </p:nvSpPr>
        <p:spPr>
          <a:xfrm>
            <a:off x="5657818" y="2566959"/>
            <a:ext cx="623835" cy="2297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44" name="Rectangle 143"/>
          <p:cNvSpPr/>
          <p:nvPr/>
        </p:nvSpPr>
        <p:spPr>
          <a:xfrm>
            <a:off x="6749314" y="2569068"/>
            <a:ext cx="397296" cy="24282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45" name="Rectangle 144"/>
          <p:cNvSpPr/>
          <p:nvPr/>
        </p:nvSpPr>
        <p:spPr>
          <a:xfrm>
            <a:off x="7883742" y="2574991"/>
            <a:ext cx="623835" cy="2297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46" name="Rectangle 145"/>
          <p:cNvSpPr/>
          <p:nvPr/>
        </p:nvSpPr>
        <p:spPr>
          <a:xfrm>
            <a:off x="1986827" y="4256958"/>
            <a:ext cx="1002524" cy="2345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1619923" y="4765861"/>
            <a:ext cx="1002524" cy="2345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2032644" y="5013060"/>
            <a:ext cx="1002524" cy="2345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4416301" y="4253250"/>
            <a:ext cx="1002524" cy="2345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5250050" y="4762245"/>
            <a:ext cx="1002524" cy="2345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4133183" y="4928968"/>
            <a:ext cx="1002524" cy="2345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2175877" y="5470643"/>
            <a:ext cx="1002524" cy="2017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1637238" y="5679315"/>
            <a:ext cx="1002524" cy="2345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5141453" y="5465492"/>
            <a:ext cx="1069320" cy="244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4310945" y="5681725"/>
            <a:ext cx="1002524" cy="1735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4755311" y="5888019"/>
            <a:ext cx="1002524" cy="2017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1018635" y="2570640"/>
            <a:ext cx="3986443" cy="21576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6997818" y="3866239"/>
            <a:ext cx="2306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Notes/Comments: 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6757863" y="4161174"/>
            <a:ext cx="1665407" cy="17400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ounded Rectangle 159"/>
          <p:cNvSpPr/>
          <p:nvPr/>
        </p:nvSpPr>
        <p:spPr>
          <a:xfrm>
            <a:off x="584181" y="3585092"/>
            <a:ext cx="1588522" cy="26449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Change Status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500007" y="6554034"/>
            <a:ext cx="19628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Admin Complete Date: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2587536" y="6537826"/>
            <a:ext cx="23212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Admin Comments: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3777502" y="6530891"/>
            <a:ext cx="4580678" cy="24660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1893204" y="6549140"/>
            <a:ext cx="623835" cy="2297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65" name="Rounded Rectangle 164"/>
          <p:cNvSpPr/>
          <p:nvPr/>
        </p:nvSpPr>
        <p:spPr>
          <a:xfrm>
            <a:off x="2178978" y="3588220"/>
            <a:ext cx="1185812" cy="2580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AC/S G-1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4132899" y="1532961"/>
            <a:ext cx="14655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Email Address: 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5135838" y="1527285"/>
            <a:ext cx="1109482" cy="229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68" name="TextBox 167"/>
          <p:cNvSpPr txBox="1"/>
          <p:nvPr/>
        </p:nvSpPr>
        <p:spPr>
          <a:xfrm>
            <a:off x="6042585" y="2226570"/>
            <a:ext cx="17886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Actual Return Date: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7289213" y="2228310"/>
            <a:ext cx="1180912" cy="2563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70" name="Rounded Rectangle 169"/>
          <p:cNvSpPr/>
          <p:nvPr/>
        </p:nvSpPr>
        <p:spPr>
          <a:xfrm>
            <a:off x="4544016" y="3593707"/>
            <a:ext cx="1185812" cy="2580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AC/S G-4</a:t>
            </a:r>
          </a:p>
        </p:txBody>
      </p:sp>
      <p:sp>
        <p:nvSpPr>
          <p:cNvPr id="171" name="Rounded Rectangle 170"/>
          <p:cNvSpPr/>
          <p:nvPr/>
        </p:nvSpPr>
        <p:spPr>
          <a:xfrm>
            <a:off x="3368310" y="3584097"/>
            <a:ext cx="1185812" cy="2580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AC/S G-2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2000672" y="1003828"/>
            <a:ext cx="363793" cy="197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39" name="Rounded Rectangle 338"/>
          <p:cNvSpPr/>
          <p:nvPr/>
        </p:nvSpPr>
        <p:spPr>
          <a:xfrm>
            <a:off x="5749729" y="3584097"/>
            <a:ext cx="1185812" cy="2724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AC/S G-6</a:t>
            </a:r>
          </a:p>
        </p:txBody>
      </p:sp>
      <p:sp>
        <p:nvSpPr>
          <p:cNvPr id="340" name="Rounded Rectangle 339"/>
          <p:cNvSpPr/>
          <p:nvPr/>
        </p:nvSpPr>
        <p:spPr>
          <a:xfrm>
            <a:off x="6935541" y="3580029"/>
            <a:ext cx="1185812" cy="2805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HCM</a:t>
            </a:r>
          </a:p>
        </p:txBody>
      </p:sp>
      <p:sp>
        <p:nvSpPr>
          <p:cNvPr id="341" name="Rounded Rectangle 340"/>
          <p:cNvSpPr/>
          <p:nvPr/>
        </p:nvSpPr>
        <p:spPr>
          <a:xfrm>
            <a:off x="8123867" y="3584097"/>
            <a:ext cx="1185812" cy="2793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OPS</a:t>
            </a:r>
          </a:p>
        </p:txBody>
      </p:sp>
      <p:sp>
        <p:nvSpPr>
          <p:cNvPr id="342" name="Rounded Rectangle 341"/>
          <p:cNvSpPr/>
          <p:nvPr/>
        </p:nvSpPr>
        <p:spPr>
          <a:xfrm>
            <a:off x="9311933" y="3584097"/>
            <a:ext cx="1185812" cy="2793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MILITARY</a:t>
            </a:r>
          </a:p>
        </p:txBody>
      </p:sp>
      <p:sp>
        <p:nvSpPr>
          <p:cNvPr id="375" name="TextBox 374"/>
          <p:cNvSpPr txBox="1"/>
          <p:nvPr/>
        </p:nvSpPr>
        <p:spPr>
          <a:xfrm>
            <a:off x="6323101" y="1489714"/>
            <a:ext cx="16437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Current Location:</a:t>
            </a:r>
          </a:p>
        </p:txBody>
      </p:sp>
      <p:sp>
        <p:nvSpPr>
          <p:cNvPr id="376" name="Rectangle 375"/>
          <p:cNvSpPr/>
          <p:nvPr/>
        </p:nvSpPr>
        <p:spPr>
          <a:xfrm>
            <a:off x="7470200" y="1517830"/>
            <a:ext cx="522247" cy="229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77" name="TextBox 376"/>
          <p:cNvSpPr txBox="1"/>
          <p:nvPr/>
        </p:nvSpPr>
        <p:spPr>
          <a:xfrm>
            <a:off x="7974697" y="1481704"/>
            <a:ext cx="16437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Destination:</a:t>
            </a:r>
          </a:p>
        </p:txBody>
      </p:sp>
      <p:sp>
        <p:nvSpPr>
          <p:cNvPr id="378" name="Rectangle 377"/>
          <p:cNvSpPr/>
          <p:nvPr/>
        </p:nvSpPr>
        <p:spPr>
          <a:xfrm>
            <a:off x="8847660" y="1508990"/>
            <a:ext cx="522247" cy="229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81" name="Rectangle 380"/>
          <p:cNvSpPr/>
          <p:nvPr/>
        </p:nvSpPr>
        <p:spPr>
          <a:xfrm>
            <a:off x="6404980" y="1436051"/>
            <a:ext cx="3138895" cy="37607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4865663" y="412307"/>
            <a:ext cx="389584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Effective Duration(X Days) = Effective Move Date – Today</a:t>
            </a:r>
          </a:p>
          <a:p>
            <a:r>
              <a:rPr lang="en-US" sz="1100" dirty="0"/>
              <a:t>Actual Duration(X Days) = Actual Move Date - Today </a:t>
            </a:r>
          </a:p>
          <a:p>
            <a:r>
              <a:rPr lang="en-US" sz="1100" dirty="0"/>
              <a:t> 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2984674" y="2172719"/>
            <a:ext cx="3057911" cy="34337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74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/>
          <p:cNvSpPr/>
          <p:nvPr/>
        </p:nvSpPr>
        <p:spPr>
          <a:xfrm>
            <a:off x="309505" y="0"/>
            <a:ext cx="11738562" cy="685800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94" name="Rectangle 93"/>
          <p:cNvSpPr/>
          <p:nvPr/>
        </p:nvSpPr>
        <p:spPr>
          <a:xfrm>
            <a:off x="532296" y="50692"/>
            <a:ext cx="11304103" cy="1196631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95" name="Rectangle 94"/>
          <p:cNvSpPr/>
          <p:nvPr/>
        </p:nvSpPr>
        <p:spPr>
          <a:xfrm>
            <a:off x="541867" y="1280301"/>
            <a:ext cx="11320958" cy="1735480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96" name="Rectangle 95"/>
          <p:cNvSpPr/>
          <p:nvPr/>
        </p:nvSpPr>
        <p:spPr>
          <a:xfrm>
            <a:off x="532295" y="3090403"/>
            <a:ext cx="11304103" cy="3143494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97" name="TextBox 96"/>
          <p:cNvSpPr txBox="1"/>
          <p:nvPr/>
        </p:nvSpPr>
        <p:spPr>
          <a:xfrm>
            <a:off x="521677" y="90955"/>
            <a:ext cx="1584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Processing Time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06074" y="1259645"/>
            <a:ext cx="1616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Personnel Info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17243" y="3244403"/>
            <a:ext cx="2795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Change Actions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524104" y="6297350"/>
            <a:ext cx="11312294" cy="525554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01" name="TextBox 100"/>
          <p:cNvSpPr txBox="1"/>
          <p:nvPr/>
        </p:nvSpPr>
        <p:spPr>
          <a:xfrm>
            <a:off x="506074" y="6297350"/>
            <a:ext cx="15517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Administrative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06074" y="401146"/>
            <a:ext cx="15226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Effective Move Date: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580290" y="402042"/>
            <a:ext cx="38958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Actual Move  Date: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95867" y="707313"/>
            <a:ext cx="1751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Type of Internal Change: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69349" y="724058"/>
            <a:ext cx="11913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Projected Return: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08504" y="1549525"/>
            <a:ext cx="1714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Source (Rank):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917527" y="1554049"/>
            <a:ext cx="19925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Name: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02142" y="1006242"/>
            <a:ext cx="1752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Cancel Internal Change? 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05196" y="1893829"/>
            <a:ext cx="831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Losing Org: 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4350644" y="1870840"/>
            <a:ext cx="1638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Gaining Org: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853048" y="1873386"/>
            <a:ext cx="14188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Losing Work Section: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957209" y="1876516"/>
            <a:ext cx="16437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Gaining Work Section: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07445" y="2248385"/>
            <a:ext cx="2117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Position: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972605" y="2223083"/>
            <a:ext cx="1350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  <a:r>
              <a:rPr lang="en-US" sz="1100" baseline="30000" dirty="0"/>
              <a:t>st</a:t>
            </a:r>
            <a:r>
              <a:rPr lang="en-US" sz="1100" dirty="0"/>
              <a:t> Line Supervisor: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24104" y="5285056"/>
            <a:ext cx="20802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ITAM</a:t>
            </a:r>
          </a:p>
          <a:p>
            <a:r>
              <a:rPr lang="en-US" sz="1100" dirty="0"/>
              <a:t>Equipment Setup/On-hand:</a:t>
            </a:r>
          </a:p>
          <a:p>
            <a:r>
              <a:rPr lang="en-US" sz="1100" dirty="0"/>
              <a:t>Update Database:</a:t>
            </a:r>
          </a:p>
          <a:p>
            <a:endParaRPr lang="en-US" sz="1100" dirty="0"/>
          </a:p>
        </p:txBody>
      </p:sp>
      <p:sp>
        <p:nvSpPr>
          <p:cNvPr id="118" name="TextBox 117"/>
          <p:cNvSpPr txBox="1"/>
          <p:nvPr/>
        </p:nvSpPr>
        <p:spPr>
          <a:xfrm>
            <a:off x="501378" y="2533673"/>
            <a:ext cx="1021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Notes: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34049" y="4537786"/>
            <a:ext cx="19512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100" b="1" dirty="0"/>
              <a:t>Cyber Security:</a:t>
            </a:r>
          </a:p>
          <a:p>
            <a:pPr>
              <a:spcAft>
                <a:spcPts val="300"/>
              </a:spcAft>
            </a:pPr>
            <a:r>
              <a:rPr lang="en-US" sz="1100" dirty="0"/>
              <a:t>Verify Alt Token:</a:t>
            </a:r>
          </a:p>
          <a:p>
            <a:pPr>
              <a:spcAft>
                <a:spcPts val="300"/>
              </a:spcAft>
            </a:pPr>
            <a:r>
              <a:rPr lang="en-US" sz="1100" dirty="0"/>
              <a:t>Verify Admin/Dev Accts: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535482" y="4049999"/>
            <a:ext cx="21151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/>
              <a:t>BizApps</a:t>
            </a:r>
            <a:endParaRPr lang="en-US" sz="1100" b="1" dirty="0"/>
          </a:p>
          <a:p>
            <a:r>
              <a:rPr lang="en-US" sz="1100" dirty="0"/>
              <a:t>Verify SCO/SCA Status: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164764" y="5292702"/>
            <a:ext cx="24616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"/>
              </a:spcBef>
            </a:pPr>
            <a:r>
              <a:rPr lang="en-US" sz="1100" b="1" dirty="0"/>
              <a:t>Systems Administration</a:t>
            </a:r>
          </a:p>
          <a:p>
            <a:pPr>
              <a:spcBef>
                <a:spcPts val="20"/>
              </a:spcBef>
            </a:pPr>
            <a:r>
              <a:rPr lang="en-US" sz="1100" dirty="0"/>
              <a:t>Verify group mailbox ownership:</a:t>
            </a:r>
          </a:p>
          <a:p>
            <a:pPr>
              <a:spcBef>
                <a:spcPts val="20"/>
              </a:spcBef>
            </a:pPr>
            <a:r>
              <a:rPr lang="en-US" sz="1100" dirty="0"/>
              <a:t>Verify SIPR Token:</a:t>
            </a:r>
          </a:p>
          <a:p>
            <a:pPr>
              <a:spcBef>
                <a:spcPts val="20"/>
              </a:spcBef>
            </a:pPr>
            <a:r>
              <a:rPr lang="en-US" sz="1100" dirty="0"/>
              <a:t>Verify SD/DL Membership: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3146807" y="4550699"/>
            <a:ext cx="52977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Mobile </a:t>
            </a:r>
            <a:r>
              <a:rPr lang="en-US" sz="1100" b="1" dirty="0" err="1"/>
              <a:t>Comm</a:t>
            </a:r>
            <a:r>
              <a:rPr lang="en-US" sz="1100" b="1" dirty="0"/>
              <a:t>/Software</a:t>
            </a:r>
          </a:p>
          <a:p>
            <a:r>
              <a:rPr lang="en-US" sz="1100" dirty="0"/>
              <a:t>Update Software License Database:</a:t>
            </a:r>
          </a:p>
          <a:p>
            <a:r>
              <a:rPr lang="en-US" sz="1100" dirty="0"/>
              <a:t>Verify BES Acct: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168250" y="4053136"/>
            <a:ext cx="25920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ITPRAS</a:t>
            </a:r>
          </a:p>
          <a:p>
            <a:r>
              <a:rPr lang="en-US" sz="1100" dirty="0"/>
              <a:t>Verify ITPRAS Acct: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3837621" y="446224"/>
            <a:ext cx="665843" cy="16638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27" name="Rectangle 126"/>
          <p:cNvSpPr/>
          <p:nvPr/>
        </p:nvSpPr>
        <p:spPr>
          <a:xfrm>
            <a:off x="1803260" y="451521"/>
            <a:ext cx="632428" cy="170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28" name="Rectangle 127"/>
          <p:cNvSpPr/>
          <p:nvPr/>
        </p:nvSpPr>
        <p:spPr>
          <a:xfrm>
            <a:off x="2023264" y="742737"/>
            <a:ext cx="824845" cy="207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Long Term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011044" y="773672"/>
            <a:ext cx="694777" cy="181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32" name="Rectangle 131"/>
          <p:cNvSpPr/>
          <p:nvPr/>
        </p:nvSpPr>
        <p:spPr>
          <a:xfrm>
            <a:off x="2445996" y="1555000"/>
            <a:ext cx="1377984" cy="229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33" name="Rectangle 132"/>
          <p:cNvSpPr/>
          <p:nvPr/>
        </p:nvSpPr>
        <p:spPr>
          <a:xfrm>
            <a:off x="1499268" y="1555000"/>
            <a:ext cx="393936" cy="229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34" name="Rectangle 133"/>
          <p:cNvSpPr/>
          <p:nvPr/>
        </p:nvSpPr>
        <p:spPr>
          <a:xfrm>
            <a:off x="1273311" y="1932620"/>
            <a:ext cx="623835" cy="229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35" name="Rectangle 134"/>
          <p:cNvSpPr/>
          <p:nvPr/>
        </p:nvSpPr>
        <p:spPr>
          <a:xfrm>
            <a:off x="3182343" y="1891674"/>
            <a:ext cx="1219134" cy="229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36" name="Rectangle 135"/>
          <p:cNvSpPr/>
          <p:nvPr/>
        </p:nvSpPr>
        <p:spPr>
          <a:xfrm>
            <a:off x="5170508" y="1889819"/>
            <a:ext cx="665898" cy="229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37" name="Rectangle 136"/>
          <p:cNvSpPr/>
          <p:nvPr/>
        </p:nvSpPr>
        <p:spPr>
          <a:xfrm>
            <a:off x="7352792" y="1886752"/>
            <a:ext cx="1109482" cy="229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38" name="TextBox 137"/>
          <p:cNvSpPr txBox="1"/>
          <p:nvPr/>
        </p:nvSpPr>
        <p:spPr>
          <a:xfrm>
            <a:off x="5251421" y="2549006"/>
            <a:ext cx="12885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Bldg</a:t>
            </a:r>
            <a:r>
              <a:rPr lang="en-US" sz="1100" dirty="0"/>
              <a:t>: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6323101" y="2548755"/>
            <a:ext cx="852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WIN: 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7186819" y="2566959"/>
            <a:ext cx="772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Data Port: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4187878" y="2244676"/>
            <a:ext cx="1798495" cy="241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42" name="Rectangle 141"/>
          <p:cNvSpPr/>
          <p:nvPr/>
        </p:nvSpPr>
        <p:spPr>
          <a:xfrm>
            <a:off x="1119048" y="2294668"/>
            <a:ext cx="1765990" cy="208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43" name="Rectangle 142"/>
          <p:cNvSpPr/>
          <p:nvPr/>
        </p:nvSpPr>
        <p:spPr>
          <a:xfrm>
            <a:off x="5657818" y="2566959"/>
            <a:ext cx="623835" cy="2297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44" name="Rectangle 143"/>
          <p:cNvSpPr/>
          <p:nvPr/>
        </p:nvSpPr>
        <p:spPr>
          <a:xfrm>
            <a:off x="6749314" y="2569068"/>
            <a:ext cx="397296" cy="24282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45" name="Rectangle 144"/>
          <p:cNvSpPr/>
          <p:nvPr/>
        </p:nvSpPr>
        <p:spPr>
          <a:xfrm>
            <a:off x="7883742" y="2574991"/>
            <a:ext cx="623835" cy="2297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46" name="Rectangle 145"/>
          <p:cNvSpPr/>
          <p:nvPr/>
        </p:nvSpPr>
        <p:spPr>
          <a:xfrm>
            <a:off x="1986827" y="4256958"/>
            <a:ext cx="1002524" cy="2345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1619923" y="4765861"/>
            <a:ext cx="1002524" cy="2345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2032644" y="5013060"/>
            <a:ext cx="1002524" cy="2345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4416301" y="4253250"/>
            <a:ext cx="1002524" cy="2345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5250050" y="4762245"/>
            <a:ext cx="1002524" cy="2345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4133183" y="4928968"/>
            <a:ext cx="1002524" cy="2345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2175877" y="5470643"/>
            <a:ext cx="1002524" cy="2017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1637238" y="5679315"/>
            <a:ext cx="1002524" cy="2345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5141453" y="5465492"/>
            <a:ext cx="1069320" cy="244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4310945" y="5681725"/>
            <a:ext cx="1002524" cy="1735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4755311" y="5888019"/>
            <a:ext cx="1002524" cy="2017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1018635" y="2570640"/>
            <a:ext cx="3986443" cy="21576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6997818" y="3866239"/>
            <a:ext cx="2306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Notes/Comments: 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6757863" y="4161174"/>
            <a:ext cx="1665407" cy="17400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ounded Rectangle 159"/>
          <p:cNvSpPr/>
          <p:nvPr/>
        </p:nvSpPr>
        <p:spPr>
          <a:xfrm>
            <a:off x="584181" y="3585092"/>
            <a:ext cx="1588522" cy="26449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Change Status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500007" y="6554034"/>
            <a:ext cx="19628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Admin Complete Date: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2587536" y="6537826"/>
            <a:ext cx="23212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Admin Comments: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3777502" y="6530891"/>
            <a:ext cx="4580678" cy="24660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1893204" y="6549140"/>
            <a:ext cx="623835" cy="2297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65" name="Rounded Rectangle 164"/>
          <p:cNvSpPr/>
          <p:nvPr/>
        </p:nvSpPr>
        <p:spPr>
          <a:xfrm>
            <a:off x="2178978" y="3588220"/>
            <a:ext cx="1185812" cy="2580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AC/S G-1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4132899" y="1532961"/>
            <a:ext cx="14655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Email Address: 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5135838" y="1527285"/>
            <a:ext cx="1109482" cy="229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68" name="TextBox 167"/>
          <p:cNvSpPr txBox="1"/>
          <p:nvPr/>
        </p:nvSpPr>
        <p:spPr>
          <a:xfrm>
            <a:off x="6042585" y="2226570"/>
            <a:ext cx="17886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Actual Return Date: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7289213" y="2228310"/>
            <a:ext cx="1180912" cy="2563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70" name="Rounded Rectangle 169"/>
          <p:cNvSpPr/>
          <p:nvPr/>
        </p:nvSpPr>
        <p:spPr>
          <a:xfrm>
            <a:off x="4544016" y="3593707"/>
            <a:ext cx="1185812" cy="2580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AC/S G-4</a:t>
            </a:r>
          </a:p>
        </p:txBody>
      </p:sp>
      <p:sp>
        <p:nvSpPr>
          <p:cNvPr id="171" name="Rounded Rectangle 170"/>
          <p:cNvSpPr/>
          <p:nvPr/>
        </p:nvSpPr>
        <p:spPr>
          <a:xfrm>
            <a:off x="3368310" y="3584097"/>
            <a:ext cx="1185812" cy="2580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AC/S G-2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2000672" y="1003828"/>
            <a:ext cx="363793" cy="197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39" name="Rounded Rectangle 338"/>
          <p:cNvSpPr/>
          <p:nvPr/>
        </p:nvSpPr>
        <p:spPr>
          <a:xfrm>
            <a:off x="5749729" y="3584097"/>
            <a:ext cx="1185812" cy="2724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AC/S G-6</a:t>
            </a:r>
          </a:p>
        </p:txBody>
      </p:sp>
      <p:sp>
        <p:nvSpPr>
          <p:cNvPr id="340" name="Rounded Rectangle 339"/>
          <p:cNvSpPr/>
          <p:nvPr/>
        </p:nvSpPr>
        <p:spPr>
          <a:xfrm>
            <a:off x="6935541" y="3580029"/>
            <a:ext cx="1185812" cy="2805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HCM</a:t>
            </a:r>
          </a:p>
        </p:txBody>
      </p:sp>
      <p:sp>
        <p:nvSpPr>
          <p:cNvPr id="341" name="Rounded Rectangle 340"/>
          <p:cNvSpPr/>
          <p:nvPr/>
        </p:nvSpPr>
        <p:spPr>
          <a:xfrm>
            <a:off x="8123867" y="3584097"/>
            <a:ext cx="1185812" cy="2793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OPS</a:t>
            </a:r>
          </a:p>
        </p:txBody>
      </p:sp>
      <p:sp>
        <p:nvSpPr>
          <p:cNvPr id="342" name="Rounded Rectangle 341"/>
          <p:cNvSpPr/>
          <p:nvPr/>
        </p:nvSpPr>
        <p:spPr>
          <a:xfrm>
            <a:off x="9311933" y="3584097"/>
            <a:ext cx="1185812" cy="2793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MILITARY</a:t>
            </a:r>
          </a:p>
        </p:txBody>
      </p:sp>
      <p:sp>
        <p:nvSpPr>
          <p:cNvPr id="375" name="TextBox 374"/>
          <p:cNvSpPr txBox="1"/>
          <p:nvPr/>
        </p:nvSpPr>
        <p:spPr>
          <a:xfrm>
            <a:off x="6323101" y="1489714"/>
            <a:ext cx="16437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Current Location:</a:t>
            </a:r>
          </a:p>
        </p:txBody>
      </p:sp>
      <p:sp>
        <p:nvSpPr>
          <p:cNvPr id="376" name="Rectangle 375"/>
          <p:cNvSpPr/>
          <p:nvPr/>
        </p:nvSpPr>
        <p:spPr>
          <a:xfrm>
            <a:off x="7470200" y="1517830"/>
            <a:ext cx="522247" cy="229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77" name="TextBox 376"/>
          <p:cNvSpPr txBox="1"/>
          <p:nvPr/>
        </p:nvSpPr>
        <p:spPr>
          <a:xfrm>
            <a:off x="7974697" y="1481704"/>
            <a:ext cx="16437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Destination:</a:t>
            </a:r>
          </a:p>
        </p:txBody>
      </p:sp>
      <p:sp>
        <p:nvSpPr>
          <p:cNvPr id="378" name="Rectangle 377"/>
          <p:cNvSpPr/>
          <p:nvPr/>
        </p:nvSpPr>
        <p:spPr>
          <a:xfrm>
            <a:off x="8847660" y="1508990"/>
            <a:ext cx="522247" cy="229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81" name="Rectangle 380"/>
          <p:cNvSpPr/>
          <p:nvPr/>
        </p:nvSpPr>
        <p:spPr>
          <a:xfrm>
            <a:off x="6404980" y="1436051"/>
            <a:ext cx="3138895" cy="37607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4865663" y="412307"/>
            <a:ext cx="389584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Effective Duration(X Days) = Effective Move Date – Today</a:t>
            </a:r>
          </a:p>
          <a:p>
            <a:r>
              <a:rPr lang="en-US" sz="1100" dirty="0"/>
              <a:t>Actual Duration(X Days) = Actual Move Date - Today </a:t>
            </a:r>
          </a:p>
          <a:p>
            <a:r>
              <a:rPr lang="en-U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46394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/>
          <p:cNvSpPr/>
          <p:nvPr/>
        </p:nvSpPr>
        <p:spPr>
          <a:xfrm>
            <a:off x="309505" y="0"/>
            <a:ext cx="11738562" cy="685800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94" name="Rectangle 93"/>
          <p:cNvSpPr/>
          <p:nvPr/>
        </p:nvSpPr>
        <p:spPr>
          <a:xfrm>
            <a:off x="532296" y="50692"/>
            <a:ext cx="11304103" cy="1196631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95" name="Rectangle 94"/>
          <p:cNvSpPr/>
          <p:nvPr/>
        </p:nvSpPr>
        <p:spPr>
          <a:xfrm>
            <a:off x="541867" y="1280301"/>
            <a:ext cx="11320958" cy="1735480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96" name="Rectangle 95"/>
          <p:cNvSpPr/>
          <p:nvPr/>
        </p:nvSpPr>
        <p:spPr>
          <a:xfrm>
            <a:off x="532295" y="3090403"/>
            <a:ext cx="11304103" cy="3143494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97" name="TextBox 96"/>
          <p:cNvSpPr txBox="1"/>
          <p:nvPr/>
        </p:nvSpPr>
        <p:spPr>
          <a:xfrm>
            <a:off x="521677" y="90955"/>
            <a:ext cx="1584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Processing Time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06074" y="1259645"/>
            <a:ext cx="1616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Personnel Info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17243" y="3244403"/>
            <a:ext cx="2795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Change Actions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524104" y="6297350"/>
            <a:ext cx="11312294" cy="525554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01" name="TextBox 100"/>
          <p:cNvSpPr txBox="1"/>
          <p:nvPr/>
        </p:nvSpPr>
        <p:spPr>
          <a:xfrm>
            <a:off x="506074" y="6297350"/>
            <a:ext cx="15517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Administrative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06074" y="401146"/>
            <a:ext cx="15226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Effective Move Date: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580290" y="402042"/>
            <a:ext cx="38958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Actual Move  Date: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95867" y="707313"/>
            <a:ext cx="1751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Type of Internal Change: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69349" y="724058"/>
            <a:ext cx="11913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Projected Return: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08504" y="1549525"/>
            <a:ext cx="1714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Source (Rank):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917527" y="1554049"/>
            <a:ext cx="19925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Name: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02142" y="1006242"/>
            <a:ext cx="1752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Cancel Internal Change? 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05196" y="1893829"/>
            <a:ext cx="831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Losing Org: 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4350644" y="1870840"/>
            <a:ext cx="1638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Gaining Org: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853048" y="1873386"/>
            <a:ext cx="14188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Losing Work Section: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957209" y="1876516"/>
            <a:ext cx="16437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Gaining Work Section: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07445" y="2248385"/>
            <a:ext cx="2117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Position: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972605" y="2223083"/>
            <a:ext cx="1350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  <a:r>
              <a:rPr lang="en-US" sz="1100" baseline="30000" dirty="0"/>
              <a:t>st</a:t>
            </a:r>
            <a:r>
              <a:rPr lang="en-US" sz="1100" dirty="0"/>
              <a:t> Line Supervisor: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24104" y="5285056"/>
            <a:ext cx="20802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ITAM</a:t>
            </a:r>
          </a:p>
          <a:p>
            <a:r>
              <a:rPr lang="en-US" sz="1100" dirty="0"/>
              <a:t>Equipment Setup/On-hand:</a:t>
            </a:r>
          </a:p>
          <a:p>
            <a:r>
              <a:rPr lang="en-US" sz="1100" dirty="0"/>
              <a:t>Update Database:</a:t>
            </a:r>
          </a:p>
          <a:p>
            <a:endParaRPr lang="en-US" sz="1100" dirty="0"/>
          </a:p>
        </p:txBody>
      </p:sp>
      <p:sp>
        <p:nvSpPr>
          <p:cNvPr id="118" name="TextBox 117"/>
          <p:cNvSpPr txBox="1"/>
          <p:nvPr/>
        </p:nvSpPr>
        <p:spPr>
          <a:xfrm>
            <a:off x="501378" y="2533673"/>
            <a:ext cx="1021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Notes: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34049" y="4537786"/>
            <a:ext cx="19512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100" b="1" dirty="0"/>
              <a:t>Cyber Security:</a:t>
            </a:r>
          </a:p>
          <a:p>
            <a:pPr>
              <a:spcAft>
                <a:spcPts val="300"/>
              </a:spcAft>
            </a:pPr>
            <a:r>
              <a:rPr lang="en-US" sz="1100" dirty="0"/>
              <a:t>Verify Alt Token:</a:t>
            </a:r>
          </a:p>
          <a:p>
            <a:pPr>
              <a:spcAft>
                <a:spcPts val="300"/>
              </a:spcAft>
            </a:pPr>
            <a:r>
              <a:rPr lang="en-US" sz="1100" dirty="0"/>
              <a:t>Verify Admin/Dev Accts: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535482" y="4049999"/>
            <a:ext cx="21151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/>
              <a:t>BizApps</a:t>
            </a:r>
            <a:endParaRPr lang="en-US" sz="1100" b="1" dirty="0"/>
          </a:p>
          <a:p>
            <a:r>
              <a:rPr lang="en-US" sz="1100" dirty="0"/>
              <a:t>Verify SCO/SCA Status: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164764" y="5292702"/>
            <a:ext cx="24616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"/>
              </a:spcBef>
            </a:pPr>
            <a:r>
              <a:rPr lang="en-US" sz="1100" b="1" dirty="0"/>
              <a:t>Systems Administration</a:t>
            </a:r>
          </a:p>
          <a:p>
            <a:pPr>
              <a:spcBef>
                <a:spcPts val="20"/>
              </a:spcBef>
            </a:pPr>
            <a:r>
              <a:rPr lang="en-US" sz="1100" dirty="0"/>
              <a:t>Verify group mailbox ownership:</a:t>
            </a:r>
          </a:p>
          <a:p>
            <a:pPr>
              <a:spcBef>
                <a:spcPts val="20"/>
              </a:spcBef>
            </a:pPr>
            <a:r>
              <a:rPr lang="en-US" sz="1100" dirty="0"/>
              <a:t>Verify SIPR Token:</a:t>
            </a:r>
          </a:p>
          <a:p>
            <a:pPr>
              <a:spcBef>
                <a:spcPts val="20"/>
              </a:spcBef>
            </a:pPr>
            <a:r>
              <a:rPr lang="en-US" sz="1100" dirty="0"/>
              <a:t>Verify SD/DL Membership: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3146807" y="4550699"/>
            <a:ext cx="52977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Mobile </a:t>
            </a:r>
            <a:r>
              <a:rPr lang="en-US" sz="1100" b="1" dirty="0" err="1"/>
              <a:t>Comm</a:t>
            </a:r>
            <a:r>
              <a:rPr lang="en-US" sz="1100" b="1" dirty="0"/>
              <a:t>/Software</a:t>
            </a:r>
          </a:p>
          <a:p>
            <a:r>
              <a:rPr lang="en-US" sz="1100" dirty="0"/>
              <a:t>Update Software License Database:</a:t>
            </a:r>
          </a:p>
          <a:p>
            <a:r>
              <a:rPr lang="en-US" sz="1100" dirty="0"/>
              <a:t>Verify BES Acct: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168250" y="4053136"/>
            <a:ext cx="25920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ITPRAS</a:t>
            </a:r>
          </a:p>
          <a:p>
            <a:r>
              <a:rPr lang="en-US" sz="1100" dirty="0"/>
              <a:t>Verify ITPRAS Acct: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3837621" y="446224"/>
            <a:ext cx="665843" cy="16638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27" name="Rectangle 126"/>
          <p:cNvSpPr/>
          <p:nvPr/>
        </p:nvSpPr>
        <p:spPr>
          <a:xfrm>
            <a:off x="1803260" y="451521"/>
            <a:ext cx="632428" cy="170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28" name="Rectangle 127"/>
          <p:cNvSpPr/>
          <p:nvPr/>
        </p:nvSpPr>
        <p:spPr>
          <a:xfrm>
            <a:off x="2023264" y="742737"/>
            <a:ext cx="824845" cy="207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Short Term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011044" y="773672"/>
            <a:ext cx="694777" cy="181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32" name="Rectangle 131"/>
          <p:cNvSpPr/>
          <p:nvPr/>
        </p:nvSpPr>
        <p:spPr>
          <a:xfrm>
            <a:off x="2445996" y="1555000"/>
            <a:ext cx="1377984" cy="229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33" name="Rectangle 132"/>
          <p:cNvSpPr/>
          <p:nvPr/>
        </p:nvSpPr>
        <p:spPr>
          <a:xfrm>
            <a:off x="1499268" y="1555000"/>
            <a:ext cx="393936" cy="229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34" name="Rectangle 133"/>
          <p:cNvSpPr/>
          <p:nvPr/>
        </p:nvSpPr>
        <p:spPr>
          <a:xfrm>
            <a:off x="1273311" y="1932620"/>
            <a:ext cx="623835" cy="229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35" name="Rectangle 134"/>
          <p:cNvSpPr/>
          <p:nvPr/>
        </p:nvSpPr>
        <p:spPr>
          <a:xfrm>
            <a:off x="3182343" y="1891674"/>
            <a:ext cx="1219134" cy="229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36" name="Rectangle 135"/>
          <p:cNvSpPr/>
          <p:nvPr/>
        </p:nvSpPr>
        <p:spPr>
          <a:xfrm>
            <a:off x="5170508" y="1889819"/>
            <a:ext cx="665898" cy="229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37" name="Rectangle 136"/>
          <p:cNvSpPr/>
          <p:nvPr/>
        </p:nvSpPr>
        <p:spPr>
          <a:xfrm>
            <a:off x="7352792" y="1886752"/>
            <a:ext cx="1109482" cy="229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38" name="TextBox 137"/>
          <p:cNvSpPr txBox="1"/>
          <p:nvPr/>
        </p:nvSpPr>
        <p:spPr>
          <a:xfrm>
            <a:off x="5251421" y="2549006"/>
            <a:ext cx="12885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Bldg</a:t>
            </a:r>
            <a:r>
              <a:rPr lang="en-US" sz="1100" dirty="0"/>
              <a:t>: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6323101" y="2548755"/>
            <a:ext cx="852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WIN: 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7186819" y="2566959"/>
            <a:ext cx="772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Data Port: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4187878" y="2244676"/>
            <a:ext cx="1798495" cy="241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42" name="Rectangle 141"/>
          <p:cNvSpPr/>
          <p:nvPr/>
        </p:nvSpPr>
        <p:spPr>
          <a:xfrm>
            <a:off x="1119048" y="2294668"/>
            <a:ext cx="1765990" cy="208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43" name="Rectangle 142"/>
          <p:cNvSpPr/>
          <p:nvPr/>
        </p:nvSpPr>
        <p:spPr>
          <a:xfrm>
            <a:off x="5657818" y="2566959"/>
            <a:ext cx="623835" cy="2297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44" name="Rectangle 143"/>
          <p:cNvSpPr/>
          <p:nvPr/>
        </p:nvSpPr>
        <p:spPr>
          <a:xfrm>
            <a:off x="6749314" y="2569068"/>
            <a:ext cx="397296" cy="24282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45" name="Rectangle 144"/>
          <p:cNvSpPr/>
          <p:nvPr/>
        </p:nvSpPr>
        <p:spPr>
          <a:xfrm>
            <a:off x="7883742" y="2574991"/>
            <a:ext cx="623835" cy="2297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46" name="Rectangle 145"/>
          <p:cNvSpPr/>
          <p:nvPr/>
        </p:nvSpPr>
        <p:spPr>
          <a:xfrm>
            <a:off x="1986827" y="4256958"/>
            <a:ext cx="1002524" cy="2345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1619923" y="4765861"/>
            <a:ext cx="1002524" cy="2345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2032644" y="5013060"/>
            <a:ext cx="1002524" cy="2345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4416301" y="4253250"/>
            <a:ext cx="1002524" cy="2345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5250050" y="4762245"/>
            <a:ext cx="1002524" cy="2345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4133183" y="4928968"/>
            <a:ext cx="1002524" cy="2345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2175877" y="5470643"/>
            <a:ext cx="1002524" cy="2017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1637238" y="5679315"/>
            <a:ext cx="1002524" cy="2345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5141453" y="5465492"/>
            <a:ext cx="1069320" cy="244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4310945" y="5681725"/>
            <a:ext cx="1002524" cy="1735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4755311" y="5888019"/>
            <a:ext cx="1002524" cy="2017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1018635" y="2570640"/>
            <a:ext cx="3986443" cy="21576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6997818" y="3866239"/>
            <a:ext cx="2306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Notes/Comments: 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6757863" y="4161174"/>
            <a:ext cx="1665407" cy="17400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ounded Rectangle 159"/>
          <p:cNvSpPr/>
          <p:nvPr/>
        </p:nvSpPr>
        <p:spPr>
          <a:xfrm>
            <a:off x="584181" y="3585092"/>
            <a:ext cx="1588522" cy="26449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Change Status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500007" y="6554034"/>
            <a:ext cx="19628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Admin Complete Date: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2587536" y="6537826"/>
            <a:ext cx="23212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Admin Comments: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3777502" y="6530891"/>
            <a:ext cx="4580678" cy="24660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1893204" y="6549140"/>
            <a:ext cx="623835" cy="2297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65" name="Rounded Rectangle 164"/>
          <p:cNvSpPr/>
          <p:nvPr/>
        </p:nvSpPr>
        <p:spPr>
          <a:xfrm>
            <a:off x="2178978" y="3588220"/>
            <a:ext cx="1185812" cy="2580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AC/S G-1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4132899" y="1532961"/>
            <a:ext cx="14655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Email Address: 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5135838" y="1527285"/>
            <a:ext cx="1109482" cy="229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68" name="TextBox 167"/>
          <p:cNvSpPr txBox="1"/>
          <p:nvPr/>
        </p:nvSpPr>
        <p:spPr>
          <a:xfrm>
            <a:off x="6042585" y="2226570"/>
            <a:ext cx="17886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Actual Return Date: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7289213" y="2228310"/>
            <a:ext cx="1180912" cy="2563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70" name="Rounded Rectangle 169"/>
          <p:cNvSpPr/>
          <p:nvPr/>
        </p:nvSpPr>
        <p:spPr>
          <a:xfrm>
            <a:off x="4544016" y="3593707"/>
            <a:ext cx="1185812" cy="2580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AC/S G-4</a:t>
            </a:r>
          </a:p>
        </p:txBody>
      </p:sp>
      <p:sp>
        <p:nvSpPr>
          <p:cNvPr id="171" name="Rounded Rectangle 170"/>
          <p:cNvSpPr/>
          <p:nvPr/>
        </p:nvSpPr>
        <p:spPr>
          <a:xfrm>
            <a:off x="3368310" y="3584097"/>
            <a:ext cx="1185812" cy="2580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AC/S G-2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2000672" y="1003828"/>
            <a:ext cx="363793" cy="197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39" name="Rounded Rectangle 338"/>
          <p:cNvSpPr/>
          <p:nvPr/>
        </p:nvSpPr>
        <p:spPr>
          <a:xfrm>
            <a:off x="5749729" y="3584097"/>
            <a:ext cx="1185812" cy="2724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AC/S G-6</a:t>
            </a:r>
          </a:p>
        </p:txBody>
      </p:sp>
      <p:sp>
        <p:nvSpPr>
          <p:cNvPr id="340" name="Rounded Rectangle 339"/>
          <p:cNvSpPr/>
          <p:nvPr/>
        </p:nvSpPr>
        <p:spPr>
          <a:xfrm>
            <a:off x="6935541" y="3580029"/>
            <a:ext cx="1185812" cy="2805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HCM</a:t>
            </a:r>
          </a:p>
        </p:txBody>
      </p:sp>
      <p:sp>
        <p:nvSpPr>
          <p:cNvPr id="341" name="Rounded Rectangle 340"/>
          <p:cNvSpPr/>
          <p:nvPr/>
        </p:nvSpPr>
        <p:spPr>
          <a:xfrm>
            <a:off x="8123867" y="3584097"/>
            <a:ext cx="1185812" cy="2793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OPS</a:t>
            </a:r>
          </a:p>
        </p:txBody>
      </p:sp>
      <p:sp>
        <p:nvSpPr>
          <p:cNvPr id="342" name="Rounded Rectangle 341"/>
          <p:cNvSpPr/>
          <p:nvPr/>
        </p:nvSpPr>
        <p:spPr>
          <a:xfrm>
            <a:off x="9311933" y="3584097"/>
            <a:ext cx="1185812" cy="2793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MILITARY</a:t>
            </a:r>
          </a:p>
        </p:txBody>
      </p:sp>
      <p:sp>
        <p:nvSpPr>
          <p:cNvPr id="375" name="TextBox 374"/>
          <p:cNvSpPr txBox="1"/>
          <p:nvPr/>
        </p:nvSpPr>
        <p:spPr>
          <a:xfrm>
            <a:off x="6323101" y="1489714"/>
            <a:ext cx="16437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Current Location:</a:t>
            </a:r>
          </a:p>
        </p:txBody>
      </p:sp>
      <p:sp>
        <p:nvSpPr>
          <p:cNvPr id="376" name="Rectangle 375"/>
          <p:cNvSpPr/>
          <p:nvPr/>
        </p:nvSpPr>
        <p:spPr>
          <a:xfrm>
            <a:off x="7470200" y="1517830"/>
            <a:ext cx="522247" cy="229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77" name="TextBox 376"/>
          <p:cNvSpPr txBox="1"/>
          <p:nvPr/>
        </p:nvSpPr>
        <p:spPr>
          <a:xfrm>
            <a:off x="7974697" y="1481704"/>
            <a:ext cx="16437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Destination:</a:t>
            </a:r>
          </a:p>
        </p:txBody>
      </p:sp>
      <p:sp>
        <p:nvSpPr>
          <p:cNvPr id="378" name="Rectangle 377"/>
          <p:cNvSpPr/>
          <p:nvPr/>
        </p:nvSpPr>
        <p:spPr>
          <a:xfrm>
            <a:off x="8847660" y="1508990"/>
            <a:ext cx="522247" cy="229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81" name="Rectangle 380"/>
          <p:cNvSpPr/>
          <p:nvPr/>
        </p:nvSpPr>
        <p:spPr>
          <a:xfrm>
            <a:off x="6404980" y="1436051"/>
            <a:ext cx="3138895" cy="37607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4951811" y="371039"/>
            <a:ext cx="389584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Effective Duration(X Days) = Effective Move Date – Today</a:t>
            </a:r>
          </a:p>
          <a:p>
            <a:r>
              <a:rPr lang="en-US" sz="1100" dirty="0"/>
              <a:t>Actual Duration(X Days) = Actual Move Date - Today </a:t>
            </a:r>
          </a:p>
          <a:p>
            <a:r>
              <a:rPr lang="en-U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8867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/>
          <p:cNvSpPr/>
          <p:nvPr/>
        </p:nvSpPr>
        <p:spPr>
          <a:xfrm>
            <a:off x="309505" y="0"/>
            <a:ext cx="11738562" cy="685800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94" name="Rectangle 93"/>
          <p:cNvSpPr/>
          <p:nvPr/>
        </p:nvSpPr>
        <p:spPr>
          <a:xfrm>
            <a:off x="532296" y="50692"/>
            <a:ext cx="11304103" cy="1196631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95" name="Rectangle 94"/>
          <p:cNvSpPr/>
          <p:nvPr/>
        </p:nvSpPr>
        <p:spPr>
          <a:xfrm>
            <a:off x="541867" y="1280301"/>
            <a:ext cx="11320958" cy="1735480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96" name="Rectangle 95"/>
          <p:cNvSpPr/>
          <p:nvPr/>
        </p:nvSpPr>
        <p:spPr>
          <a:xfrm>
            <a:off x="532295" y="3090403"/>
            <a:ext cx="11304103" cy="3143494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97" name="TextBox 96"/>
          <p:cNvSpPr txBox="1"/>
          <p:nvPr/>
        </p:nvSpPr>
        <p:spPr>
          <a:xfrm>
            <a:off x="521677" y="90955"/>
            <a:ext cx="1584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Processing Time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06074" y="1259645"/>
            <a:ext cx="1616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Personnel Info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17243" y="3244403"/>
            <a:ext cx="2795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Change Actions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524104" y="6297350"/>
            <a:ext cx="11312294" cy="525554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01" name="TextBox 100"/>
          <p:cNvSpPr txBox="1"/>
          <p:nvPr/>
        </p:nvSpPr>
        <p:spPr>
          <a:xfrm>
            <a:off x="506074" y="6297350"/>
            <a:ext cx="15517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Administrative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06074" y="401146"/>
            <a:ext cx="15226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Effective Move Date: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580290" y="402042"/>
            <a:ext cx="38958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Actual Move  Date: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95867" y="707313"/>
            <a:ext cx="1751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Type of Internal Change: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69349" y="724058"/>
            <a:ext cx="11913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Projected Return: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08504" y="1549525"/>
            <a:ext cx="1714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Source (Rank):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917527" y="1554049"/>
            <a:ext cx="19925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Name: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02142" y="1006242"/>
            <a:ext cx="1752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Cancel Internal Change? 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05196" y="1893829"/>
            <a:ext cx="831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Losing Org: 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4350644" y="1870840"/>
            <a:ext cx="1638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Gaining Org: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853048" y="1873386"/>
            <a:ext cx="14188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Losing Work Section: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957209" y="1876516"/>
            <a:ext cx="16437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Gaining Work Section: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07445" y="2248385"/>
            <a:ext cx="2117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Position: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972605" y="2223083"/>
            <a:ext cx="1350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  <a:r>
              <a:rPr lang="en-US" sz="1100" baseline="30000" dirty="0"/>
              <a:t>st</a:t>
            </a:r>
            <a:r>
              <a:rPr lang="en-US" sz="1100" dirty="0"/>
              <a:t> Line Supervisor: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24104" y="5285056"/>
            <a:ext cx="20802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ITAM</a:t>
            </a:r>
          </a:p>
          <a:p>
            <a:r>
              <a:rPr lang="en-US" sz="1100" dirty="0"/>
              <a:t>Equipment Setup/On-hand:</a:t>
            </a:r>
          </a:p>
          <a:p>
            <a:r>
              <a:rPr lang="en-US" sz="1100" dirty="0"/>
              <a:t>Update Database:</a:t>
            </a:r>
          </a:p>
          <a:p>
            <a:endParaRPr lang="en-US" sz="1100" dirty="0"/>
          </a:p>
        </p:txBody>
      </p:sp>
      <p:sp>
        <p:nvSpPr>
          <p:cNvPr id="118" name="TextBox 117"/>
          <p:cNvSpPr txBox="1"/>
          <p:nvPr/>
        </p:nvSpPr>
        <p:spPr>
          <a:xfrm>
            <a:off x="501378" y="2533673"/>
            <a:ext cx="1021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Notes: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34049" y="4537786"/>
            <a:ext cx="19512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100" b="1" dirty="0"/>
              <a:t>Cyber Security:</a:t>
            </a:r>
          </a:p>
          <a:p>
            <a:pPr>
              <a:spcAft>
                <a:spcPts val="300"/>
              </a:spcAft>
            </a:pPr>
            <a:r>
              <a:rPr lang="en-US" sz="1100" dirty="0"/>
              <a:t>Verify Alt Token:</a:t>
            </a:r>
          </a:p>
          <a:p>
            <a:pPr>
              <a:spcAft>
                <a:spcPts val="300"/>
              </a:spcAft>
            </a:pPr>
            <a:r>
              <a:rPr lang="en-US" sz="1100" dirty="0"/>
              <a:t>Verify Admin/Dev Accts: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535482" y="4049999"/>
            <a:ext cx="21151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/>
              <a:t>BizApps</a:t>
            </a:r>
            <a:endParaRPr lang="en-US" sz="1100" b="1" dirty="0"/>
          </a:p>
          <a:p>
            <a:r>
              <a:rPr lang="en-US" sz="1100" dirty="0"/>
              <a:t>Verify SCO/SCA Status: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164764" y="5292702"/>
            <a:ext cx="24616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"/>
              </a:spcBef>
            </a:pPr>
            <a:r>
              <a:rPr lang="en-US" sz="1100" b="1" dirty="0"/>
              <a:t>Systems Administration</a:t>
            </a:r>
          </a:p>
          <a:p>
            <a:pPr>
              <a:spcBef>
                <a:spcPts val="20"/>
              </a:spcBef>
            </a:pPr>
            <a:r>
              <a:rPr lang="en-US" sz="1100" dirty="0"/>
              <a:t>Verify group mailbox ownership:</a:t>
            </a:r>
          </a:p>
          <a:p>
            <a:pPr>
              <a:spcBef>
                <a:spcPts val="20"/>
              </a:spcBef>
            </a:pPr>
            <a:r>
              <a:rPr lang="en-US" sz="1100" dirty="0"/>
              <a:t>Verify SIPR Token:</a:t>
            </a:r>
          </a:p>
          <a:p>
            <a:pPr>
              <a:spcBef>
                <a:spcPts val="20"/>
              </a:spcBef>
            </a:pPr>
            <a:r>
              <a:rPr lang="en-US" sz="1100" dirty="0"/>
              <a:t>Verify SD/DL Membership: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3146807" y="4550699"/>
            <a:ext cx="52977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Mobile </a:t>
            </a:r>
            <a:r>
              <a:rPr lang="en-US" sz="1100" b="1" dirty="0" err="1"/>
              <a:t>Comm</a:t>
            </a:r>
            <a:r>
              <a:rPr lang="en-US" sz="1100" b="1" dirty="0"/>
              <a:t>/Software</a:t>
            </a:r>
          </a:p>
          <a:p>
            <a:r>
              <a:rPr lang="en-US" sz="1100" dirty="0"/>
              <a:t>Update Software License Database:</a:t>
            </a:r>
          </a:p>
          <a:p>
            <a:r>
              <a:rPr lang="en-US" sz="1100" dirty="0"/>
              <a:t>Verify BES Acct: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168250" y="4053136"/>
            <a:ext cx="25920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ITPRAS</a:t>
            </a:r>
          </a:p>
          <a:p>
            <a:r>
              <a:rPr lang="en-US" sz="1100" dirty="0"/>
              <a:t>Verify ITPRAS Acct: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3837621" y="446224"/>
            <a:ext cx="665843" cy="16638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27" name="Rectangle 126"/>
          <p:cNvSpPr/>
          <p:nvPr/>
        </p:nvSpPr>
        <p:spPr>
          <a:xfrm>
            <a:off x="1803260" y="451521"/>
            <a:ext cx="632428" cy="170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28" name="Rectangle 127"/>
          <p:cNvSpPr/>
          <p:nvPr/>
        </p:nvSpPr>
        <p:spPr>
          <a:xfrm>
            <a:off x="2023264" y="742737"/>
            <a:ext cx="824845" cy="207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Internal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011044" y="773672"/>
            <a:ext cx="694777" cy="181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32" name="Rectangle 131"/>
          <p:cNvSpPr/>
          <p:nvPr/>
        </p:nvSpPr>
        <p:spPr>
          <a:xfrm>
            <a:off x="2475772" y="1553825"/>
            <a:ext cx="1377984" cy="229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33" name="Rectangle 132"/>
          <p:cNvSpPr/>
          <p:nvPr/>
        </p:nvSpPr>
        <p:spPr>
          <a:xfrm>
            <a:off x="1499268" y="1555000"/>
            <a:ext cx="393936" cy="229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34" name="Rectangle 133"/>
          <p:cNvSpPr/>
          <p:nvPr/>
        </p:nvSpPr>
        <p:spPr>
          <a:xfrm>
            <a:off x="1273311" y="1932620"/>
            <a:ext cx="623835" cy="229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35" name="Rectangle 134"/>
          <p:cNvSpPr/>
          <p:nvPr/>
        </p:nvSpPr>
        <p:spPr>
          <a:xfrm>
            <a:off x="3182343" y="1891674"/>
            <a:ext cx="1219134" cy="229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36" name="Rectangle 135"/>
          <p:cNvSpPr/>
          <p:nvPr/>
        </p:nvSpPr>
        <p:spPr>
          <a:xfrm>
            <a:off x="5170508" y="1889819"/>
            <a:ext cx="665898" cy="229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37" name="Rectangle 136"/>
          <p:cNvSpPr/>
          <p:nvPr/>
        </p:nvSpPr>
        <p:spPr>
          <a:xfrm>
            <a:off x="7352792" y="1886752"/>
            <a:ext cx="1109482" cy="229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38" name="TextBox 137"/>
          <p:cNvSpPr txBox="1"/>
          <p:nvPr/>
        </p:nvSpPr>
        <p:spPr>
          <a:xfrm>
            <a:off x="5251421" y="2549006"/>
            <a:ext cx="12885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Bldg</a:t>
            </a:r>
            <a:r>
              <a:rPr lang="en-US" sz="1100" dirty="0"/>
              <a:t>: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6323101" y="2548755"/>
            <a:ext cx="852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WIN: 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7186819" y="2566959"/>
            <a:ext cx="772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Data Port: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4244090" y="2253248"/>
            <a:ext cx="1798495" cy="241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42" name="Rectangle 141"/>
          <p:cNvSpPr/>
          <p:nvPr/>
        </p:nvSpPr>
        <p:spPr>
          <a:xfrm>
            <a:off x="1119048" y="2294668"/>
            <a:ext cx="1765990" cy="208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43" name="Rectangle 142"/>
          <p:cNvSpPr/>
          <p:nvPr/>
        </p:nvSpPr>
        <p:spPr>
          <a:xfrm>
            <a:off x="5626373" y="2566959"/>
            <a:ext cx="623835" cy="2297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44" name="Rectangle 143"/>
          <p:cNvSpPr/>
          <p:nvPr/>
        </p:nvSpPr>
        <p:spPr>
          <a:xfrm>
            <a:off x="6749314" y="2569068"/>
            <a:ext cx="397296" cy="24282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45" name="Rectangle 144"/>
          <p:cNvSpPr/>
          <p:nvPr/>
        </p:nvSpPr>
        <p:spPr>
          <a:xfrm>
            <a:off x="7883742" y="2574991"/>
            <a:ext cx="623835" cy="2297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46" name="Rectangle 145"/>
          <p:cNvSpPr/>
          <p:nvPr/>
        </p:nvSpPr>
        <p:spPr>
          <a:xfrm>
            <a:off x="1986827" y="4256958"/>
            <a:ext cx="1002524" cy="2345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1619923" y="4765861"/>
            <a:ext cx="1002524" cy="2345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2032644" y="5013060"/>
            <a:ext cx="1002524" cy="2345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4416301" y="4253250"/>
            <a:ext cx="1002524" cy="2345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5250050" y="4762245"/>
            <a:ext cx="1002524" cy="2345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4133183" y="4928968"/>
            <a:ext cx="1002524" cy="2345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2175877" y="5470643"/>
            <a:ext cx="1002524" cy="2017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1637238" y="5679315"/>
            <a:ext cx="1002524" cy="2345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5141453" y="5465492"/>
            <a:ext cx="1069320" cy="244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4310945" y="5681725"/>
            <a:ext cx="1002524" cy="1735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4755311" y="5888019"/>
            <a:ext cx="1002524" cy="2017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996129" y="2579080"/>
            <a:ext cx="3986443" cy="21576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6997818" y="3866239"/>
            <a:ext cx="2306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Notes/Comments: 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6757863" y="4161174"/>
            <a:ext cx="1665407" cy="17400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ounded Rectangle 159"/>
          <p:cNvSpPr/>
          <p:nvPr/>
        </p:nvSpPr>
        <p:spPr>
          <a:xfrm>
            <a:off x="584181" y="3585092"/>
            <a:ext cx="1588522" cy="26449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Change Status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500007" y="6554034"/>
            <a:ext cx="19628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Admin Complete Date: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2587536" y="6537826"/>
            <a:ext cx="23212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Admin Comments: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3777502" y="6530891"/>
            <a:ext cx="4580678" cy="24660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1893204" y="6549140"/>
            <a:ext cx="623835" cy="2297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65" name="Rounded Rectangle 164"/>
          <p:cNvSpPr/>
          <p:nvPr/>
        </p:nvSpPr>
        <p:spPr>
          <a:xfrm>
            <a:off x="2178978" y="3588220"/>
            <a:ext cx="1185812" cy="2580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AC/S G-1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4132899" y="1532961"/>
            <a:ext cx="14655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Email Address: 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5135838" y="1527285"/>
            <a:ext cx="1109482" cy="229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68" name="TextBox 167"/>
          <p:cNvSpPr txBox="1"/>
          <p:nvPr/>
        </p:nvSpPr>
        <p:spPr>
          <a:xfrm>
            <a:off x="6042585" y="2226570"/>
            <a:ext cx="17886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Actual Return Date: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7289213" y="2228310"/>
            <a:ext cx="1180912" cy="2563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70" name="Rounded Rectangle 169"/>
          <p:cNvSpPr/>
          <p:nvPr/>
        </p:nvSpPr>
        <p:spPr>
          <a:xfrm>
            <a:off x="4544016" y="3593707"/>
            <a:ext cx="1185812" cy="2580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AC/S G-4</a:t>
            </a:r>
          </a:p>
        </p:txBody>
      </p:sp>
      <p:sp>
        <p:nvSpPr>
          <p:cNvPr id="171" name="Rounded Rectangle 170"/>
          <p:cNvSpPr/>
          <p:nvPr/>
        </p:nvSpPr>
        <p:spPr>
          <a:xfrm>
            <a:off x="3368310" y="3584097"/>
            <a:ext cx="1185812" cy="2580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AC/S G-2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2000672" y="1003828"/>
            <a:ext cx="363793" cy="197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39" name="Rounded Rectangle 338"/>
          <p:cNvSpPr/>
          <p:nvPr/>
        </p:nvSpPr>
        <p:spPr>
          <a:xfrm>
            <a:off x="5749729" y="3584097"/>
            <a:ext cx="1185812" cy="2724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AC/S G-6</a:t>
            </a:r>
          </a:p>
        </p:txBody>
      </p:sp>
      <p:sp>
        <p:nvSpPr>
          <p:cNvPr id="340" name="Rounded Rectangle 339"/>
          <p:cNvSpPr/>
          <p:nvPr/>
        </p:nvSpPr>
        <p:spPr>
          <a:xfrm>
            <a:off x="6935541" y="3580029"/>
            <a:ext cx="1185812" cy="2805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HCM</a:t>
            </a:r>
          </a:p>
        </p:txBody>
      </p:sp>
      <p:sp>
        <p:nvSpPr>
          <p:cNvPr id="341" name="Rounded Rectangle 340"/>
          <p:cNvSpPr/>
          <p:nvPr/>
        </p:nvSpPr>
        <p:spPr>
          <a:xfrm>
            <a:off x="8123867" y="3584097"/>
            <a:ext cx="1185812" cy="2793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OPS</a:t>
            </a:r>
          </a:p>
        </p:txBody>
      </p:sp>
      <p:sp>
        <p:nvSpPr>
          <p:cNvPr id="342" name="Rounded Rectangle 341"/>
          <p:cNvSpPr/>
          <p:nvPr/>
        </p:nvSpPr>
        <p:spPr>
          <a:xfrm>
            <a:off x="9311933" y="3584097"/>
            <a:ext cx="1185812" cy="2793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MILITARY</a:t>
            </a:r>
          </a:p>
        </p:txBody>
      </p:sp>
      <p:sp>
        <p:nvSpPr>
          <p:cNvPr id="375" name="TextBox 374"/>
          <p:cNvSpPr txBox="1"/>
          <p:nvPr/>
        </p:nvSpPr>
        <p:spPr>
          <a:xfrm>
            <a:off x="6323101" y="1489714"/>
            <a:ext cx="16437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Current Location:</a:t>
            </a:r>
          </a:p>
        </p:txBody>
      </p:sp>
      <p:sp>
        <p:nvSpPr>
          <p:cNvPr id="376" name="Rectangle 375"/>
          <p:cNvSpPr/>
          <p:nvPr/>
        </p:nvSpPr>
        <p:spPr>
          <a:xfrm>
            <a:off x="7470200" y="1517830"/>
            <a:ext cx="522247" cy="229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77" name="TextBox 376"/>
          <p:cNvSpPr txBox="1"/>
          <p:nvPr/>
        </p:nvSpPr>
        <p:spPr>
          <a:xfrm>
            <a:off x="7974697" y="1481704"/>
            <a:ext cx="16437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Destination:</a:t>
            </a:r>
          </a:p>
        </p:txBody>
      </p:sp>
      <p:sp>
        <p:nvSpPr>
          <p:cNvPr id="378" name="Rectangle 377"/>
          <p:cNvSpPr/>
          <p:nvPr/>
        </p:nvSpPr>
        <p:spPr>
          <a:xfrm>
            <a:off x="8847660" y="1508990"/>
            <a:ext cx="522247" cy="229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81" name="Rectangle 380"/>
          <p:cNvSpPr/>
          <p:nvPr/>
        </p:nvSpPr>
        <p:spPr>
          <a:xfrm>
            <a:off x="6404980" y="1436051"/>
            <a:ext cx="3138895" cy="37607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5313469" y="370376"/>
            <a:ext cx="389584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Effective Duration(X Days) = Effective Move Date – Today</a:t>
            </a:r>
          </a:p>
          <a:p>
            <a:r>
              <a:rPr lang="en-US" sz="1100" dirty="0"/>
              <a:t>Actual Duration(X Days) = Actual Move Date - Today </a:t>
            </a:r>
          </a:p>
          <a:p>
            <a:r>
              <a:rPr lang="en-U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9579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/>
          <p:cNvSpPr/>
          <p:nvPr/>
        </p:nvSpPr>
        <p:spPr>
          <a:xfrm>
            <a:off x="309505" y="0"/>
            <a:ext cx="11738562" cy="685800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94" name="Rectangle 93"/>
          <p:cNvSpPr/>
          <p:nvPr/>
        </p:nvSpPr>
        <p:spPr>
          <a:xfrm>
            <a:off x="532296" y="50692"/>
            <a:ext cx="11304103" cy="1196631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95" name="Rectangle 94"/>
          <p:cNvSpPr/>
          <p:nvPr/>
        </p:nvSpPr>
        <p:spPr>
          <a:xfrm>
            <a:off x="541867" y="1280301"/>
            <a:ext cx="11320958" cy="1735480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96" name="Rectangle 95"/>
          <p:cNvSpPr/>
          <p:nvPr/>
        </p:nvSpPr>
        <p:spPr>
          <a:xfrm>
            <a:off x="532295" y="3090403"/>
            <a:ext cx="11304103" cy="3143494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97" name="TextBox 96"/>
          <p:cNvSpPr txBox="1"/>
          <p:nvPr/>
        </p:nvSpPr>
        <p:spPr>
          <a:xfrm>
            <a:off x="521677" y="90955"/>
            <a:ext cx="1584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Processing Time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06074" y="1259645"/>
            <a:ext cx="1616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Personnel Info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17243" y="3244403"/>
            <a:ext cx="2795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Change Actions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524104" y="6297350"/>
            <a:ext cx="11312294" cy="525554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01" name="TextBox 100"/>
          <p:cNvSpPr txBox="1"/>
          <p:nvPr/>
        </p:nvSpPr>
        <p:spPr>
          <a:xfrm>
            <a:off x="506074" y="6297350"/>
            <a:ext cx="15517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Administrative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06074" y="401146"/>
            <a:ext cx="15226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Effective Move Date: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95867" y="707313"/>
            <a:ext cx="1751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Type of Internal Change: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515348" y="401225"/>
            <a:ext cx="11913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Projected Return: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08504" y="1549525"/>
            <a:ext cx="1714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Source (Rank):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917527" y="1554049"/>
            <a:ext cx="19925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Name: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02142" y="1006242"/>
            <a:ext cx="1752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Cancel Internal Change? 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05196" y="1893829"/>
            <a:ext cx="831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Losing Org: 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4350644" y="1870840"/>
            <a:ext cx="1638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Gaining Org: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853048" y="1873386"/>
            <a:ext cx="14188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Losing Work Section: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957209" y="1876516"/>
            <a:ext cx="16437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Gaining Work Section: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07445" y="2248385"/>
            <a:ext cx="2117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Position: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972605" y="2223083"/>
            <a:ext cx="1350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  <a:r>
              <a:rPr lang="en-US" sz="1100" baseline="30000" dirty="0"/>
              <a:t>st</a:t>
            </a:r>
            <a:r>
              <a:rPr lang="en-US" sz="1100" dirty="0"/>
              <a:t> Line Supervisor: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24104" y="5285056"/>
            <a:ext cx="20802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ITAM</a:t>
            </a:r>
          </a:p>
          <a:p>
            <a:r>
              <a:rPr lang="en-US" sz="1100" dirty="0"/>
              <a:t>Equipment Setup/On-hand:</a:t>
            </a:r>
          </a:p>
          <a:p>
            <a:r>
              <a:rPr lang="en-US" sz="1100" dirty="0"/>
              <a:t>Update Database:</a:t>
            </a:r>
          </a:p>
          <a:p>
            <a:endParaRPr lang="en-US" sz="1100" dirty="0"/>
          </a:p>
        </p:txBody>
      </p:sp>
      <p:sp>
        <p:nvSpPr>
          <p:cNvPr id="118" name="TextBox 117"/>
          <p:cNvSpPr txBox="1"/>
          <p:nvPr/>
        </p:nvSpPr>
        <p:spPr>
          <a:xfrm>
            <a:off x="501378" y="2533673"/>
            <a:ext cx="1021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Notes: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34049" y="4537786"/>
            <a:ext cx="19512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100" b="1" dirty="0"/>
              <a:t>Cyber Security:</a:t>
            </a:r>
          </a:p>
          <a:p>
            <a:pPr>
              <a:spcAft>
                <a:spcPts val="300"/>
              </a:spcAft>
            </a:pPr>
            <a:r>
              <a:rPr lang="en-US" sz="1100" dirty="0"/>
              <a:t>Verify Alt Token:</a:t>
            </a:r>
          </a:p>
          <a:p>
            <a:pPr>
              <a:spcAft>
                <a:spcPts val="300"/>
              </a:spcAft>
            </a:pPr>
            <a:r>
              <a:rPr lang="en-US" sz="1100" dirty="0"/>
              <a:t>Verify Admin/Dev Accts: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535482" y="4049999"/>
            <a:ext cx="21151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/>
              <a:t>BizApps</a:t>
            </a:r>
            <a:endParaRPr lang="en-US" sz="1100" b="1" dirty="0"/>
          </a:p>
          <a:p>
            <a:r>
              <a:rPr lang="en-US" sz="1100" dirty="0"/>
              <a:t>Verify SCO/SCA Status: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164764" y="5292702"/>
            <a:ext cx="24616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"/>
              </a:spcBef>
            </a:pPr>
            <a:r>
              <a:rPr lang="en-US" sz="1100" b="1" dirty="0"/>
              <a:t>Systems Administration</a:t>
            </a:r>
          </a:p>
          <a:p>
            <a:pPr>
              <a:spcBef>
                <a:spcPts val="20"/>
              </a:spcBef>
            </a:pPr>
            <a:r>
              <a:rPr lang="en-US" sz="1100" dirty="0"/>
              <a:t>Verify group mailbox ownership:</a:t>
            </a:r>
          </a:p>
          <a:p>
            <a:pPr>
              <a:spcBef>
                <a:spcPts val="20"/>
              </a:spcBef>
            </a:pPr>
            <a:r>
              <a:rPr lang="en-US" sz="1100" dirty="0"/>
              <a:t>Verify SIPR Token:</a:t>
            </a:r>
          </a:p>
          <a:p>
            <a:pPr>
              <a:spcBef>
                <a:spcPts val="20"/>
              </a:spcBef>
            </a:pPr>
            <a:r>
              <a:rPr lang="en-US" sz="1100" dirty="0"/>
              <a:t>Verify SD/DL Membership: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3146807" y="4550699"/>
            <a:ext cx="52977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Mobile </a:t>
            </a:r>
            <a:r>
              <a:rPr lang="en-US" sz="1100" b="1" dirty="0" err="1"/>
              <a:t>Comm</a:t>
            </a:r>
            <a:r>
              <a:rPr lang="en-US" sz="1100" b="1" dirty="0"/>
              <a:t>/Software</a:t>
            </a:r>
          </a:p>
          <a:p>
            <a:r>
              <a:rPr lang="en-US" sz="1100" dirty="0"/>
              <a:t>Update Software License Database:</a:t>
            </a:r>
          </a:p>
          <a:p>
            <a:r>
              <a:rPr lang="en-US" sz="1100" dirty="0"/>
              <a:t>Verify BES Acct: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168250" y="4053136"/>
            <a:ext cx="25920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ITPRAS</a:t>
            </a:r>
          </a:p>
          <a:p>
            <a:r>
              <a:rPr lang="en-US" sz="1100" dirty="0"/>
              <a:t>Verify ITPRAS Acct: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1803260" y="451521"/>
            <a:ext cx="632428" cy="170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28" name="Rectangle 127"/>
          <p:cNvSpPr/>
          <p:nvPr/>
        </p:nvSpPr>
        <p:spPr>
          <a:xfrm>
            <a:off x="2023264" y="742737"/>
            <a:ext cx="1123543" cy="207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Seat Change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3664411" y="445663"/>
            <a:ext cx="694777" cy="181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32" name="Rectangle 131"/>
          <p:cNvSpPr/>
          <p:nvPr/>
        </p:nvSpPr>
        <p:spPr>
          <a:xfrm>
            <a:off x="2445996" y="1555000"/>
            <a:ext cx="1377984" cy="229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33" name="Rectangle 132"/>
          <p:cNvSpPr/>
          <p:nvPr/>
        </p:nvSpPr>
        <p:spPr>
          <a:xfrm>
            <a:off x="1499268" y="1555000"/>
            <a:ext cx="393936" cy="229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34" name="Rectangle 133"/>
          <p:cNvSpPr/>
          <p:nvPr/>
        </p:nvSpPr>
        <p:spPr>
          <a:xfrm>
            <a:off x="1273311" y="1932620"/>
            <a:ext cx="623835" cy="229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35" name="Rectangle 134"/>
          <p:cNvSpPr/>
          <p:nvPr/>
        </p:nvSpPr>
        <p:spPr>
          <a:xfrm>
            <a:off x="3182343" y="1891674"/>
            <a:ext cx="1219134" cy="229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36" name="Rectangle 135"/>
          <p:cNvSpPr/>
          <p:nvPr/>
        </p:nvSpPr>
        <p:spPr>
          <a:xfrm>
            <a:off x="5170508" y="1889819"/>
            <a:ext cx="665898" cy="229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37" name="Rectangle 136"/>
          <p:cNvSpPr/>
          <p:nvPr/>
        </p:nvSpPr>
        <p:spPr>
          <a:xfrm>
            <a:off x="7352792" y="1886752"/>
            <a:ext cx="1109482" cy="229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38" name="TextBox 137"/>
          <p:cNvSpPr txBox="1"/>
          <p:nvPr/>
        </p:nvSpPr>
        <p:spPr>
          <a:xfrm>
            <a:off x="5251421" y="2549006"/>
            <a:ext cx="12885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Bldg</a:t>
            </a:r>
            <a:r>
              <a:rPr lang="en-US" sz="1100" dirty="0"/>
              <a:t>: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6323101" y="2548755"/>
            <a:ext cx="852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WIN: 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7186819" y="2566959"/>
            <a:ext cx="772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Data Port: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4187878" y="2244676"/>
            <a:ext cx="1798495" cy="241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42" name="Rectangle 141"/>
          <p:cNvSpPr/>
          <p:nvPr/>
        </p:nvSpPr>
        <p:spPr>
          <a:xfrm>
            <a:off x="1119048" y="2294668"/>
            <a:ext cx="1765990" cy="208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43" name="Rectangle 142"/>
          <p:cNvSpPr/>
          <p:nvPr/>
        </p:nvSpPr>
        <p:spPr>
          <a:xfrm>
            <a:off x="5657818" y="2566959"/>
            <a:ext cx="623835" cy="2297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44" name="Rectangle 143"/>
          <p:cNvSpPr/>
          <p:nvPr/>
        </p:nvSpPr>
        <p:spPr>
          <a:xfrm>
            <a:off x="6749314" y="2569068"/>
            <a:ext cx="397296" cy="24282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45" name="Rectangle 144"/>
          <p:cNvSpPr/>
          <p:nvPr/>
        </p:nvSpPr>
        <p:spPr>
          <a:xfrm>
            <a:off x="7883742" y="2574991"/>
            <a:ext cx="623835" cy="2297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46" name="Rectangle 145"/>
          <p:cNvSpPr/>
          <p:nvPr/>
        </p:nvSpPr>
        <p:spPr>
          <a:xfrm>
            <a:off x="1986827" y="4256958"/>
            <a:ext cx="1002524" cy="2345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1619923" y="4765861"/>
            <a:ext cx="1002524" cy="2345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2032644" y="5013060"/>
            <a:ext cx="1002524" cy="2345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4416301" y="4253250"/>
            <a:ext cx="1002524" cy="2345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5250050" y="4762245"/>
            <a:ext cx="1002524" cy="2345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4133183" y="4928968"/>
            <a:ext cx="1002524" cy="2345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2175877" y="5470643"/>
            <a:ext cx="1002524" cy="2017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1637238" y="5679315"/>
            <a:ext cx="1002524" cy="2345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5141453" y="5465492"/>
            <a:ext cx="1069320" cy="244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4310945" y="5681725"/>
            <a:ext cx="1002524" cy="1735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4755311" y="5888019"/>
            <a:ext cx="1002524" cy="2017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1018635" y="2570640"/>
            <a:ext cx="3986443" cy="21576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6997818" y="3866239"/>
            <a:ext cx="2306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Notes/Comments: 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6757863" y="4161174"/>
            <a:ext cx="1665407" cy="17400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ounded Rectangle 159"/>
          <p:cNvSpPr/>
          <p:nvPr/>
        </p:nvSpPr>
        <p:spPr>
          <a:xfrm>
            <a:off x="584181" y="3585092"/>
            <a:ext cx="1588522" cy="26449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Change Status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500007" y="6554034"/>
            <a:ext cx="19628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Admin Complete Date: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2587536" y="6537826"/>
            <a:ext cx="23212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Admin Comments: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3777502" y="6530891"/>
            <a:ext cx="4580678" cy="24660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1893204" y="6549140"/>
            <a:ext cx="623835" cy="2297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65" name="Rounded Rectangle 164"/>
          <p:cNvSpPr/>
          <p:nvPr/>
        </p:nvSpPr>
        <p:spPr>
          <a:xfrm>
            <a:off x="2178978" y="3588220"/>
            <a:ext cx="1185812" cy="2580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AC/S G-1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4132899" y="1532961"/>
            <a:ext cx="14655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Email Address: 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5135838" y="1527285"/>
            <a:ext cx="1109482" cy="229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68" name="TextBox 167"/>
          <p:cNvSpPr txBox="1"/>
          <p:nvPr/>
        </p:nvSpPr>
        <p:spPr>
          <a:xfrm>
            <a:off x="6042585" y="2226570"/>
            <a:ext cx="17886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Actual Return Date: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7289213" y="2228310"/>
            <a:ext cx="1180912" cy="2563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70" name="Rounded Rectangle 169"/>
          <p:cNvSpPr/>
          <p:nvPr/>
        </p:nvSpPr>
        <p:spPr>
          <a:xfrm>
            <a:off x="4544016" y="3593707"/>
            <a:ext cx="1185812" cy="2580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AC/S G-4</a:t>
            </a:r>
          </a:p>
        </p:txBody>
      </p:sp>
      <p:sp>
        <p:nvSpPr>
          <p:cNvPr id="171" name="Rounded Rectangle 170"/>
          <p:cNvSpPr/>
          <p:nvPr/>
        </p:nvSpPr>
        <p:spPr>
          <a:xfrm>
            <a:off x="3368310" y="3584097"/>
            <a:ext cx="1185812" cy="2580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AC/S G-2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2000672" y="1003828"/>
            <a:ext cx="363793" cy="197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39" name="Rounded Rectangle 338"/>
          <p:cNvSpPr/>
          <p:nvPr/>
        </p:nvSpPr>
        <p:spPr>
          <a:xfrm>
            <a:off x="5749729" y="3584097"/>
            <a:ext cx="1185812" cy="2724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AC/S G-6</a:t>
            </a:r>
          </a:p>
        </p:txBody>
      </p:sp>
      <p:sp>
        <p:nvSpPr>
          <p:cNvPr id="340" name="Rounded Rectangle 339"/>
          <p:cNvSpPr/>
          <p:nvPr/>
        </p:nvSpPr>
        <p:spPr>
          <a:xfrm>
            <a:off x="6935541" y="3580029"/>
            <a:ext cx="1185812" cy="2805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HCM</a:t>
            </a:r>
          </a:p>
        </p:txBody>
      </p:sp>
      <p:sp>
        <p:nvSpPr>
          <p:cNvPr id="341" name="Rounded Rectangle 340"/>
          <p:cNvSpPr/>
          <p:nvPr/>
        </p:nvSpPr>
        <p:spPr>
          <a:xfrm>
            <a:off x="8123867" y="3584097"/>
            <a:ext cx="1185812" cy="2793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OPS</a:t>
            </a:r>
          </a:p>
        </p:txBody>
      </p:sp>
      <p:sp>
        <p:nvSpPr>
          <p:cNvPr id="342" name="Rounded Rectangle 341"/>
          <p:cNvSpPr/>
          <p:nvPr/>
        </p:nvSpPr>
        <p:spPr>
          <a:xfrm>
            <a:off x="9311933" y="3584097"/>
            <a:ext cx="1185812" cy="2793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MILITARY</a:t>
            </a:r>
          </a:p>
        </p:txBody>
      </p:sp>
      <p:sp>
        <p:nvSpPr>
          <p:cNvPr id="375" name="TextBox 374"/>
          <p:cNvSpPr txBox="1"/>
          <p:nvPr/>
        </p:nvSpPr>
        <p:spPr>
          <a:xfrm>
            <a:off x="6323101" y="1489714"/>
            <a:ext cx="16437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Current Location:</a:t>
            </a:r>
          </a:p>
        </p:txBody>
      </p:sp>
      <p:sp>
        <p:nvSpPr>
          <p:cNvPr id="376" name="Rectangle 375"/>
          <p:cNvSpPr/>
          <p:nvPr/>
        </p:nvSpPr>
        <p:spPr>
          <a:xfrm>
            <a:off x="7470200" y="1517830"/>
            <a:ext cx="522247" cy="229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77" name="TextBox 376"/>
          <p:cNvSpPr txBox="1"/>
          <p:nvPr/>
        </p:nvSpPr>
        <p:spPr>
          <a:xfrm>
            <a:off x="7974697" y="1481704"/>
            <a:ext cx="16437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Destination:</a:t>
            </a:r>
          </a:p>
        </p:txBody>
      </p:sp>
      <p:sp>
        <p:nvSpPr>
          <p:cNvPr id="378" name="Rectangle 377"/>
          <p:cNvSpPr/>
          <p:nvPr/>
        </p:nvSpPr>
        <p:spPr>
          <a:xfrm>
            <a:off x="8847660" y="1508990"/>
            <a:ext cx="522247" cy="229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81" name="Rectangle 380"/>
          <p:cNvSpPr/>
          <p:nvPr/>
        </p:nvSpPr>
        <p:spPr>
          <a:xfrm>
            <a:off x="6404980" y="1436051"/>
            <a:ext cx="3138895" cy="37607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4937488" y="319724"/>
            <a:ext cx="38958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Effective Duration(X Days) = Effective Move Date – Today</a:t>
            </a:r>
          </a:p>
          <a:p>
            <a:r>
              <a:rPr lang="en-U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5403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Form Fields</a:t>
            </a:r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2765510"/>
              </p:ext>
            </p:extLst>
          </p:nvPr>
        </p:nvGraphicFramePr>
        <p:xfrm>
          <a:off x="5469467" y="314060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Worksheet" showAsIcon="1" r:id="rId3" imgW="914400" imgH="771480" progId="Excel.Sheet.12">
                  <p:embed/>
                </p:oleObj>
              </mc:Choice>
              <mc:Fallback>
                <p:oleObj name="Worksheet" showAsIcon="1" r:id="rId3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69467" y="3140604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5198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05d83ceaa0bbd2e3bc716e6e66bd85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d69fe45253d5ff147bb69036b756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174332-8782-4620-9DE1-9BCB33342AAE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663FB66-33BD-4D0B-8A75-C3B6B893D7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1ED04D7-5933-47D8-A546-8D7B1429032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1377</TotalTime>
  <Words>1490</Words>
  <Application>Microsoft Office PowerPoint</Application>
  <PresentationFormat>Widescreen</PresentationFormat>
  <Paragraphs>425</Paragraphs>
  <Slides>28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Worksheet</vt:lpstr>
      <vt:lpstr>CICO Internal Moves Storyboard</vt:lpstr>
      <vt:lpstr>User Actions</vt:lpstr>
      <vt:lpstr>Data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Form Fields</vt:lpstr>
      <vt:lpstr>Processing Time</vt:lpstr>
      <vt:lpstr>Processing Time</vt:lpstr>
      <vt:lpstr>Processing Time</vt:lpstr>
      <vt:lpstr>Personnel Info Long/Short Term Changes</vt:lpstr>
      <vt:lpstr>Personnel Info Internal Moves</vt:lpstr>
      <vt:lpstr>Change Actions</vt:lpstr>
      <vt:lpstr>Change Actions</vt:lpstr>
      <vt:lpstr>Change Actions</vt:lpstr>
      <vt:lpstr>Change Actions</vt:lpstr>
      <vt:lpstr>Change Actions</vt:lpstr>
      <vt:lpstr>Administrative</vt:lpstr>
      <vt:lpstr>Workflows</vt:lpstr>
      <vt:lpstr>Permissions</vt:lpstr>
      <vt:lpstr>Long/Short Term Views</vt:lpstr>
      <vt:lpstr>Internal Views</vt:lpstr>
      <vt:lpstr>Actual Return Date Only Views</vt:lpstr>
      <vt:lpstr>G1 Item Views</vt:lpstr>
      <vt:lpstr>G2 Item Views</vt:lpstr>
      <vt:lpstr>Use Cases</vt:lpstr>
    </vt:vector>
  </TitlesOfParts>
  <Company>USMC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Henson CTR Shavonda L</dc:creator>
  <cp:lastModifiedBy>Shaun Lewis</cp:lastModifiedBy>
  <cp:revision>107</cp:revision>
  <cp:lastPrinted>2019-10-22T14:21:21Z</cp:lastPrinted>
  <dcterms:created xsi:type="dcterms:W3CDTF">2019-02-22T18:24:43Z</dcterms:created>
  <dcterms:modified xsi:type="dcterms:W3CDTF">2020-03-09T17:06:49Z</dcterms:modified>
</cp:coreProperties>
</file>