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6" r:id="rId4"/>
    <p:sldId id="273" r:id="rId5"/>
    <p:sldId id="261" r:id="rId6"/>
    <p:sldId id="263" r:id="rId7"/>
    <p:sldId id="267" r:id="rId8"/>
    <p:sldId id="259" r:id="rId9"/>
    <p:sldId id="265" r:id="rId10"/>
    <p:sldId id="268" r:id="rId11"/>
    <p:sldId id="262" r:id="rId12"/>
    <p:sldId id="264" r:id="rId13"/>
    <p:sldId id="269" r:id="rId14"/>
    <p:sldId id="270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1364-F187-4750-B59C-BB98406DAF0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D147-7114-4F60-8E75-88B320AE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2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1364-F187-4750-B59C-BB98406DAF0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D147-7114-4F60-8E75-88B320AE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1364-F187-4750-B59C-BB98406DAF0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D147-7114-4F60-8E75-88B320AE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1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1364-F187-4750-B59C-BB98406DAF0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D147-7114-4F60-8E75-88B320AE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1364-F187-4750-B59C-BB98406DAF0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D147-7114-4F60-8E75-88B320AE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6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1364-F187-4750-B59C-BB98406DAF0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D147-7114-4F60-8E75-88B320AE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8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1364-F187-4750-B59C-BB98406DAF0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D147-7114-4F60-8E75-88B320AE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6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1364-F187-4750-B59C-BB98406DAF0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D147-7114-4F60-8E75-88B320AE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1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1364-F187-4750-B59C-BB98406DAF0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D147-7114-4F60-8E75-88B320AE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3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1364-F187-4750-B59C-BB98406DAF0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D147-7114-4F60-8E75-88B320AE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5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1364-F187-4750-B59C-BB98406DAF0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D147-7114-4F60-8E75-88B320AE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A1364-F187-4750-B59C-BB98406DAF0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1D147-7114-4F60-8E75-88B320AE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5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33" y="1409350"/>
            <a:ext cx="8816829" cy="4739780"/>
          </a:xfrm>
        </p:spPr>
      </p:pic>
      <p:sp>
        <p:nvSpPr>
          <p:cNvPr id="5" name="TextBox 4"/>
          <p:cNvSpPr txBox="1"/>
          <p:nvPr/>
        </p:nvSpPr>
        <p:spPr>
          <a:xfrm>
            <a:off x="5583762" y="5410369"/>
            <a:ext cx="3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Key4Funding Component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956319" y="926562"/>
            <a:ext cx="393032" cy="29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38199" y="1284514"/>
            <a:ext cx="10688053" cy="5013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6465" y="3111698"/>
            <a:ext cx="855388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55634" y="3388934"/>
            <a:ext cx="2605124" cy="7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38048" y="3476754"/>
            <a:ext cx="947123" cy="336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36464" y="4217442"/>
            <a:ext cx="8868419" cy="1127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633284" y="4604084"/>
            <a:ext cx="585537" cy="62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295609" y="4604084"/>
            <a:ext cx="585537" cy="62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04936" y="4684040"/>
            <a:ext cx="6228347" cy="465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45601" y="4316288"/>
            <a:ext cx="7789324" cy="287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55635" y="4702930"/>
            <a:ext cx="399334" cy="522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45601" y="5866076"/>
            <a:ext cx="1083136" cy="287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28738" y="5887946"/>
            <a:ext cx="625642" cy="287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45601" y="2265423"/>
            <a:ext cx="2462757" cy="819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13492" y="622925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Component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49312" y="741896"/>
            <a:ext cx="231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Properties Component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164891" y="1071743"/>
            <a:ext cx="1313489" cy="112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752042" y="2779267"/>
            <a:ext cx="384422" cy="33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08312" y="2190787"/>
            <a:ext cx="133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SSOApprove</a:t>
            </a:r>
            <a:endParaRPr lang="en-US" dirty="0" smtClean="0"/>
          </a:p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83247" y="2444064"/>
            <a:ext cx="178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Component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29921" y="3212131"/>
            <a:ext cx="12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Key4 </a:t>
            </a:r>
          </a:p>
          <a:p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693719" y="2741617"/>
            <a:ext cx="525538" cy="60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967144" y="3262126"/>
            <a:ext cx="429422" cy="27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982587" y="3073723"/>
            <a:ext cx="225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DeepDive</a:t>
            </a:r>
            <a:r>
              <a:rPr lang="en-US" dirty="0" smtClean="0"/>
              <a:t> Component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4208" y="3438484"/>
            <a:ext cx="242664" cy="72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3297" y="4241265"/>
            <a:ext cx="12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DeepDive</a:t>
            </a:r>
            <a:endParaRPr lang="en-US" dirty="0" smtClean="0"/>
          </a:p>
          <a:p>
            <a:r>
              <a:rPr lang="en-US" dirty="0" smtClean="0"/>
              <a:t>Label</a:t>
            </a:r>
          </a:p>
          <a:p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861180" y="4460185"/>
            <a:ext cx="384420" cy="14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699943" y="4712992"/>
            <a:ext cx="704993" cy="522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542949" y="5251868"/>
            <a:ext cx="760468" cy="39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68371" y="5508472"/>
            <a:ext cx="12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</a:t>
            </a:r>
          </a:p>
          <a:p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3366523" y="5257732"/>
            <a:ext cx="692130" cy="36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37621" y="5348137"/>
            <a:ext cx="12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Key4 </a:t>
            </a:r>
          </a:p>
          <a:p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5" idx="1"/>
          </p:cNvCxnSpPr>
          <p:nvPr/>
        </p:nvCxnSpPr>
        <p:spPr>
          <a:xfrm flipH="1" flipV="1">
            <a:off x="3657864" y="5157340"/>
            <a:ext cx="1925898" cy="43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41574" y="3444067"/>
            <a:ext cx="3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Allocate Component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9749703" y="3845675"/>
            <a:ext cx="30482" cy="75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978240" y="3742784"/>
            <a:ext cx="31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Component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10416750" y="4035111"/>
            <a:ext cx="85417" cy="54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2683651" y="6165078"/>
            <a:ext cx="308202" cy="42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03417" y="6510539"/>
            <a:ext cx="24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POMModal</a:t>
            </a:r>
            <a:r>
              <a:rPr lang="en-US" dirty="0"/>
              <a:t> </a:t>
            </a:r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732812" y="6251231"/>
            <a:ext cx="20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Component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3973344" y="6133474"/>
            <a:ext cx="816298" cy="25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70870" y="101255"/>
            <a:ext cx="2539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KEY 4 Calculator UI</a:t>
            </a:r>
            <a:endParaRPr lang="en-US" sz="2400" dirty="0"/>
          </a:p>
        </p:txBody>
      </p:sp>
      <p:sp>
        <p:nvSpPr>
          <p:cNvPr id="52" name="Rectangle 51"/>
          <p:cNvSpPr/>
          <p:nvPr/>
        </p:nvSpPr>
        <p:spPr>
          <a:xfrm>
            <a:off x="7433701" y="3487891"/>
            <a:ext cx="947123" cy="336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619810" y="2852069"/>
            <a:ext cx="899284" cy="59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1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926" y="365126"/>
            <a:ext cx="3521242" cy="509170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 smtClean="0"/>
              <a:t>LIN Calculator Actions</a:t>
            </a: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58" y="874296"/>
            <a:ext cx="11951368" cy="5839325"/>
          </a:xfrm>
        </p:spPr>
        <p:txBody>
          <a:bodyPr>
            <a:normAutofit/>
          </a:bodyPr>
          <a:lstStyle/>
          <a:p>
            <a:r>
              <a:rPr lang="en-US" dirty="0" smtClean="0"/>
              <a:t>App Component 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level components</a:t>
            </a:r>
          </a:p>
          <a:p>
            <a:pPr lvl="1"/>
            <a:r>
              <a:rPr lang="en-US" dirty="0" smtClean="0"/>
              <a:t>Properties Component: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program properties</a:t>
            </a:r>
            <a:r>
              <a:rPr lang="en-US" dirty="0" smtClean="0"/>
              <a:t>;</a:t>
            </a:r>
            <a:r>
              <a:rPr lang="en-US" b="1" dirty="0" smtClean="0"/>
              <a:t> navigates </a:t>
            </a:r>
            <a:r>
              <a:rPr lang="en-US" dirty="0" smtClean="0"/>
              <a:t>users to </a:t>
            </a:r>
            <a:r>
              <a:rPr lang="en-US" b="1" dirty="0" smtClean="0"/>
              <a:t>different areas of </a:t>
            </a:r>
          </a:p>
          <a:p>
            <a:pPr marL="914400" lvl="2" indent="0">
              <a:buNone/>
            </a:pPr>
            <a:r>
              <a:rPr lang="en-US" b="1" dirty="0" smtClean="0"/>
              <a:t> </a:t>
            </a:r>
            <a:r>
              <a:rPr lang="en-US" b="1" dirty="0"/>
              <a:t>	</a:t>
            </a:r>
            <a:r>
              <a:rPr lang="en-US" b="1" dirty="0" smtClean="0"/>
              <a:t>		web site</a:t>
            </a:r>
          </a:p>
          <a:p>
            <a:pPr lvl="1"/>
            <a:r>
              <a:rPr lang="en-US" dirty="0" smtClean="0"/>
              <a:t>SSO Approve Component: </a:t>
            </a:r>
            <a:r>
              <a:rPr lang="en-US" b="1" dirty="0" smtClean="0"/>
              <a:t>sends</a:t>
            </a:r>
            <a:r>
              <a:rPr lang="en-US" dirty="0" smtClean="0"/>
              <a:t> </a:t>
            </a:r>
            <a:r>
              <a:rPr lang="en-US" b="1" dirty="0" smtClean="0"/>
              <a:t>email</a:t>
            </a:r>
            <a:r>
              <a:rPr lang="en-US" dirty="0" smtClean="0"/>
              <a:t> to users of SSO’s approval</a:t>
            </a:r>
          </a:p>
          <a:p>
            <a:pPr lvl="1"/>
            <a:r>
              <a:rPr lang="en-US" dirty="0" smtClean="0"/>
              <a:t>Root Component: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roots</a:t>
            </a:r>
          </a:p>
          <a:p>
            <a:pPr lvl="1"/>
            <a:r>
              <a:rPr lang="en-US" dirty="0" smtClean="0"/>
              <a:t>LIN Component: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LINs and LIN Nomenclatures</a:t>
            </a:r>
          </a:p>
          <a:p>
            <a:pPr lvl="1"/>
            <a:r>
              <a:rPr lang="en-US" dirty="0" err="1" smtClean="0"/>
              <a:t>LINLabel</a:t>
            </a:r>
            <a:r>
              <a:rPr lang="en-US" dirty="0" smtClean="0"/>
              <a:t> Component 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Root, LIN, and </a:t>
            </a:r>
            <a:r>
              <a:rPr lang="en-US" b="1" dirty="0" err="1" smtClean="0"/>
              <a:t>LINFunding</a:t>
            </a:r>
            <a:r>
              <a:rPr lang="en-US" b="1" dirty="0" smtClean="0"/>
              <a:t> Components</a:t>
            </a:r>
          </a:p>
          <a:p>
            <a:pPr lvl="2"/>
            <a:r>
              <a:rPr lang="en-US" dirty="0" smtClean="0"/>
              <a:t>Root Component: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roots</a:t>
            </a:r>
          </a:p>
          <a:p>
            <a:pPr lvl="2"/>
            <a:r>
              <a:rPr lang="en-US" dirty="0" smtClean="0"/>
              <a:t>LIN Component: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LINs</a:t>
            </a:r>
          </a:p>
          <a:p>
            <a:pPr lvl="2"/>
            <a:r>
              <a:rPr lang="en-US" dirty="0" err="1" smtClean="0"/>
              <a:t>LINFunding</a:t>
            </a:r>
            <a:r>
              <a:rPr lang="en-US" dirty="0" smtClean="0"/>
              <a:t> Component: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total dollar value for LIN based on FYs</a:t>
            </a:r>
          </a:p>
          <a:p>
            <a:pPr lvl="2"/>
            <a:r>
              <a:rPr lang="en-US" dirty="0" err="1" smtClean="0"/>
              <a:t>LINLabel</a:t>
            </a:r>
            <a:r>
              <a:rPr lang="en-US" dirty="0" smtClean="0"/>
              <a:t> Component: </a:t>
            </a:r>
            <a:r>
              <a:rPr lang="en-US" i="1" dirty="0" smtClean="0"/>
              <a:t>renders </a:t>
            </a:r>
            <a:r>
              <a:rPr lang="en-US" b="1" dirty="0" err="1" smtClean="0"/>
              <a:t>LINPanel</a:t>
            </a:r>
            <a:r>
              <a:rPr lang="en-US" b="1" dirty="0" smtClean="0"/>
              <a:t> component header labels</a:t>
            </a:r>
          </a:p>
          <a:p>
            <a:pPr lvl="1"/>
            <a:r>
              <a:rPr lang="en-US" dirty="0" err="1" smtClean="0"/>
              <a:t>LINModal</a:t>
            </a:r>
            <a:r>
              <a:rPr lang="en-US" dirty="0" smtClean="0"/>
              <a:t> Component: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LIN table in modal box</a:t>
            </a:r>
          </a:p>
          <a:p>
            <a:pPr lvl="1"/>
            <a:r>
              <a:rPr lang="en-US" dirty="0" err="1" smtClean="0"/>
              <a:t>UpdateLIN</a:t>
            </a:r>
            <a:r>
              <a:rPr lang="en-US" dirty="0" smtClean="0"/>
              <a:t> Component: </a:t>
            </a:r>
            <a:r>
              <a:rPr lang="en-US" i="1" dirty="0" smtClean="0"/>
              <a:t>updates</a:t>
            </a:r>
            <a:r>
              <a:rPr lang="en-US" dirty="0" smtClean="0"/>
              <a:t> </a:t>
            </a:r>
            <a:r>
              <a:rPr lang="en-US" b="1" dirty="0" smtClean="0"/>
              <a:t>program LIN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9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5" y="1390918"/>
            <a:ext cx="10128321" cy="4906851"/>
          </a:xfrm>
        </p:spPr>
      </p:pic>
      <p:sp>
        <p:nvSpPr>
          <p:cNvPr id="5" name="TextBox 4"/>
          <p:cNvSpPr txBox="1"/>
          <p:nvPr/>
        </p:nvSpPr>
        <p:spPr>
          <a:xfrm>
            <a:off x="5846524" y="2976105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Quantity Component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12231" y="2005263"/>
            <a:ext cx="8694821" cy="136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59831" y="2159185"/>
            <a:ext cx="9111916" cy="12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4989" y="2303564"/>
            <a:ext cx="1047742" cy="185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522749" y="2524166"/>
            <a:ext cx="214462" cy="48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8714" y="2976105"/>
            <a:ext cx="184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Component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98871" y="1631058"/>
            <a:ext cx="189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FYLabel</a:t>
            </a:r>
            <a:r>
              <a:rPr lang="en-US" sz="1100" dirty="0"/>
              <a:t> </a:t>
            </a:r>
            <a:r>
              <a:rPr lang="en-US" sz="1100" dirty="0" smtClean="0"/>
              <a:t>Component</a:t>
            </a:r>
            <a:endParaRPr lang="en-US" sz="11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48860" y="1878891"/>
            <a:ext cx="390529" cy="12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729063" y="2303565"/>
            <a:ext cx="313421" cy="7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3386389" y="0"/>
            <a:ext cx="4321841" cy="57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LIN Modal UI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9270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926" y="365126"/>
            <a:ext cx="3521242" cy="509170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 smtClean="0"/>
              <a:t>LIN Modal Component Hierarchy</a:t>
            </a: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58" y="874296"/>
            <a:ext cx="11951368" cy="5839325"/>
          </a:xfrm>
        </p:spPr>
        <p:txBody>
          <a:bodyPr/>
          <a:lstStyle/>
          <a:p>
            <a:r>
              <a:rPr lang="en-US" dirty="0" smtClean="0"/>
              <a:t>App Component</a:t>
            </a:r>
          </a:p>
          <a:p>
            <a:pPr lvl="1"/>
            <a:r>
              <a:rPr lang="en-US" dirty="0" smtClean="0"/>
              <a:t>Quantity Component</a:t>
            </a:r>
          </a:p>
          <a:p>
            <a:pPr lvl="1"/>
            <a:r>
              <a:rPr lang="en-US" dirty="0" smtClean="0"/>
              <a:t>Close Component</a:t>
            </a:r>
          </a:p>
          <a:p>
            <a:pPr lvl="1"/>
            <a:r>
              <a:rPr lang="en-US" dirty="0" err="1" smtClean="0"/>
              <a:t>FYLabel</a:t>
            </a:r>
            <a:r>
              <a:rPr lang="en-US" dirty="0" smtClean="0"/>
              <a:t>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8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926" y="365126"/>
            <a:ext cx="3521242" cy="509170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 smtClean="0"/>
              <a:t>LIN Modal Actions</a:t>
            </a: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58" y="874296"/>
            <a:ext cx="11951368" cy="5839325"/>
          </a:xfrm>
        </p:spPr>
        <p:txBody>
          <a:bodyPr/>
          <a:lstStyle/>
          <a:p>
            <a:r>
              <a:rPr lang="en-US" dirty="0" smtClean="0"/>
              <a:t>App Component: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level components</a:t>
            </a:r>
          </a:p>
          <a:p>
            <a:pPr lvl="1"/>
            <a:r>
              <a:rPr lang="en-US" dirty="0" smtClean="0"/>
              <a:t>Quantity Component: renders </a:t>
            </a:r>
            <a:r>
              <a:rPr lang="en-US" b="1" dirty="0" smtClean="0"/>
              <a:t>quantity dollar values per FY</a:t>
            </a:r>
          </a:p>
          <a:p>
            <a:pPr lvl="1"/>
            <a:r>
              <a:rPr lang="en-US" dirty="0"/>
              <a:t>Close Component: </a:t>
            </a:r>
            <a:r>
              <a:rPr lang="en-US" i="1" dirty="0"/>
              <a:t>close</a:t>
            </a:r>
            <a:r>
              <a:rPr lang="en-US" dirty="0"/>
              <a:t> </a:t>
            </a:r>
            <a:r>
              <a:rPr lang="en-US" b="1" dirty="0"/>
              <a:t>Modal box</a:t>
            </a:r>
          </a:p>
          <a:p>
            <a:pPr lvl="1"/>
            <a:r>
              <a:rPr lang="en-US" dirty="0" err="1"/>
              <a:t>FYLabel</a:t>
            </a:r>
            <a:r>
              <a:rPr lang="en-US" dirty="0"/>
              <a:t> Component:</a:t>
            </a:r>
            <a:r>
              <a:rPr lang="en-US" i="1" dirty="0"/>
              <a:t> renders </a:t>
            </a:r>
            <a:r>
              <a:rPr lang="en-US" b="1" dirty="0"/>
              <a:t>FY labels</a:t>
            </a:r>
          </a:p>
        </p:txBody>
      </p:sp>
    </p:spTree>
    <p:extLst>
      <p:ext uri="{BB962C8B-B14F-4D97-AF65-F5344CB8AC3E}">
        <p14:creationId xmlns:p14="http://schemas.microsoft.com/office/powerpoint/2010/main" val="79072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4448-08B3-4B20-B745-DAE5BF72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Store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8CE5F-2E80-47C4-A538-61F0B6A5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0" y="889000"/>
            <a:ext cx="12039600" cy="5904832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SSO </a:t>
            </a:r>
            <a:r>
              <a:rPr lang="en-US" dirty="0"/>
              <a:t>Approve Component: </a:t>
            </a:r>
            <a:r>
              <a:rPr lang="en-US" b="1" dirty="0" smtClean="0"/>
              <a:t>SSO’s Approval Email </a:t>
            </a:r>
          </a:p>
          <a:p>
            <a:pPr lvl="1"/>
            <a:r>
              <a:rPr lang="en-US" dirty="0" smtClean="0"/>
              <a:t>Root Component: </a:t>
            </a:r>
            <a:r>
              <a:rPr lang="en-US" b="1" dirty="0" smtClean="0"/>
              <a:t>roots</a:t>
            </a:r>
          </a:p>
          <a:p>
            <a:pPr lvl="1"/>
            <a:r>
              <a:rPr lang="en-US" dirty="0" smtClean="0"/>
              <a:t>Key </a:t>
            </a:r>
            <a:r>
              <a:rPr lang="en-US" dirty="0"/>
              <a:t>4 Component: </a:t>
            </a:r>
            <a:r>
              <a:rPr lang="en-US" b="1" dirty="0" smtClean="0"/>
              <a:t>Key </a:t>
            </a:r>
            <a:r>
              <a:rPr lang="en-US" b="1" dirty="0"/>
              <a:t>4s</a:t>
            </a:r>
          </a:p>
          <a:p>
            <a:pPr lvl="1"/>
            <a:r>
              <a:rPr lang="en-US" dirty="0"/>
              <a:t>Key4Funding Component: </a:t>
            </a:r>
            <a:r>
              <a:rPr lang="en-US" b="1" dirty="0"/>
              <a:t>total dollar value for key 4 based on FYs</a:t>
            </a:r>
          </a:p>
          <a:p>
            <a:pPr lvl="1"/>
            <a:r>
              <a:rPr lang="en-US" dirty="0"/>
              <a:t>Allocate Component: </a:t>
            </a:r>
            <a:r>
              <a:rPr lang="en-US" b="1" dirty="0"/>
              <a:t>total dollar value for key 4 based on FYs</a:t>
            </a:r>
          </a:p>
          <a:p>
            <a:pPr lvl="1"/>
            <a:r>
              <a:rPr lang="en-US" dirty="0" smtClean="0"/>
              <a:t>Reset </a:t>
            </a:r>
            <a:r>
              <a:rPr lang="en-US" dirty="0"/>
              <a:t>Component: </a:t>
            </a:r>
            <a:r>
              <a:rPr lang="en-US" b="1" dirty="0"/>
              <a:t>total dollar value for key 4 based on FYs</a:t>
            </a:r>
          </a:p>
          <a:p>
            <a:pPr lvl="1"/>
            <a:r>
              <a:rPr lang="en-US" dirty="0" err="1" smtClean="0"/>
              <a:t>POMModal</a:t>
            </a:r>
            <a:r>
              <a:rPr lang="en-US" dirty="0" smtClean="0"/>
              <a:t> </a:t>
            </a:r>
            <a:r>
              <a:rPr lang="en-US" dirty="0"/>
              <a:t>Component: </a:t>
            </a:r>
            <a:r>
              <a:rPr lang="en-US" b="1" dirty="0" smtClean="0"/>
              <a:t>POM </a:t>
            </a:r>
            <a:r>
              <a:rPr lang="en-US" b="1" dirty="0"/>
              <a:t>allocation table in modal box</a:t>
            </a:r>
          </a:p>
          <a:p>
            <a:pPr lvl="1"/>
            <a:r>
              <a:rPr lang="en-US" dirty="0" smtClean="0"/>
              <a:t>UpdateKey4 </a:t>
            </a:r>
            <a:r>
              <a:rPr lang="en-US" dirty="0"/>
              <a:t>Component: </a:t>
            </a:r>
            <a:r>
              <a:rPr lang="en-US" b="1" dirty="0" smtClean="0"/>
              <a:t>program key4</a:t>
            </a:r>
          </a:p>
          <a:p>
            <a:pPr lvl="1"/>
            <a:r>
              <a:rPr lang="en-US" dirty="0"/>
              <a:t>RDTE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RDTE dollar values per </a:t>
            </a:r>
            <a:r>
              <a:rPr lang="en-US" b="1" dirty="0" err="1"/>
              <a:t>fy</a:t>
            </a:r>
            <a:endParaRPr lang="en-US" b="1" dirty="0"/>
          </a:p>
          <a:p>
            <a:pPr lvl="1"/>
            <a:r>
              <a:rPr lang="en-US" dirty="0"/>
              <a:t>PROC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PROC dollar values per </a:t>
            </a:r>
            <a:r>
              <a:rPr lang="en-US" b="1" dirty="0" err="1"/>
              <a:t>fy</a:t>
            </a:r>
            <a:endParaRPr lang="en-US" b="1" dirty="0"/>
          </a:p>
          <a:p>
            <a:pPr lvl="1"/>
            <a:r>
              <a:rPr lang="en-US" dirty="0"/>
              <a:t>OTHER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OTHER dollar values per </a:t>
            </a:r>
            <a:r>
              <a:rPr lang="en-US" b="1" dirty="0" err="1"/>
              <a:t>fy</a:t>
            </a:r>
            <a:endParaRPr lang="en-US" b="1" dirty="0"/>
          </a:p>
          <a:p>
            <a:pPr lvl="1"/>
            <a:r>
              <a:rPr lang="en-US" dirty="0"/>
              <a:t>TOTAL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TOTAL dollar values per </a:t>
            </a:r>
            <a:r>
              <a:rPr lang="en-US" b="1" dirty="0" err="1"/>
              <a:t>fy</a:t>
            </a:r>
            <a:endParaRPr lang="en-US" b="1" dirty="0"/>
          </a:p>
          <a:p>
            <a:pPr lvl="1"/>
            <a:r>
              <a:rPr lang="en-US" dirty="0"/>
              <a:t>DEEPDIVE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DEEPDIVE dollar values per </a:t>
            </a:r>
            <a:r>
              <a:rPr lang="en-US" b="1" dirty="0" err="1"/>
              <a:t>fy</a:t>
            </a:r>
            <a:endParaRPr lang="en-US" b="1" dirty="0"/>
          </a:p>
          <a:p>
            <a:pPr lvl="1"/>
            <a:r>
              <a:rPr lang="en-US" dirty="0"/>
              <a:t>RDTEUFR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RDTEUFR dollar values per </a:t>
            </a:r>
            <a:r>
              <a:rPr lang="en-US" b="1" dirty="0" err="1"/>
              <a:t>fy</a:t>
            </a:r>
            <a:endParaRPr lang="en-US" b="1" dirty="0"/>
          </a:p>
          <a:p>
            <a:pPr lvl="1"/>
            <a:r>
              <a:rPr lang="en-US" dirty="0"/>
              <a:t>PROCUFR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PROCUFR dollar values per </a:t>
            </a:r>
            <a:r>
              <a:rPr lang="en-US" b="1" dirty="0" err="1"/>
              <a:t>fy</a:t>
            </a:r>
            <a:endParaRPr lang="en-US" b="1" dirty="0"/>
          </a:p>
          <a:p>
            <a:pPr lvl="1"/>
            <a:r>
              <a:rPr lang="en-US" dirty="0"/>
              <a:t>OTHERUFR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OTHER dollar values per </a:t>
            </a:r>
            <a:r>
              <a:rPr lang="en-US" b="1" dirty="0" err="1"/>
              <a:t>fy</a:t>
            </a:r>
            <a:endParaRPr lang="en-US" b="1" dirty="0"/>
          </a:p>
          <a:p>
            <a:pPr lvl="1"/>
            <a:r>
              <a:rPr lang="en-US" dirty="0"/>
              <a:t>TOTALUFR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TOTALUFR dollar values per </a:t>
            </a:r>
            <a:r>
              <a:rPr lang="en-US" b="1" dirty="0" err="1" smtClean="0"/>
              <a:t>fy</a:t>
            </a:r>
            <a:endParaRPr lang="en-US" b="1" dirty="0" smtClean="0"/>
          </a:p>
          <a:p>
            <a:pPr lvl="1"/>
            <a:r>
              <a:rPr lang="en-US" dirty="0"/>
              <a:t>LIN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LINs and LIN </a:t>
            </a:r>
            <a:r>
              <a:rPr lang="en-US" b="1" dirty="0" smtClean="0"/>
              <a:t>Nomenclatures</a:t>
            </a:r>
          </a:p>
          <a:p>
            <a:pPr lvl="1"/>
            <a:r>
              <a:rPr lang="en-US" dirty="0" err="1"/>
              <a:t>LINFunding</a:t>
            </a:r>
            <a:r>
              <a:rPr lang="en-US" dirty="0"/>
              <a:t> Component: </a:t>
            </a:r>
            <a:r>
              <a:rPr lang="en-US" b="1" dirty="0" smtClean="0"/>
              <a:t>total </a:t>
            </a:r>
            <a:r>
              <a:rPr lang="en-US" b="1" dirty="0"/>
              <a:t>dollar value for LIN based on </a:t>
            </a:r>
            <a:r>
              <a:rPr lang="en-US" b="1" dirty="0" smtClean="0"/>
              <a:t>FYs</a:t>
            </a:r>
          </a:p>
          <a:p>
            <a:pPr lvl="1"/>
            <a:r>
              <a:rPr lang="en-US" dirty="0" err="1" smtClean="0"/>
              <a:t>LINModal</a:t>
            </a:r>
            <a:r>
              <a:rPr lang="en-US" dirty="0" smtClean="0"/>
              <a:t> Component</a:t>
            </a:r>
            <a:r>
              <a:rPr lang="en-US" b="1" dirty="0" smtClean="0"/>
              <a:t>: FY LIN dollar values</a:t>
            </a:r>
          </a:p>
          <a:p>
            <a:pPr lvl="1"/>
            <a:r>
              <a:rPr lang="en-US" dirty="0" err="1" smtClean="0"/>
              <a:t>UpdateLIN</a:t>
            </a:r>
            <a:r>
              <a:rPr lang="en-US" dirty="0" smtClean="0"/>
              <a:t> </a:t>
            </a:r>
            <a:r>
              <a:rPr lang="en-US" dirty="0"/>
              <a:t>Component: </a:t>
            </a:r>
            <a:r>
              <a:rPr lang="en-US" b="1" dirty="0"/>
              <a:t>program </a:t>
            </a:r>
            <a:r>
              <a:rPr lang="en-US" b="1" dirty="0" smtClean="0"/>
              <a:t>LINs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4448-08B3-4B20-B745-DAE5BF72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Component </a:t>
            </a:r>
            <a:r>
              <a:rPr lang="en-US" sz="2400" b="1" dirty="0"/>
              <a:t>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8CE5F-2E80-47C4-A538-61F0B6A5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0" y="889000"/>
            <a:ext cx="12039600" cy="5904832"/>
          </a:xfrm>
        </p:spPr>
        <p:txBody>
          <a:bodyPr>
            <a:normAutofit/>
          </a:bodyPr>
          <a:lstStyle/>
          <a:p>
            <a:r>
              <a:rPr lang="en-US" dirty="0"/>
              <a:t>App Component : </a:t>
            </a:r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</a:t>
            </a:r>
            <a:r>
              <a:rPr lang="en-US" b="1" dirty="0"/>
              <a:t>level </a:t>
            </a:r>
            <a:r>
              <a:rPr lang="en-US" b="1" dirty="0" smtClean="0"/>
              <a:t>components</a:t>
            </a:r>
          </a:p>
          <a:p>
            <a:pPr lvl="1"/>
            <a:r>
              <a:rPr lang="en-US" dirty="0"/>
              <a:t>Properties Component: </a:t>
            </a:r>
            <a:r>
              <a:rPr lang="en-US" b="1" dirty="0" smtClean="0"/>
              <a:t>program properties labels</a:t>
            </a:r>
            <a:r>
              <a:rPr lang="en-US" dirty="0" smtClean="0"/>
              <a:t>;</a:t>
            </a:r>
            <a:r>
              <a:rPr lang="en-US" b="1" dirty="0" smtClean="0"/>
              <a:t> </a:t>
            </a:r>
            <a:r>
              <a:rPr lang="en-US" b="1" dirty="0"/>
              <a:t>navigates </a:t>
            </a:r>
            <a:r>
              <a:rPr lang="en-US" dirty="0"/>
              <a:t>users to </a:t>
            </a:r>
            <a:r>
              <a:rPr lang="en-US" b="1" dirty="0"/>
              <a:t>different areas of </a:t>
            </a:r>
          </a:p>
          <a:p>
            <a:pPr marL="914400" lvl="2" indent="0">
              <a:buNone/>
            </a:pPr>
            <a:r>
              <a:rPr lang="en-US" b="1" dirty="0"/>
              <a:t> 			web </a:t>
            </a:r>
            <a:r>
              <a:rPr lang="en-US" b="1" dirty="0" smtClean="0"/>
              <a:t>site</a:t>
            </a:r>
          </a:p>
          <a:p>
            <a:pPr marL="914400" lvl="2" indent="0">
              <a:buNone/>
            </a:pPr>
            <a:r>
              <a:rPr lang="en-US" dirty="0" err="1"/>
              <a:t>DeepDive</a:t>
            </a:r>
            <a:r>
              <a:rPr lang="en-US" dirty="0"/>
              <a:t> Component : </a:t>
            </a:r>
            <a:r>
              <a:rPr lang="en-US" b="1" dirty="0" smtClean="0"/>
              <a:t>DeepDive,Root,Key4,Key4Funding,Allocate </a:t>
            </a:r>
            <a:r>
              <a:rPr lang="en-US" b="1" dirty="0"/>
              <a:t>and Reset				</a:t>
            </a:r>
            <a:r>
              <a:rPr lang="en-US" b="1" dirty="0" smtClean="0"/>
              <a:t>components</a:t>
            </a:r>
          </a:p>
          <a:p>
            <a:pPr lvl="1"/>
            <a:r>
              <a:rPr lang="en-US" dirty="0" err="1"/>
              <a:t>POMModal</a:t>
            </a:r>
            <a:r>
              <a:rPr lang="en-US" dirty="0"/>
              <a:t> Component: </a:t>
            </a:r>
            <a:r>
              <a:rPr lang="en-US" b="1" dirty="0" smtClean="0"/>
              <a:t>POM </a:t>
            </a:r>
            <a:r>
              <a:rPr lang="en-US" b="1" dirty="0"/>
              <a:t>allocation table in modal box</a:t>
            </a:r>
          </a:p>
          <a:p>
            <a:pPr lvl="1"/>
            <a:r>
              <a:rPr lang="en-US" dirty="0"/>
              <a:t>UpdateKey4 Component: </a:t>
            </a:r>
            <a:r>
              <a:rPr lang="en-US" b="1" dirty="0" smtClean="0"/>
              <a:t>program key4</a:t>
            </a:r>
          </a:p>
          <a:p>
            <a:pPr lvl="1"/>
            <a:r>
              <a:rPr lang="en-US" dirty="0"/>
              <a:t>Close Component: </a:t>
            </a:r>
            <a:r>
              <a:rPr lang="en-US" b="1" dirty="0" smtClean="0"/>
              <a:t>Modal </a:t>
            </a:r>
            <a:r>
              <a:rPr lang="en-US" b="1" dirty="0"/>
              <a:t>box</a:t>
            </a:r>
          </a:p>
          <a:p>
            <a:pPr lvl="1"/>
            <a:r>
              <a:rPr lang="en-US" dirty="0" err="1"/>
              <a:t>FYLabel</a:t>
            </a:r>
            <a:r>
              <a:rPr lang="en-US" dirty="0"/>
              <a:t> Component:</a:t>
            </a:r>
            <a:r>
              <a:rPr lang="en-US" i="1" dirty="0"/>
              <a:t> </a:t>
            </a:r>
            <a:r>
              <a:rPr lang="en-US" b="1" dirty="0" smtClean="0"/>
              <a:t>FY </a:t>
            </a:r>
            <a:r>
              <a:rPr lang="en-US" b="1" dirty="0"/>
              <a:t>labels</a:t>
            </a:r>
          </a:p>
          <a:p>
            <a:pPr lvl="1"/>
            <a:endParaRPr lang="en-US" b="1" dirty="0"/>
          </a:p>
          <a:p>
            <a:pPr marL="914400" lvl="2" indent="0">
              <a:buNone/>
            </a:pPr>
            <a:endParaRPr lang="en-US" b="1" dirty="0"/>
          </a:p>
          <a:p>
            <a:pPr marL="914400" lvl="2" indent="0">
              <a:buNone/>
            </a:pPr>
            <a:endParaRPr lang="en-US" b="1" dirty="0"/>
          </a:p>
          <a:p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4448-08B3-4B20-B745-DAE5BF72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Action Constants</a:t>
            </a:r>
            <a:endParaRPr lang="en-US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8CE5F-2E80-47C4-A538-61F0B6A5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0" y="889000"/>
            <a:ext cx="12039600" cy="5904832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SSO </a:t>
            </a:r>
            <a:r>
              <a:rPr lang="en-US" dirty="0"/>
              <a:t>Approve Component: </a:t>
            </a:r>
            <a:r>
              <a:rPr lang="en-US" b="1" dirty="0" smtClean="0"/>
              <a:t>GET_SSO_APPROVAL</a:t>
            </a:r>
            <a:endParaRPr lang="en-US" b="1" dirty="0" smtClean="0"/>
          </a:p>
          <a:p>
            <a:pPr lvl="1"/>
            <a:r>
              <a:rPr lang="en-US" dirty="0" smtClean="0"/>
              <a:t>Root Component: </a:t>
            </a:r>
            <a:r>
              <a:rPr lang="en-US" b="1" dirty="0" smtClean="0"/>
              <a:t>GET_ROOTS</a:t>
            </a:r>
            <a:endParaRPr lang="en-US" b="1" dirty="0" smtClean="0"/>
          </a:p>
          <a:p>
            <a:pPr lvl="1"/>
            <a:r>
              <a:rPr lang="en-US" dirty="0" smtClean="0"/>
              <a:t>Key </a:t>
            </a:r>
            <a:r>
              <a:rPr lang="en-US" dirty="0"/>
              <a:t>4 Component: </a:t>
            </a:r>
            <a:r>
              <a:rPr lang="en-US" b="1" dirty="0" smtClean="0"/>
              <a:t>GET_KEY4s, GET_APPROPRIATION</a:t>
            </a:r>
            <a:endParaRPr lang="en-US" b="1" dirty="0" smtClean="0"/>
          </a:p>
          <a:p>
            <a:pPr lvl="1"/>
            <a:r>
              <a:rPr lang="en-US" dirty="0" smtClean="0"/>
              <a:t>Key4Funding </a:t>
            </a:r>
            <a:r>
              <a:rPr lang="en-US" dirty="0"/>
              <a:t>Component: </a:t>
            </a:r>
            <a:r>
              <a:rPr lang="en-US" b="1" dirty="0"/>
              <a:t>total dollar value for key 4 based on </a:t>
            </a:r>
            <a:r>
              <a:rPr lang="en-US" b="1" dirty="0" err="1" smtClean="0"/>
              <a:t>Fys</a:t>
            </a:r>
            <a:r>
              <a:rPr lang="en-US" b="1" dirty="0" smtClean="0"/>
              <a:t> : GET_KEY4_APPROPRIATION_FY_DOLLARS</a:t>
            </a:r>
            <a:endParaRPr lang="en-US" b="1" dirty="0"/>
          </a:p>
          <a:p>
            <a:pPr lvl="1"/>
            <a:r>
              <a:rPr lang="en-US" dirty="0"/>
              <a:t>Allocate Component: </a:t>
            </a:r>
            <a:r>
              <a:rPr lang="en-US" b="1" dirty="0"/>
              <a:t>total dollar value for key 4 based on </a:t>
            </a:r>
            <a:r>
              <a:rPr lang="en-US" b="1" dirty="0" smtClean="0"/>
              <a:t>FYs </a:t>
            </a:r>
            <a:r>
              <a:rPr lang="en-US" b="1" dirty="0"/>
              <a:t>: GET_KEY4_TOTAL_DOLLARS, </a:t>
            </a:r>
            <a:r>
              <a:rPr lang="en-US" b="1" dirty="0" smtClean="0"/>
              <a:t>									                GET_ALLOCATED_KEY4_TOTAL_DOLLARS</a:t>
            </a:r>
            <a:endParaRPr lang="en-US" b="1" dirty="0"/>
          </a:p>
          <a:p>
            <a:pPr lvl="1"/>
            <a:r>
              <a:rPr lang="en-US" dirty="0" smtClean="0"/>
              <a:t>Reset </a:t>
            </a:r>
            <a:r>
              <a:rPr lang="en-US" dirty="0"/>
              <a:t>Component: </a:t>
            </a:r>
            <a:r>
              <a:rPr lang="en-US" b="1" dirty="0"/>
              <a:t>total dollar value for key 4 based on </a:t>
            </a:r>
            <a:r>
              <a:rPr lang="en-US" b="1" dirty="0" smtClean="0"/>
              <a:t>FYs</a:t>
            </a:r>
            <a:r>
              <a:rPr lang="en-US" b="1" dirty="0"/>
              <a:t>: GET_KEY4_TOTAL_DOLLARS</a:t>
            </a:r>
            <a:endParaRPr lang="en-US" b="1" dirty="0"/>
          </a:p>
          <a:p>
            <a:pPr lvl="1"/>
            <a:r>
              <a:rPr lang="en-US" dirty="0" err="1" smtClean="0"/>
              <a:t>POMModal</a:t>
            </a:r>
            <a:r>
              <a:rPr lang="en-US" dirty="0" smtClean="0"/>
              <a:t> </a:t>
            </a:r>
            <a:r>
              <a:rPr lang="en-US" dirty="0"/>
              <a:t>Component: </a:t>
            </a:r>
            <a:r>
              <a:rPr lang="en-US" b="1" dirty="0" smtClean="0"/>
              <a:t>POM </a:t>
            </a:r>
            <a:r>
              <a:rPr lang="en-US" b="1" dirty="0"/>
              <a:t>allocation table in modal </a:t>
            </a:r>
            <a:r>
              <a:rPr lang="en-US" b="1" dirty="0" smtClean="0"/>
              <a:t>box: GET_POM_MODAL</a:t>
            </a:r>
            <a:endParaRPr lang="en-US" b="1" dirty="0"/>
          </a:p>
          <a:p>
            <a:pPr lvl="1"/>
            <a:r>
              <a:rPr lang="en-US" dirty="0" smtClean="0"/>
              <a:t>UpdateKey4 </a:t>
            </a:r>
            <a:r>
              <a:rPr lang="en-US" dirty="0"/>
              <a:t>Component: </a:t>
            </a:r>
            <a:r>
              <a:rPr lang="en-US" b="1" dirty="0" smtClean="0"/>
              <a:t>program </a:t>
            </a:r>
            <a:r>
              <a:rPr lang="en-US" b="1" dirty="0" smtClean="0"/>
              <a:t>key4: GET_PROGRAM_KEY4</a:t>
            </a:r>
            <a:endParaRPr lang="en-US" b="1" dirty="0" smtClean="0"/>
          </a:p>
          <a:p>
            <a:pPr lvl="1"/>
            <a:r>
              <a:rPr lang="en-US" dirty="0"/>
              <a:t>RDTE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RDTE dollar values per </a:t>
            </a:r>
            <a:r>
              <a:rPr lang="en-US" b="1" dirty="0" err="1" smtClean="0"/>
              <a:t>fy</a:t>
            </a:r>
            <a:r>
              <a:rPr lang="en-US" b="1" dirty="0" smtClean="0"/>
              <a:t>: GET_RDTE_DOLLARS</a:t>
            </a:r>
            <a:endParaRPr lang="en-US" b="1" dirty="0"/>
          </a:p>
          <a:p>
            <a:pPr lvl="1"/>
            <a:r>
              <a:rPr lang="en-US" dirty="0"/>
              <a:t>PROC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PROC dollar values per </a:t>
            </a:r>
            <a:r>
              <a:rPr lang="en-US" b="1" dirty="0" err="1" smtClean="0"/>
              <a:t>fy</a:t>
            </a:r>
            <a:r>
              <a:rPr lang="en-US" b="1" dirty="0" smtClean="0"/>
              <a:t>: GET_PROC_DOLLARS</a:t>
            </a:r>
            <a:endParaRPr lang="en-US" b="1" dirty="0"/>
          </a:p>
          <a:p>
            <a:pPr lvl="1"/>
            <a:r>
              <a:rPr lang="en-US" dirty="0"/>
              <a:t>OTHER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OTHER dollar values per </a:t>
            </a:r>
            <a:r>
              <a:rPr lang="en-US" b="1" dirty="0" err="1" smtClean="0"/>
              <a:t>fy</a:t>
            </a:r>
            <a:r>
              <a:rPr lang="en-US" b="1" dirty="0" smtClean="0"/>
              <a:t>: GET_OTHER_DOLLARS</a:t>
            </a:r>
            <a:endParaRPr lang="en-US" b="1" dirty="0"/>
          </a:p>
          <a:p>
            <a:pPr lvl="1"/>
            <a:r>
              <a:rPr lang="en-US" dirty="0"/>
              <a:t>TOTAL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TOTAL dollar values per </a:t>
            </a:r>
            <a:r>
              <a:rPr lang="en-US" b="1" dirty="0" err="1" smtClean="0"/>
              <a:t>fy</a:t>
            </a:r>
            <a:r>
              <a:rPr lang="en-US" b="1" dirty="0" smtClean="0"/>
              <a:t>: GET_TOTAL_DOLLARS</a:t>
            </a:r>
            <a:endParaRPr lang="en-US" b="1" dirty="0"/>
          </a:p>
          <a:p>
            <a:pPr lvl="1"/>
            <a:r>
              <a:rPr lang="en-US" dirty="0"/>
              <a:t>DEEPDIVE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DEEPDIVE dollar values per </a:t>
            </a:r>
            <a:r>
              <a:rPr lang="en-US" b="1" dirty="0" err="1" smtClean="0"/>
              <a:t>fy</a:t>
            </a:r>
            <a:r>
              <a:rPr lang="en-US" b="1" dirty="0" smtClean="0"/>
              <a:t>: GET_DEEP_DIVE_DOLLARS</a:t>
            </a:r>
            <a:endParaRPr lang="en-US" b="1" dirty="0"/>
          </a:p>
          <a:p>
            <a:pPr lvl="1"/>
            <a:r>
              <a:rPr lang="en-US" dirty="0"/>
              <a:t>RDTEUFR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RDTEUFR dollar values per </a:t>
            </a:r>
            <a:r>
              <a:rPr lang="en-US" b="1" dirty="0" err="1" smtClean="0"/>
              <a:t>fy</a:t>
            </a:r>
            <a:r>
              <a:rPr lang="en-US" b="1" dirty="0" smtClean="0"/>
              <a:t>: GET_RDTEUFR_DOLLARS</a:t>
            </a:r>
            <a:endParaRPr lang="en-US" b="1" dirty="0"/>
          </a:p>
          <a:p>
            <a:pPr lvl="1"/>
            <a:r>
              <a:rPr lang="en-US" dirty="0"/>
              <a:t>PROCUFR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PROCUFR dollar values per </a:t>
            </a:r>
            <a:r>
              <a:rPr lang="en-US" b="1" dirty="0" err="1" smtClean="0"/>
              <a:t>fy</a:t>
            </a:r>
            <a:r>
              <a:rPr lang="en-US" b="1" dirty="0" smtClean="0"/>
              <a:t>: GET_PROCUFR_DOLLARS</a:t>
            </a:r>
            <a:endParaRPr lang="en-US" b="1" dirty="0"/>
          </a:p>
          <a:p>
            <a:pPr lvl="1"/>
            <a:r>
              <a:rPr lang="en-US" dirty="0"/>
              <a:t>OTHERUFR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 smtClean="0"/>
              <a:t>OTHERUFR </a:t>
            </a:r>
            <a:r>
              <a:rPr lang="en-US" b="1" dirty="0"/>
              <a:t>dollar values per </a:t>
            </a:r>
            <a:r>
              <a:rPr lang="en-US" b="1" dirty="0" err="1" smtClean="0"/>
              <a:t>fy</a:t>
            </a:r>
            <a:r>
              <a:rPr lang="en-US" b="1" dirty="0" smtClean="0"/>
              <a:t>: GET_OTHERUFR_DOLLARS</a:t>
            </a:r>
            <a:endParaRPr lang="en-US" b="1" dirty="0"/>
          </a:p>
          <a:p>
            <a:pPr lvl="1"/>
            <a:r>
              <a:rPr lang="en-US" dirty="0"/>
              <a:t>TOTALUFR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TOTALUFR dollar values per </a:t>
            </a:r>
            <a:r>
              <a:rPr lang="en-US" b="1" dirty="0" err="1" smtClean="0"/>
              <a:t>fy</a:t>
            </a:r>
            <a:r>
              <a:rPr lang="en-US" b="1" dirty="0" smtClean="0"/>
              <a:t>: GET_TOTALUFR_DOLLARS</a:t>
            </a:r>
            <a:endParaRPr lang="en-US" b="1" dirty="0" smtClean="0"/>
          </a:p>
          <a:p>
            <a:pPr lvl="1"/>
            <a:r>
              <a:rPr lang="en-US" dirty="0"/>
              <a:t>LIN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LINs and LIN </a:t>
            </a:r>
            <a:r>
              <a:rPr lang="en-US" b="1" dirty="0" smtClean="0"/>
              <a:t>Nomenclatures: GET_LIN</a:t>
            </a:r>
            <a:endParaRPr lang="en-US" b="1" dirty="0" smtClean="0"/>
          </a:p>
          <a:p>
            <a:pPr lvl="1"/>
            <a:r>
              <a:rPr lang="en-US" dirty="0" err="1"/>
              <a:t>LINFunding</a:t>
            </a:r>
            <a:r>
              <a:rPr lang="en-US" dirty="0"/>
              <a:t> Component: </a:t>
            </a:r>
            <a:r>
              <a:rPr lang="en-US" b="1" dirty="0" smtClean="0"/>
              <a:t>total </a:t>
            </a:r>
            <a:r>
              <a:rPr lang="en-US" b="1" dirty="0"/>
              <a:t>dollar value for LIN based on </a:t>
            </a:r>
            <a:r>
              <a:rPr lang="en-US" b="1" dirty="0" err="1" smtClean="0"/>
              <a:t>Fys</a:t>
            </a:r>
            <a:r>
              <a:rPr lang="en-US" b="1" dirty="0" smtClean="0"/>
              <a:t>: GET_LIN_DOLLARS</a:t>
            </a:r>
            <a:endParaRPr lang="en-US" b="1" dirty="0" smtClean="0"/>
          </a:p>
          <a:p>
            <a:pPr lvl="1"/>
            <a:r>
              <a:rPr lang="en-US" dirty="0" err="1" smtClean="0"/>
              <a:t>LINModal</a:t>
            </a:r>
            <a:r>
              <a:rPr lang="en-US" dirty="0" smtClean="0"/>
              <a:t> Component</a:t>
            </a:r>
            <a:r>
              <a:rPr lang="en-US" b="1" dirty="0" smtClean="0"/>
              <a:t>: FY LIN dollar </a:t>
            </a:r>
            <a:r>
              <a:rPr lang="en-US" b="1" dirty="0" smtClean="0"/>
              <a:t>values: GET_LIN_DOLLARS</a:t>
            </a:r>
            <a:endParaRPr lang="en-US" b="1" dirty="0" smtClean="0"/>
          </a:p>
          <a:p>
            <a:pPr lvl="1"/>
            <a:r>
              <a:rPr lang="en-US" dirty="0" err="1" smtClean="0"/>
              <a:t>UpdateLIN</a:t>
            </a:r>
            <a:r>
              <a:rPr lang="en-US" dirty="0" smtClean="0"/>
              <a:t> </a:t>
            </a:r>
            <a:r>
              <a:rPr lang="en-US" dirty="0"/>
              <a:t>Component: </a:t>
            </a:r>
            <a:r>
              <a:rPr lang="en-US" b="1" dirty="0"/>
              <a:t>program </a:t>
            </a:r>
            <a:r>
              <a:rPr lang="en-US" b="1" dirty="0" err="1" smtClean="0"/>
              <a:t>LINs:GET_PROGRAM_LINS</a:t>
            </a:r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6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926" y="365126"/>
            <a:ext cx="3521242" cy="509170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 smtClean="0"/>
              <a:t>Key4 Calculator Component Hierarchy</a:t>
            </a: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58" y="874296"/>
            <a:ext cx="11951368" cy="5839325"/>
          </a:xfrm>
        </p:spPr>
        <p:txBody>
          <a:bodyPr/>
          <a:lstStyle/>
          <a:p>
            <a:r>
              <a:rPr lang="en-US" dirty="0" smtClean="0"/>
              <a:t>App Component</a:t>
            </a:r>
          </a:p>
          <a:p>
            <a:pPr lvl="1"/>
            <a:r>
              <a:rPr lang="en-US" dirty="0" smtClean="0"/>
              <a:t>Properties Component</a:t>
            </a:r>
          </a:p>
          <a:p>
            <a:pPr lvl="1"/>
            <a:r>
              <a:rPr lang="en-US" dirty="0" smtClean="0"/>
              <a:t>SSO Approve Component</a:t>
            </a:r>
          </a:p>
          <a:p>
            <a:pPr lvl="1"/>
            <a:r>
              <a:rPr lang="en-US" dirty="0" smtClean="0"/>
              <a:t>Root Component</a:t>
            </a:r>
          </a:p>
          <a:p>
            <a:pPr lvl="1"/>
            <a:r>
              <a:rPr lang="en-US" dirty="0" smtClean="0"/>
              <a:t>Key 4 Component</a:t>
            </a:r>
          </a:p>
          <a:p>
            <a:pPr lvl="1"/>
            <a:r>
              <a:rPr lang="en-US" dirty="0" err="1" smtClean="0"/>
              <a:t>DeepDive</a:t>
            </a:r>
            <a:r>
              <a:rPr lang="en-US" dirty="0" smtClean="0"/>
              <a:t> Component</a:t>
            </a:r>
          </a:p>
          <a:p>
            <a:pPr lvl="2"/>
            <a:r>
              <a:rPr lang="en-US" dirty="0" err="1" smtClean="0"/>
              <a:t>DeepDive</a:t>
            </a:r>
            <a:r>
              <a:rPr lang="en-US" dirty="0" smtClean="0"/>
              <a:t> Label Component</a:t>
            </a:r>
          </a:p>
          <a:p>
            <a:pPr lvl="2"/>
            <a:r>
              <a:rPr lang="en-US" dirty="0" smtClean="0"/>
              <a:t>Root Component</a:t>
            </a:r>
          </a:p>
          <a:p>
            <a:pPr lvl="2"/>
            <a:r>
              <a:rPr lang="en-US" dirty="0" smtClean="0"/>
              <a:t>Key4 Component</a:t>
            </a:r>
          </a:p>
          <a:p>
            <a:pPr lvl="2"/>
            <a:r>
              <a:rPr lang="en-US" dirty="0" smtClean="0"/>
              <a:t>Key4Funding Component</a:t>
            </a:r>
          </a:p>
          <a:p>
            <a:pPr lvl="2"/>
            <a:r>
              <a:rPr lang="en-US" dirty="0" smtClean="0"/>
              <a:t>Allocate Component</a:t>
            </a:r>
          </a:p>
          <a:p>
            <a:pPr lvl="2"/>
            <a:r>
              <a:rPr lang="en-US" dirty="0" smtClean="0"/>
              <a:t>Reset Component</a:t>
            </a:r>
          </a:p>
          <a:p>
            <a:pPr lvl="1"/>
            <a:r>
              <a:rPr lang="en-US" dirty="0" err="1" smtClean="0"/>
              <a:t>POMModal</a:t>
            </a:r>
            <a:r>
              <a:rPr lang="en-US" dirty="0" smtClean="0"/>
              <a:t> Component</a:t>
            </a:r>
          </a:p>
          <a:p>
            <a:pPr lvl="1"/>
            <a:r>
              <a:rPr lang="en-US" dirty="0" smtClean="0"/>
              <a:t>Update Component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4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926" y="365126"/>
            <a:ext cx="3521242" cy="509170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 smtClean="0"/>
              <a:t>Key4 Calculator Actions</a:t>
            </a: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58" y="874296"/>
            <a:ext cx="11951368" cy="58393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 Component 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level components</a:t>
            </a:r>
          </a:p>
          <a:p>
            <a:pPr lvl="1"/>
            <a:r>
              <a:rPr lang="en-US" dirty="0" smtClean="0"/>
              <a:t>Properties Component: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program properties</a:t>
            </a:r>
            <a:r>
              <a:rPr lang="en-US" dirty="0" smtClean="0"/>
              <a:t>;</a:t>
            </a:r>
            <a:r>
              <a:rPr lang="en-US" b="1" dirty="0" smtClean="0"/>
              <a:t> navigates </a:t>
            </a:r>
            <a:r>
              <a:rPr lang="en-US" dirty="0" smtClean="0"/>
              <a:t>users to </a:t>
            </a:r>
            <a:r>
              <a:rPr lang="en-US" b="1" dirty="0" smtClean="0"/>
              <a:t>different areas of </a:t>
            </a:r>
          </a:p>
          <a:p>
            <a:pPr marL="914400" lvl="2" indent="0">
              <a:buNone/>
            </a:pPr>
            <a:r>
              <a:rPr lang="en-US" b="1" dirty="0" smtClean="0"/>
              <a:t> </a:t>
            </a:r>
            <a:r>
              <a:rPr lang="en-US" b="1" dirty="0"/>
              <a:t>	</a:t>
            </a:r>
            <a:r>
              <a:rPr lang="en-US" b="1" dirty="0" smtClean="0"/>
              <a:t>		web site</a:t>
            </a:r>
          </a:p>
          <a:p>
            <a:pPr lvl="1"/>
            <a:r>
              <a:rPr lang="en-US" dirty="0" smtClean="0"/>
              <a:t>SSO Approve Component: </a:t>
            </a:r>
            <a:r>
              <a:rPr lang="en-US" b="1" dirty="0" smtClean="0"/>
              <a:t>sends</a:t>
            </a:r>
            <a:r>
              <a:rPr lang="en-US" dirty="0" smtClean="0"/>
              <a:t> </a:t>
            </a:r>
            <a:r>
              <a:rPr lang="en-US" b="1" dirty="0" smtClean="0"/>
              <a:t>email</a:t>
            </a:r>
            <a:r>
              <a:rPr lang="en-US" dirty="0" smtClean="0"/>
              <a:t> to users of SSO’s approval</a:t>
            </a:r>
          </a:p>
          <a:p>
            <a:pPr lvl="1"/>
            <a:r>
              <a:rPr lang="en-US" dirty="0" smtClean="0"/>
              <a:t>Root Component: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roots</a:t>
            </a:r>
          </a:p>
          <a:p>
            <a:pPr lvl="1"/>
            <a:r>
              <a:rPr lang="en-US" dirty="0" smtClean="0"/>
              <a:t>Key 4 Component: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Key 4s</a:t>
            </a:r>
          </a:p>
          <a:p>
            <a:pPr lvl="1"/>
            <a:r>
              <a:rPr lang="en-US" dirty="0" err="1" smtClean="0"/>
              <a:t>DeepDive</a:t>
            </a:r>
            <a:r>
              <a:rPr lang="en-US" dirty="0" smtClean="0"/>
              <a:t> Component 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DeepDive,Root,Key4,Key4Funding,Allocate and Reset				components</a:t>
            </a:r>
          </a:p>
          <a:p>
            <a:pPr lvl="2"/>
            <a:r>
              <a:rPr lang="en-US" dirty="0" err="1" smtClean="0"/>
              <a:t>DeepDive</a:t>
            </a:r>
            <a:r>
              <a:rPr lang="en-US" dirty="0" smtClean="0"/>
              <a:t> Label Component 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header label for deep dive allocation table</a:t>
            </a:r>
          </a:p>
          <a:p>
            <a:pPr lvl="2"/>
            <a:r>
              <a:rPr lang="en-US" dirty="0" smtClean="0"/>
              <a:t>Root Component: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roots</a:t>
            </a:r>
          </a:p>
          <a:p>
            <a:pPr lvl="2"/>
            <a:r>
              <a:rPr lang="en-US" dirty="0" smtClean="0"/>
              <a:t>Key4 Component: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key4s</a:t>
            </a:r>
          </a:p>
          <a:p>
            <a:pPr lvl="2"/>
            <a:r>
              <a:rPr lang="en-US" dirty="0" smtClean="0"/>
              <a:t>Key4Funding Component: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total dollar value for key 4 based on FYs</a:t>
            </a:r>
          </a:p>
          <a:p>
            <a:pPr lvl="2"/>
            <a:r>
              <a:rPr lang="en-US" dirty="0" smtClean="0"/>
              <a:t>Allocate Component: </a:t>
            </a:r>
            <a:r>
              <a:rPr lang="en-US" i="1" dirty="0" smtClean="0"/>
              <a:t>allocates</a:t>
            </a:r>
            <a:r>
              <a:rPr lang="en-US" dirty="0" smtClean="0"/>
              <a:t> </a:t>
            </a:r>
            <a:r>
              <a:rPr lang="en-US" b="1" dirty="0" smtClean="0"/>
              <a:t>dollar value from key 4 per </a:t>
            </a:r>
            <a:r>
              <a:rPr lang="en-US" b="1" dirty="0" err="1" smtClean="0"/>
              <a:t>fy</a:t>
            </a:r>
            <a:endParaRPr lang="en-US" b="1" dirty="0" smtClean="0"/>
          </a:p>
          <a:p>
            <a:pPr lvl="2"/>
            <a:r>
              <a:rPr lang="en-US" dirty="0" smtClean="0"/>
              <a:t>Reset Component: </a:t>
            </a:r>
            <a:r>
              <a:rPr lang="en-US" i="1" dirty="0" smtClean="0"/>
              <a:t>resets</a:t>
            </a:r>
            <a:r>
              <a:rPr lang="en-US" dirty="0" smtClean="0"/>
              <a:t> </a:t>
            </a:r>
            <a:r>
              <a:rPr lang="en-US" b="1" dirty="0" smtClean="0"/>
              <a:t>dollar value from key 4 per </a:t>
            </a:r>
            <a:r>
              <a:rPr lang="en-US" b="1" dirty="0" err="1" smtClean="0"/>
              <a:t>fy</a:t>
            </a:r>
            <a:endParaRPr lang="en-US" b="1" dirty="0" smtClean="0"/>
          </a:p>
          <a:p>
            <a:pPr lvl="1"/>
            <a:r>
              <a:rPr lang="en-US" dirty="0" err="1" smtClean="0"/>
              <a:t>POMModal</a:t>
            </a:r>
            <a:r>
              <a:rPr lang="en-US" dirty="0" smtClean="0"/>
              <a:t> Component: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POM allocation table in modal box</a:t>
            </a:r>
          </a:p>
          <a:p>
            <a:pPr lvl="1"/>
            <a:r>
              <a:rPr lang="en-US" dirty="0" smtClean="0"/>
              <a:t>UpdateKey4 Component: </a:t>
            </a:r>
            <a:r>
              <a:rPr lang="en-US" i="1" dirty="0" smtClean="0"/>
              <a:t>updates</a:t>
            </a:r>
            <a:r>
              <a:rPr lang="en-US" dirty="0" smtClean="0"/>
              <a:t> </a:t>
            </a:r>
            <a:r>
              <a:rPr lang="en-US" b="1" dirty="0" smtClean="0"/>
              <a:t>program key4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6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926" y="365126"/>
            <a:ext cx="3521242" cy="509170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 smtClean="0"/>
              <a:t>Key4 Calculator Actions</a:t>
            </a: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58" y="874296"/>
            <a:ext cx="11951368" cy="58393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 Component 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level components</a:t>
            </a:r>
          </a:p>
          <a:p>
            <a:pPr lvl="1"/>
            <a:r>
              <a:rPr lang="en-US" dirty="0" smtClean="0"/>
              <a:t>Properties Component: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program properties</a:t>
            </a:r>
            <a:r>
              <a:rPr lang="en-US" dirty="0" smtClean="0"/>
              <a:t>;</a:t>
            </a:r>
            <a:r>
              <a:rPr lang="en-US" b="1" dirty="0" smtClean="0"/>
              <a:t> navigates </a:t>
            </a:r>
            <a:r>
              <a:rPr lang="en-US" dirty="0" smtClean="0"/>
              <a:t>users to </a:t>
            </a:r>
            <a:r>
              <a:rPr lang="en-US" b="1" dirty="0" smtClean="0"/>
              <a:t>different areas of </a:t>
            </a:r>
          </a:p>
          <a:p>
            <a:pPr marL="914400" lvl="2" indent="0">
              <a:buNone/>
            </a:pPr>
            <a:r>
              <a:rPr lang="en-US" b="1" dirty="0" smtClean="0"/>
              <a:t> </a:t>
            </a:r>
            <a:r>
              <a:rPr lang="en-US" b="1" dirty="0"/>
              <a:t>	</a:t>
            </a:r>
            <a:r>
              <a:rPr lang="en-US" b="1" dirty="0" smtClean="0"/>
              <a:t>		web site</a:t>
            </a:r>
          </a:p>
          <a:p>
            <a:pPr lvl="1"/>
            <a:r>
              <a:rPr lang="en-US" dirty="0" smtClean="0"/>
              <a:t>SSO Approve Component: </a:t>
            </a:r>
            <a:r>
              <a:rPr lang="en-US" b="1" dirty="0" smtClean="0"/>
              <a:t>sends</a:t>
            </a:r>
            <a:r>
              <a:rPr lang="en-US" dirty="0" smtClean="0"/>
              <a:t> </a:t>
            </a:r>
            <a:r>
              <a:rPr lang="en-US" b="1" dirty="0" smtClean="0"/>
              <a:t>email</a:t>
            </a:r>
            <a:r>
              <a:rPr lang="en-US" dirty="0" smtClean="0"/>
              <a:t> to users of SSO’s approval</a:t>
            </a:r>
          </a:p>
          <a:p>
            <a:pPr lvl="1"/>
            <a:r>
              <a:rPr lang="en-US" dirty="0" smtClean="0"/>
              <a:t>Root Component: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roots</a:t>
            </a:r>
          </a:p>
          <a:p>
            <a:pPr lvl="1"/>
            <a:r>
              <a:rPr lang="en-US" dirty="0" smtClean="0"/>
              <a:t>Key 4 Component: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Key 4s</a:t>
            </a:r>
          </a:p>
          <a:p>
            <a:pPr lvl="1"/>
            <a:r>
              <a:rPr lang="en-US" dirty="0" err="1" smtClean="0"/>
              <a:t>DeepDive</a:t>
            </a:r>
            <a:r>
              <a:rPr lang="en-US" dirty="0" smtClean="0"/>
              <a:t> Component 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DeepDive,Root,Key4,Key4Funding,Allocate and Reset				components</a:t>
            </a:r>
          </a:p>
          <a:p>
            <a:pPr lvl="2"/>
            <a:r>
              <a:rPr lang="en-US" dirty="0" err="1" smtClean="0"/>
              <a:t>DeepDive</a:t>
            </a:r>
            <a:r>
              <a:rPr lang="en-US" dirty="0" smtClean="0"/>
              <a:t> Label Component 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header label for deep dive allocation table</a:t>
            </a:r>
          </a:p>
          <a:p>
            <a:pPr lvl="2"/>
            <a:r>
              <a:rPr lang="en-US" dirty="0" smtClean="0"/>
              <a:t>Root Component: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roots</a:t>
            </a:r>
          </a:p>
          <a:p>
            <a:pPr lvl="2"/>
            <a:r>
              <a:rPr lang="en-US" dirty="0" smtClean="0"/>
              <a:t>Key4 Component: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key4s</a:t>
            </a:r>
          </a:p>
          <a:p>
            <a:pPr lvl="2"/>
            <a:r>
              <a:rPr lang="en-US" dirty="0" smtClean="0"/>
              <a:t>Key4Funding Component: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total dollar value for key 4 based on FYs</a:t>
            </a:r>
          </a:p>
          <a:p>
            <a:pPr lvl="2"/>
            <a:r>
              <a:rPr lang="en-US" dirty="0" smtClean="0"/>
              <a:t>Allocate Component: </a:t>
            </a:r>
            <a:r>
              <a:rPr lang="en-US" i="1" dirty="0" smtClean="0"/>
              <a:t>allocates</a:t>
            </a:r>
            <a:r>
              <a:rPr lang="en-US" dirty="0" smtClean="0"/>
              <a:t> </a:t>
            </a:r>
            <a:r>
              <a:rPr lang="en-US" b="1" dirty="0" smtClean="0"/>
              <a:t>dollar value from key 4 per </a:t>
            </a:r>
            <a:r>
              <a:rPr lang="en-US" b="1" dirty="0" err="1" smtClean="0"/>
              <a:t>fy</a:t>
            </a:r>
            <a:endParaRPr lang="en-US" b="1" dirty="0" smtClean="0"/>
          </a:p>
          <a:p>
            <a:pPr lvl="2"/>
            <a:r>
              <a:rPr lang="en-US" dirty="0" smtClean="0"/>
              <a:t>Reset Component: </a:t>
            </a:r>
            <a:r>
              <a:rPr lang="en-US" i="1" dirty="0" smtClean="0"/>
              <a:t>resets</a:t>
            </a:r>
            <a:r>
              <a:rPr lang="en-US" dirty="0" smtClean="0"/>
              <a:t> </a:t>
            </a:r>
            <a:r>
              <a:rPr lang="en-US" b="1" dirty="0" smtClean="0"/>
              <a:t>dollar value from key 4 per </a:t>
            </a:r>
            <a:r>
              <a:rPr lang="en-US" b="1" dirty="0" err="1" smtClean="0"/>
              <a:t>fy</a:t>
            </a:r>
            <a:endParaRPr lang="en-US" b="1" dirty="0" smtClean="0"/>
          </a:p>
          <a:p>
            <a:pPr lvl="1"/>
            <a:r>
              <a:rPr lang="en-US" dirty="0" err="1" smtClean="0"/>
              <a:t>POMModal</a:t>
            </a:r>
            <a:r>
              <a:rPr lang="en-US" dirty="0" smtClean="0"/>
              <a:t> Component: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POM allocation table in modal box</a:t>
            </a:r>
          </a:p>
          <a:p>
            <a:pPr lvl="1"/>
            <a:r>
              <a:rPr lang="en-US" dirty="0" smtClean="0"/>
              <a:t>UpdateKey4 Component: </a:t>
            </a:r>
            <a:r>
              <a:rPr lang="en-US" i="1" dirty="0" smtClean="0"/>
              <a:t>updates</a:t>
            </a:r>
            <a:r>
              <a:rPr lang="en-US" dirty="0" smtClean="0"/>
              <a:t> </a:t>
            </a:r>
            <a:r>
              <a:rPr lang="en-US" b="1" dirty="0" smtClean="0"/>
              <a:t>program key4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1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389" y="0"/>
            <a:ext cx="4321841" cy="5733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POM Modal UI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4" y="630572"/>
            <a:ext cx="9555760" cy="4211274"/>
          </a:xfrm>
        </p:spPr>
      </p:pic>
      <p:sp>
        <p:nvSpPr>
          <p:cNvPr id="5" name="TextBox 4"/>
          <p:cNvSpPr txBox="1"/>
          <p:nvPr/>
        </p:nvSpPr>
        <p:spPr>
          <a:xfrm>
            <a:off x="3097633" y="4331322"/>
            <a:ext cx="325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POM Allocation Modal Appears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08189" y="2225426"/>
            <a:ext cx="214462" cy="48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19200" y="866274"/>
            <a:ext cx="8694821" cy="1339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07431" y="1042737"/>
            <a:ext cx="8694821" cy="136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07431" y="1195137"/>
            <a:ext cx="8847221" cy="148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04763" y="1326614"/>
            <a:ext cx="8847221" cy="148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02095" y="1470196"/>
            <a:ext cx="8847221" cy="148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99427" y="1590486"/>
            <a:ext cx="8847221" cy="148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99426" y="1774995"/>
            <a:ext cx="8847221" cy="148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7789" y="1964623"/>
            <a:ext cx="1047742" cy="185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61934" y="2590577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Component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77" y="3013488"/>
            <a:ext cx="184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Component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097633" y="2205523"/>
            <a:ext cx="214462" cy="48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5408" y="950374"/>
            <a:ext cx="857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RDTE </a:t>
            </a:r>
          </a:p>
          <a:p>
            <a:r>
              <a:rPr lang="en-US" sz="1100" dirty="0" smtClean="0"/>
              <a:t>Component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-5408" y="1418351"/>
            <a:ext cx="857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PROC </a:t>
            </a:r>
          </a:p>
          <a:p>
            <a:r>
              <a:rPr lang="en-US" sz="1100" dirty="0" smtClean="0"/>
              <a:t>Component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-21779" y="1842049"/>
            <a:ext cx="857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OTHER </a:t>
            </a:r>
          </a:p>
          <a:p>
            <a:r>
              <a:rPr lang="en-US" sz="1100" dirty="0" smtClean="0"/>
              <a:t>Component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-28309" y="2272936"/>
            <a:ext cx="857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TOTAL </a:t>
            </a:r>
          </a:p>
          <a:p>
            <a:r>
              <a:rPr lang="en-US" sz="1100" dirty="0" smtClean="0"/>
              <a:t>Component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-21779" y="2744465"/>
            <a:ext cx="857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DEEPDIVE </a:t>
            </a:r>
          </a:p>
          <a:p>
            <a:r>
              <a:rPr lang="en-US" sz="1100" dirty="0" smtClean="0"/>
              <a:t>Component</a:t>
            </a:r>
            <a:endParaRPr lang="en-US" sz="1100" dirty="0"/>
          </a:p>
        </p:txBody>
      </p:sp>
      <p:cxnSp>
        <p:nvCxnSpPr>
          <p:cNvPr id="24" name="Straight Arrow Connector 23"/>
          <p:cNvCxnSpPr>
            <a:endCxn id="9" idx="1"/>
          </p:cNvCxnSpPr>
          <p:nvPr/>
        </p:nvCxnSpPr>
        <p:spPr>
          <a:xfrm>
            <a:off x="542258" y="1202908"/>
            <a:ext cx="765173" cy="6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47031" y="1447993"/>
            <a:ext cx="769501" cy="16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2015" y="1588583"/>
            <a:ext cx="837411" cy="42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44867" y="1700267"/>
            <a:ext cx="854559" cy="70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72273" y="1889880"/>
            <a:ext cx="727153" cy="104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04999" y="153276"/>
            <a:ext cx="189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FYLabel</a:t>
            </a:r>
            <a:r>
              <a:rPr lang="en-US" sz="1100" dirty="0"/>
              <a:t> </a:t>
            </a:r>
            <a:r>
              <a:rPr lang="en-US" sz="1100" dirty="0" smtClean="0"/>
              <a:t>Component</a:t>
            </a:r>
            <a:endParaRPr lang="en-US" sz="11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361497" y="406250"/>
            <a:ext cx="309514" cy="70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78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926" y="365126"/>
            <a:ext cx="3521242" cy="509170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 smtClean="0"/>
              <a:t>POM Modal Component Hierarchy</a:t>
            </a: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58" y="874296"/>
            <a:ext cx="11951368" cy="5839325"/>
          </a:xfrm>
        </p:spPr>
        <p:txBody>
          <a:bodyPr/>
          <a:lstStyle/>
          <a:p>
            <a:r>
              <a:rPr lang="en-US" dirty="0" smtClean="0"/>
              <a:t>App Component</a:t>
            </a:r>
          </a:p>
          <a:p>
            <a:pPr lvl="1"/>
            <a:r>
              <a:rPr lang="en-US" dirty="0" smtClean="0"/>
              <a:t>RDTE Component</a:t>
            </a:r>
          </a:p>
          <a:p>
            <a:pPr lvl="1"/>
            <a:r>
              <a:rPr lang="en-US" dirty="0" smtClean="0"/>
              <a:t>PROC Component</a:t>
            </a:r>
          </a:p>
          <a:p>
            <a:pPr lvl="1"/>
            <a:r>
              <a:rPr lang="en-US" dirty="0" smtClean="0"/>
              <a:t>OTHER Component</a:t>
            </a:r>
          </a:p>
          <a:p>
            <a:pPr lvl="1"/>
            <a:r>
              <a:rPr lang="en-US" dirty="0" smtClean="0"/>
              <a:t>TOTAL Component</a:t>
            </a:r>
          </a:p>
          <a:p>
            <a:pPr lvl="1"/>
            <a:r>
              <a:rPr lang="en-US" dirty="0" smtClean="0"/>
              <a:t>DEEPDIVE Component</a:t>
            </a:r>
          </a:p>
          <a:p>
            <a:pPr lvl="1"/>
            <a:r>
              <a:rPr lang="en-US" dirty="0" smtClean="0"/>
              <a:t>RDTEUFR Component</a:t>
            </a:r>
          </a:p>
          <a:p>
            <a:pPr lvl="1"/>
            <a:r>
              <a:rPr lang="en-US" dirty="0" smtClean="0"/>
              <a:t>PROCUFR Component</a:t>
            </a:r>
          </a:p>
          <a:p>
            <a:pPr lvl="1"/>
            <a:r>
              <a:rPr lang="en-US" dirty="0" smtClean="0"/>
              <a:t>OTHERUFR Component</a:t>
            </a:r>
          </a:p>
          <a:p>
            <a:pPr lvl="1"/>
            <a:r>
              <a:rPr lang="en-US" dirty="0" smtClean="0"/>
              <a:t>TOTALUFR Component</a:t>
            </a:r>
          </a:p>
          <a:p>
            <a:pPr lvl="1"/>
            <a:r>
              <a:rPr lang="en-US" dirty="0" smtClean="0"/>
              <a:t>Close Component</a:t>
            </a:r>
          </a:p>
          <a:p>
            <a:pPr lvl="1"/>
            <a:r>
              <a:rPr lang="en-US" dirty="0" err="1" smtClean="0"/>
              <a:t>FYLabel</a:t>
            </a:r>
            <a:r>
              <a:rPr lang="en-US" dirty="0" smtClean="0"/>
              <a:t>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6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926" y="365126"/>
            <a:ext cx="3521242" cy="509170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 smtClean="0"/>
              <a:t>POM Modal Actions</a:t>
            </a: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58" y="874296"/>
            <a:ext cx="11951368" cy="5839325"/>
          </a:xfrm>
        </p:spPr>
        <p:txBody>
          <a:bodyPr/>
          <a:lstStyle/>
          <a:p>
            <a:r>
              <a:rPr lang="en-US" dirty="0" smtClean="0"/>
              <a:t>App Component: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components</a:t>
            </a:r>
          </a:p>
          <a:p>
            <a:pPr lvl="1"/>
            <a:r>
              <a:rPr lang="en-US" dirty="0" smtClean="0"/>
              <a:t>RDTE Component: </a:t>
            </a:r>
            <a:r>
              <a:rPr lang="en-US" i="1" dirty="0" smtClean="0"/>
              <a:t>renders</a:t>
            </a:r>
            <a:r>
              <a:rPr lang="en-US" dirty="0" smtClean="0"/>
              <a:t> </a:t>
            </a:r>
            <a:r>
              <a:rPr lang="en-US" b="1" dirty="0" smtClean="0"/>
              <a:t>RDTE dollar values per </a:t>
            </a:r>
            <a:r>
              <a:rPr lang="en-US" b="1" dirty="0" err="1" smtClean="0"/>
              <a:t>fy</a:t>
            </a:r>
            <a:endParaRPr lang="en-US" b="1" dirty="0" smtClean="0"/>
          </a:p>
          <a:p>
            <a:pPr lvl="1"/>
            <a:r>
              <a:rPr lang="en-US" dirty="0" smtClean="0"/>
              <a:t>PROC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 smtClean="0"/>
              <a:t>PROC </a:t>
            </a:r>
            <a:r>
              <a:rPr lang="en-US" b="1" dirty="0"/>
              <a:t>dollar values per </a:t>
            </a:r>
            <a:r>
              <a:rPr lang="en-US" b="1" dirty="0" err="1"/>
              <a:t>fy</a:t>
            </a:r>
            <a:endParaRPr lang="en-US" b="1" dirty="0" smtClean="0"/>
          </a:p>
          <a:p>
            <a:pPr lvl="1"/>
            <a:r>
              <a:rPr lang="en-US" dirty="0"/>
              <a:t>OTHER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 smtClean="0"/>
              <a:t>OTHER </a:t>
            </a:r>
            <a:r>
              <a:rPr lang="en-US" b="1" dirty="0"/>
              <a:t>dollar values per </a:t>
            </a:r>
            <a:r>
              <a:rPr lang="en-US" b="1" dirty="0" err="1"/>
              <a:t>fy</a:t>
            </a:r>
            <a:endParaRPr lang="en-US" b="1" dirty="0" smtClean="0"/>
          </a:p>
          <a:p>
            <a:pPr lvl="1"/>
            <a:r>
              <a:rPr lang="en-US" dirty="0" smtClean="0"/>
              <a:t>TOTAL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TOTAL dollar values per </a:t>
            </a:r>
            <a:r>
              <a:rPr lang="en-US" b="1" dirty="0" err="1"/>
              <a:t>fy</a:t>
            </a:r>
            <a:endParaRPr lang="en-US" b="1" dirty="0"/>
          </a:p>
          <a:p>
            <a:pPr lvl="1"/>
            <a:r>
              <a:rPr lang="en-US" dirty="0"/>
              <a:t>DEEPDIVE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DEEPDIVE dollar values per </a:t>
            </a:r>
            <a:r>
              <a:rPr lang="en-US" b="1" dirty="0" err="1"/>
              <a:t>fy</a:t>
            </a:r>
            <a:endParaRPr lang="en-US" b="1" dirty="0"/>
          </a:p>
          <a:p>
            <a:pPr lvl="1"/>
            <a:r>
              <a:rPr lang="en-US" dirty="0" smtClean="0"/>
              <a:t>RDTEUFR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RDTEUFR dollar values per </a:t>
            </a:r>
            <a:r>
              <a:rPr lang="en-US" b="1" dirty="0" err="1"/>
              <a:t>fy</a:t>
            </a:r>
            <a:endParaRPr lang="en-US" b="1" dirty="0"/>
          </a:p>
          <a:p>
            <a:pPr lvl="1"/>
            <a:r>
              <a:rPr lang="en-US" dirty="0"/>
              <a:t>PROCUFR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PROCUFR dollar values per </a:t>
            </a:r>
            <a:r>
              <a:rPr lang="en-US" b="1" dirty="0" err="1"/>
              <a:t>fy</a:t>
            </a:r>
            <a:endParaRPr lang="en-US" b="1" dirty="0"/>
          </a:p>
          <a:p>
            <a:pPr lvl="1"/>
            <a:r>
              <a:rPr lang="en-US" dirty="0" smtClean="0"/>
              <a:t>OTHERUFR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OTHER dollar values per </a:t>
            </a:r>
            <a:r>
              <a:rPr lang="en-US" b="1" dirty="0" err="1"/>
              <a:t>fy</a:t>
            </a:r>
            <a:endParaRPr lang="en-US" b="1" dirty="0"/>
          </a:p>
          <a:p>
            <a:pPr lvl="1"/>
            <a:r>
              <a:rPr lang="en-US" dirty="0"/>
              <a:t>TOTALUFR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TOTALUFR dollar values per </a:t>
            </a:r>
            <a:r>
              <a:rPr lang="en-US" b="1" dirty="0" err="1"/>
              <a:t>fy</a:t>
            </a:r>
            <a:endParaRPr lang="en-US" b="1" dirty="0"/>
          </a:p>
          <a:p>
            <a:pPr lvl="1"/>
            <a:r>
              <a:rPr lang="en-US" dirty="0" smtClean="0"/>
              <a:t>Close Component: </a:t>
            </a:r>
            <a:r>
              <a:rPr lang="en-US" i="1" dirty="0" smtClean="0"/>
              <a:t>close</a:t>
            </a:r>
            <a:r>
              <a:rPr lang="en-US" dirty="0" smtClean="0"/>
              <a:t> </a:t>
            </a:r>
            <a:r>
              <a:rPr lang="en-US" b="1" dirty="0" smtClean="0"/>
              <a:t>Modal box</a:t>
            </a:r>
          </a:p>
          <a:p>
            <a:pPr lvl="1"/>
            <a:r>
              <a:rPr lang="en-US" dirty="0" err="1" smtClean="0"/>
              <a:t>FYLabel</a:t>
            </a:r>
            <a:r>
              <a:rPr lang="en-US" dirty="0" smtClean="0"/>
              <a:t> Component:</a:t>
            </a:r>
            <a:r>
              <a:rPr lang="en-US" i="1" dirty="0" smtClean="0"/>
              <a:t> renders </a:t>
            </a:r>
            <a:r>
              <a:rPr lang="en-US" b="1" dirty="0" smtClean="0"/>
              <a:t>FY labels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371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4410" y="-81740"/>
            <a:ext cx="5115822" cy="66202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LIN Calculator UI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1390917"/>
            <a:ext cx="10200068" cy="4906851"/>
          </a:xfrm>
        </p:spPr>
      </p:pic>
      <p:sp>
        <p:nvSpPr>
          <p:cNvPr id="5" name="TextBox 4"/>
          <p:cNvSpPr txBox="1"/>
          <p:nvPr/>
        </p:nvSpPr>
        <p:spPr>
          <a:xfrm>
            <a:off x="7812207" y="4420379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LINFunding</a:t>
            </a:r>
            <a:r>
              <a:rPr lang="en-US" dirty="0" smtClean="0"/>
              <a:t> Component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646695" y="4239571"/>
            <a:ext cx="88483" cy="25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52338" y="1909011"/>
            <a:ext cx="3039978" cy="740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275" y="1284514"/>
            <a:ext cx="11421978" cy="5013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69571" y="2974334"/>
            <a:ext cx="3535566" cy="812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04586" y="2974334"/>
            <a:ext cx="3535566" cy="812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27638" y="3844342"/>
            <a:ext cx="9851572" cy="1826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03316" y="5696589"/>
            <a:ext cx="1446031" cy="371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07881" y="5702028"/>
            <a:ext cx="1520621" cy="371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66971" y="2688511"/>
            <a:ext cx="855388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313492" y="622925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Component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470232" y="949529"/>
            <a:ext cx="393032" cy="29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49312" y="741896"/>
            <a:ext cx="231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Properties Component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748463" y="1071743"/>
            <a:ext cx="729918" cy="77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2282" y="1909011"/>
            <a:ext cx="133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SSOApprove</a:t>
            </a:r>
            <a:endParaRPr lang="en-US" dirty="0" smtClean="0"/>
          </a:p>
          <a:p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176533" y="2434826"/>
            <a:ext cx="384422" cy="33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4275" y="2726582"/>
            <a:ext cx="12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</a:t>
            </a:r>
          </a:p>
          <a:p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56664" y="2974333"/>
            <a:ext cx="638317" cy="9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89758" y="2177022"/>
            <a:ext cx="1649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 Component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7872369" y="2513641"/>
            <a:ext cx="174333" cy="40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560954" y="3875327"/>
            <a:ext cx="8160561" cy="171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03269" y="4056530"/>
            <a:ext cx="1504612" cy="96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912673" y="4062792"/>
            <a:ext cx="3041580" cy="121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646695" y="4062792"/>
            <a:ext cx="457200" cy="121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08814" y="4652351"/>
            <a:ext cx="1649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 Component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898869" y="4228876"/>
            <a:ext cx="579512" cy="52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52338" y="4549810"/>
            <a:ext cx="178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Component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052417" y="4179038"/>
            <a:ext cx="579512" cy="52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89432" y="6488973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LINModal</a:t>
            </a:r>
            <a:r>
              <a:rPr lang="en-US" dirty="0"/>
              <a:t> </a:t>
            </a:r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994665" y="6093931"/>
            <a:ext cx="57752" cy="37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78110" y="6488973"/>
            <a:ext cx="20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Component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4182477" y="6125603"/>
            <a:ext cx="332855" cy="46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82919" y="3929276"/>
            <a:ext cx="820350" cy="6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2282" y="3929276"/>
            <a:ext cx="12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LINLabel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6915" y="4748893"/>
            <a:ext cx="12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LINPanel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032204" y="4748893"/>
            <a:ext cx="357228" cy="21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926" y="365126"/>
            <a:ext cx="3521242" cy="509170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 smtClean="0"/>
              <a:t>LIN Calculator Component Hierarchy</a:t>
            </a: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58" y="874296"/>
            <a:ext cx="11951368" cy="5839325"/>
          </a:xfrm>
        </p:spPr>
        <p:txBody>
          <a:bodyPr/>
          <a:lstStyle/>
          <a:p>
            <a:r>
              <a:rPr lang="en-US" dirty="0" smtClean="0"/>
              <a:t>App Component</a:t>
            </a:r>
          </a:p>
          <a:p>
            <a:pPr lvl="1"/>
            <a:r>
              <a:rPr lang="en-US" dirty="0" smtClean="0"/>
              <a:t>Properties Component</a:t>
            </a:r>
          </a:p>
          <a:p>
            <a:pPr lvl="1"/>
            <a:r>
              <a:rPr lang="en-US" dirty="0" smtClean="0"/>
              <a:t>SSO Approve Component</a:t>
            </a:r>
          </a:p>
          <a:p>
            <a:pPr lvl="1"/>
            <a:r>
              <a:rPr lang="en-US" dirty="0" smtClean="0"/>
              <a:t>Root Component</a:t>
            </a:r>
          </a:p>
          <a:p>
            <a:pPr lvl="1"/>
            <a:r>
              <a:rPr lang="en-US" dirty="0" smtClean="0"/>
              <a:t>LIN Component</a:t>
            </a:r>
          </a:p>
          <a:p>
            <a:pPr lvl="1"/>
            <a:r>
              <a:rPr lang="en-US" dirty="0" err="1" smtClean="0"/>
              <a:t>LINPanel</a:t>
            </a:r>
            <a:r>
              <a:rPr lang="en-US" dirty="0" smtClean="0"/>
              <a:t> Component</a:t>
            </a:r>
          </a:p>
          <a:p>
            <a:pPr lvl="2"/>
            <a:r>
              <a:rPr lang="en-US" dirty="0" smtClean="0"/>
              <a:t>Root Component</a:t>
            </a:r>
          </a:p>
          <a:p>
            <a:pPr lvl="2"/>
            <a:r>
              <a:rPr lang="en-US" dirty="0" smtClean="0"/>
              <a:t>LIN Component</a:t>
            </a:r>
          </a:p>
          <a:p>
            <a:pPr lvl="2"/>
            <a:r>
              <a:rPr lang="en-US" dirty="0" smtClean="0"/>
              <a:t>LIN Funding Component</a:t>
            </a:r>
          </a:p>
          <a:p>
            <a:pPr lvl="2"/>
            <a:r>
              <a:rPr lang="en-US" dirty="0" err="1" smtClean="0"/>
              <a:t>LINLabel</a:t>
            </a:r>
            <a:r>
              <a:rPr lang="en-US" dirty="0" smtClean="0"/>
              <a:t> Component</a:t>
            </a:r>
          </a:p>
          <a:p>
            <a:pPr lvl="1"/>
            <a:r>
              <a:rPr lang="en-US" dirty="0" err="1" smtClean="0"/>
              <a:t>LINModal</a:t>
            </a:r>
            <a:r>
              <a:rPr lang="en-US" dirty="0" smtClean="0"/>
              <a:t> Component</a:t>
            </a:r>
          </a:p>
          <a:p>
            <a:pPr lvl="1"/>
            <a:r>
              <a:rPr lang="en-US" dirty="0" smtClean="0"/>
              <a:t>Update Component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7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652</Words>
  <Application>Microsoft Office PowerPoint</Application>
  <PresentationFormat>Widescreen</PresentationFormat>
  <Paragraphs>241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Key4 Calculator Component Hierarchy</vt:lpstr>
      <vt:lpstr>Key4 Calculator Actions</vt:lpstr>
      <vt:lpstr>Key4 Calculator Actions</vt:lpstr>
      <vt:lpstr>POM Modal UI</vt:lpstr>
      <vt:lpstr>POM Modal Component Hierarchy</vt:lpstr>
      <vt:lpstr>POM Modal Actions</vt:lpstr>
      <vt:lpstr>LIN Calculator UI</vt:lpstr>
      <vt:lpstr>LIN Calculator Component Hierarchy</vt:lpstr>
      <vt:lpstr>LIN Calculator Actions</vt:lpstr>
      <vt:lpstr>PowerPoint Presentation</vt:lpstr>
      <vt:lpstr>LIN Modal Component Hierarchy</vt:lpstr>
      <vt:lpstr>LIN Modal Actions</vt:lpstr>
      <vt:lpstr>Store Data</vt:lpstr>
      <vt:lpstr>Component Data</vt:lpstr>
      <vt:lpstr>Action Constants</vt:lpstr>
    </vt:vector>
  </TitlesOfParts>
  <Company>U.S. Department of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FUNDING</dc:title>
  <dc:creator>LEWIS, SHAUN CORNELL</dc:creator>
  <cp:lastModifiedBy>LEWIS, SHAUN CORNELL</cp:lastModifiedBy>
  <cp:revision>40</cp:revision>
  <dcterms:created xsi:type="dcterms:W3CDTF">2019-07-08T13:53:13Z</dcterms:created>
  <dcterms:modified xsi:type="dcterms:W3CDTF">2019-07-09T11:36:26Z</dcterms:modified>
</cp:coreProperties>
</file>