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331" r:id="rId4"/>
    <p:sldId id="266" r:id="rId5"/>
    <p:sldId id="261" r:id="rId6"/>
    <p:sldId id="259" r:id="rId7"/>
    <p:sldId id="260" r:id="rId8"/>
    <p:sldId id="257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99" r:id="rId17"/>
    <p:sldId id="298" r:id="rId18"/>
    <p:sldId id="296" r:id="rId19"/>
    <p:sldId id="271" r:id="rId20"/>
    <p:sldId id="300" r:id="rId21"/>
    <p:sldId id="297" r:id="rId22"/>
    <p:sldId id="272" r:id="rId23"/>
    <p:sldId id="273" r:id="rId24"/>
    <p:sldId id="274" r:id="rId25"/>
    <p:sldId id="275" r:id="rId26"/>
    <p:sldId id="276" r:id="rId27"/>
    <p:sldId id="278" r:id="rId28"/>
    <p:sldId id="277" r:id="rId29"/>
    <p:sldId id="280" r:id="rId30"/>
    <p:sldId id="279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301" r:id="rId47"/>
    <p:sldId id="302" r:id="rId48"/>
    <p:sldId id="303" r:id="rId49"/>
    <p:sldId id="304" r:id="rId50"/>
    <p:sldId id="305" r:id="rId51"/>
    <p:sldId id="306" r:id="rId52"/>
    <p:sldId id="308" r:id="rId53"/>
    <p:sldId id="309" r:id="rId54"/>
    <p:sldId id="310" r:id="rId55"/>
    <p:sldId id="311" r:id="rId56"/>
    <p:sldId id="312" r:id="rId57"/>
    <p:sldId id="313" r:id="rId58"/>
    <p:sldId id="315" r:id="rId59"/>
    <p:sldId id="316" r:id="rId60"/>
    <p:sldId id="318" r:id="rId61"/>
    <p:sldId id="319" r:id="rId62"/>
    <p:sldId id="320" r:id="rId63"/>
    <p:sldId id="322" r:id="rId64"/>
    <p:sldId id="321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ED08-9939-4F8B-9576-7DFE336C7F3F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DD35-CDDA-46D0-B24F-194D42828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5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ED08-9939-4F8B-9576-7DFE336C7F3F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DD35-CDDA-46D0-B24F-194D42828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95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ED08-9939-4F8B-9576-7DFE336C7F3F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DD35-CDDA-46D0-B24F-194D42828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15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ED08-9939-4F8B-9576-7DFE336C7F3F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DD35-CDDA-46D0-B24F-194D42828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36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ED08-9939-4F8B-9576-7DFE336C7F3F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DD35-CDDA-46D0-B24F-194D42828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4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ED08-9939-4F8B-9576-7DFE336C7F3F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DD35-CDDA-46D0-B24F-194D42828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71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ED08-9939-4F8B-9576-7DFE336C7F3F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DD35-CDDA-46D0-B24F-194D42828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3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ED08-9939-4F8B-9576-7DFE336C7F3F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DD35-CDDA-46D0-B24F-194D42828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56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ED08-9939-4F8B-9576-7DFE336C7F3F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DD35-CDDA-46D0-B24F-194D42828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1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ED08-9939-4F8B-9576-7DFE336C7F3F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DD35-CDDA-46D0-B24F-194D42828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44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ED08-9939-4F8B-9576-7DFE336C7F3F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DD35-CDDA-46D0-B24F-194D42828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00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3ED08-9939-4F8B-9576-7DFE336C7F3F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1DD35-CDDA-46D0-B24F-194D42828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6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 QUAD </a:t>
            </a:r>
            <a:br>
              <a:rPr lang="en-US" dirty="0" smtClean="0"/>
            </a:br>
            <a:r>
              <a:rPr lang="en-US" dirty="0" smtClean="0"/>
              <a:t>USER GUIDE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3/18/2019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269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 Permissions Group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017" y="1593909"/>
            <a:ext cx="9504726" cy="4021622"/>
          </a:xfrm>
        </p:spPr>
      </p:pic>
      <p:sp>
        <p:nvSpPr>
          <p:cNvPr id="5" name="TextBox 4"/>
          <p:cNvSpPr txBox="1"/>
          <p:nvPr/>
        </p:nvSpPr>
        <p:spPr>
          <a:xfrm>
            <a:off x="1359017" y="4118994"/>
            <a:ext cx="5243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for User and Click ‘Register User’ Button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072081" y="3011403"/>
            <a:ext cx="645952" cy="1191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248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 Permissions Group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831" y="1593909"/>
            <a:ext cx="8785097" cy="4021622"/>
          </a:xfrm>
        </p:spPr>
      </p:pic>
      <p:sp>
        <p:nvSpPr>
          <p:cNvPr id="5" name="TextBox 4"/>
          <p:cNvSpPr txBox="1"/>
          <p:nvPr/>
        </p:nvSpPr>
        <p:spPr>
          <a:xfrm>
            <a:off x="981512" y="4639112"/>
            <a:ext cx="5243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for User and Click ‘Register User’ Button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219663" y="3057369"/>
            <a:ext cx="402671" cy="1258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149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 Permissions Group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451" y="1663451"/>
            <a:ext cx="8785097" cy="3899482"/>
          </a:xfrm>
        </p:spPr>
      </p:pic>
      <p:sp>
        <p:nvSpPr>
          <p:cNvPr id="5" name="TextBox 4"/>
          <p:cNvSpPr txBox="1"/>
          <p:nvPr/>
        </p:nvSpPr>
        <p:spPr>
          <a:xfrm>
            <a:off x="1359017" y="4954296"/>
            <a:ext cx="52431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for User and Click ‘Add User to SharePoint Group’ Button. You can reference the list to the right.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837963" y="3613192"/>
            <a:ext cx="645952" cy="1191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496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 Permissions Group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626" y="1762029"/>
            <a:ext cx="9789951" cy="3702325"/>
          </a:xfrm>
        </p:spPr>
      </p:pic>
      <p:sp>
        <p:nvSpPr>
          <p:cNvPr id="5" name="TextBox 4"/>
          <p:cNvSpPr txBox="1"/>
          <p:nvPr/>
        </p:nvSpPr>
        <p:spPr>
          <a:xfrm>
            <a:off x="2449586" y="5535695"/>
            <a:ext cx="5243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Group Page Opens Confirming User Membership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022520" y="4166865"/>
            <a:ext cx="645952" cy="1191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85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 Permissions Group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451" y="1663451"/>
            <a:ext cx="8785097" cy="3899482"/>
          </a:xfrm>
        </p:spPr>
      </p:pic>
      <p:sp>
        <p:nvSpPr>
          <p:cNvPr id="5" name="TextBox 4"/>
          <p:cNvSpPr txBox="1"/>
          <p:nvPr/>
        </p:nvSpPr>
        <p:spPr>
          <a:xfrm>
            <a:off x="1359017" y="4954296"/>
            <a:ext cx="5243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Remove User from SharePoint Group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492304" y="3613192"/>
            <a:ext cx="645952" cy="1191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998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 Permissions Group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451" y="2179580"/>
            <a:ext cx="8785097" cy="2867224"/>
          </a:xfrm>
        </p:spPr>
      </p:pic>
      <p:sp>
        <p:nvSpPr>
          <p:cNvPr id="5" name="TextBox 4"/>
          <p:cNvSpPr txBox="1"/>
          <p:nvPr/>
        </p:nvSpPr>
        <p:spPr>
          <a:xfrm>
            <a:off x="1359017" y="4954296"/>
            <a:ext cx="5243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Remove User from SharePoint Group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492304" y="3613192"/>
            <a:ext cx="645952" cy="1191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892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 Permissions Group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451" y="2179580"/>
            <a:ext cx="8785097" cy="2867224"/>
          </a:xfrm>
        </p:spPr>
      </p:pic>
      <p:sp>
        <p:nvSpPr>
          <p:cNvPr id="5" name="TextBox 4"/>
          <p:cNvSpPr txBox="1"/>
          <p:nvPr/>
        </p:nvSpPr>
        <p:spPr>
          <a:xfrm>
            <a:off x="2843868" y="3542846"/>
            <a:ext cx="5243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Programs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560740" y="2709399"/>
            <a:ext cx="566256" cy="903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592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COLLABORATION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613" y="2387057"/>
            <a:ext cx="9590773" cy="3228473"/>
          </a:xfrm>
        </p:spPr>
      </p:pic>
      <p:sp>
        <p:nvSpPr>
          <p:cNvPr id="5" name="TextBox 4"/>
          <p:cNvSpPr txBox="1"/>
          <p:nvPr/>
        </p:nvSpPr>
        <p:spPr>
          <a:xfrm>
            <a:off x="3221373" y="5574527"/>
            <a:ext cx="524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‘PROGRAM COLLABORATION’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984771" y="4258251"/>
            <a:ext cx="461394" cy="1233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092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COLLABORATION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613" y="2613299"/>
            <a:ext cx="9590773" cy="2775989"/>
          </a:xfrm>
        </p:spPr>
      </p:pic>
      <p:sp>
        <p:nvSpPr>
          <p:cNvPr id="5" name="TextBox 4"/>
          <p:cNvSpPr txBox="1"/>
          <p:nvPr/>
        </p:nvSpPr>
        <p:spPr>
          <a:xfrm>
            <a:off x="3221373" y="5574527"/>
            <a:ext cx="524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Portfolio and Program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984771" y="4258251"/>
            <a:ext cx="461394" cy="1233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79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COLLABORATION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525" y="1359017"/>
            <a:ext cx="8061819" cy="4462943"/>
          </a:xfrm>
        </p:spPr>
      </p:pic>
      <p:sp>
        <p:nvSpPr>
          <p:cNvPr id="5" name="TextBox 4"/>
          <p:cNvSpPr txBox="1"/>
          <p:nvPr/>
        </p:nvSpPr>
        <p:spPr>
          <a:xfrm>
            <a:off x="5578678" y="1912582"/>
            <a:ext cx="357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Users Redirect to Program Overview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446164" y="2046805"/>
            <a:ext cx="1132514" cy="50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523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Pre-System Checks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39192" y="2465357"/>
            <a:ext cx="6518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Recommended Browser Internet Explorer version 9 and above.</a:t>
            </a:r>
          </a:p>
          <a:p>
            <a:pPr marL="342900" indent="-342900">
              <a:buAutoNum type="arabicPeriod"/>
            </a:pPr>
            <a:r>
              <a:rPr lang="en-US" dirty="0" smtClean="0"/>
              <a:t>Enable Pop-ups in </a:t>
            </a:r>
            <a:r>
              <a:rPr lang="en-US" dirty="0" smtClean="0"/>
              <a:t>Browser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547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COLLABORATION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525" y="1359017"/>
            <a:ext cx="8061819" cy="4462943"/>
          </a:xfrm>
        </p:spPr>
      </p:pic>
      <p:sp>
        <p:nvSpPr>
          <p:cNvPr id="5" name="TextBox 4"/>
          <p:cNvSpPr txBox="1"/>
          <p:nvPr/>
        </p:nvSpPr>
        <p:spPr>
          <a:xfrm>
            <a:off x="5578678" y="1912582"/>
            <a:ext cx="357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Users Redirect to Program Overview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446164" y="2046805"/>
            <a:ext cx="1132514" cy="50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957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COLLABORATION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525" y="1359017"/>
            <a:ext cx="8061819" cy="4462943"/>
          </a:xfrm>
        </p:spPr>
      </p:pic>
      <p:sp>
        <p:nvSpPr>
          <p:cNvPr id="5" name="TextBox 4"/>
          <p:cNvSpPr txBox="1"/>
          <p:nvPr/>
        </p:nvSpPr>
        <p:spPr>
          <a:xfrm>
            <a:off x="2751590" y="4416846"/>
            <a:ext cx="524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‘BLUF’ BUTTON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200401" y="3259961"/>
            <a:ext cx="461394" cy="1233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696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COLLABORATION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408" y="1359017"/>
            <a:ext cx="7716052" cy="4462943"/>
          </a:xfrm>
        </p:spPr>
      </p:pic>
      <p:sp>
        <p:nvSpPr>
          <p:cNvPr id="5" name="TextBox 4"/>
          <p:cNvSpPr txBox="1"/>
          <p:nvPr/>
        </p:nvSpPr>
        <p:spPr>
          <a:xfrm>
            <a:off x="3171039" y="4215510"/>
            <a:ext cx="5243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BLUF Modal Box Appears. Enter Data and Save. Reopen, Your Saved Data Should Display.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443682" y="2899234"/>
            <a:ext cx="461394" cy="1233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980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COLLABORATION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525" y="1359017"/>
            <a:ext cx="8061819" cy="4462943"/>
          </a:xfrm>
        </p:spPr>
      </p:pic>
      <p:sp>
        <p:nvSpPr>
          <p:cNvPr id="5" name="TextBox 4"/>
          <p:cNvSpPr txBox="1"/>
          <p:nvPr/>
        </p:nvSpPr>
        <p:spPr>
          <a:xfrm>
            <a:off x="5964574" y="4602092"/>
            <a:ext cx="524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Click Capability Description/Capabilities</a:t>
            </a:r>
            <a:r>
              <a:rPr lang="en-US" smtClean="0"/>
              <a:t>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634606" y="3444627"/>
            <a:ext cx="461394" cy="1233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220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COLLABORATION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527" y="1359017"/>
            <a:ext cx="7521814" cy="4462943"/>
          </a:xfrm>
        </p:spPr>
      </p:pic>
      <p:sp>
        <p:nvSpPr>
          <p:cNvPr id="5" name="TextBox 4"/>
          <p:cNvSpPr txBox="1"/>
          <p:nvPr/>
        </p:nvSpPr>
        <p:spPr>
          <a:xfrm>
            <a:off x="3347208" y="4542835"/>
            <a:ext cx="5243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Capability Description/Capabilities Modal Box </a:t>
            </a:r>
            <a:r>
              <a:rPr lang="en-US" dirty="0" smtClean="0"/>
              <a:t>Appears. Enter Data and Save. Reopen, Your Saved Data Should Display. 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559418" y="3309653"/>
            <a:ext cx="461394" cy="1233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5940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COLLABORATION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525" y="1359017"/>
            <a:ext cx="8061819" cy="4462943"/>
          </a:xfrm>
        </p:spPr>
      </p:pic>
      <p:sp>
        <p:nvSpPr>
          <p:cNvPr id="5" name="TextBox 4"/>
          <p:cNvSpPr txBox="1"/>
          <p:nvPr/>
        </p:nvSpPr>
        <p:spPr>
          <a:xfrm>
            <a:off x="2038525" y="6254723"/>
            <a:ext cx="524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Click Where it Fits in the Fight Button</a:t>
            </a:r>
            <a:r>
              <a:rPr lang="en-US" smtClean="0"/>
              <a:t>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491530" y="5312802"/>
            <a:ext cx="508933" cy="1018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462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COLLABORATION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527" y="1497791"/>
            <a:ext cx="7521814" cy="4185394"/>
          </a:xfrm>
        </p:spPr>
      </p:pic>
      <p:sp>
        <p:nvSpPr>
          <p:cNvPr id="5" name="TextBox 4"/>
          <p:cNvSpPr txBox="1"/>
          <p:nvPr/>
        </p:nvSpPr>
        <p:spPr>
          <a:xfrm>
            <a:off x="5905260" y="2697485"/>
            <a:ext cx="28103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it Fits in the Fight Button Modal Box Appears</a:t>
            </a:r>
            <a:r>
              <a:rPr lang="en-US" dirty="0" smtClean="0"/>
              <a:t>. Enter </a:t>
            </a:r>
            <a:r>
              <a:rPr lang="en-US" dirty="0"/>
              <a:t>Data and Save. Reopen, Your Saved Data Should Display.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328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COLLABORATION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525" y="1359017"/>
            <a:ext cx="8061819" cy="4462943"/>
          </a:xfrm>
        </p:spPr>
      </p:pic>
      <p:sp>
        <p:nvSpPr>
          <p:cNvPr id="5" name="TextBox 4"/>
          <p:cNvSpPr txBox="1"/>
          <p:nvPr/>
        </p:nvSpPr>
        <p:spPr>
          <a:xfrm>
            <a:off x="6727971" y="5576677"/>
            <a:ext cx="5243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Why We Need This </a:t>
            </a:r>
            <a:r>
              <a:rPr lang="en-US" dirty="0" smtClean="0"/>
              <a:t>Button. </a:t>
            </a:r>
            <a:r>
              <a:rPr lang="en-US" dirty="0"/>
              <a:t>Why We Need This Button Modal Box Appears</a:t>
            </a:r>
            <a:r>
              <a:rPr lang="en-US" dirty="0" smtClean="0"/>
              <a:t>. Enter </a:t>
            </a:r>
            <a:r>
              <a:rPr lang="en-US" dirty="0"/>
              <a:t>Data and Save. Reopen, Your Saved Data Should Display.</a:t>
            </a:r>
            <a:r>
              <a:rPr lang="en-US" dirty="0" smtClean="0"/>
              <a:t> 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905850" y="5435174"/>
            <a:ext cx="822121" cy="60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7441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COLLABORATION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648" y="1359017"/>
            <a:ext cx="7515571" cy="4462943"/>
          </a:xfrm>
        </p:spPr>
      </p:pic>
      <p:sp>
        <p:nvSpPr>
          <p:cNvPr id="5" name="TextBox 4"/>
          <p:cNvSpPr txBox="1"/>
          <p:nvPr/>
        </p:nvSpPr>
        <p:spPr>
          <a:xfrm>
            <a:off x="6375043" y="2848487"/>
            <a:ext cx="28103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Why We Need This Button Modal Box Appears.Enter Data and Save. Reopen, Your Saved Data Should Display.</a:t>
            </a:r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5968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COLLABORATION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525" y="1359017"/>
            <a:ext cx="8061819" cy="4462943"/>
          </a:xfrm>
        </p:spPr>
      </p:pic>
      <p:sp>
        <p:nvSpPr>
          <p:cNvPr id="5" name="TextBox 4"/>
          <p:cNvSpPr txBox="1"/>
          <p:nvPr/>
        </p:nvSpPr>
        <p:spPr>
          <a:xfrm>
            <a:off x="377505" y="3318770"/>
            <a:ext cx="2961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Add Pic Button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306972" y="2903430"/>
            <a:ext cx="453007" cy="344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542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39192" y="2465357"/>
            <a:ext cx="65182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Authentication </a:t>
            </a:r>
          </a:p>
          <a:p>
            <a:pPr marL="342900" indent="-342900">
              <a:buAutoNum type="arabicPeriod"/>
            </a:pPr>
            <a:r>
              <a:rPr lang="en-US" dirty="0" smtClean="0"/>
              <a:t>New Quad </a:t>
            </a:r>
          </a:p>
          <a:p>
            <a:pPr marL="342900" indent="-342900">
              <a:buAutoNum type="arabicPeriod"/>
            </a:pPr>
            <a:r>
              <a:rPr lang="en-US" dirty="0" smtClean="0"/>
              <a:t>Permissions</a:t>
            </a:r>
          </a:p>
          <a:p>
            <a:pPr marL="342900" indent="-342900">
              <a:buAutoNum type="arabicPeriod"/>
            </a:pPr>
            <a:r>
              <a:rPr lang="en-US" dirty="0" smtClean="0"/>
              <a:t>Program Collaboration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Program Funding</a:t>
            </a:r>
          </a:p>
          <a:p>
            <a:pPr marL="342900" indent="-342900">
              <a:buAutoNum type="arabicPeriod"/>
            </a:pPr>
            <a:r>
              <a:rPr lang="en-US" dirty="0" smtClean="0"/>
              <a:t>Program Procurement Quantities</a:t>
            </a:r>
          </a:p>
          <a:p>
            <a:pPr marL="342900" indent="-342900">
              <a:buAutoNum type="arabicPeriod"/>
            </a:pPr>
            <a:r>
              <a:rPr lang="en-US" dirty="0" smtClean="0"/>
              <a:t>Program 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9001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COLLABORATION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525" y="2314259"/>
            <a:ext cx="8061819" cy="2552459"/>
          </a:xfrm>
        </p:spPr>
      </p:pic>
      <p:sp>
        <p:nvSpPr>
          <p:cNvPr id="5" name="TextBox 4"/>
          <p:cNvSpPr txBox="1"/>
          <p:nvPr/>
        </p:nvSpPr>
        <p:spPr>
          <a:xfrm>
            <a:off x="5486400" y="4781324"/>
            <a:ext cx="524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Browse and Upload PIC and Click OK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8233794" y="4157045"/>
            <a:ext cx="411062" cy="470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6489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COLLABORATION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628" y="1400961"/>
            <a:ext cx="8011485" cy="4311942"/>
          </a:xfrm>
        </p:spPr>
      </p:pic>
      <p:sp>
        <p:nvSpPr>
          <p:cNvPr id="5" name="TextBox 4"/>
          <p:cNvSpPr txBox="1"/>
          <p:nvPr/>
        </p:nvSpPr>
        <p:spPr>
          <a:xfrm>
            <a:off x="5578679" y="2874128"/>
            <a:ext cx="5243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Insure Image is displaying for Content Type. You can add optional information for the picture. Click Save.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217877" y="2634143"/>
            <a:ext cx="1152788" cy="4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5119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COLLABORATION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905" y="1400961"/>
            <a:ext cx="5900931" cy="4311942"/>
          </a:xfrm>
        </p:spPr>
      </p:pic>
      <p:sp>
        <p:nvSpPr>
          <p:cNvPr id="5" name="TextBox 4"/>
          <p:cNvSpPr txBox="1"/>
          <p:nvPr/>
        </p:nvSpPr>
        <p:spPr>
          <a:xfrm>
            <a:off x="8306836" y="2969703"/>
            <a:ext cx="524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Displayed Image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217877" y="2634143"/>
            <a:ext cx="1152788" cy="4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7016098" y="3141724"/>
            <a:ext cx="1038235" cy="12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354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COLLABORATION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525" y="1359017"/>
            <a:ext cx="8061819" cy="4462943"/>
          </a:xfrm>
        </p:spPr>
      </p:pic>
      <p:sp>
        <p:nvSpPr>
          <p:cNvPr id="5" name="TextBox 4"/>
          <p:cNvSpPr txBox="1"/>
          <p:nvPr/>
        </p:nvSpPr>
        <p:spPr>
          <a:xfrm>
            <a:off x="2172749" y="3590488"/>
            <a:ext cx="2961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Manage Pics Button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V="1">
            <a:off x="3653406" y="2995380"/>
            <a:ext cx="121640" cy="59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871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COLLABORATION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525" y="1836172"/>
            <a:ext cx="8061819" cy="3508632"/>
          </a:xfrm>
        </p:spPr>
      </p:pic>
      <p:sp>
        <p:nvSpPr>
          <p:cNvPr id="5" name="TextBox 4"/>
          <p:cNvSpPr txBox="1"/>
          <p:nvPr/>
        </p:nvSpPr>
        <p:spPr>
          <a:xfrm>
            <a:off x="2233569" y="4380364"/>
            <a:ext cx="2961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Pics are displayed in document library.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326235" y="3785256"/>
            <a:ext cx="121640" cy="59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6655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COLLABORATION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47" y="1318382"/>
            <a:ext cx="9655728" cy="4386131"/>
          </a:xfrm>
        </p:spPr>
      </p:pic>
      <p:sp>
        <p:nvSpPr>
          <p:cNvPr id="5" name="TextBox 4"/>
          <p:cNvSpPr txBox="1"/>
          <p:nvPr/>
        </p:nvSpPr>
        <p:spPr>
          <a:xfrm>
            <a:off x="1264640" y="4856773"/>
            <a:ext cx="2961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Click Check Filter</a:t>
            </a:r>
          </a:p>
          <a:p>
            <a:pPr marL="342900" indent="-342900">
              <a:buAutoNum type="arabicPeriod"/>
            </a:pPr>
            <a:r>
              <a:rPr lang="en-US" dirty="0" smtClean="0"/>
              <a:t>Click Delete Document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560352" y="4005457"/>
            <a:ext cx="174071" cy="977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0"/>
          </p:cNvCxnSpPr>
          <p:nvPr/>
        </p:nvCxnSpPr>
        <p:spPr>
          <a:xfrm flipV="1">
            <a:off x="2745297" y="1923457"/>
            <a:ext cx="1230385" cy="2933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6519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COLLABORATION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427" y="1318382"/>
            <a:ext cx="7797567" cy="4386131"/>
          </a:xfrm>
        </p:spPr>
      </p:pic>
      <p:sp>
        <p:nvSpPr>
          <p:cNvPr id="5" name="TextBox 4"/>
          <p:cNvSpPr txBox="1"/>
          <p:nvPr/>
        </p:nvSpPr>
        <p:spPr>
          <a:xfrm>
            <a:off x="231395" y="4012915"/>
            <a:ext cx="5295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Select Program Navigation Drop Down</a:t>
            </a:r>
          </a:p>
          <a:p>
            <a:pPr marL="342900" indent="-342900">
              <a:buAutoNum type="arabicPeriod"/>
            </a:pPr>
            <a:r>
              <a:rPr lang="en-US" dirty="0" smtClean="0"/>
              <a:t>Select Program Assessment &amp; Recommendation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833769" y="2719996"/>
            <a:ext cx="316684" cy="1357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806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COLLABORATION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066" y="1318382"/>
            <a:ext cx="5792289" cy="4386131"/>
          </a:xfrm>
        </p:spPr>
      </p:pic>
      <p:sp>
        <p:nvSpPr>
          <p:cNvPr id="5" name="TextBox 4"/>
          <p:cNvSpPr txBox="1"/>
          <p:nvPr/>
        </p:nvSpPr>
        <p:spPr>
          <a:xfrm>
            <a:off x="6976143" y="2865116"/>
            <a:ext cx="5295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Users will be redirected to Program Assessment &amp; Recommendation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263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COLLABORATION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066" y="1318382"/>
            <a:ext cx="5792289" cy="4386131"/>
          </a:xfrm>
        </p:spPr>
      </p:pic>
      <p:sp>
        <p:nvSpPr>
          <p:cNvPr id="5" name="TextBox 4"/>
          <p:cNvSpPr txBox="1"/>
          <p:nvPr/>
        </p:nvSpPr>
        <p:spPr>
          <a:xfrm>
            <a:off x="1825302" y="3628514"/>
            <a:ext cx="3250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Programmatic Overview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649211" y="3019073"/>
            <a:ext cx="203277" cy="688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2583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COLLABORATION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066" y="1784120"/>
            <a:ext cx="5792289" cy="3454654"/>
          </a:xfrm>
        </p:spPr>
      </p:pic>
      <p:sp>
        <p:nvSpPr>
          <p:cNvPr id="5" name="TextBox 4"/>
          <p:cNvSpPr txBox="1"/>
          <p:nvPr/>
        </p:nvSpPr>
        <p:spPr>
          <a:xfrm>
            <a:off x="3159150" y="5273398"/>
            <a:ext cx="3250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Programmatic Overview Button </a:t>
            </a:r>
            <a:r>
              <a:rPr lang="en-US" dirty="0"/>
              <a:t>Modal Box Appears</a:t>
            </a:r>
            <a:r>
              <a:rPr lang="en-US" dirty="0" smtClean="0"/>
              <a:t>. Enter </a:t>
            </a:r>
            <a:r>
              <a:rPr lang="en-US" dirty="0"/>
              <a:t>Data and Save. Reopen, Your Saved Data Should Display.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649211" y="3019073"/>
            <a:ext cx="203277" cy="688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789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 Landing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146" y="2387057"/>
            <a:ext cx="7867707" cy="3228473"/>
          </a:xfrm>
        </p:spPr>
      </p:pic>
      <p:sp>
        <p:nvSpPr>
          <p:cNvPr id="5" name="TextBox 4"/>
          <p:cNvSpPr txBox="1"/>
          <p:nvPr/>
        </p:nvSpPr>
        <p:spPr>
          <a:xfrm>
            <a:off x="2902591" y="5988733"/>
            <a:ext cx="5243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AKO Authentication. Use Select appropriate Certificate </a:t>
            </a:r>
            <a:r>
              <a:rPr lang="en-US" dirty="0"/>
              <a:t>W</a:t>
            </a:r>
            <a:r>
              <a:rPr lang="en-US" dirty="0" smtClean="0"/>
              <a:t>hen Redirected to EAMS Page.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716323" y="3850547"/>
            <a:ext cx="813732" cy="219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6764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COLLABORATION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066" y="1318382"/>
            <a:ext cx="5792289" cy="4386131"/>
          </a:xfrm>
        </p:spPr>
      </p:pic>
      <p:sp>
        <p:nvSpPr>
          <p:cNvPr id="5" name="TextBox 4"/>
          <p:cNvSpPr txBox="1"/>
          <p:nvPr/>
        </p:nvSpPr>
        <p:spPr>
          <a:xfrm>
            <a:off x="5667460" y="5947686"/>
            <a:ext cx="3250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Program Assessment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6335629" y="5298345"/>
            <a:ext cx="241340" cy="604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2494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COLLABORATION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066" y="1855466"/>
            <a:ext cx="5792289" cy="3311963"/>
          </a:xfrm>
        </p:spPr>
      </p:pic>
      <p:sp>
        <p:nvSpPr>
          <p:cNvPr id="5" name="TextBox 4"/>
          <p:cNvSpPr txBox="1"/>
          <p:nvPr/>
        </p:nvSpPr>
        <p:spPr>
          <a:xfrm>
            <a:off x="4811783" y="5410791"/>
            <a:ext cx="3250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Program Assessment Button </a:t>
            </a:r>
            <a:r>
              <a:rPr lang="en-US" dirty="0"/>
              <a:t>Modal Box Appears. Enter Data and Save. Reopen, Your Saved Data Should Display.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152781" y="4823373"/>
            <a:ext cx="576900" cy="65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2167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COLLABORATION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066" y="1318382"/>
            <a:ext cx="5792289" cy="4386131"/>
          </a:xfrm>
        </p:spPr>
      </p:pic>
      <p:sp>
        <p:nvSpPr>
          <p:cNvPr id="5" name="TextBox 4"/>
          <p:cNvSpPr txBox="1"/>
          <p:nvPr/>
        </p:nvSpPr>
        <p:spPr>
          <a:xfrm>
            <a:off x="5793295" y="3629898"/>
            <a:ext cx="3250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AAO-APO-</a:t>
            </a:r>
            <a:r>
              <a:rPr lang="en-US" dirty="0" err="1" smtClean="0"/>
              <a:t>OnHand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6310462" y="3024928"/>
            <a:ext cx="241340" cy="604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4013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COLLABORATION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839" y="1855466"/>
            <a:ext cx="5004743" cy="3311963"/>
          </a:xfrm>
        </p:spPr>
      </p:pic>
      <p:sp>
        <p:nvSpPr>
          <p:cNvPr id="5" name="TextBox 4"/>
          <p:cNvSpPr txBox="1"/>
          <p:nvPr/>
        </p:nvSpPr>
        <p:spPr>
          <a:xfrm>
            <a:off x="4803394" y="5289110"/>
            <a:ext cx="3250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AAO-APO Modal Box Appears. Note: RO will change to On-Hand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010168" y="4634472"/>
            <a:ext cx="576900" cy="65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2288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COLLABORATION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732" y="1391349"/>
            <a:ext cx="5792289" cy="4386131"/>
          </a:xfrm>
        </p:spPr>
      </p:pic>
      <p:sp>
        <p:nvSpPr>
          <p:cNvPr id="5" name="TextBox 4"/>
          <p:cNvSpPr txBox="1"/>
          <p:nvPr/>
        </p:nvSpPr>
        <p:spPr>
          <a:xfrm>
            <a:off x="2812407" y="5777480"/>
            <a:ext cx="3250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POM Allocation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688360" y="5290961"/>
            <a:ext cx="214462" cy="486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2670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COLLABORATION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2572"/>
            <a:ext cx="9555760" cy="4211274"/>
          </a:xfrm>
        </p:spPr>
      </p:pic>
      <p:sp>
        <p:nvSpPr>
          <p:cNvPr id="5" name="TextBox 4"/>
          <p:cNvSpPr txBox="1"/>
          <p:nvPr/>
        </p:nvSpPr>
        <p:spPr>
          <a:xfrm>
            <a:off x="3097633" y="4331322"/>
            <a:ext cx="3250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POM Allocation Modal Appears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015530" y="3680275"/>
            <a:ext cx="214462" cy="486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2292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FUNDING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183" y="1577131"/>
            <a:ext cx="9529894" cy="4647500"/>
          </a:xfrm>
        </p:spPr>
      </p:pic>
      <p:sp>
        <p:nvSpPr>
          <p:cNvPr id="5" name="TextBox 4"/>
          <p:cNvSpPr txBox="1"/>
          <p:nvPr/>
        </p:nvSpPr>
        <p:spPr>
          <a:xfrm>
            <a:off x="6501469" y="3900881"/>
            <a:ext cx="524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‘PROGRAM FUNDING’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6040075" y="2051306"/>
            <a:ext cx="1107345" cy="1950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0805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FUNDING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183" y="2341016"/>
            <a:ext cx="9529894" cy="3119730"/>
          </a:xfrm>
        </p:spPr>
      </p:pic>
      <p:sp>
        <p:nvSpPr>
          <p:cNvPr id="5" name="TextBox 4"/>
          <p:cNvSpPr txBox="1"/>
          <p:nvPr/>
        </p:nvSpPr>
        <p:spPr>
          <a:xfrm>
            <a:off x="5142453" y="4924338"/>
            <a:ext cx="5243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Users Redirect to Funding Page. Select BOS and Program and click ‘Go to Program’ button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422711" y="4469713"/>
            <a:ext cx="1400962" cy="777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3518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FUNDING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633" y="1409350"/>
            <a:ext cx="8816829" cy="4739780"/>
          </a:xfrm>
        </p:spPr>
      </p:pic>
      <p:sp>
        <p:nvSpPr>
          <p:cNvPr id="5" name="TextBox 4"/>
          <p:cNvSpPr txBox="1"/>
          <p:nvPr/>
        </p:nvSpPr>
        <p:spPr>
          <a:xfrm>
            <a:off x="5276677" y="5502799"/>
            <a:ext cx="524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Select Root</a:t>
            </a:r>
            <a:r>
              <a:rPr lang="en-US" smtClean="0"/>
              <a:t>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416033" y="3647592"/>
            <a:ext cx="1400962" cy="777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9400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FUNDING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633" y="1409350"/>
            <a:ext cx="8816829" cy="4739780"/>
          </a:xfrm>
        </p:spPr>
      </p:pic>
      <p:sp>
        <p:nvSpPr>
          <p:cNvPr id="5" name="TextBox 4"/>
          <p:cNvSpPr txBox="1"/>
          <p:nvPr/>
        </p:nvSpPr>
        <p:spPr>
          <a:xfrm>
            <a:off x="5117286" y="6031305"/>
            <a:ext cx="524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Key4s Display on Key4 Surface Panel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620628" y="5120298"/>
            <a:ext cx="1400962" cy="777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453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 Landing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87057"/>
            <a:ext cx="10515600" cy="3228473"/>
          </a:xfrm>
        </p:spPr>
      </p:pic>
      <p:sp>
        <p:nvSpPr>
          <p:cNvPr id="5" name="TextBox 4"/>
          <p:cNvSpPr txBox="1"/>
          <p:nvPr/>
        </p:nvSpPr>
        <p:spPr>
          <a:xfrm>
            <a:off x="3003259" y="5127132"/>
            <a:ext cx="5243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is directed to Quad Landing Page. Click Programs Button.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013358" y="4430763"/>
            <a:ext cx="989901" cy="93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4554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FUNDING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633" y="1409350"/>
            <a:ext cx="8816829" cy="4739780"/>
          </a:xfrm>
        </p:spPr>
      </p:pic>
      <p:sp>
        <p:nvSpPr>
          <p:cNvPr id="5" name="TextBox 4"/>
          <p:cNvSpPr txBox="1"/>
          <p:nvPr/>
        </p:nvSpPr>
        <p:spPr>
          <a:xfrm>
            <a:off x="5117286" y="6031305"/>
            <a:ext cx="524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Select Key 4</a:t>
            </a:r>
            <a:r>
              <a:rPr lang="en-US" smtClean="0"/>
              <a:t>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274965" y="3858936"/>
            <a:ext cx="679509" cy="2172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049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COLLABORATION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633" y="1409350"/>
            <a:ext cx="8816829" cy="4739780"/>
          </a:xfrm>
        </p:spPr>
      </p:pic>
      <p:sp>
        <p:nvSpPr>
          <p:cNvPr id="5" name="TextBox 4"/>
          <p:cNvSpPr txBox="1"/>
          <p:nvPr/>
        </p:nvSpPr>
        <p:spPr>
          <a:xfrm>
            <a:off x="5117286" y="6031305"/>
            <a:ext cx="524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Key 4 FY information appears on Key 4 Split surface</a:t>
            </a:r>
            <a:r>
              <a:rPr lang="en-US" smtClean="0"/>
              <a:t>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274965" y="3858936"/>
            <a:ext cx="679509" cy="2172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6496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FUNDING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633" y="1409350"/>
            <a:ext cx="8816829" cy="4739780"/>
          </a:xfrm>
        </p:spPr>
      </p:pic>
      <p:sp>
        <p:nvSpPr>
          <p:cNvPr id="5" name="TextBox 4"/>
          <p:cNvSpPr txBox="1"/>
          <p:nvPr/>
        </p:nvSpPr>
        <p:spPr>
          <a:xfrm>
            <a:off x="3892493" y="6488668"/>
            <a:ext cx="524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View POM Allocation Button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053594" y="6215972"/>
            <a:ext cx="914399" cy="478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5133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FUNDING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2572"/>
            <a:ext cx="9555760" cy="4211274"/>
          </a:xfrm>
        </p:spPr>
      </p:pic>
      <p:sp>
        <p:nvSpPr>
          <p:cNvPr id="5" name="TextBox 4"/>
          <p:cNvSpPr txBox="1"/>
          <p:nvPr/>
        </p:nvSpPr>
        <p:spPr>
          <a:xfrm>
            <a:off x="3097633" y="4331322"/>
            <a:ext cx="3250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POM Allocation Modal Appears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015530" y="3680275"/>
            <a:ext cx="214462" cy="486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9116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FUNDING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633" y="1409350"/>
            <a:ext cx="8816829" cy="4739780"/>
          </a:xfrm>
        </p:spPr>
      </p:pic>
      <p:sp>
        <p:nvSpPr>
          <p:cNvPr id="5" name="TextBox 4"/>
          <p:cNvSpPr txBox="1"/>
          <p:nvPr/>
        </p:nvSpPr>
        <p:spPr>
          <a:xfrm>
            <a:off x="5259898" y="5746079"/>
            <a:ext cx="5243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FY19-25(millions) will change as well as dollar values in 'View POM Allocation' modal box</a:t>
            </a:r>
            <a:r>
              <a:rPr lang="en-US" smtClean="0"/>
              <a:t>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7231309" y="4764946"/>
            <a:ext cx="746621" cy="897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9095065" y="4764946"/>
            <a:ext cx="686498" cy="97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4665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FUNDING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633" y="1409350"/>
            <a:ext cx="8816829" cy="4739780"/>
          </a:xfrm>
        </p:spPr>
      </p:pic>
      <p:sp>
        <p:nvSpPr>
          <p:cNvPr id="5" name="TextBox 4"/>
          <p:cNvSpPr txBox="1"/>
          <p:nvPr/>
        </p:nvSpPr>
        <p:spPr>
          <a:xfrm>
            <a:off x="5092117" y="5804749"/>
            <a:ext cx="5528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Reset </a:t>
            </a:r>
            <a:r>
              <a:rPr lang="en-US" dirty="0" smtClean="0"/>
              <a:t>Button. FY19-25(millions) will reset as well as dollar values in 'View POM Allocation' modal box 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9590716" y="4882393"/>
            <a:ext cx="686498" cy="101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6993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FUNDING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633" y="1409350"/>
            <a:ext cx="8816829" cy="4739780"/>
          </a:xfrm>
        </p:spPr>
      </p:pic>
      <p:sp>
        <p:nvSpPr>
          <p:cNvPr id="5" name="TextBox 4"/>
          <p:cNvSpPr txBox="1"/>
          <p:nvPr/>
        </p:nvSpPr>
        <p:spPr>
          <a:xfrm>
            <a:off x="5664669" y="5953788"/>
            <a:ext cx="5528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Update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930243" y="6042248"/>
            <a:ext cx="1734426" cy="96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6494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FUNDING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63" y="1409350"/>
            <a:ext cx="8291369" cy="4739780"/>
          </a:xfrm>
        </p:spPr>
      </p:pic>
      <p:sp>
        <p:nvSpPr>
          <p:cNvPr id="5" name="TextBox 4"/>
          <p:cNvSpPr txBox="1"/>
          <p:nvPr/>
        </p:nvSpPr>
        <p:spPr>
          <a:xfrm>
            <a:off x="8004619" y="2301912"/>
            <a:ext cx="1810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</a:t>
            </a:r>
            <a:r>
              <a:rPr lang="en-US" dirty="0" smtClean="0"/>
              <a:t>Update. Program Updated Message Box Appears 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643893" y="2734913"/>
            <a:ext cx="451484" cy="1253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5300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PROCUREMENT QUANTITIES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7130"/>
            <a:ext cx="10701270" cy="5184277"/>
          </a:xfrm>
        </p:spPr>
      </p:pic>
      <p:sp>
        <p:nvSpPr>
          <p:cNvPr id="5" name="TextBox 4"/>
          <p:cNvSpPr txBox="1"/>
          <p:nvPr/>
        </p:nvSpPr>
        <p:spPr>
          <a:xfrm>
            <a:off x="6635692" y="2718028"/>
            <a:ext cx="524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‘PROGRAM PROCUREMENT’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6123963" y="2080470"/>
            <a:ext cx="713065" cy="63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5707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PROCUREMENT QUANTITIES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84123"/>
            <a:ext cx="10701270" cy="2770290"/>
          </a:xfrm>
        </p:spPr>
      </p:pic>
      <p:sp>
        <p:nvSpPr>
          <p:cNvPr id="5" name="TextBox 4"/>
          <p:cNvSpPr txBox="1"/>
          <p:nvPr/>
        </p:nvSpPr>
        <p:spPr>
          <a:xfrm>
            <a:off x="4086089" y="5287259"/>
            <a:ext cx="524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BOS &amp; Program. Click Go to Program</a:t>
            </a:r>
            <a:r>
              <a:rPr lang="en-US" dirty="0"/>
              <a:t>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373024" y="4751879"/>
            <a:ext cx="713065" cy="63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735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 Landing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613" y="2387057"/>
            <a:ext cx="9590773" cy="3228473"/>
          </a:xfrm>
        </p:spPr>
      </p:pic>
      <p:sp>
        <p:nvSpPr>
          <p:cNvPr id="5" name="TextBox 4"/>
          <p:cNvSpPr txBox="1"/>
          <p:nvPr/>
        </p:nvSpPr>
        <p:spPr>
          <a:xfrm>
            <a:off x="3045204" y="5131638"/>
            <a:ext cx="524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‘BUILD A NEW QUAD’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248249" y="4241136"/>
            <a:ext cx="796955" cy="1075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8959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PROCUREMENT QUANTITIES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52" y="1390918"/>
            <a:ext cx="10200068" cy="4906851"/>
          </a:xfrm>
        </p:spPr>
      </p:pic>
      <p:sp>
        <p:nvSpPr>
          <p:cNvPr id="5" name="TextBox 4"/>
          <p:cNvSpPr txBox="1"/>
          <p:nvPr/>
        </p:nvSpPr>
        <p:spPr>
          <a:xfrm>
            <a:off x="3995937" y="4879243"/>
            <a:ext cx="524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smtClean="0"/>
              <a:t>Root.</a:t>
            </a:r>
            <a:r>
              <a:rPr lang="en-US" dirty="0"/>
              <a:t> LINs Display on LIN Surface Panel</a:t>
            </a:r>
            <a:r>
              <a:rPr lang="en-US" dirty="0"/>
              <a:t> 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411660" y="3844343"/>
            <a:ext cx="713065" cy="63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7459764" y="3668111"/>
            <a:ext cx="61498" cy="1185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9027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PROCUREMENT QUANTITIES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52" y="1390918"/>
            <a:ext cx="10200068" cy="4906851"/>
          </a:xfrm>
        </p:spPr>
      </p:pic>
      <p:sp>
        <p:nvSpPr>
          <p:cNvPr id="5" name="TextBox 4"/>
          <p:cNvSpPr txBox="1"/>
          <p:nvPr/>
        </p:nvSpPr>
        <p:spPr>
          <a:xfrm>
            <a:off x="3995937" y="4879243"/>
            <a:ext cx="5243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smtClean="0"/>
              <a:t>LIN. </a:t>
            </a:r>
            <a:r>
              <a:rPr lang="en-US" dirty="0"/>
              <a:t>LIN information appear on LIN allocation surface panel</a:t>
            </a:r>
            <a:r>
              <a:rPr lang="en-US" dirty="0"/>
              <a:t> 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648032" y="4241685"/>
            <a:ext cx="713065" cy="63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7459764" y="3668111"/>
            <a:ext cx="61498" cy="1185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4110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PROCUREMENT QUANTITIES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52" y="1390918"/>
            <a:ext cx="10200068" cy="4906851"/>
          </a:xfrm>
        </p:spPr>
      </p:pic>
      <p:sp>
        <p:nvSpPr>
          <p:cNvPr id="5" name="TextBox 4"/>
          <p:cNvSpPr txBox="1"/>
          <p:nvPr/>
        </p:nvSpPr>
        <p:spPr>
          <a:xfrm>
            <a:off x="3474440" y="6461629"/>
            <a:ext cx="524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Procurement Quantities  Button</a:t>
            </a:r>
            <a:r>
              <a:rPr lang="en-US" dirty="0"/>
              <a:t>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820974" y="6049268"/>
            <a:ext cx="713065" cy="63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9496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PROCUREMENT QUANTITIES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52" y="1390918"/>
            <a:ext cx="10200068" cy="4906851"/>
          </a:xfrm>
        </p:spPr>
      </p:pic>
      <p:sp>
        <p:nvSpPr>
          <p:cNvPr id="5" name="TextBox 4"/>
          <p:cNvSpPr txBox="1"/>
          <p:nvPr/>
        </p:nvSpPr>
        <p:spPr>
          <a:xfrm>
            <a:off x="4919730" y="5650376"/>
            <a:ext cx="524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</a:t>
            </a:r>
            <a:r>
              <a:rPr lang="en-US" dirty="0" smtClean="0"/>
              <a:t>Update. </a:t>
            </a:r>
            <a:r>
              <a:rPr lang="en-US" dirty="0"/>
              <a:t>Program Updated Message Box Appears</a:t>
            </a:r>
            <a:r>
              <a:rPr lang="en-US" dirty="0"/>
              <a:t>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980074" y="5835042"/>
            <a:ext cx="939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6259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PROCUREMENT QUANTITIES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25" y="1390918"/>
            <a:ext cx="10128321" cy="4906851"/>
          </a:xfrm>
        </p:spPr>
      </p:pic>
      <p:sp>
        <p:nvSpPr>
          <p:cNvPr id="5" name="TextBox 4"/>
          <p:cNvSpPr txBox="1"/>
          <p:nvPr/>
        </p:nvSpPr>
        <p:spPr>
          <a:xfrm>
            <a:off x="4234293" y="3809562"/>
            <a:ext cx="524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 Allocation Modal Box Appears</a:t>
            </a:r>
            <a:r>
              <a:rPr 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3385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PROCUREMENT QUANTITIES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720" y="1260030"/>
            <a:ext cx="8892559" cy="4906851"/>
          </a:xfrm>
        </p:spPr>
      </p:pic>
      <p:sp>
        <p:nvSpPr>
          <p:cNvPr id="5" name="TextBox 4"/>
          <p:cNvSpPr txBox="1"/>
          <p:nvPr/>
        </p:nvSpPr>
        <p:spPr>
          <a:xfrm>
            <a:off x="4788085" y="5625483"/>
            <a:ext cx="524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Update. Program Updated Message Box Appears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6083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PROCUREMENT QUANTITIES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60" y="1690688"/>
            <a:ext cx="10805374" cy="3443989"/>
          </a:xfrm>
        </p:spPr>
      </p:pic>
      <p:sp>
        <p:nvSpPr>
          <p:cNvPr id="5" name="TextBox 4"/>
          <p:cNvSpPr txBox="1"/>
          <p:nvPr/>
        </p:nvSpPr>
        <p:spPr>
          <a:xfrm>
            <a:off x="6462339" y="3214918"/>
            <a:ext cx="524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Program Presentations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289701" y="2383152"/>
            <a:ext cx="406896" cy="733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5621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</a:t>
            </a:r>
            <a:r>
              <a:rPr lang="en-US" dirty="0" smtClean="0"/>
              <a:t>PRESENTATIONS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60" y="2567013"/>
            <a:ext cx="10805374" cy="1691339"/>
          </a:xfrm>
        </p:spPr>
      </p:pic>
      <p:sp>
        <p:nvSpPr>
          <p:cNvPr id="5" name="TextBox 4"/>
          <p:cNvSpPr txBox="1"/>
          <p:nvPr/>
        </p:nvSpPr>
        <p:spPr>
          <a:xfrm>
            <a:off x="2972165" y="4438832"/>
            <a:ext cx="5243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BOS/PORTFOLIO CHECK </a:t>
            </a:r>
            <a:r>
              <a:rPr lang="en-US" dirty="0" smtClean="0"/>
              <a:t>BOX. </a:t>
            </a:r>
            <a:r>
              <a:rPr lang="en-US" dirty="0"/>
              <a:t>LIST OF PROGRAMS APPEAR ON PROGRAM TEXTBOX</a:t>
            </a:r>
            <a:r>
              <a:rPr lang="en-US" dirty="0"/>
              <a:t>  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296992" y="3705334"/>
            <a:ext cx="654208" cy="733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02551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</a:t>
            </a:r>
            <a:r>
              <a:rPr lang="en-US" dirty="0" smtClean="0"/>
              <a:t>PRESENTATIONS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625" y="2567013"/>
            <a:ext cx="8807044" cy="1691339"/>
          </a:xfrm>
        </p:spPr>
      </p:pic>
      <p:sp>
        <p:nvSpPr>
          <p:cNvPr id="5" name="TextBox 4"/>
          <p:cNvSpPr txBox="1"/>
          <p:nvPr/>
        </p:nvSpPr>
        <p:spPr>
          <a:xfrm>
            <a:off x="2972165" y="4438832"/>
            <a:ext cx="5243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ANY PROGRAM TEXTBOX</a:t>
            </a:r>
            <a:r>
              <a:rPr lang="en-US" dirty="0"/>
              <a:t> </a:t>
            </a:r>
            <a:r>
              <a:rPr lang="en-US" dirty="0" smtClean="0"/>
              <a:t>. </a:t>
            </a:r>
            <a:r>
              <a:rPr lang="en-US" dirty="0"/>
              <a:t>CREATE PRESENTATIONS BUTTON APPEAR</a:t>
            </a:r>
            <a:r>
              <a:rPr lang="en-US" dirty="0"/>
              <a:t> 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6836068" y="3752001"/>
            <a:ext cx="633679" cy="729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2421228" y="4119049"/>
            <a:ext cx="550937" cy="642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6452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</a:t>
            </a:r>
            <a:r>
              <a:rPr lang="en-US" dirty="0" smtClean="0"/>
              <a:t>PRESENTATIONS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625" y="2567013"/>
            <a:ext cx="8807044" cy="1691339"/>
          </a:xfrm>
        </p:spPr>
      </p:pic>
      <p:sp>
        <p:nvSpPr>
          <p:cNvPr id="5" name="TextBox 4"/>
          <p:cNvSpPr txBox="1"/>
          <p:nvPr/>
        </p:nvSpPr>
        <p:spPr>
          <a:xfrm>
            <a:off x="2972165" y="4438832"/>
            <a:ext cx="524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CREATE </a:t>
            </a:r>
            <a:r>
              <a:rPr lang="en-US" dirty="0" smtClean="0"/>
              <a:t>PRESENTATIONS. 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2421229" y="4119050"/>
            <a:ext cx="550936" cy="504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183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Program Created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26393"/>
            <a:ext cx="10515600" cy="3010235"/>
          </a:xfrm>
        </p:spPr>
      </p:pic>
      <p:sp>
        <p:nvSpPr>
          <p:cNvPr id="5" name="TextBox 4"/>
          <p:cNvSpPr txBox="1"/>
          <p:nvPr/>
        </p:nvSpPr>
        <p:spPr>
          <a:xfrm>
            <a:off x="5756594" y="4878046"/>
            <a:ext cx="2390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Enter Program Name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756594" y="3456264"/>
            <a:ext cx="434482" cy="1421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36326" y="4880239"/>
            <a:ext cx="270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. Click ‘Create New Quad’ button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372335" y="4006920"/>
            <a:ext cx="217241" cy="871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67669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</a:t>
            </a:r>
            <a:r>
              <a:rPr lang="en-US" dirty="0" smtClean="0"/>
              <a:t>PRESENTATIONS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648" y="1790162"/>
            <a:ext cx="9615152" cy="3814481"/>
          </a:xfrm>
        </p:spPr>
      </p:pic>
      <p:sp>
        <p:nvSpPr>
          <p:cNvPr id="5" name="TextBox 4"/>
          <p:cNvSpPr txBox="1"/>
          <p:nvPr/>
        </p:nvSpPr>
        <p:spPr>
          <a:xfrm>
            <a:off x="5097180" y="2648411"/>
            <a:ext cx="5243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OR SAVE </a:t>
            </a:r>
            <a:r>
              <a:rPr lang="en-US" dirty="0" smtClean="0"/>
              <a:t>PRESENTATION. </a:t>
            </a:r>
            <a:r>
              <a:rPr lang="en-US" dirty="0"/>
              <a:t>PRESENTATION EITHER OPENS OR DOWNLOADS TO YOUR COMPUTER</a:t>
            </a:r>
            <a:r>
              <a:rPr lang="en-US" dirty="0"/>
              <a:t> 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748530" y="3661872"/>
            <a:ext cx="344876" cy="982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13052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</a:t>
            </a:r>
            <a:r>
              <a:rPr lang="en-US" dirty="0" smtClean="0"/>
              <a:t>PRESENTATIONS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921" y="1210614"/>
            <a:ext cx="9195516" cy="5647386"/>
          </a:xfrm>
        </p:spPr>
      </p:pic>
      <p:sp>
        <p:nvSpPr>
          <p:cNvPr id="5" name="TextBox 4"/>
          <p:cNvSpPr txBox="1"/>
          <p:nvPr/>
        </p:nvSpPr>
        <p:spPr>
          <a:xfrm>
            <a:off x="2163650" y="5197056"/>
            <a:ext cx="524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 </a:t>
            </a:r>
            <a:r>
              <a:rPr lang="en-US" dirty="0"/>
              <a:t>PRESENTATIONS. PROGRAM OVERVIEW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83040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</a:t>
            </a:r>
            <a:r>
              <a:rPr lang="en-US" dirty="0" smtClean="0"/>
              <a:t>PRESENTATIONS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694" y="1210614"/>
            <a:ext cx="9097970" cy="5647386"/>
          </a:xfrm>
        </p:spPr>
      </p:pic>
      <p:sp>
        <p:nvSpPr>
          <p:cNvPr id="5" name="TextBox 4"/>
          <p:cNvSpPr txBox="1"/>
          <p:nvPr/>
        </p:nvSpPr>
        <p:spPr>
          <a:xfrm>
            <a:off x="2550016" y="5725090"/>
            <a:ext cx="3863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 </a:t>
            </a:r>
            <a:r>
              <a:rPr lang="en-US" dirty="0"/>
              <a:t>PRESENTATIONS. </a:t>
            </a:r>
            <a:endParaRPr lang="en-US" dirty="0" smtClean="0"/>
          </a:p>
          <a:p>
            <a:r>
              <a:rPr lang="en-US" dirty="0" smtClean="0"/>
              <a:t>PROGRAM </a:t>
            </a:r>
            <a:r>
              <a:rPr lang="en-US" dirty="0"/>
              <a:t>ASSESSMENT &amp; </a:t>
            </a:r>
            <a:r>
              <a:rPr lang="en-US" dirty="0" smtClean="0"/>
              <a:t>RECOMMENDATION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147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Program Created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9120"/>
            <a:ext cx="10515600" cy="3524782"/>
          </a:xfrm>
        </p:spPr>
      </p:pic>
      <p:sp>
        <p:nvSpPr>
          <p:cNvPr id="5" name="TextBox 4"/>
          <p:cNvSpPr txBox="1"/>
          <p:nvPr/>
        </p:nvSpPr>
        <p:spPr>
          <a:xfrm>
            <a:off x="1174458" y="5494789"/>
            <a:ext cx="951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Alert Box Appears When New Program is Created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PERMISSIONS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613" y="2387057"/>
            <a:ext cx="9590773" cy="3228473"/>
          </a:xfrm>
        </p:spPr>
      </p:pic>
      <p:sp>
        <p:nvSpPr>
          <p:cNvPr id="5" name="TextBox 4"/>
          <p:cNvSpPr txBox="1"/>
          <p:nvPr/>
        </p:nvSpPr>
        <p:spPr>
          <a:xfrm>
            <a:off x="3221373" y="5574527"/>
            <a:ext cx="524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‘PROGRAM PERMISSIONS’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221373" y="4337216"/>
            <a:ext cx="637563" cy="1243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389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812</Words>
  <Application>Microsoft Office PowerPoint</Application>
  <PresentationFormat>Widescreen</PresentationFormat>
  <Paragraphs>162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6" baseType="lpstr">
      <vt:lpstr>Arial</vt:lpstr>
      <vt:lpstr>Calibri</vt:lpstr>
      <vt:lpstr>Calibri Light</vt:lpstr>
      <vt:lpstr>Office Theme</vt:lpstr>
      <vt:lpstr>PROGRAM QUAD  USER GUIDE</vt:lpstr>
      <vt:lpstr>Pre-System Checks</vt:lpstr>
      <vt:lpstr>Contents</vt:lpstr>
      <vt:lpstr>Quad Landing Page</vt:lpstr>
      <vt:lpstr>Quad Landing Page</vt:lpstr>
      <vt:lpstr>Quad Landing Page</vt:lpstr>
      <vt:lpstr>New Program Created</vt:lpstr>
      <vt:lpstr>New Program Created</vt:lpstr>
      <vt:lpstr>PERMISSIONS</vt:lpstr>
      <vt:lpstr>Quad Permissions Group Page</vt:lpstr>
      <vt:lpstr>Quad Permissions Group Page</vt:lpstr>
      <vt:lpstr>Quad Permissions Group Page</vt:lpstr>
      <vt:lpstr>Quad Permissions Group Page</vt:lpstr>
      <vt:lpstr>Quad Permissions Group Page</vt:lpstr>
      <vt:lpstr>Quad Permissions Group Page</vt:lpstr>
      <vt:lpstr>Quad Permissions Group Page</vt:lpstr>
      <vt:lpstr>PROGRAM COLLABORATION</vt:lpstr>
      <vt:lpstr>PROGRAM COLLABORATION</vt:lpstr>
      <vt:lpstr>PROGRAM COLLABORATION</vt:lpstr>
      <vt:lpstr>PROGRAM COLLABORATION</vt:lpstr>
      <vt:lpstr>PROGRAM COLLABORATION</vt:lpstr>
      <vt:lpstr>PROGRAM COLLABORATION</vt:lpstr>
      <vt:lpstr>PROGRAM COLLABORATION</vt:lpstr>
      <vt:lpstr>PROGRAM COLLABORATION</vt:lpstr>
      <vt:lpstr>PROGRAM COLLABORATION</vt:lpstr>
      <vt:lpstr>PROGRAM COLLABORATION</vt:lpstr>
      <vt:lpstr>PROGRAM COLLABORATION</vt:lpstr>
      <vt:lpstr>PROGRAM COLLABORATION</vt:lpstr>
      <vt:lpstr>PROGRAM COLLABORATION</vt:lpstr>
      <vt:lpstr>PROGRAM COLLABORATION</vt:lpstr>
      <vt:lpstr>PROGRAM COLLABORATION</vt:lpstr>
      <vt:lpstr>PROGRAM COLLABORATION</vt:lpstr>
      <vt:lpstr>PROGRAM COLLABORATION</vt:lpstr>
      <vt:lpstr>PROGRAM COLLABORATION</vt:lpstr>
      <vt:lpstr>PROGRAM COLLABORATION</vt:lpstr>
      <vt:lpstr>PROGRAM COLLABORATION</vt:lpstr>
      <vt:lpstr>PROGRAM COLLABORATION</vt:lpstr>
      <vt:lpstr>PROGRAM COLLABORATION</vt:lpstr>
      <vt:lpstr>PROGRAM COLLABORATION</vt:lpstr>
      <vt:lpstr>PROGRAM COLLABORATION</vt:lpstr>
      <vt:lpstr>PROGRAM COLLABORATION</vt:lpstr>
      <vt:lpstr>PROGRAM COLLABORATION</vt:lpstr>
      <vt:lpstr>PROGRAM COLLABORATION</vt:lpstr>
      <vt:lpstr>PROGRAM COLLABORATION</vt:lpstr>
      <vt:lpstr>PROGRAM COLLABORATION</vt:lpstr>
      <vt:lpstr>PROGRAM FUNDING</vt:lpstr>
      <vt:lpstr>PROGRAM FUNDING</vt:lpstr>
      <vt:lpstr>PROGRAM FUNDING</vt:lpstr>
      <vt:lpstr>PROGRAM FUNDING</vt:lpstr>
      <vt:lpstr>PROGRAM FUNDING</vt:lpstr>
      <vt:lpstr>PROGRAM COLLABORATION</vt:lpstr>
      <vt:lpstr>PROGRAM FUNDING</vt:lpstr>
      <vt:lpstr>PROGRAM FUNDING</vt:lpstr>
      <vt:lpstr>PROGRAM FUNDING</vt:lpstr>
      <vt:lpstr>PROGRAM FUNDING</vt:lpstr>
      <vt:lpstr>PROGRAM FUNDING</vt:lpstr>
      <vt:lpstr>PROGRAM FUNDING</vt:lpstr>
      <vt:lpstr>PROGRAM PROCUREMENT QUANTITIES</vt:lpstr>
      <vt:lpstr>PROGRAM PROCUREMENT QUANTITIES</vt:lpstr>
      <vt:lpstr>PROGRAM PROCUREMENT QUANTITIES</vt:lpstr>
      <vt:lpstr>PROGRAM PROCUREMENT QUANTITIES</vt:lpstr>
      <vt:lpstr>PROGRAM PROCUREMENT QUANTITIES</vt:lpstr>
      <vt:lpstr>PROGRAM PROCUREMENT QUANTITIES</vt:lpstr>
      <vt:lpstr>PROGRAM PROCUREMENT QUANTITIES</vt:lpstr>
      <vt:lpstr>PROGRAM PROCUREMENT QUANTITIES</vt:lpstr>
      <vt:lpstr>PROGRAM PROCUREMENT QUANTITIES</vt:lpstr>
      <vt:lpstr>PROGRAM PRESENTATIONS</vt:lpstr>
      <vt:lpstr>PROGRAM PRESENTATIONS</vt:lpstr>
      <vt:lpstr>PROGRAM PRESENTATIONS</vt:lpstr>
      <vt:lpstr>PROGRAM PRESENTATIONS</vt:lpstr>
      <vt:lpstr>PROGRAM PRESENTATIONS</vt:lpstr>
      <vt:lpstr>PROGRAM PRESENTATIONS</vt:lpstr>
    </vt:vector>
  </TitlesOfParts>
  <Company>U.S. Department of Defense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Lewis, Shaun C CTR HQDA DCS G-8</dc:creator>
  <cp:lastModifiedBy>LewisSC</cp:lastModifiedBy>
  <cp:revision>34</cp:revision>
  <dcterms:created xsi:type="dcterms:W3CDTF">2019-03-18T16:36:14Z</dcterms:created>
  <dcterms:modified xsi:type="dcterms:W3CDTF">2019-03-19T02:22:01Z</dcterms:modified>
</cp:coreProperties>
</file>