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5" r:id="rId6"/>
    <p:sldId id="290" r:id="rId7"/>
    <p:sldId id="289" r:id="rId8"/>
    <p:sldId id="295" r:id="rId9"/>
    <p:sldId id="296" r:id="rId10"/>
    <p:sldId id="300" r:id="rId11"/>
    <p:sldId id="293" r:id="rId12"/>
    <p:sldId id="297" r:id="rId13"/>
    <p:sldId id="294" r:id="rId14"/>
    <p:sldId id="298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8" r:id="rId35"/>
    <p:sldId id="284" r:id="rId36"/>
    <p:sldId id="285" r:id="rId37"/>
    <p:sldId id="286" r:id="rId38"/>
    <p:sldId id="287" r:id="rId39"/>
    <p:sldId id="299" r:id="rId4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Avenir Next"/>
        <a:ea typeface="Avenir Next"/>
        <a:cs typeface="Avenir Next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5E3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5E3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"/>
          <a:ea typeface="Avenir Next"/>
          <a:cs typeface="Avenir Next"/>
        </a:font>
        <a:srgbClr val="FFFFFF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381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381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5E3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solidFill>
            <a:srgbClr val="FFF5E3">
              <a:alpha val="20000"/>
            </a:srgbClr>
          </a:solidFill>
        </a:fill>
      </a:tcStyle>
    </a:firstCol>
    <a:la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50800" cap="flat">
              <a:solidFill>
                <a:srgbClr val="FFF5E3"/>
              </a:solidFill>
              <a:prstDash val="solid"/>
              <a:round/>
            </a:ln>
          </a:top>
          <a:bottom>
            <a:ln w="127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"/>
          <a:ea typeface="Avenir Next"/>
          <a:cs typeface="Avenir Next"/>
        </a:font>
        <a:srgbClr val="FFF5E3"/>
      </a:tcTxStyle>
      <a:tcStyle>
        <a:tcBdr>
          <a:left>
            <a:ln w="12700" cap="flat">
              <a:solidFill>
                <a:srgbClr val="FFF5E3"/>
              </a:solidFill>
              <a:prstDash val="solid"/>
              <a:round/>
            </a:ln>
          </a:left>
          <a:right>
            <a:ln w="12700" cap="flat">
              <a:solidFill>
                <a:srgbClr val="FFF5E3"/>
              </a:solidFill>
              <a:prstDash val="solid"/>
              <a:round/>
            </a:ln>
          </a:right>
          <a:top>
            <a:ln w="12700" cap="flat">
              <a:solidFill>
                <a:srgbClr val="FFF5E3"/>
              </a:solidFill>
              <a:prstDash val="solid"/>
              <a:round/>
            </a:ln>
          </a:top>
          <a:bottom>
            <a:ln w="25400" cap="flat">
              <a:solidFill>
                <a:srgbClr val="FFF5E3"/>
              </a:solidFill>
              <a:prstDash val="solid"/>
              <a:round/>
            </a:ln>
          </a:bottom>
          <a:insideH>
            <a:ln w="12700" cap="flat">
              <a:solidFill>
                <a:srgbClr val="FFF5E3"/>
              </a:solidFill>
              <a:prstDash val="solid"/>
              <a:round/>
            </a:ln>
          </a:insideH>
          <a:insideV>
            <a:ln w="12700" cap="flat">
              <a:solidFill>
                <a:srgbClr val="FFF5E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69080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een Title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30810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9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ckground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932159" y="596900"/>
            <a:ext cx="11140483" cy="19961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75903" y="2945606"/>
            <a:ext cx="11140480" cy="5918995"/>
          </a:xfrm>
          <a:prstGeom prst="rect">
            <a:avLst/>
          </a:prstGeom>
        </p:spPr>
        <p:txBody>
          <a:bodyPr/>
          <a:lstStyle>
            <a:lvl1pPr marL="493888" indent="-493888">
              <a:defRPr>
                <a:solidFill>
                  <a:srgbClr val="FFF5E3"/>
                </a:solidFill>
              </a:defRPr>
            </a:lvl1pPr>
            <a:lvl2pPr marL="938387" indent="-493888">
              <a:defRPr>
                <a:solidFill>
                  <a:srgbClr val="FFF5E3"/>
                </a:solidFill>
              </a:defRPr>
            </a:lvl2pPr>
            <a:lvl3pPr marL="1382887" indent="-493887">
              <a:defRPr>
                <a:solidFill>
                  <a:srgbClr val="FFF5E3"/>
                </a:solidFill>
              </a:defRPr>
            </a:lvl3pPr>
            <a:lvl4pPr marL="1827388" indent="-493888">
              <a:defRPr>
                <a:solidFill>
                  <a:srgbClr val="FFF5E3"/>
                </a:solidFill>
              </a:defRPr>
            </a:lvl4pPr>
            <a:lvl5pPr marL="2271888" indent="-493888"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6288709" y="9245600"/>
            <a:ext cx="414682" cy="330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Title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Heading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B967C7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967C7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rple Heading &amp; Body">
    <p:bg>
      <p:bgPr>
        <a:solidFill>
          <a:srgbClr val="B96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Title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Heading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Heading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A8F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Heading &amp; Body">
    <p:bg>
      <p:bgPr>
        <a:solidFill>
          <a:srgbClr val="02A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Title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Heading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BD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BD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28" name="Shape 2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an Heading &amp; Body">
    <p:bg>
      <p:bgPr>
        <a:solidFill>
          <a:srgbClr val="00BB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Title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Heading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9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900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70" name="Shape 2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 Heading &amp; Body">
    <p:bg>
      <p:bgPr>
        <a:solidFill>
          <a:srgbClr val="F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Title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Heading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3F8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05" name="Shape 3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F8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14" name="Shape 3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nk Heading &amp; Body">
    <p:bg>
      <p:bgPr>
        <a:solidFill>
          <a:srgbClr val="FF3F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23" name="Shape 3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Title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xfrm>
            <a:off x="1270000" y="834825"/>
            <a:ext cx="10464800" cy="3978475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xfrm>
            <a:off x="1270000" y="5025132"/>
            <a:ext cx="10464800" cy="150673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3600">
                <a:solidFill>
                  <a:srgbClr val="464E70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32" name="Shape 3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Heading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5151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White Heading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ed Heading &amp; Body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65" name="Shape 3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66" name="Shape 3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een Heading &amp; Body">
    <p:bg>
      <p:bgPr>
        <a:solidFill>
          <a:srgbClr val="33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Heading &amp; Body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5E3"/>
                </a:solidFill>
              </a:defRPr>
            </a:lvl1pPr>
            <a:lvl2pPr>
              <a:defRPr>
                <a:solidFill>
                  <a:srgbClr val="FFF5E3"/>
                </a:solidFill>
              </a:defRPr>
            </a:lvl2pPr>
            <a:lvl3pPr>
              <a:defRPr>
                <a:solidFill>
                  <a:srgbClr val="FFF5E3"/>
                </a:solidFill>
              </a:defRPr>
            </a:lvl3pPr>
            <a:lvl4pPr>
              <a:defRPr>
                <a:solidFill>
                  <a:srgbClr val="FFF5E3"/>
                </a:solidFill>
              </a:defRPr>
            </a:lvl4pPr>
            <a:lvl5pPr>
              <a:defRPr>
                <a:solidFill>
                  <a:srgbClr val="FFF5E3"/>
                </a:solidFill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Heading">
    <p:bg>
      <p:bgPr>
        <a:solidFill>
          <a:srgbClr val="4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5E3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 White Heading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270000" y="909338"/>
            <a:ext cx="10464800" cy="79349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464E7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urce Code">
    <p:bg>
      <p:bgPr>
        <a:solidFill>
          <a:srgbClr val="FFF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937616" y="533400"/>
            <a:ext cx="11129567" cy="20520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4E70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1066800" y="2987177"/>
            <a:ext cx="10871200" cy="5633941"/>
          </a:xfrm>
          <a:prstGeom prst="rect">
            <a:avLst/>
          </a:prstGeom>
          <a:solidFill>
            <a:srgbClr val="464E70"/>
          </a:solidFill>
          <a:ln w="254000">
            <a:solidFill>
              <a:srgbClr val="464E70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FFF5E3"/>
                </a:solidFill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88709" y="9251950"/>
            <a:ext cx="414682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 b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9" r:id="rId39"/>
    <p:sldLayoutId id="2147483690" r:id="rId40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ln>
            <a:noFill/>
          </a:ln>
          <a:solidFill>
            <a:srgbClr val="33B490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716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60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6053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49888" marR="0" indent="-493888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3E415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-tour-jp.appspot.com/" TargetMode="Externa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amazon.jp/dp/4621300253" TargetMode="Externa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759460" y="880545"/>
            <a:ext cx="11485880" cy="39784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7500" dirty="0" smtClean="0"/>
              <a:t>A Quick Tour of Go</a:t>
            </a:r>
            <a:br>
              <a:rPr lang="en-US" sz="7500" dirty="0" smtClean="0"/>
            </a:br>
            <a:r>
              <a:rPr lang="en-US" sz="7500" dirty="0" smtClean="0"/>
              <a:t>for C# programmers</a:t>
            </a:r>
            <a:endParaRPr sz="7500" dirty="0"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43992">
              <a:defRPr sz="2720"/>
            </a:pPr>
            <a:r>
              <a:rPr dirty="0"/>
              <a:t>Ricoh IT Solutions Co., Ltd.</a:t>
            </a:r>
          </a:p>
          <a:p>
            <a:pPr defTabSz="443992">
              <a:defRPr sz="2720"/>
            </a:pPr>
            <a:r>
              <a:rPr dirty="0"/>
              <a:t>Yoichiro Shimizu</a:t>
            </a:r>
          </a:p>
          <a:p>
            <a:pPr defTabSz="443992">
              <a:defRPr sz="2720"/>
            </a:pPr>
            <a:r>
              <a:rPr dirty="0"/>
              <a:t>@budougumi0617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Developers Platform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Linux, </a:t>
            </a:r>
            <a:r>
              <a:rPr kumimoji="1" lang="en-US" altLang="ja-JP" sz="5400" dirty="0" err="1" smtClean="0"/>
              <a:t>MacOS</a:t>
            </a:r>
            <a:r>
              <a:rPr kumimoji="1" lang="en-US" altLang="ja-JP" sz="5400" dirty="0" smtClean="0"/>
              <a:t>, Windows</a:t>
            </a:r>
          </a:p>
          <a:p>
            <a:pPr marL="0" indent="0" algn="ctr">
              <a:buNone/>
            </a:pPr>
            <a:r>
              <a:rPr kumimoji="1" lang="en-US" altLang="ja-JP" sz="5400" dirty="0"/>
              <a:t>C# : Any OS(Full spec on Windows)</a:t>
            </a:r>
          </a:p>
        </p:txBody>
      </p:sp>
    </p:spTree>
    <p:extLst>
      <p:ext uri="{BB962C8B-B14F-4D97-AF65-F5344CB8AC3E}">
        <p14:creationId xmlns:p14="http://schemas.microsoft.com/office/powerpoint/2010/main" val="2279360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Environment setup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$GOPATH, and, go get 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.</a:t>
            </a:r>
            <a:r>
              <a:rPr kumimoji="1" lang="en-US" altLang="ja-JP" sz="5400" dirty="0" err="1" smtClean="0"/>
              <a:t>sln</a:t>
            </a:r>
            <a:r>
              <a:rPr kumimoji="1" lang="en-US" altLang="ja-JP" sz="5400" dirty="0" smtClean="0"/>
              <a:t>, .</a:t>
            </a:r>
            <a:r>
              <a:rPr kumimoji="1" lang="en-US" altLang="ja-JP" sz="5400" dirty="0" err="1" smtClean="0"/>
              <a:t>csproj</a:t>
            </a:r>
            <a:r>
              <a:rPr kumimoji="1" lang="en-US" altLang="ja-JP" sz="5400" dirty="0" smtClean="0"/>
              <a:t>, </a:t>
            </a:r>
            <a:r>
              <a:rPr kumimoji="1" lang="en-US" altLang="ja-JP" sz="5400" dirty="0" err="1" smtClean="0"/>
              <a:t>Nuget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71207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</a:t>
            </a:r>
            <a:r>
              <a:rPr kumimoji="1" lang="en-US" altLang="ja-JP" sz="5400" dirty="0"/>
              <a:t>Y</a:t>
            </a:r>
            <a:r>
              <a:rPr kumimoji="1" lang="en-US" altLang="ja-JP" sz="5400" dirty="0" smtClean="0"/>
              <a:t>our Editor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Visual Studio(Best practice)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11811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Deployment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A file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Many file(Dynamic loading)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07704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tool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Standard library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</a:t>
            </a:r>
            <a:r>
              <a:rPr kumimoji="1" lang="en-US" altLang="ja-JP" sz="5400" dirty="0" err="1" smtClean="0"/>
              <a:t>MSTest</a:t>
            </a:r>
            <a:r>
              <a:rPr kumimoji="1" lang="en-US" altLang="ja-JP" sz="5400" dirty="0"/>
              <a:t> </a:t>
            </a:r>
            <a:r>
              <a:rPr kumimoji="1" lang="en-US" altLang="ja-JP" sz="5400" dirty="0" smtClean="0"/>
              <a:t>etc.. But if you want to full test, need Enterprise license...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35327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Unique </a:t>
            </a:r>
            <a:r>
              <a:rPr lang="en-US" dirty="0" err="1" smtClean="0"/>
              <a:t>sigunature</a:t>
            </a:r>
            <a:endParaRPr dirty="0"/>
          </a:p>
        </p:txBody>
      </p:sp>
      <p:pic>
        <p:nvPicPr>
          <p:cNvPr id="480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522739"/>
            <a:ext cx="5080000" cy="2717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68411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410" name="Shape 410"/>
          <p:cNvSpPr/>
          <p:nvPr/>
        </p:nvSpPr>
        <p:spPr>
          <a:xfrm>
            <a:off x="786477" y="2654299"/>
            <a:ext cx="1143184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package</a:t>
            </a:r>
            <a:r>
              <a:rPr>
                <a:solidFill>
                  <a:srgbClr val="808080"/>
                </a:solidFill>
              </a:rPr>
              <a:t> main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808080"/>
              </a:solidFill>
            </a:endParaRPr>
          </a:p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</a:t>
            </a:r>
            <a:r>
              <a:rPr>
                <a:solidFill>
                  <a:srgbClr val="808080"/>
                </a:solidFill>
              </a:rPr>
              <a:t> </a:t>
            </a:r>
            <a:r>
              <a:rPr b="1">
                <a:solidFill>
                  <a:srgbClr val="FF40FF"/>
                </a:solidFill>
              </a:rPr>
              <a:t>"fmt"</a:t>
            </a:r>
            <a:endParaRPr>
              <a:solidFill>
                <a:srgbClr val="808080"/>
              </a:solidFill>
            </a:endParaRPr>
          </a:p>
          <a:p>
            <a:pPr defTabSz="457200">
              <a:defRPr sz="4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808080"/>
              </a:solidFill>
            </a:endParaRPr>
          </a:p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main() {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"Hello, World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)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2974" y="698871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Heap? Stack?</a:t>
            </a:r>
          </a:p>
        </p:txBody>
      </p:sp>
      <p:sp>
        <p:nvSpPr>
          <p:cNvPr id="414" name="Shape 414"/>
          <p:cNvSpPr/>
          <p:nvPr/>
        </p:nvSpPr>
        <p:spPr>
          <a:xfrm>
            <a:off x="1918232" y="2603499"/>
            <a:ext cx="8916834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getlocal()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 := returnLocal()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"No error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i)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returnLocal()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localvale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localvalue = </a:t>
            </a:r>
            <a:r>
              <a:rPr b="1">
                <a:solidFill>
                  <a:srgbClr val="FF6060"/>
                </a:solidFill>
              </a:rPr>
              <a:t>10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&amp;localvalue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2400" y="65295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Strong Type</a:t>
            </a:r>
          </a:p>
        </p:txBody>
      </p:sp>
      <p:sp>
        <p:nvSpPr>
          <p:cNvPr id="418" name="Shape 418"/>
          <p:cNvSpPr/>
          <p:nvPr/>
        </p:nvSpPr>
        <p:spPr>
          <a:xfrm>
            <a:off x="1045476" y="2793999"/>
            <a:ext cx="11180342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noboxing()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x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y </a:t>
            </a:r>
            <a:r>
              <a:rPr>
                <a:solidFill>
                  <a:srgbClr val="654ACD"/>
                </a:solidFill>
              </a:rPr>
              <a:t>int16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</a:t>
            </a:r>
            <a:r>
              <a:rPr b="1">
                <a:solidFill>
                  <a:srgbClr val="FF6060"/>
                </a:solidFill>
              </a:rPr>
              <a:t>10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y = x  // cannot use x as type int16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= </a:t>
            </a:r>
            <a:r>
              <a:rPr>
                <a:solidFill>
                  <a:srgbClr val="654ACD"/>
                </a:solidFill>
              </a:rPr>
              <a:t>int16</a:t>
            </a:r>
            <a:r>
              <a:t>(x)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"y =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y)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1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3839" y="636816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Modern Pointer</a:t>
            </a:r>
          </a:p>
        </p:txBody>
      </p:sp>
      <p:sp>
        <p:nvSpPr>
          <p:cNvPr id="422" name="Shape 422"/>
          <p:cNvSpPr/>
          <p:nvPr/>
        </p:nvSpPr>
        <p:spPr>
          <a:xfrm>
            <a:off x="959075" y="2908300"/>
            <a:ext cx="11934845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pointer()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:= big.Int{}     </a:t>
            </a:r>
            <a:r>
              <a:rPr b="1"/>
              <a:t>// x big.Int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 := big.NewInt(</a:t>
            </a:r>
            <a:r>
              <a:rPr b="1">
                <a:solidFill>
                  <a:srgbClr val="FF6060"/>
                </a:solidFill>
              </a:rPr>
              <a:t>0</a:t>
            </a:r>
            <a:r>
              <a:t>) </a:t>
            </a:r>
            <a:r>
              <a:rPr b="1"/>
              <a:t>// y *big.Int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x.SetUint64(</a:t>
            </a:r>
            <a:r>
              <a:rPr b="1">
                <a:solidFill>
                  <a:srgbClr val="FF6060"/>
                </a:solidFill>
              </a:rPr>
              <a:t>123</a:t>
            </a:r>
            <a:r>
              <a:t>)   </a:t>
            </a:r>
            <a:r>
              <a:rPr b="1"/>
              <a:t>// x := 123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y.SetUint64(</a:t>
            </a:r>
            <a:r>
              <a:rPr b="1">
                <a:solidFill>
                  <a:srgbClr val="FF6060"/>
                </a:solidFill>
              </a:rPr>
              <a:t>321</a:t>
            </a:r>
            <a:r>
              <a:t>)   </a:t>
            </a:r>
            <a:r>
              <a:rPr b="1"/>
              <a:t>// Do not use arrow(-&gt;)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2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7029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me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Joined RITS in 2011</a:t>
            </a:r>
          </a:p>
          <a:p>
            <a:r>
              <a:rPr dirty="0"/>
              <a:t>Use Language C/C++, C#, Java, </a:t>
            </a:r>
            <a:r>
              <a:rPr dirty="0" err="1"/>
              <a:t>GoLang</a:t>
            </a:r>
            <a:endParaRPr dirty="0"/>
          </a:p>
          <a:p>
            <a:r>
              <a:rPr dirty="0" smtClean="0"/>
              <a:t>Work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history</a:t>
            </a:r>
          </a:p>
          <a:p>
            <a:pPr lvl="1"/>
            <a:r>
              <a:rPr dirty="0"/>
              <a:t>Production Printing (2012 - 2016)</a:t>
            </a:r>
          </a:p>
          <a:p>
            <a:pPr lvl="1"/>
            <a:r>
              <a:rPr dirty="0"/>
              <a:t>Document Solution </a:t>
            </a:r>
            <a:r>
              <a:rPr dirty="0" smtClean="0"/>
              <a:t>(2016</a:t>
            </a:r>
            <a:r>
              <a:rPr lang="ja-JP" altLang="en-US" dirty="0"/>
              <a:t> </a:t>
            </a:r>
            <a:r>
              <a:rPr lang="en-US" altLang="ja-JP" dirty="0" smtClean="0"/>
              <a:t>- 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Support Complex Value</a:t>
            </a:r>
          </a:p>
        </p:txBody>
      </p:sp>
      <p:sp>
        <p:nvSpPr>
          <p:cNvPr id="426" name="Shape 426"/>
          <p:cNvSpPr/>
          <p:nvPr/>
        </p:nvSpPr>
        <p:spPr>
          <a:xfrm>
            <a:off x="1129435" y="3111499"/>
            <a:ext cx="10745931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4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math() {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x </a:t>
            </a:r>
            <a:r>
              <a:rPr>
                <a:solidFill>
                  <a:srgbClr val="654ACD"/>
                </a:solidFill>
              </a:rPr>
              <a:t>complex64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</a:t>
            </a:r>
            <a:r>
              <a:rPr b="1">
                <a:solidFill>
                  <a:srgbClr val="FF6060"/>
                </a:solidFill>
              </a:rPr>
              <a:t>10i</a:t>
            </a:r>
            <a:r>
              <a:t> + </a:t>
            </a:r>
            <a:r>
              <a:rPr b="1">
                <a:solidFill>
                  <a:srgbClr val="FF6060"/>
                </a:solidFill>
              </a:rPr>
              <a:t>20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fmt.Println(x) </a:t>
            </a:r>
            <a:r>
              <a:rPr b="1"/>
              <a:t>// (20+10i)</a:t>
            </a:r>
          </a:p>
          <a:p>
            <a:pPr defTabSz="457200">
              <a:defRPr sz="4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2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0102" y="665143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Return</a:t>
            </a:r>
          </a:p>
        </p:txBody>
      </p:sp>
      <p:sp>
        <p:nvSpPr>
          <p:cNvPr id="430" name="Shape 430"/>
          <p:cNvSpPr/>
          <p:nvPr/>
        </p:nvSpPr>
        <p:spPr>
          <a:xfrm>
            <a:off x="1022575" y="2285999"/>
            <a:ext cx="9922838" cy="518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multireturn()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q, r := division(10, 3)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"%d,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q, r)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division(x, y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) (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, </a:t>
            </a:r>
            <a:r>
              <a:rPr>
                <a:solidFill>
                  <a:srgbClr val="654ACD"/>
                </a:solidFill>
              </a:rPr>
              <a:t>int</a:t>
            </a:r>
            <a:r>
              <a:rPr>
                <a:solidFill>
                  <a:srgbClr val="808080"/>
                </a:solidFill>
              </a:rPr>
              <a:t>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quotient := x / y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remainder := x % y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quotient, remainder // </a:t>
            </a:r>
            <a:r>
              <a:rPr b="1"/>
              <a:t>3, 1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5798" y="721907"/>
            <a:ext cx="1003616" cy="128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Clousure</a:t>
            </a:r>
          </a:p>
        </p:txBody>
      </p:sp>
      <p:sp>
        <p:nvSpPr>
          <p:cNvPr id="434" name="Shape 434"/>
          <p:cNvSpPr/>
          <p:nvPr/>
        </p:nvSpPr>
        <p:spPr>
          <a:xfrm>
            <a:off x="1198080" y="3302000"/>
            <a:ext cx="9922837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closure()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 :=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(i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fmt.Printf(</a:t>
            </a:r>
            <a:r>
              <a:rPr b="1">
                <a:solidFill>
                  <a:srgbClr val="FF40FF"/>
                </a:solidFill>
              </a:rPr>
              <a:t>"Value is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i)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f(</a:t>
            </a:r>
            <a:r>
              <a:rPr b="1">
                <a:solidFill>
                  <a:srgbClr val="FF6060"/>
                </a:solidFill>
              </a:rPr>
              <a:t>20</a:t>
            </a:r>
            <a:r>
              <a:t>) </a:t>
            </a:r>
            <a:r>
              <a:rPr b="1"/>
              <a:t>// Value is 20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5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325" y="701720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Concurrency Programing</a:t>
            </a:r>
          </a:p>
        </p:txBody>
      </p:sp>
      <p:sp>
        <p:nvSpPr>
          <p:cNvPr id="438" name="Shape 438"/>
          <p:cNvSpPr/>
          <p:nvPr/>
        </p:nvSpPr>
        <p:spPr>
          <a:xfrm>
            <a:off x="912228" y="3047999"/>
            <a:ext cx="11180342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cuncurency()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for</a:t>
            </a:r>
            <a:r>
              <a:t> i := </a:t>
            </a:r>
            <a:r>
              <a:rPr b="1">
                <a:solidFill>
                  <a:srgbClr val="FF6060"/>
                </a:solidFill>
              </a:rPr>
              <a:t>0</a:t>
            </a:r>
            <a:r>
              <a:t>; i &lt; </a:t>
            </a:r>
            <a:r>
              <a:rPr b="1">
                <a:solidFill>
                  <a:srgbClr val="FF6060"/>
                </a:solidFill>
              </a:rPr>
              <a:t>10</a:t>
            </a:r>
            <a:r>
              <a:t>; i++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433FF"/>
                </a:solidFill>
              </a:rPr>
              <a:t>go</a:t>
            </a:r>
            <a:r>
              <a:t>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(num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fmt.Printf(</a:t>
            </a:r>
            <a:r>
              <a:rPr b="1">
                <a:solidFill>
                  <a:srgbClr val="FF40FF"/>
                </a:solidFill>
              </a:rPr>
              <a:t>"Thread No.%d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num)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}(i) </a:t>
            </a:r>
            <a:r>
              <a:rPr b="1"/>
              <a:t>// Immediate execute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3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7509" y="713911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Interprocess Communication</a:t>
            </a:r>
          </a:p>
        </p:txBody>
      </p:sp>
      <p:sp>
        <p:nvSpPr>
          <p:cNvPr id="442" name="Shape 442"/>
          <p:cNvSpPr/>
          <p:nvPr/>
        </p:nvSpPr>
        <p:spPr>
          <a:xfrm>
            <a:off x="409226" y="2247900"/>
            <a:ext cx="12186346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channel()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connection channel between each gorutine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 := </a:t>
            </a:r>
            <a:r>
              <a:rPr>
                <a:solidFill>
                  <a:srgbClr val="0433FF"/>
                </a:solidFill>
              </a:rPr>
              <a:t>make</a:t>
            </a:r>
            <a:r>
              <a:t>(</a:t>
            </a:r>
            <a:r>
              <a:rPr>
                <a:solidFill>
                  <a:srgbClr val="654ACD"/>
                </a:solidFill>
              </a:rPr>
              <a:t>chan</a:t>
            </a:r>
            <a:r>
              <a:t>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go</a:t>
            </a:r>
            <a:r>
              <a:t>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(c </a:t>
            </a:r>
            <a:r>
              <a:rPr>
                <a:solidFill>
                  <a:srgbClr val="654ACD"/>
                </a:solidFill>
              </a:rPr>
              <a:t>chan</a:t>
            </a:r>
            <a:r>
              <a:t> </a:t>
            </a:r>
            <a:r>
              <a:rPr>
                <a:solidFill>
                  <a:srgbClr val="654ACD"/>
                </a:solidFill>
              </a:rPr>
              <a:t>int</a:t>
            </a:r>
            <a:r>
              <a:t>) { </a:t>
            </a:r>
            <a:r>
              <a:rPr b="1"/>
              <a:t>// Create goroutine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ans </a:t>
            </a:r>
            <a:r>
              <a:rPr>
                <a:solidFill>
                  <a:srgbClr val="654ACD"/>
                </a:solidFill>
              </a:rPr>
              <a:t>int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// Too large process.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c &lt;- ans</a:t>
            </a:r>
            <a:r>
              <a:t> </a:t>
            </a:r>
            <a:r>
              <a:rPr b="1"/>
              <a:t>// send answer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}(c)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Recieve answer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"Result %d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</a:t>
            </a:r>
            <a:r>
              <a:rPr b="1"/>
              <a:t>&lt;-c</a:t>
            </a:r>
            <a:r>
              <a:t>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4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16550" y="1701463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use Class, Use Struct</a:t>
            </a:r>
          </a:p>
        </p:txBody>
      </p:sp>
      <p:sp>
        <p:nvSpPr>
          <p:cNvPr id="446" name="Shape 446"/>
          <p:cNvSpPr/>
          <p:nvPr/>
        </p:nvSpPr>
        <p:spPr>
          <a:xfrm>
            <a:off x="868925" y="2539999"/>
            <a:ext cx="10677340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class()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md := MyDirectory{name: </a:t>
            </a:r>
            <a:r>
              <a:rPr b="1">
                <a:solidFill>
                  <a:srgbClr val="FF40FF"/>
                </a:solidFill>
              </a:rPr>
              <a:t>"Document"</a:t>
            </a: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"Name is %s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md.Name())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3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MyDirectory defines Directory.</a:t>
            </a:r>
            <a:endParaRPr b="0"/>
          </a:p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</a:t>
            </a:r>
            <a:r>
              <a:rPr>
                <a:solidFill>
                  <a:srgbClr val="808080"/>
                </a:solidFill>
              </a:rPr>
              <a:t> MyDirectory </a:t>
            </a:r>
            <a:r>
              <a:t>struct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 </a:t>
            </a:r>
            <a:r>
              <a:rPr>
                <a:solidFill>
                  <a:srgbClr val="654ACD"/>
                </a:solidFill>
              </a:rPr>
              <a:t>string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4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2259" y="604184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5400"/>
            </a:lvl1pPr>
          </a:lstStyle>
          <a:p>
            <a:r>
              <a:t>If it walks like a duck and quacks like a duck, it must be a duck.</a:t>
            </a:r>
          </a:p>
        </p:txBody>
      </p:sp>
      <p:sp>
        <p:nvSpPr>
          <p:cNvPr id="450" name="Shape 450"/>
          <p:cNvSpPr/>
          <p:nvPr/>
        </p:nvSpPr>
        <p:spPr>
          <a:xfrm>
            <a:off x="824584" y="2425699"/>
            <a:ext cx="11355631" cy="581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Name returns name.</a:t>
            </a:r>
            <a:endParaRPr b="0"/>
          </a:p>
          <a:p>
            <a:pPr defTabSz="457200">
              <a:defRPr sz="2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(md *MyDirectory) Name() </a:t>
            </a:r>
            <a:r>
              <a:rPr>
                <a:solidFill>
                  <a:srgbClr val="654ACD"/>
                </a:solidFill>
              </a:rPr>
              <a:t>string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md.name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25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MyComponent requests Name() method.</a:t>
            </a:r>
            <a:endParaRPr b="0"/>
          </a:p>
          <a:p>
            <a:pPr defTabSz="457200">
              <a:defRPr sz="2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</a:t>
            </a:r>
            <a:r>
              <a:rPr>
                <a:solidFill>
                  <a:srgbClr val="808080"/>
                </a:solidFill>
              </a:rPr>
              <a:t> MyComponent </a:t>
            </a:r>
            <a:r>
              <a:t>interface</a:t>
            </a:r>
            <a:r>
              <a:rPr>
                <a:solidFill>
                  <a:srgbClr val="808080"/>
                </a:solidFill>
              </a:rPr>
              <a:t> {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Name() </a:t>
            </a:r>
            <a:r>
              <a:rPr>
                <a:solidFill>
                  <a:srgbClr val="654ACD"/>
                </a:solidFill>
              </a:rPr>
              <a:t>string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defRPr sz="25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ducktyping() {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var</a:t>
            </a:r>
            <a:r>
              <a:t> mc MyComponent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mc = &amp;MyDirectory{name: </a:t>
            </a:r>
            <a:r>
              <a:rPr b="1">
                <a:solidFill>
                  <a:srgbClr val="FF40FF"/>
                </a:solidFill>
              </a:rPr>
              <a:t>"Users"</a:t>
            </a:r>
            <a:r>
              <a:t>}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fmt.Printf(</a:t>
            </a:r>
            <a:r>
              <a:rPr b="1">
                <a:solidFill>
                  <a:srgbClr val="FF40FF"/>
                </a:solidFill>
              </a:rPr>
              <a:t>"Name is %s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, mc.Name()) </a:t>
            </a:r>
            <a:r>
              <a:rPr b="1"/>
              <a:t>// Name is Users</a:t>
            </a:r>
          </a:p>
          <a:p>
            <a:pPr defTabSz="457200">
              <a:defRPr sz="25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5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0492" y="1782356"/>
            <a:ext cx="1003616" cy="128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Rich Standard Library</a:t>
            </a:r>
          </a:p>
        </p:txBody>
      </p:sp>
      <p:sp>
        <p:nvSpPr>
          <p:cNvPr id="454" name="Shape 454"/>
          <p:cNvSpPr/>
          <p:nvPr/>
        </p:nvSpPr>
        <p:spPr>
          <a:xfrm>
            <a:off x="1289481" y="2539999"/>
            <a:ext cx="10425839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3300" b="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</a:t>
            </a:r>
            <a:r>
              <a:rPr>
                <a:solidFill>
                  <a:srgbClr val="808080"/>
                </a:solidFill>
              </a:rPr>
              <a:t> websever()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http.HandleFunc(</a:t>
            </a:r>
            <a:r>
              <a:rPr b="1">
                <a:solidFill>
                  <a:srgbClr val="FF40FF"/>
                </a:solidFill>
              </a:rPr>
              <a:t>"/"</a:t>
            </a:r>
            <a:r>
              <a:t>, 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654ACD"/>
                </a:solidFill>
              </a:rPr>
              <a:t>func</a:t>
            </a:r>
            <a:r>
              <a:t>(w http.ResponseWriter,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  r *http.Request) {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fmt.Fprintf(w, </a:t>
            </a:r>
            <a:r>
              <a:rPr b="1">
                <a:solidFill>
                  <a:srgbClr val="FF40FF"/>
                </a:solidFill>
              </a:rPr>
              <a:t>"Hello World!</a:t>
            </a:r>
            <a:r>
              <a:rPr b="1">
                <a:solidFill>
                  <a:srgbClr val="FF6060"/>
                </a:solidFill>
              </a:rPr>
              <a:t>\n</a:t>
            </a:r>
            <a:r>
              <a:rPr b="1">
                <a:solidFill>
                  <a:srgbClr val="FF40FF"/>
                </a:solidFill>
              </a:rPr>
              <a:t>"</a:t>
            </a:r>
            <a:r>
              <a:t>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})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http.ListenAndServe(</a:t>
            </a:r>
            <a:r>
              <a:rPr b="1">
                <a:solidFill>
                  <a:srgbClr val="FF40FF"/>
                </a:solidFill>
              </a:rPr>
              <a:t>":8080"</a:t>
            </a:r>
            <a:r>
              <a:t>, </a:t>
            </a:r>
            <a:r>
              <a:rPr>
                <a:solidFill>
                  <a:srgbClr val="0433FF"/>
                </a:solidFill>
              </a:rPr>
              <a:t>nil</a:t>
            </a:r>
            <a:r>
              <a:t>) 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/>
              <a:t>//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http://localhost:8080/</a:t>
            </a:r>
          </a:p>
          <a:p>
            <a:pPr defTabSz="457200">
              <a:defRPr sz="3300" b="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pic>
        <p:nvPicPr>
          <p:cNvPr id="455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1462" y="640760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Easy Cross Compile</a:t>
            </a:r>
          </a:p>
        </p:txBody>
      </p:sp>
      <p:sp>
        <p:nvSpPr>
          <p:cNvPr id="458" name="Shape 458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/>
            </a:pPr>
            <a:r>
              <a:t>$ GOOS=linux   GOARCH=amd64 go build hello.go </a:t>
            </a:r>
            <a:r>
              <a:rPr>
                <a:solidFill>
                  <a:srgbClr val="0433FF"/>
                </a:solidFill>
              </a:rPr>
              <a:t># For Linux</a:t>
            </a:r>
          </a:p>
          <a:p>
            <a:pPr marL="0" indent="0">
              <a:buSzTx/>
              <a:buNone/>
              <a:defRPr sz="2500"/>
            </a:pPr>
            <a:r>
              <a:t>$ GOOS=darwin  GOARCH=amd64 go build hello.go </a:t>
            </a:r>
            <a:r>
              <a:rPr>
                <a:solidFill>
                  <a:srgbClr val="0433FF"/>
                </a:solidFill>
              </a:rPr>
              <a:t># For Mac</a:t>
            </a:r>
          </a:p>
          <a:p>
            <a:pPr marL="0" indent="0">
              <a:buSzTx/>
              <a:buNone/>
              <a:defRPr sz="2500"/>
            </a:pPr>
            <a:r>
              <a:t>$ GOOS=windows GOARCH=amd64 go build hello.go </a:t>
            </a:r>
            <a:r>
              <a:rPr>
                <a:solidFill>
                  <a:srgbClr val="0433FF"/>
                </a:solidFill>
              </a:rPr>
              <a:t># For windows</a:t>
            </a:r>
          </a:p>
          <a:p>
            <a:pPr marL="0" indent="0">
              <a:buSzTx/>
              <a:buNone/>
              <a:defRPr sz="2500"/>
            </a:pPr>
            <a:r>
              <a:t>$ GOOS=android GOARCH=amd64 go build hello.go </a:t>
            </a:r>
            <a:r>
              <a:rPr>
                <a:solidFill>
                  <a:srgbClr val="0433FF"/>
                </a:solidFill>
              </a:rPr>
              <a:t># For Android</a:t>
            </a:r>
          </a:p>
        </p:txBody>
      </p:sp>
      <p:pic>
        <p:nvPicPr>
          <p:cNvPr id="459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31717" y="567607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framework</a:t>
            </a:r>
          </a:p>
        </p:txBody>
      </p:sp>
      <p:sp>
        <p:nvSpPr>
          <p:cNvPr id="462" name="Shape 462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$  go test ./...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github.com/budougumi0617/GoTraining/ch11/ex01   0.019s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github.com/budougumi0617/GoTraining/ch11/ex02   0.023s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github.com/budougumi0617/GoTraining/ch11/ex03   0.023s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github.com/budougumi0617/GoTraining/ch11/ex04   0.027s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github.com/budougumi0617/GoTraining/ch11/ex05   0.017s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github.com/budougumi0617/GoTraining/ch11/ex06   0.016s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ok      github.com/budougumi0617/GoTraining/ch11/ex07   0.014s</a:t>
            </a:r>
          </a:p>
        </p:txBody>
      </p:sp>
      <p:pic>
        <p:nvPicPr>
          <p:cNvPr id="463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5526" y="677335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</a:t>
            </a:r>
            <a:r>
              <a:rPr dirty="0" smtClean="0"/>
              <a:t> Go</a:t>
            </a:r>
            <a:r>
              <a:rPr lang="en-US" dirty="0" smtClean="0"/>
              <a:t>?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 Code Coverage</a:t>
            </a:r>
          </a:p>
        </p:txBody>
      </p:sp>
      <p:sp>
        <p:nvSpPr>
          <p:cNvPr id="466" name="Shape 466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$  go test -cover ./...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ch01/ex01   0.024s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ch01/ex02   0.022s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ch01/ex03   0.024s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ch01/ex04   0.024s  coverage: 82.1%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ch01/ex05   0.234s  coverage: 100.0% of statements</a:t>
            </a:r>
          </a:p>
          <a:p>
            <a:pPr marL="0" indent="0" defTabSz="473201">
              <a:lnSpc>
                <a:spcPct val="50000"/>
              </a:lnSpc>
              <a:spcBef>
                <a:spcPts val="3400"/>
              </a:spcBef>
              <a:buSzTx/>
              <a:buNone/>
              <a:defRPr sz="3200"/>
            </a:pPr>
            <a:r>
              <a:t>ok      ch01/ex06   0.601s  coverage: 100.0% of statements</a:t>
            </a:r>
          </a:p>
        </p:txBody>
      </p:sp>
      <p:pic>
        <p:nvPicPr>
          <p:cNvPr id="46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48838" y="677335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Execute Benchmark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$  go test -bench .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BenchmarkMyIntSetAdd100-4                 200000          6307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BenchmarkMapIntSetAdd1000-4                10000        235164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BenchmarkMyIntSetAdd1000-4                 20000         64169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BenchmarkMapIntSetAddAll10-4             1000000          1253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BenchmarkMyIntSetAddAll10-4             10000000           134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BenchmarkMapIntSetAddAll100-4             100000         14568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BenchmarkMapIntSetAddAll1000-4             10000        175950 ns/op</a:t>
            </a:r>
          </a:p>
          <a:p>
            <a:pPr marL="0" indent="0" defTabSz="408940">
              <a:lnSpc>
                <a:spcPct val="50000"/>
              </a:lnSpc>
              <a:spcBef>
                <a:spcPts val="2900"/>
              </a:spcBef>
              <a:buSzTx/>
              <a:buNone/>
              <a:defRPr sz="2800"/>
            </a:pPr>
            <a:r>
              <a:t>BenchmarkMyIntSetAddAll1000-4             200000          8360 ns/op</a:t>
            </a:r>
          </a:p>
        </p:txBody>
      </p:sp>
      <p:pic>
        <p:nvPicPr>
          <p:cNvPr id="47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6790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 binary</a:t>
            </a:r>
          </a:p>
        </p:txBody>
      </p:sp>
      <p:sp>
        <p:nvSpPr>
          <p:cNvPr id="474" name="Shape 4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execute in a single file</a:t>
            </a:r>
          </a:p>
          <a:p>
            <a:r>
              <a:t>Do not need other file even if go env.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Available a lot of Cloud</a:t>
            </a:r>
          </a:p>
        </p:txBody>
      </p:sp>
      <p:sp>
        <p:nvSpPr>
          <p:cNvPr id="477" name="Shape 4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CI : Travis/Circle/Wercker/drone.io/Bamboo</a:t>
            </a:r>
          </a:p>
          <a:p>
            <a:r>
              <a:t>Analysis: Codeclimate/Go Report Card</a:t>
            </a:r>
          </a:p>
          <a:p>
            <a:r>
              <a:t>Coverage: Coveralls</a:t>
            </a:r>
          </a:p>
          <a:p>
            <a:r>
              <a:t>PaaS: AWS/GCP/Azure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 Technical Debt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Not exit legacy product (maybe…)</a:t>
            </a:r>
          </a:p>
          <a:p>
            <a:r>
              <a:rPr kumimoji="1" lang="en-US" altLang="ja-JP" dirty="0" smtClean="0"/>
              <a:t>Not exit technical debt in language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1032564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t>Do U want to try?</a:t>
            </a:r>
          </a:p>
        </p:txBody>
      </p:sp>
      <p:pic>
        <p:nvPicPr>
          <p:cNvPr id="480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1522739"/>
            <a:ext cx="5080000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Tour Of Go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solidFill>
                  <a:srgbClr val="3E4157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https://go-tour-jp.appspot.com/</a:t>
            </a:r>
          </a:p>
        </p:txBody>
      </p:sp>
      <p:pic>
        <p:nvPicPr>
          <p:cNvPr id="484" name="image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5857" y="3774702"/>
            <a:ext cx="9693086" cy="4683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Programing Language Go</a:t>
            </a:r>
          </a:p>
        </p:txBody>
      </p:sp>
      <p:sp>
        <p:nvSpPr>
          <p:cNvPr id="487" name="Shape 4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solidFill>
                  <a:srgbClr val="3E4157"/>
                </a:solidFill>
                <a:uFillTx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http://amazon.jp/dp/4621300253</a:t>
            </a:r>
          </a:p>
        </p:txBody>
      </p:sp>
      <p:pic>
        <p:nvPicPr>
          <p:cNvPr id="488" name="image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5214" y="3625862"/>
            <a:ext cx="4901233" cy="60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4083" y="4736083"/>
            <a:ext cx="4801617" cy="4801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U for Listening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Appendix: Useful C#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6250" y="2962412"/>
            <a:ext cx="12052300" cy="5911257"/>
          </a:xfrm>
        </p:spPr>
        <p:txBody>
          <a:bodyPr>
            <a:normAutofit/>
          </a:bodyPr>
          <a:lstStyle/>
          <a:p>
            <a:r>
              <a:rPr kumimoji="1" lang="en-US" altLang="ja-JP" sz="5400" dirty="0" smtClean="0"/>
              <a:t>Explicit permission to Override</a:t>
            </a:r>
          </a:p>
          <a:p>
            <a:r>
              <a:rPr kumimoji="1" lang="en-US" altLang="ja-JP" sz="5400" dirty="0" smtClean="0"/>
              <a:t>Luxury support for Microsoft</a:t>
            </a:r>
          </a:p>
          <a:p>
            <a:r>
              <a:rPr kumimoji="1" lang="en-US" altLang="ja-JP" sz="5400" dirty="0" smtClean="0"/>
              <a:t>.NET framework(WPF, WCF, MEF etc…)</a:t>
            </a:r>
          </a:p>
        </p:txBody>
      </p:sp>
    </p:spTree>
    <p:extLst>
      <p:ext uri="{BB962C8B-B14F-4D97-AF65-F5344CB8AC3E}">
        <p14:creationId xmlns:p14="http://schemas.microsoft.com/office/powerpoint/2010/main" val="160364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765810" y="444500"/>
            <a:ext cx="11473180" cy="2159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Programming Language Go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From </a:t>
            </a:r>
            <a:r>
              <a:rPr dirty="0" smtClean="0"/>
              <a:t>2009-</a:t>
            </a:r>
            <a:endParaRPr dirty="0"/>
          </a:p>
          <a:p>
            <a:r>
              <a:rPr dirty="0"/>
              <a:t>Launched by Google</a:t>
            </a:r>
          </a:p>
          <a:p>
            <a:r>
              <a:rPr dirty="0"/>
              <a:t>“C for the 21st century.”</a:t>
            </a:r>
          </a:p>
        </p:txBody>
      </p:sp>
      <p:pic>
        <p:nvPicPr>
          <p:cNvPr id="5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8046" y="4098404"/>
            <a:ext cx="5655197" cy="5655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Radical Simplicity</a:t>
            </a: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xfrm>
            <a:off x="952500" y="2977652"/>
            <a:ext cx="11099800" cy="5911257"/>
          </a:xfrm>
          <a:prstGeom prst="rect">
            <a:avLst/>
          </a:prstGeom>
        </p:spPr>
        <p:txBody>
          <a:bodyPr/>
          <a:lstStyle/>
          <a:p>
            <a:r>
              <a:t>Garbage collection</a:t>
            </a:r>
          </a:p>
          <a:p>
            <a:r>
              <a:t>Package system</a:t>
            </a:r>
          </a:p>
          <a:p>
            <a:r>
              <a:t>Pointer</a:t>
            </a:r>
          </a:p>
          <a:p>
            <a:r>
              <a:t>Never use Class</a:t>
            </a:r>
          </a:p>
          <a:p>
            <a:r>
              <a:t>goroutine etc…</a:t>
            </a:r>
          </a:p>
        </p:txBody>
      </p:sp>
      <p:pic>
        <p:nvPicPr>
          <p:cNvPr id="407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2390" y="591992"/>
            <a:ext cx="1003616" cy="1286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1270000" y="909339"/>
            <a:ext cx="10464800" cy="79349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dirty="0" err="1" smtClean="0"/>
              <a:t>Golang</a:t>
            </a:r>
            <a:r>
              <a:rPr lang="en-US" dirty="0" smtClean="0"/>
              <a:t> and C#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063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Birth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from 2009 by Google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from 2011by Microsoft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4102024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Platform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Any OS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Any OS(Full spec on Windows)</a:t>
            </a:r>
          </a:p>
        </p:txBody>
      </p:sp>
    </p:spTree>
    <p:extLst>
      <p:ext uri="{BB962C8B-B14F-4D97-AF65-F5344CB8AC3E}">
        <p14:creationId xmlns:p14="http://schemas.microsoft.com/office/powerpoint/2010/main" val="1099633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Roots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5400" dirty="0" err="1" smtClean="0"/>
              <a:t>Golang</a:t>
            </a:r>
            <a:r>
              <a:rPr kumimoji="1" lang="en-US" altLang="ja-JP" sz="5400" dirty="0" smtClean="0"/>
              <a:t> : Clang, CSP, and Pascal</a:t>
            </a:r>
          </a:p>
          <a:p>
            <a:pPr marL="0" indent="0" algn="ctr">
              <a:buNone/>
            </a:pPr>
            <a:r>
              <a:rPr kumimoji="1" lang="en-US" altLang="ja-JP" sz="5400" dirty="0" smtClean="0"/>
              <a:t>C# : C++, Delphi, and Java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9529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3B49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5E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5E3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"/>
            <a:ea typeface="Avenir Next"/>
            <a:cs typeface="Avenir Next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1033</Words>
  <Application>Microsoft Office PowerPoint</Application>
  <PresentationFormat>ユーザー設定</PresentationFormat>
  <Paragraphs>215</Paragraphs>
  <Slides>39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6" baseType="lpstr">
      <vt:lpstr>Avenir Next</vt:lpstr>
      <vt:lpstr>Avenir Next Medium</vt:lpstr>
      <vt:lpstr>Avenir Roman</vt:lpstr>
      <vt:lpstr>Courier</vt:lpstr>
      <vt:lpstr>Monaco</vt:lpstr>
      <vt:lpstr>ヒラギノ角ゴ ProN W3</vt:lpstr>
      <vt:lpstr>White</vt:lpstr>
      <vt:lpstr>A Quick Tour of Go for C# programmers</vt:lpstr>
      <vt:lpstr>About me</vt:lpstr>
      <vt:lpstr>What is Go?</vt:lpstr>
      <vt:lpstr>Programming Language Go </vt:lpstr>
      <vt:lpstr>Radical Simplicity</vt:lpstr>
      <vt:lpstr>Comparison Golang and C# </vt:lpstr>
      <vt:lpstr>Birth</vt:lpstr>
      <vt:lpstr>Platform</vt:lpstr>
      <vt:lpstr>Roots</vt:lpstr>
      <vt:lpstr>Developers Platform</vt:lpstr>
      <vt:lpstr>Environment setup</vt:lpstr>
      <vt:lpstr>IDE</vt:lpstr>
      <vt:lpstr>Deployment</vt:lpstr>
      <vt:lpstr>Test tool</vt:lpstr>
      <vt:lpstr>Unique sigunature</vt:lpstr>
      <vt:lpstr>Hello World</vt:lpstr>
      <vt:lpstr>Heap? Stack?</vt:lpstr>
      <vt:lpstr>Strong Type</vt:lpstr>
      <vt:lpstr>Modern Pointer</vt:lpstr>
      <vt:lpstr>Support Complex Value</vt:lpstr>
      <vt:lpstr>Multiple Return</vt:lpstr>
      <vt:lpstr>Clousure</vt:lpstr>
      <vt:lpstr>Concurrency Programing</vt:lpstr>
      <vt:lpstr>Interprocess Communication</vt:lpstr>
      <vt:lpstr>Not use Class, Use Struct</vt:lpstr>
      <vt:lpstr>If it walks like a duck and quacks like a duck, it must be a duck.</vt:lpstr>
      <vt:lpstr>Rich Standard Library</vt:lpstr>
      <vt:lpstr>Easy Cross Compile</vt:lpstr>
      <vt:lpstr>Test framework</vt:lpstr>
      <vt:lpstr>Get Code Coverage</vt:lpstr>
      <vt:lpstr>Execute Benchmark</vt:lpstr>
      <vt:lpstr>Single binary</vt:lpstr>
      <vt:lpstr>Available a lot of Cloud</vt:lpstr>
      <vt:lpstr>No Technical Debt</vt:lpstr>
      <vt:lpstr>Do U want to try?</vt:lpstr>
      <vt:lpstr>A Tour Of Go</vt:lpstr>
      <vt:lpstr>Programing Language Go</vt:lpstr>
      <vt:lpstr>Thank U for Listening</vt:lpstr>
      <vt:lpstr>Appendix: Useful C#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Language Go</dc:title>
  <cp:lastModifiedBy>Shimizu Yoichiro</cp:lastModifiedBy>
  <cp:revision>21</cp:revision>
  <dcterms:modified xsi:type="dcterms:W3CDTF">2016-10-21T01:52:21Z</dcterms:modified>
</cp:coreProperties>
</file>