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381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381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381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381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381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381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5E3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5E3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381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381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FF5E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FF5E3">
              <a:alpha val="20000"/>
            </a:srgbClr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508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254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3" name="Shape 3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Green Title">
    <p:bg>
      <p:bgPr>
        <a:solidFill>
          <a:srgbClr val="33B4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9" name="Shape 89"/>
          <p:cNvSpPr/>
          <p:nvPr>
            <p:ph type="title"/>
          </p:nvPr>
        </p:nvSpPr>
        <p:spPr>
          <a:xfrm>
            <a:off x="1270000" y="6718300"/>
            <a:ext cx="10464800" cy="13081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464E70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pic" idx="13"/>
          </p:nvPr>
        </p:nvSpPr>
        <p:spPr>
          <a:xfrm>
            <a:off x="0" y="0"/>
            <a:ext cx="12999419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ackground Imag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932159" y="596900"/>
            <a:ext cx="11140483" cy="1996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875903" y="2945606"/>
            <a:ext cx="11140480" cy="5918995"/>
          </a:xfrm>
          <a:prstGeom prst="rect">
            <a:avLst/>
          </a:prstGeom>
        </p:spPr>
        <p:txBody>
          <a:bodyPr/>
          <a:lstStyle>
            <a:lvl1pPr marL="493888" indent="-493888">
              <a:defRPr>
                <a:solidFill>
                  <a:srgbClr val="FFF5E3"/>
                </a:solidFill>
              </a:defRPr>
            </a:lvl1pPr>
            <a:lvl2pPr marL="938387" indent="-493888">
              <a:defRPr>
                <a:solidFill>
                  <a:srgbClr val="FFF5E3"/>
                </a:solidFill>
              </a:defRPr>
            </a:lvl2pPr>
            <a:lvl3pPr marL="1382887" indent="-493887">
              <a:defRPr>
                <a:solidFill>
                  <a:srgbClr val="FFF5E3"/>
                </a:solidFill>
              </a:defRPr>
            </a:lvl3pPr>
            <a:lvl4pPr marL="1827388" indent="-493888">
              <a:defRPr>
                <a:solidFill>
                  <a:srgbClr val="FFF5E3"/>
                </a:solidFill>
              </a:defRPr>
            </a:lvl4pPr>
            <a:lvl5pPr marL="2271888" indent="-493888">
              <a:defRPr>
                <a:solidFill>
                  <a:srgbClr val="FFF5E3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rple Title">
    <p:bg>
      <p:bgPr>
        <a:solidFill>
          <a:srgbClr val="B967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rple Heading">
    <p:bg>
      <p:bgPr>
        <a:solidFill>
          <a:srgbClr val="B967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rple White Heading">
    <p:bg>
      <p:bgPr>
        <a:solidFill>
          <a:srgbClr val="FFF5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B967C7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33" name="Shape 1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rple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967C7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rple Heading &amp; Body">
    <p:bg>
      <p:bgPr>
        <a:solidFill>
          <a:srgbClr val="B967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ue Title">
    <p:bg>
      <p:bgPr>
        <a:solidFill>
          <a:srgbClr val="02A8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ue Heading">
    <p:bg>
      <p:bgPr>
        <a:solidFill>
          <a:srgbClr val="02A8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68" name="Shape 1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Green Heading">
    <p:bg>
      <p:bgPr>
        <a:solidFill>
          <a:srgbClr val="33B4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ue White Heading">
    <p:bg>
      <p:bgPr>
        <a:solidFill>
          <a:srgbClr val="FFF5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2A8F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76" name="Shape 1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ue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A8F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85" name="Shape 1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ue Heading &amp; Body">
    <p:bg>
      <p:bgPr>
        <a:solidFill>
          <a:srgbClr val="02A8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yan Title">
    <p:bg>
      <p:bgPr>
        <a:solidFill>
          <a:srgbClr val="00BB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03" name="Shape 2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yan Heading">
    <p:bg>
      <p:bgPr>
        <a:solidFill>
          <a:srgbClr val="00BB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yan White Heading">
    <p:bg>
      <p:bgPr>
        <a:solidFill>
          <a:srgbClr val="FFF5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BBD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19" name="Shape 2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yan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BD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28" name="Shape 2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yan Heading &amp; Body">
    <p:bg>
      <p:bgPr>
        <a:solidFill>
          <a:srgbClr val="00BB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37" name="Shape 2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Yellow Title">
    <p:bg>
      <p:bgPr>
        <a:solidFill>
          <a:srgbClr val="FF9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45" name="Shape 245"/>
          <p:cNvSpPr/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46" name="Shape 2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Yellow Heading">
    <p:bg>
      <p:bgPr>
        <a:solidFill>
          <a:srgbClr val="FF9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54" name="Shape 2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Green White Heading">
    <p:bg>
      <p:bgPr>
        <a:solidFill>
          <a:srgbClr val="FFF5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タイトルテキスト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Yellow White Heading">
    <p:bg>
      <p:bgPr>
        <a:solidFill>
          <a:srgbClr val="FFF5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9000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62" name="Shape 2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Yellow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9000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71" name="Shape 2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Yellow Heading &amp; Body">
    <p:bg>
      <p:bgPr>
        <a:solidFill>
          <a:srgbClr val="FF9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80" name="Shape 2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nk Title">
    <p:bg>
      <p:bgPr>
        <a:solidFill>
          <a:srgbClr val="FF3F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88" name="Shape 288"/>
          <p:cNvSpPr/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89" name="Shape 2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nk Heading">
    <p:bg>
      <p:bgPr>
        <a:solidFill>
          <a:srgbClr val="FF3F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297" name="Shape 2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nk White Heading">
    <p:bg>
      <p:bgPr>
        <a:solidFill>
          <a:srgbClr val="FFF5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3F80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05" name="Shape 3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nk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3F80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13" name="Shape 3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14" name="Shape 3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nk Heading &amp; Body">
    <p:bg>
      <p:bgPr>
        <a:solidFill>
          <a:srgbClr val="FF3F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22" name="Shape 3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23" name="Shape 3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Red Title">
    <p:bg>
      <p:bgPr>
        <a:solidFill>
          <a:srgbClr val="FF51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31" name="Shape 331"/>
          <p:cNvSpPr/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32" name="Shape 3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Red Heading">
    <p:bg>
      <p:bgPr>
        <a:solidFill>
          <a:srgbClr val="FF51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40" name="Shape 3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Green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Red White Heading">
    <p:bg>
      <p:bgPr>
        <a:solidFill>
          <a:srgbClr val="FFF5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5151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48" name="Shape 3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Red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5151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56" name="Shape 3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57" name="Shape 3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Red Heading &amp; Body">
    <p:bg>
      <p:bgPr>
        <a:solidFill>
          <a:srgbClr val="FF51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65" name="Shape 3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66" name="Shape 3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Green Heading &amp; Body">
    <p:bg>
      <p:bgPr>
        <a:solidFill>
          <a:srgbClr val="33B4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ck Heading &amp; Body">
    <p:bg>
      <p:bgPr>
        <a:solidFill>
          <a:srgbClr val="464E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ck Heading">
    <p:bg>
      <p:bgPr>
        <a:solidFill>
          <a:srgbClr val="464E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ck White Heading">
    <p:bg>
      <p:bgPr>
        <a:solidFill>
          <a:srgbClr val="FFF5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64E70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ource Code">
    <p:bg>
      <p:bgPr>
        <a:solidFill>
          <a:srgbClr val="FFF5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937616" y="533400"/>
            <a:ext cx="11129567" cy="20520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E70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1066800" y="2987177"/>
            <a:ext cx="10871200" cy="5633941"/>
          </a:xfrm>
          <a:prstGeom prst="rect">
            <a:avLst/>
          </a:prstGeom>
          <a:solidFill>
            <a:srgbClr val="464E70"/>
          </a:solidFill>
          <a:ln w="254000">
            <a:solidFill>
              <a:srgbClr val="464E70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88709" y="925195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b="0" sz="18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7163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608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6053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498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hyperlink" Target="http://localhost:8080/" TargetMode="External"/><Relationship Id="rId3" Type="http://schemas.openxmlformats.org/officeDocument/2006/relationships/image" Target="../media/image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7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hyperlink" Target="https://go-tour-jp.appspot.com/" TargetMode="External"/><Relationship Id="rId3" Type="http://schemas.openxmlformats.org/officeDocument/2006/relationships/image" Target="../media/image8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hyperlink" Target="http://amazon.jp/dp/4621300253" TargetMode="External"/><Relationship Id="rId3" Type="http://schemas.openxmlformats.org/officeDocument/2006/relationships/image" Target="../media/image2.jpeg"/><Relationship Id="rId4" Type="http://schemas.openxmlformats.org/officeDocument/2006/relationships/image" Target="../media/image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Relationship Id="rId4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hyperlink" Target="http://www.gopl.io/ch1.pdf" TargetMode="Externa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/>
          <a:lstStyle/>
          <a:p>
            <a:pPr/>
            <a:r>
              <a:t>A Quick Tour of Go</a:t>
            </a:r>
          </a:p>
          <a:p>
            <a:pPr/>
            <a:r>
              <a:t>For C# programmers</a:t>
            </a:r>
          </a:p>
        </p:txBody>
      </p:sp>
      <p:sp>
        <p:nvSpPr>
          <p:cNvPr id="376" name="Shape 3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3992">
              <a:defRPr sz="2720"/>
            </a:pPr>
            <a:r>
              <a:t>Ricoh IT Solutions Co., Ltd.</a:t>
            </a:r>
          </a:p>
          <a:p>
            <a:pPr defTabSz="443992">
              <a:defRPr sz="2720"/>
            </a:pPr>
            <a:r>
              <a:t>Yoichiro Shimizu</a:t>
            </a:r>
          </a:p>
          <a:p>
            <a:pPr defTabSz="443992">
              <a:defRPr sz="2720"/>
            </a:pPr>
            <a:r>
              <a:t>@budougumi0617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Heap? Stack?</a:t>
            </a:r>
          </a:p>
        </p:txBody>
      </p:sp>
      <p:sp>
        <p:nvSpPr>
          <p:cNvPr id="409" name="Shape 409"/>
          <p:cNvSpPr/>
          <p:nvPr/>
        </p:nvSpPr>
        <p:spPr>
          <a:xfrm>
            <a:off x="1918232" y="2603499"/>
            <a:ext cx="8916834" cy="518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0" sz="3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getlocal() {</a:t>
            </a:r>
            <a:endParaRPr>
              <a:solidFill>
                <a:srgbClr val="808080"/>
              </a:solidFill>
            </a:endParaRP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 := returnLocal()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"No error %d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i)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b="0" sz="3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returnLocal() </a:t>
            </a:r>
            <a:r>
              <a:rPr>
                <a:solidFill>
                  <a:srgbClr val="654ACD"/>
                </a:solidFill>
              </a:rPr>
              <a:t>int</a:t>
            </a:r>
            <a:r>
              <a:rPr>
                <a:solidFill>
                  <a:srgbClr val="808080"/>
                </a:solidFill>
              </a:rPr>
              <a:t> {</a:t>
            </a:r>
            <a:endParaRPr>
              <a:solidFill>
                <a:srgbClr val="808080"/>
              </a:solidFill>
            </a:endParaRP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var</a:t>
            </a:r>
            <a:r>
              <a:t> localvale </a:t>
            </a:r>
            <a:r>
              <a:rPr>
                <a:solidFill>
                  <a:srgbClr val="654ACD"/>
                </a:solidFill>
              </a:rPr>
              <a:t>int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localvalue = </a:t>
            </a:r>
            <a:r>
              <a:rPr b="1">
                <a:solidFill>
                  <a:srgbClr val="FF6060"/>
                </a:solidFill>
              </a:rPr>
              <a:t>10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&amp;localvalue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10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2400" y="652952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Strong Type</a:t>
            </a:r>
          </a:p>
        </p:txBody>
      </p:sp>
      <p:sp>
        <p:nvSpPr>
          <p:cNvPr id="413" name="Shape 413"/>
          <p:cNvSpPr/>
          <p:nvPr/>
        </p:nvSpPr>
        <p:spPr>
          <a:xfrm>
            <a:off x="1045476" y="2793999"/>
            <a:ext cx="11180342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0" sz="3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noboxing() {</a:t>
            </a:r>
            <a:endParaRPr>
              <a:solidFill>
                <a:srgbClr val="808080"/>
              </a:solidFill>
            </a:endParaRP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var</a:t>
            </a:r>
            <a:r>
              <a:t> x </a:t>
            </a:r>
            <a:r>
              <a:rPr>
                <a:solidFill>
                  <a:srgbClr val="654ACD"/>
                </a:solidFill>
              </a:rPr>
              <a:t>int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var</a:t>
            </a:r>
            <a:r>
              <a:t> y </a:t>
            </a:r>
            <a:r>
              <a:rPr>
                <a:solidFill>
                  <a:srgbClr val="654ACD"/>
                </a:solidFill>
              </a:rPr>
              <a:t>int16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x = </a:t>
            </a:r>
            <a:r>
              <a:rPr b="1">
                <a:solidFill>
                  <a:srgbClr val="FF6060"/>
                </a:solidFill>
              </a:rPr>
              <a:t>10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// y = x  // cannot use x as type int16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y = </a:t>
            </a:r>
            <a:r>
              <a:rPr>
                <a:solidFill>
                  <a:srgbClr val="654ACD"/>
                </a:solidFill>
              </a:rPr>
              <a:t>int16</a:t>
            </a:r>
            <a:r>
              <a:t>(x)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"y = %d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y)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14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3839" y="636816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Modern Pointer</a:t>
            </a:r>
          </a:p>
        </p:txBody>
      </p:sp>
      <p:sp>
        <p:nvSpPr>
          <p:cNvPr id="417" name="Shape 417"/>
          <p:cNvSpPr/>
          <p:nvPr/>
        </p:nvSpPr>
        <p:spPr>
          <a:xfrm>
            <a:off x="959075" y="2908300"/>
            <a:ext cx="11934845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0" sz="3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pointer() {</a:t>
            </a:r>
            <a:endParaRPr>
              <a:solidFill>
                <a:srgbClr val="808080"/>
              </a:solidFill>
            </a:endParaRP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x := big.Int{}     </a:t>
            </a:r>
            <a:r>
              <a:rPr b="1"/>
              <a:t>// x big.Int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y := big.NewInt(</a:t>
            </a:r>
            <a:r>
              <a:rPr b="1">
                <a:solidFill>
                  <a:srgbClr val="FF6060"/>
                </a:solidFill>
              </a:rPr>
              <a:t>0</a:t>
            </a:r>
            <a:r>
              <a:t>) </a:t>
            </a:r>
            <a:r>
              <a:rPr b="1"/>
              <a:t>// y *big.Int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x.SetUint64(</a:t>
            </a:r>
            <a:r>
              <a:rPr b="1">
                <a:solidFill>
                  <a:srgbClr val="FF6060"/>
                </a:solidFill>
              </a:rPr>
              <a:t>123</a:t>
            </a:r>
            <a:r>
              <a:t>)   </a:t>
            </a:r>
            <a:r>
              <a:rPr b="1"/>
              <a:t>// x := 123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y.SetUint64(</a:t>
            </a:r>
            <a:r>
              <a:rPr b="1">
                <a:solidFill>
                  <a:srgbClr val="FF6060"/>
                </a:solidFill>
              </a:rPr>
              <a:t>321</a:t>
            </a:r>
            <a:r>
              <a:t>)   </a:t>
            </a:r>
            <a:r>
              <a:rPr b="1"/>
              <a:t>// Do not use arrow(-&gt;)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1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7029" y="591992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Support Complex Value</a:t>
            </a:r>
          </a:p>
        </p:txBody>
      </p:sp>
      <p:sp>
        <p:nvSpPr>
          <p:cNvPr id="421" name="Shape 421"/>
          <p:cNvSpPr/>
          <p:nvPr/>
        </p:nvSpPr>
        <p:spPr>
          <a:xfrm>
            <a:off x="1129435" y="3111499"/>
            <a:ext cx="10745931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0" sz="45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math() {</a:t>
            </a:r>
            <a:endParaRPr>
              <a:solidFill>
                <a:srgbClr val="808080"/>
              </a:solidFill>
            </a:endParaRPr>
          </a:p>
          <a:p>
            <a:pPr defTabSz="457200">
              <a:defRPr b="0" sz="4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var</a:t>
            </a:r>
            <a:r>
              <a:t> x </a:t>
            </a:r>
            <a:r>
              <a:rPr>
                <a:solidFill>
                  <a:srgbClr val="654ACD"/>
                </a:solidFill>
              </a:rPr>
              <a:t>complex64</a:t>
            </a:r>
          </a:p>
          <a:p>
            <a:pPr defTabSz="457200">
              <a:defRPr b="0" sz="4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x = </a:t>
            </a:r>
            <a:r>
              <a:rPr b="1">
                <a:solidFill>
                  <a:srgbClr val="FF6060"/>
                </a:solidFill>
              </a:rPr>
              <a:t>10i</a:t>
            </a:r>
            <a:r>
              <a:t> + </a:t>
            </a:r>
            <a:r>
              <a:rPr b="1">
                <a:solidFill>
                  <a:srgbClr val="FF6060"/>
                </a:solidFill>
              </a:rPr>
              <a:t>20</a:t>
            </a:r>
          </a:p>
          <a:p>
            <a:pPr defTabSz="457200">
              <a:defRPr b="0" sz="4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fmt.Println(x) </a:t>
            </a:r>
            <a:r>
              <a:rPr b="1"/>
              <a:t>// (20+10i)</a:t>
            </a:r>
          </a:p>
          <a:p>
            <a:pPr defTabSz="457200">
              <a:defRPr b="0" sz="4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22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0102" y="665143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Multiple Return</a:t>
            </a:r>
          </a:p>
        </p:txBody>
      </p:sp>
      <p:sp>
        <p:nvSpPr>
          <p:cNvPr id="425" name="Shape 425"/>
          <p:cNvSpPr/>
          <p:nvPr/>
        </p:nvSpPr>
        <p:spPr>
          <a:xfrm>
            <a:off x="1022575" y="2285999"/>
            <a:ext cx="9922838" cy="518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0" sz="3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multireturn() {</a:t>
            </a:r>
            <a:endParaRPr>
              <a:solidFill>
                <a:srgbClr val="808080"/>
              </a:solidFill>
            </a:endParaRP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q, r := division(10, 3)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"%d, %d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q, r)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b="0" sz="3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division(x, y </a:t>
            </a:r>
            <a:r>
              <a:rPr>
                <a:solidFill>
                  <a:srgbClr val="654ACD"/>
                </a:solidFill>
              </a:rPr>
              <a:t>int</a:t>
            </a:r>
            <a:r>
              <a:rPr>
                <a:solidFill>
                  <a:srgbClr val="808080"/>
                </a:solidFill>
              </a:rPr>
              <a:t>) (</a:t>
            </a:r>
            <a:r>
              <a:rPr>
                <a:solidFill>
                  <a:srgbClr val="654ACD"/>
                </a:solidFill>
              </a:rPr>
              <a:t>int</a:t>
            </a:r>
            <a:r>
              <a:rPr>
                <a:solidFill>
                  <a:srgbClr val="808080"/>
                </a:solidFill>
              </a:rPr>
              <a:t>, </a:t>
            </a:r>
            <a:r>
              <a:rPr>
                <a:solidFill>
                  <a:srgbClr val="654ACD"/>
                </a:solidFill>
              </a:rPr>
              <a:t>int</a:t>
            </a:r>
            <a:r>
              <a:rPr>
                <a:solidFill>
                  <a:srgbClr val="808080"/>
                </a:solidFill>
              </a:rPr>
              <a:t>) {</a:t>
            </a:r>
            <a:endParaRPr>
              <a:solidFill>
                <a:srgbClr val="808080"/>
              </a:solidFill>
            </a:endParaRP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quotient := x / y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remainder := x % y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quotient, remainder // </a:t>
            </a:r>
            <a:r>
              <a:rPr b="1"/>
              <a:t>3, 1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26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5798" y="721907"/>
            <a:ext cx="1003616" cy="1286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Clousure</a:t>
            </a:r>
          </a:p>
        </p:txBody>
      </p:sp>
      <p:sp>
        <p:nvSpPr>
          <p:cNvPr id="429" name="Shape 429"/>
          <p:cNvSpPr/>
          <p:nvPr/>
        </p:nvSpPr>
        <p:spPr>
          <a:xfrm>
            <a:off x="1198080" y="3302000"/>
            <a:ext cx="9922837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0" sz="3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closure() {</a:t>
            </a:r>
            <a:endParaRPr>
              <a:solidFill>
                <a:srgbClr val="808080"/>
              </a:solidFill>
            </a:endParaRP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 := </a:t>
            </a:r>
            <a:r>
              <a:rPr>
                <a:solidFill>
                  <a:srgbClr val="654ACD"/>
                </a:solidFill>
              </a:rPr>
              <a:t>func</a:t>
            </a:r>
            <a:r>
              <a:t>(i </a:t>
            </a:r>
            <a:r>
              <a:rPr>
                <a:solidFill>
                  <a:srgbClr val="654ACD"/>
                </a:solidFill>
              </a:rPr>
              <a:t>int</a:t>
            </a:r>
            <a:r>
              <a:t>) {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fmt.Printf(</a:t>
            </a:r>
            <a:r>
              <a:rPr b="1">
                <a:solidFill>
                  <a:srgbClr val="FF40FF"/>
                </a:solidFill>
              </a:rPr>
              <a:t>"Value is %d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i)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f(</a:t>
            </a:r>
            <a:r>
              <a:rPr b="1">
                <a:solidFill>
                  <a:srgbClr val="FF6060"/>
                </a:solidFill>
              </a:rPr>
              <a:t>20</a:t>
            </a:r>
            <a:r>
              <a:t>) </a:t>
            </a:r>
            <a:r>
              <a:rPr b="1"/>
              <a:t>// Value is 20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30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325" y="701720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Concurrency Programing</a:t>
            </a:r>
          </a:p>
        </p:txBody>
      </p:sp>
      <p:sp>
        <p:nvSpPr>
          <p:cNvPr id="433" name="Shape 433"/>
          <p:cNvSpPr/>
          <p:nvPr/>
        </p:nvSpPr>
        <p:spPr>
          <a:xfrm>
            <a:off x="912228" y="3047999"/>
            <a:ext cx="11180342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0" sz="3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cuncurency() {</a:t>
            </a:r>
            <a:endParaRPr>
              <a:solidFill>
                <a:srgbClr val="808080"/>
              </a:solidFill>
            </a:endParaRP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for</a:t>
            </a:r>
            <a:r>
              <a:t> i := </a:t>
            </a:r>
            <a:r>
              <a:rPr b="1">
                <a:solidFill>
                  <a:srgbClr val="FF6060"/>
                </a:solidFill>
              </a:rPr>
              <a:t>0</a:t>
            </a:r>
            <a:r>
              <a:t>; i &lt; </a:t>
            </a:r>
            <a:r>
              <a:rPr b="1">
                <a:solidFill>
                  <a:srgbClr val="FF6060"/>
                </a:solidFill>
              </a:rPr>
              <a:t>10</a:t>
            </a:r>
            <a:r>
              <a:t>; i++ {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>
                <a:solidFill>
                  <a:srgbClr val="0433FF"/>
                </a:solidFill>
              </a:rPr>
              <a:t>go</a:t>
            </a:r>
            <a:r>
              <a:t> </a:t>
            </a:r>
            <a:r>
              <a:rPr>
                <a:solidFill>
                  <a:srgbClr val="654ACD"/>
                </a:solidFill>
              </a:rPr>
              <a:t>func</a:t>
            </a:r>
            <a:r>
              <a:t>(num </a:t>
            </a:r>
            <a:r>
              <a:rPr>
                <a:solidFill>
                  <a:srgbClr val="654ACD"/>
                </a:solidFill>
              </a:rPr>
              <a:t>int</a:t>
            </a:r>
            <a:r>
              <a:t>) {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fmt.Printf(</a:t>
            </a:r>
            <a:r>
              <a:rPr b="1">
                <a:solidFill>
                  <a:srgbClr val="FF40FF"/>
                </a:solidFill>
              </a:rPr>
              <a:t>"Thread No.%d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num)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}(i) </a:t>
            </a:r>
            <a:r>
              <a:rPr b="1"/>
              <a:t>// Immediate execute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34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7509" y="713911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Interprocess Communication</a:t>
            </a:r>
          </a:p>
        </p:txBody>
      </p:sp>
      <p:sp>
        <p:nvSpPr>
          <p:cNvPr id="437" name="Shape 437"/>
          <p:cNvSpPr/>
          <p:nvPr/>
        </p:nvSpPr>
        <p:spPr>
          <a:xfrm>
            <a:off x="409226" y="2247900"/>
            <a:ext cx="12186346" cy="568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0" sz="3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channel() {</a:t>
            </a:r>
            <a:endParaRPr>
              <a:solidFill>
                <a:srgbClr val="808080"/>
              </a:solidFill>
            </a:endParaRP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// connection channel between each gorutine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c := </a:t>
            </a:r>
            <a:r>
              <a:rPr>
                <a:solidFill>
                  <a:srgbClr val="0433FF"/>
                </a:solidFill>
              </a:rPr>
              <a:t>make</a:t>
            </a:r>
            <a:r>
              <a:t>(</a:t>
            </a:r>
            <a:r>
              <a:rPr>
                <a:solidFill>
                  <a:srgbClr val="654ACD"/>
                </a:solidFill>
              </a:rPr>
              <a:t>chan</a:t>
            </a:r>
            <a:r>
              <a:t> </a:t>
            </a:r>
            <a:r>
              <a:rPr>
                <a:solidFill>
                  <a:srgbClr val="654ACD"/>
                </a:solidFill>
              </a:rPr>
              <a:t>int</a:t>
            </a:r>
            <a:r>
              <a:t>)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go</a:t>
            </a:r>
            <a:r>
              <a:t> </a:t>
            </a:r>
            <a:r>
              <a:rPr>
                <a:solidFill>
                  <a:srgbClr val="654ACD"/>
                </a:solidFill>
              </a:rPr>
              <a:t>func</a:t>
            </a:r>
            <a:r>
              <a:t>(c </a:t>
            </a:r>
            <a:r>
              <a:rPr>
                <a:solidFill>
                  <a:srgbClr val="654ACD"/>
                </a:solidFill>
              </a:rPr>
              <a:t>chan</a:t>
            </a:r>
            <a:r>
              <a:t> </a:t>
            </a:r>
            <a:r>
              <a:rPr>
                <a:solidFill>
                  <a:srgbClr val="654ACD"/>
                </a:solidFill>
              </a:rPr>
              <a:t>int</a:t>
            </a:r>
            <a:r>
              <a:t>) { </a:t>
            </a:r>
            <a:r>
              <a:rPr b="1"/>
              <a:t>// Create goroutine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var</a:t>
            </a:r>
            <a:r>
              <a:t> ans </a:t>
            </a:r>
            <a:r>
              <a:rPr>
                <a:solidFill>
                  <a:srgbClr val="654ACD"/>
                </a:solidFill>
              </a:rPr>
              <a:t>int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/>
              <a:t>// Too large process.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/>
              <a:t>c &lt;- ans</a:t>
            </a:r>
            <a:r>
              <a:t> </a:t>
            </a:r>
            <a:r>
              <a:rPr b="1"/>
              <a:t>// send answer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}(c)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// Recieve answer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"Result %d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</a:t>
            </a:r>
            <a:r>
              <a:rPr b="1"/>
              <a:t>&lt;-c</a:t>
            </a:r>
            <a:r>
              <a:t>)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3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6550" y="1701463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 use Class, Use Struct</a:t>
            </a:r>
          </a:p>
        </p:txBody>
      </p:sp>
      <p:sp>
        <p:nvSpPr>
          <p:cNvPr id="441" name="Shape 441"/>
          <p:cNvSpPr/>
          <p:nvPr/>
        </p:nvSpPr>
        <p:spPr>
          <a:xfrm>
            <a:off x="868925" y="2539999"/>
            <a:ext cx="10677340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0" sz="3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class() {</a:t>
            </a:r>
            <a:endParaRPr>
              <a:solidFill>
                <a:srgbClr val="808080"/>
              </a:solidFill>
            </a:endParaRP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md := MyDirectory{name: </a:t>
            </a:r>
            <a:r>
              <a:rPr b="1">
                <a:solidFill>
                  <a:srgbClr val="FF40FF"/>
                </a:solidFill>
              </a:rPr>
              <a:t>"Document"</a:t>
            </a:r>
            <a:r>
              <a:t>}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"Name is %s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md.Name())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MyDirectory defines Directory.</a:t>
            </a:r>
            <a:endParaRPr b="0"/>
          </a:p>
          <a:p>
            <a:pPr defTabSz="457200">
              <a:defRPr b="0" sz="3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</a:t>
            </a:r>
            <a:r>
              <a:rPr>
                <a:solidFill>
                  <a:srgbClr val="808080"/>
                </a:solidFill>
              </a:rPr>
              <a:t> MyDirectory </a:t>
            </a:r>
            <a:r>
              <a:t>struct</a:t>
            </a:r>
            <a:r>
              <a:rPr>
                <a:solidFill>
                  <a:srgbClr val="808080"/>
                </a:solidFill>
              </a:rPr>
              <a:t> {</a:t>
            </a:r>
            <a:endParaRPr>
              <a:solidFill>
                <a:srgbClr val="808080"/>
              </a:solidFill>
            </a:endParaRP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 </a:t>
            </a:r>
            <a:r>
              <a:rPr>
                <a:solidFill>
                  <a:srgbClr val="654ACD"/>
                </a:solidFill>
              </a:rPr>
              <a:t>string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42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2259" y="604184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5400"/>
            </a:lvl1pPr>
          </a:lstStyle>
          <a:p>
            <a:pPr/>
            <a:r>
              <a:t>If it walks like a duck and quacks like a duck, it must be a duck.</a:t>
            </a:r>
          </a:p>
        </p:txBody>
      </p:sp>
      <p:sp>
        <p:nvSpPr>
          <p:cNvPr id="445" name="Shape 445"/>
          <p:cNvSpPr/>
          <p:nvPr/>
        </p:nvSpPr>
        <p:spPr>
          <a:xfrm>
            <a:off x="824584" y="2425699"/>
            <a:ext cx="11355631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Name returns name.</a:t>
            </a:r>
            <a:endParaRPr b="0"/>
          </a:p>
          <a:p>
            <a:pPr defTabSz="457200">
              <a:defRPr b="0" sz="25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(md *MyDirectory) Name() </a:t>
            </a:r>
            <a:r>
              <a:rPr>
                <a:solidFill>
                  <a:srgbClr val="654ACD"/>
                </a:solidFill>
              </a:rPr>
              <a:t>string</a:t>
            </a:r>
            <a:r>
              <a:rPr>
                <a:solidFill>
                  <a:srgbClr val="808080"/>
                </a:solidFill>
              </a:rPr>
              <a:t> {</a:t>
            </a:r>
            <a:endParaRPr>
              <a:solidFill>
                <a:srgbClr val="808080"/>
              </a:solidFill>
            </a:endParaRPr>
          </a:p>
          <a:p>
            <a:pPr defTabSz="457200">
              <a:defRPr b="0" sz="2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md.name</a:t>
            </a:r>
          </a:p>
          <a:p>
            <a:pPr defTabSz="457200">
              <a:defRPr b="0" sz="2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b="0" sz="2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2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MyComponent requests Name() method.</a:t>
            </a:r>
            <a:endParaRPr b="0"/>
          </a:p>
          <a:p>
            <a:pPr defTabSz="457200">
              <a:defRPr b="0" sz="25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</a:t>
            </a:r>
            <a:r>
              <a:rPr>
                <a:solidFill>
                  <a:srgbClr val="808080"/>
                </a:solidFill>
              </a:rPr>
              <a:t> MyComponent </a:t>
            </a:r>
            <a:r>
              <a:t>interface</a:t>
            </a:r>
            <a:r>
              <a:rPr>
                <a:solidFill>
                  <a:srgbClr val="808080"/>
                </a:solidFill>
              </a:rPr>
              <a:t> {</a:t>
            </a:r>
            <a:endParaRPr>
              <a:solidFill>
                <a:srgbClr val="808080"/>
              </a:solidFill>
            </a:endParaRPr>
          </a:p>
          <a:p>
            <a:pPr defTabSz="457200">
              <a:defRPr b="0" sz="2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Name() </a:t>
            </a:r>
            <a:r>
              <a:rPr>
                <a:solidFill>
                  <a:srgbClr val="654ACD"/>
                </a:solidFill>
              </a:rPr>
              <a:t>string</a:t>
            </a:r>
          </a:p>
          <a:p>
            <a:pPr defTabSz="457200">
              <a:defRPr b="0" sz="2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b="0" sz="2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b="0" sz="25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ducktyping() {</a:t>
            </a:r>
            <a:endParaRPr>
              <a:solidFill>
                <a:srgbClr val="808080"/>
              </a:solidFill>
            </a:endParaRPr>
          </a:p>
          <a:p>
            <a:pPr defTabSz="457200">
              <a:defRPr b="0" sz="2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var</a:t>
            </a:r>
            <a:r>
              <a:t> mc MyComponent</a:t>
            </a:r>
          </a:p>
          <a:p>
            <a:pPr defTabSz="457200">
              <a:defRPr b="0" sz="2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mc = &amp;MyDirectory{name: </a:t>
            </a:r>
            <a:r>
              <a:rPr b="1">
                <a:solidFill>
                  <a:srgbClr val="FF40FF"/>
                </a:solidFill>
              </a:rPr>
              <a:t>"Users"</a:t>
            </a:r>
            <a:r>
              <a:t>}</a:t>
            </a:r>
          </a:p>
          <a:p>
            <a:pPr defTabSz="457200">
              <a:defRPr b="0" sz="2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"Name is %s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mc.Name()) </a:t>
            </a:r>
            <a:r>
              <a:rPr b="1"/>
              <a:t>// Name is Users</a:t>
            </a:r>
          </a:p>
          <a:p>
            <a:pPr defTabSz="457200">
              <a:defRPr b="0" sz="2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46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59275" y="1316814"/>
            <a:ext cx="1003616" cy="1286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379" name="Shape 3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Joined RITS in 2011</a:t>
            </a:r>
          </a:p>
          <a:p>
            <a:pPr/>
            <a:r>
              <a:t>Use Language C/C++, C#, Java, GoLang</a:t>
            </a:r>
          </a:p>
          <a:p>
            <a:pPr/>
            <a:r>
              <a:t>Work history</a:t>
            </a:r>
          </a:p>
          <a:p>
            <a:pPr lvl="1"/>
            <a:r>
              <a:t>Production Printing (2012 - 2016)</a:t>
            </a:r>
          </a:p>
          <a:p>
            <a:pPr lvl="1"/>
            <a:r>
              <a:t>Document Solution (From Jul 2016)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Rich Standard Library</a:t>
            </a:r>
          </a:p>
        </p:txBody>
      </p:sp>
      <p:sp>
        <p:nvSpPr>
          <p:cNvPr id="449" name="Shape 449"/>
          <p:cNvSpPr/>
          <p:nvPr/>
        </p:nvSpPr>
        <p:spPr>
          <a:xfrm>
            <a:off x="1289481" y="2539999"/>
            <a:ext cx="10425839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0" sz="3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websever() {</a:t>
            </a:r>
            <a:endParaRPr>
              <a:solidFill>
                <a:srgbClr val="808080"/>
              </a:solidFill>
            </a:endParaRP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http.HandleFunc(</a:t>
            </a:r>
            <a:r>
              <a:rPr b="1">
                <a:solidFill>
                  <a:srgbClr val="FF40FF"/>
                </a:solidFill>
              </a:rPr>
              <a:t>"/"</a:t>
            </a:r>
            <a:r>
              <a:t>, 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654ACD"/>
                </a:solidFill>
              </a:rPr>
              <a:t>func</a:t>
            </a:r>
            <a:r>
              <a:t>(w http.ResponseWriter,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r *http.Request) {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fmt.Fprintf(w, </a:t>
            </a:r>
            <a:r>
              <a:rPr b="1">
                <a:solidFill>
                  <a:srgbClr val="FF40FF"/>
                </a:solidFill>
              </a:rPr>
              <a:t>"Hello World!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)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})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http.ListenAndServe(</a:t>
            </a:r>
            <a:r>
              <a:rPr b="1">
                <a:solidFill>
                  <a:srgbClr val="FF40FF"/>
                </a:solidFill>
              </a:rPr>
              <a:t>":8080"</a:t>
            </a:r>
            <a:r>
              <a:t>, </a:t>
            </a:r>
            <a:r>
              <a:rPr>
                <a:solidFill>
                  <a:srgbClr val="0433FF"/>
                </a:solidFill>
              </a:rPr>
              <a:t>nil</a:t>
            </a:r>
            <a:r>
              <a:t>) 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//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http://localhost:8080/</a:t>
            </a:r>
          </a:p>
          <a:p>
            <a:pPr defTabSz="457200">
              <a:defRPr b="0"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50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31462" y="640760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 Cross Compile</a:t>
            </a:r>
          </a:p>
        </p:txBody>
      </p:sp>
      <p:sp>
        <p:nvSpPr>
          <p:cNvPr id="453" name="Shape 453"/>
          <p:cNvSpPr/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500"/>
            </a:pPr>
            <a:r>
              <a:t>$ GOOS=linux   GOARCH=amd64 go build hello.go </a:t>
            </a:r>
            <a:r>
              <a:rPr>
                <a:solidFill>
                  <a:srgbClr val="0433FF"/>
                </a:solidFill>
              </a:rPr>
              <a:t># For Linux</a:t>
            </a:r>
          </a:p>
          <a:p>
            <a:pPr marL="0" indent="0">
              <a:buSzTx/>
              <a:buNone/>
              <a:defRPr sz="2500"/>
            </a:pPr>
            <a:r>
              <a:t>$ GOOS=darwin  GOARCH=amd64 go build hello.go </a:t>
            </a:r>
            <a:r>
              <a:rPr>
                <a:solidFill>
                  <a:srgbClr val="0433FF"/>
                </a:solidFill>
              </a:rPr>
              <a:t># For Mac</a:t>
            </a:r>
          </a:p>
          <a:p>
            <a:pPr marL="0" indent="0">
              <a:buSzTx/>
              <a:buNone/>
              <a:defRPr sz="2500"/>
            </a:pPr>
            <a:r>
              <a:t>$ GOOS=windows GOARCH=amd64 go build hello.go </a:t>
            </a:r>
            <a:r>
              <a:rPr>
                <a:solidFill>
                  <a:srgbClr val="0433FF"/>
                </a:solidFill>
              </a:rPr>
              <a:t># For windows</a:t>
            </a:r>
          </a:p>
          <a:p>
            <a:pPr marL="0" indent="0">
              <a:buSzTx/>
              <a:buNone/>
              <a:defRPr sz="2500"/>
            </a:pPr>
            <a:r>
              <a:t>$ GOOS=android GOARCH=amd64 go build hello.go </a:t>
            </a:r>
            <a:r>
              <a:rPr>
                <a:solidFill>
                  <a:srgbClr val="0433FF"/>
                </a:solidFill>
              </a:rPr>
              <a:t># For Android</a:t>
            </a:r>
          </a:p>
        </p:txBody>
      </p:sp>
      <p:pic>
        <p:nvPicPr>
          <p:cNvPr id="454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1717" y="567607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framework</a:t>
            </a:r>
          </a:p>
        </p:txBody>
      </p:sp>
      <p:sp>
        <p:nvSpPr>
          <p:cNvPr id="457" name="Shape 457"/>
          <p:cNvSpPr/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</p:spPr>
        <p:txBody>
          <a:bodyPr/>
          <a:lstStyle/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$  go test ./...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github.com/budougumi0617/GoTraining/ch11/ex01   0.019s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github.com/budougumi0617/GoTraining/ch11/ex02   0.023s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github.com/budougumi0617/GoTraining/ch11/ex03   0.023s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github.com/budougumi0617/GoTraining/ch11/ex04   0.027s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github.com/budougumi0617/GoTraining/ch11/ex05   0.017s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github.com/budougumi0617/GoTraining/ch11/ex06   0.016s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github.com/budougumi0617/GoTraining/ch11/ex07   0.014s</a:t>
            </a:r>
          </a:p>
        </p:txBody>
      </p:sp>
      <p:pic>
        <p:nvPicPr>
          <p:cNvPr id="45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5526" y="677335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Code Coverage</a:t>
            </a:r>
          </a:p>
        </p:txBody>
      </p:sp>
      <p:sp>
        <p:nvSpPr>
          <p:cNvPr id="461" name="Shape 461"/>
          <p:cNvSpPr/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</p:spPr>
        <p:txBody>
          <a:bodyPr/>
          <a:lstStyle/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$  go test -cover ./...</a:t>
            </a:r>
          </a:p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ok      ch01/ex01   0.024s  coverage: 100.0% of statements</a:t>
            </a:r>
          </a:p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ok      ch01/ex02   0.022s  coverage: 100.0% of statements</a:t>
            </a:r>
          </a:p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ok      ch01/ex03   0.024s  coverage: 100.0% of statements</a:t>
            </a:r>
          </a:p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ok      ch01/ex04   0.024s  coverage: 82.1% of statements</a:t>
            </a:r>
          </a:p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ok      ch01/ex05   0.234s  coverage: 100.0% of statements</a:t>
            </a:r>
          </a:p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ok      ch01/ex06   0.601s  coverage: 100.0% of statements</a:t>
            </a:r>
          </a:p>
        </p:txBody>
      </p:sp>
      <p:pic>
        <p:nvPicPr>
          <p:cNvPr id="462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48838" y="677335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Execute Benchmark</a:t>
            </a:r>
          </a:p>
        </p:txBody>
      </p:sp>
      <p:sp>
        <p:nvSpPr>
          <p:cNvPr id="465" name="Shape 465"/>
          <p:cNvSpPr/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</p:spPr>
        <p:txBody>
          <a:bodyPr/>
          <a:lstStyle/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$  go test -bench .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BenchmarkMyIntSetAdd100-4                 200000          6307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BenchmarkMapIntSetAdd1000-4                10000        235164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BenchmarkMyIntSetAdd1000-4                 20000         64169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BenchmarkMapIntSetAddAll10-4             1000000          1253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BenchmarkMyIntSetAddAll10-4             10000000           134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BenchmarkMapIntSetAddAll100-4             100000         14568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BenchmarkMapIntSetAddAll1000-4             10000        175950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BenchmarkMyIntSetAddAll1000-4             200000          8360 ns/op</a:t>
            </a:r>
          </a:p>
        </p:txBody>
      </p:sp>
      <p:pic>
        <p:nvPicPr>
          <p:cNvPr id="466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6790" y="591992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binary</a:t>
            </a:r>
          </a:p>
        </p:txBody>
      </p:sp>
      <p:sp>
        <p:nvSpPr>
          <p:cNvPr id="469" name="Shape 4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Can execute in a single file</a:t>
            </a:r>
          </a:p>
          <a:p>
            <a:pPr/>
            <a:r>
              <a:t>Do not need other file even if go env.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Available a lot of Cloud</a:t>
            </a:r>
          </a:p>
        </p:txBody>
      </p:sp>
      <p:sp>
        <p:nvSpPr>
          <p:cNvPr id="472" name="Shape 4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 : Travis/Circle/Wercker/drone.io/Bamboo</a:t>
            </a:r>
          </a:p>
          <a:p>
            <a:pPr/>
            <a:r>
              <a:t>Analysis: Codeclimate/Go Report Card</a:t>
            </a:r>
          </a:p>
          <a:p>
            <a:pPr/>
            <a:r>
              <a:t>Coverage: Coveralls</a:t>
            </a:r>
          </a:p>
          <a:p>
            <a:pPr/>
            <a:r>
              <a:t>PaaS: AWS/GCP/Azure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/>
          <a:p>
            <a:pPr/>
            <a:r>
              <a:t>Do U want to try?</a:t>
            </a:r>
          </a:p>
        </p:txBody>
      </p:sp>
      <p:pic>
        <p:nvPicPr>
          <p:cNvPr id="475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1522739"/>
            <a:ext cx="5080000" cy="271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Tour Of Go</a:t>
            </a:r>
          </a:p>
        </p:txBody>
      </p:sp>
      <p:sp>
        <p:nvSpPr>
          <p:cNvPr id="478" name="Shape 4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3E4157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https://go-tour-jp.appspot.com/</a:t>
            </a:r>
          </a:p>
        </p:txBody>
      </p:sp>
      <p:pic>
        <p:nvPicPr>
          <p:cNvPr id="479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5857" y="3774702"/>
            <a:ext cx="9693086" cy="4683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Programing Language Go</a:t>
            </a:r>
          </a:p>
        </p:txBody>
      </p:sp>
      <p:sp>
        <p:nvSpPr>
          <p:cNvPr id="482" name="Shape 4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3E4157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http://amazon.jp/dp/4621300253</a:t>
            </a:r>
          </a:p>
        </p:txBody>
      </p:sp>
      <p:pic>
        <p:nvPicPr>
          <p:cNvPr id="483" name="image1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35214" y="3625862"/>
            <a:ext cx="4901233" cy="603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4083" y="4736083"/>
            <a:ext cx="4801617" cy="4801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/>
          <a:p>
            <a:pPr/>
            <a:r>
              <a:t>What is Go?</a:t>
            </a:r>
          </a:p>
        </p:txBody>
      </p:sp>
      <p:pic>
        <p:nvPicPr>
          <p:cNvPr id="382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7679" y="4130079"/>
            <a:ext cx="5678017" cy="56780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U for Listening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Programing Language Go </a:t>
            </a:r>
          </a:p>
        </p:txBody>
      </p:sp>
      <p:sp>
        <p:nvSpPr>
          <p:cNvPr id="385" name="Shape 385"/>
          <p:cNvSpPr/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</p:spPr>
        <p:txBody>
          <a:bodyPr/>
          <a:lstStyle/>
          <a:p>
            <a:pPr/>
            <a:r>
              <a:t>New Programing Language(2009-)</a:t>
            </a:r>
          </a:p>
          <a:p>
            <a:pPr/>
            <a:r>
              <a:t>Launched by Google</a:t>
            </a:r>
          </a:p>
          <a:p>
            <a:pPr/>
            <a:r>
              <a:t>“C for the 21st century.”</a:t>
            </a:r>
          </a:p>
        </p:txBody>
      </p:sp>
      <p:pic>
        <p:nvPicPr>
          <p:cNvPr id="386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6942" y="727298"/>
            <a:ext cx="1242854" cy="1593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C#?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 </a:t>
            </a:r>
            <a:r>
              <a:t>Product</a:t>
            </a:r>
          </a:p>
        </p:txBody>
      </p:sp>
      <p:pic>
        <p:nvPicPr>
          <p:cNvPr id="391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1725" y="5332510"/>
            <a:ext cx="6145825" cy="1980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image7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0522" y="2465950"/>
            <a:ext cx="4648736" cy="252474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image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5908" y="2153579"/>
            <a:ext cx="5780901" cy="51575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Origin of Go</a:t>
            </a:r>
          </a:p>
        </p:txBody>
      </p:sp>
      <p:sp>
        <p:nvSpPr>
          <p:cNvPr id="396" name="Shape 396"/>
          <p:cNvSpPr/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lnSpc>
                <a:spcPct val="90000"/>
              </a:lnSpc>
              <a:spcBef>
                <a:spcPts val="3800"/>
              </a:spcBef>
              <a:defRPr sz="3680"/>
            </a:pPr>
          </a:p>
          <a:p>
            <a:pPr marL="408940" indent="-408940" defTabSz="537463">
              <a:lnSpc>
                <a:spcPct val="90000"/>
              </a:lnSpc>
              <a:spcBef>
                <a:spcPts val="3800"/>
              </a:spcBef>
              <a:defRPr sz="3680"/>
            </a:pPr>
          </a:p>
          <a:p>
            <a:pPr marL="408940" indent="-408940" defTabSz="537463">
              <a:lnSpc>
                <a:spcPct val="90000"/>
              </a:lnSpc>
              <a:spcBef>
                <a:spcPts val="3800"/>
              </a:spcBef>
              <a:defRPr sz="3680"/>
            </a:pPr>
          </a:p>
          <a:p>
            <a:pPr marL="408940" indent="-408940" defTabSz="537463">
              <a:lnSpc>
                <a:spcPct val="90000"/>
              </a:lnSpc>
              <a:spcBef>
                <a:spcPts val="3800"/>
              </a:spcBef>
              <a:defRPr sz="3680"/>
            </a:pPr>
          </a:p>
          <a:p>
            <a:pPr marL="408940" indent="-408940" defTabSz="537463">
              <a:lnSpc>
                <a:spcPct val="90000"/>
              </a:lnSpc>
              <a:spcBef>
                <a:spcPts val="3800"/>
              </a:spcBef>
              <a:defRPr sz="3680"/>
            </a:pPr>
          </a:p>
          <a:p>
            <a:pPr marL="408940" indent="-408940" defTabSz="537463">
              <a:lnSpc>
                <a:spcPct val="90000"/>
              </a:lnSpc>
              <a:spcBef>
                <a:spcPts val="3800"/>
              </a:spcBef>
              <a:defRPr sz="2576"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http://www.gopl.io/ch1.pdf</a:t>
            </a:r>
          </a:p>
        </p:txBody>
      </p:sp>
      <p:pic>
        <p:nvPicPr>
          <p:cNvPr id="397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7708" y="2056526"/>
            <a:ext cx="7916199" cy="5845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48042" y="473068"/>
            <a:ext cx="1264815" cy="1621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Radical Simplicity</a:t>
            </a:r>
          </a:p>
        </p:txBody>
      </p:sp>
      <p:sp>
        <p:nvSpPr>
          <p:cNvPr id="401" name="Shape 401"/>
          <p:cNvSpPr/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</p:spPr>
        <p:txBody>
          <a:bodyPr/>
          <a:lstStyle/>
          <a:p>
            <a:pPr/>
            <a:r>
              <a:t>Garbage collection</a:t>
            </a:r>
          </a:p>
          <a:p>
            <a:pPr/>
            <a:r>
              <a:t>Package system</a:t>
            </a:r>
          </a:p>
          <a:p>
            <a:pPr/>
            <a:r>
              <a:t>Pointer</a:t>
            </a:r>
          </a:p>
          <a:p>
            <a:pPr/>
            <a:r>
              <a:t>Never use Class</a:t>
            </a:r>
          </a:p>
          <a:p>
            <a:pPr/>
            <a:r>
              <a:t>goroutine etc…</a:t>
            </a:r>
          </a:p>
        </p:txBody>
      </p:sp>
      <p:pic>
        <p:nvPicPr>
          <p:cNvPr id="402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2390" y="591992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405" name="Shape 405"/>
          <p:cNvSpPr/>
          <p:nvPr/>
        </p:nvSpPr>
        <p:spPr>
          <a:xfrm>
            <a:off x="786477" y="2654299"/>
            <a:ext cx="11431843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0" sz="45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package</a:t>
            </a:r>
            <a:r>
              <a:rPr>
                <a:solidFill>
                  <a:srgbClr val="808080"/>
                </a:solidFill>
              </a:rPr>
              <a:t> main</a:t>
            </a:r>
          </a:p>
          <a:p>
            <a:pPr defTabSz="457200">
              <a:defRPr b="0" sz="4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b="0" sz="45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import</a:t>
            </a:r>
            <a:r>
              <a:rPr>
                <a:solidFill>
                  <a:srgbClr val="808080"/>
                </a:solidFill>
              </a:rPr>
              <a:t> </a:t>
            </a:r>
            <a:r>
              <a:rPr b="1">
                <a:solidFill>
                  <a:srgbClr val="FF40FF"/>
                </a:solidFill>
              </a:rPr>
              <a:t>"fmt"</a:t>
            </a:r>
            <a:endParaRPr>
              <a:solidFill>
                <a:srgbClr val="808080"/>
              </a:solidFill>
            </a:endParaRPr>
          </a:p>
          <a:p>
            <a:pPr defTabSz="457200">
              <a:defRPr sz="4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b="0" sz="45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main() {</a:t>
            </a:r>
            <a:endParaRPr>
              <a:solidFill>
                <a:srgbClr val="808080"/>
              </a:solidFill>
            </a:endParaRPr>
          </a:p>
          <a:p>
            <a:pPr defTabSz="457200">
              <a:defRPr b="0" sz="4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"Hello, World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)</a:t>
            </a:r>
          </a:p>
          <a:p>
            <a:pPr defTabSz="457200">
              <a:defRPr b="0" sz="4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06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2974" y="698871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3B49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5E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5E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