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5"/>
  </p:notesMasterIdLst>
  <p:handoutMasterIdLst>
    <p:handoutMasterId r:id="rId36"/>
  </p:handoutMasterIdLst>
  <p:sldIdLst>
    <p:sldId id="288" r:id="rId2"/>
    <p:sldId id="301" r:id="rId3"/>
    <p:sldId id="259" r:id="rId4"/>
    <p:sldId id="300" r:id="rId5"/>
    <p:sldId id="286" r:id="rId6"/>
    <p:sldId id="289" r:id="rId7"/>
    <p:sldId id="285" r:id="rId8"/>
    <p:sldId id="307" r:id="rId9"/>
    <p:sldId id="292" r:id="rId10"/>
    <p:sldId id="293" r:id="rId11"/>
    <p:sldId id="295" r:id="rId12"/>
    <p:sldId id="299" r:id="rId13"/>
    <p:sldId id="302" r:id="rId14"/>
    <p:sldId id="298" r:id="rId15"/>
    <p:sldId id="303" r:id="rId16"/>
    <p:sldId id="304" r:id="rId17"/>
    <p:sldId id="305" r:id="rId18"/>
    <p:sldId id="306" r:id="rId19"/>
    <p:sldId id="309" r:id="rId20"/>
    <p:sldId id="308" r:id="rId21"/>
    <p:sldId id="312" r:id="rId22"/>
    <p:sldId id="311" r:id="rId23"/>
    <p:sldId id="313" r:id="rId24"/>
    <p:sldId id="314" r:id="rId25"/>
    <p:sldId id="315" r:id="rId26"/>
    <p:sldId id="321" r:id="rId27"/>
    <p:sldId id="320" r:id="rId28"/>
    <p:sldId id="317" r:id="rId29"/>
    <p:sldId id="322" r:id="rId30"/>
    <p:sldId id="318" r:id="rId31"/>
    <p:sldId id="323" r:id="rId32"/>
    <p:sldId id="319" r:id="rId33"/>
    <p:sldId id="280" r:id="rId34"/>
  </p:sldIdLst>
  <p:sldSz cx="9144000" cy="5143500" type="screen16x9"/>
  <p:notesSz cx="6858000" cy="9144000"/>
  <p:embeddedFontLst>
    <p:embeddedFont>
      <p:font typeface="Lora" panose="020B0604020202020204" charset="0"/>
      <p:regular r:id="rId37"/>
      <p:bold r:id="rId38"/>
      <p:italic r:id="rId39"/>
      <p:boldItalic r:id="rId40"/>
    </p:embeddedFont>
    <p:embeddedFont>
      <p:font typeface="Quattrocento Sans" panose="020B0604020202020204" charset="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1DB5"/>
    <a:srgbClr val="0CE426"/>
    <a:srgbClr val="D31D9F"/>
    <a:srgbClr val="00B0F0"/>
    <a:srgbClr val="FF0000"/>
    <a:srgbClr val="F8EFDF"/>
    <a:srgbClr val="F7EEDE"/>
    <a:srgbClr val="F7ECD7"/>
    <a:srgbClr val="8BAB4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93B2F4-CBE5-4424-9859-354302A863EC}">
  <a:tblStyle styleId="{9D93B2F4-CBE5-4424-9859-354302A863EC}"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5" autoAdjust="0"/>
    <p:restoredTop sz="92055" autoAdjust="0"/>
  </p:normalViewPr>
  <p:slideViewPr>
    <p:cSldViewPr snapToGrid="0">
      <p:cViewPr>
        <p:scale>
          <a:sx n="66" d="100"/>
          <a:sy n="66" d="100"/>
        </p:scale>
        <p:origin x="684"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5.fnt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7C171D-7862-45B0-A0C1-E0D157B9C048}" type="doc">
      <dgm:prSet loTypeId="urn:microsoft.com/office/officeart/2005/8/layout/arrow3" loCatId="relationship" qsTypeId="urn:microsoft.com/office/officeart/2005/8/quickstyle/simple1" qsCatId="simple" csTypeId="urn:microsoft.com/office/officeart/2005/8/colors/colorful1" csCatId="colorful" phldr="1"/>
      <dgm:spPr/>
      <dgm:t>
        <a:bodyPr/>
        <a:lstStyle/>
        <a:p>
          <a:endParaRPr lang="en-GB"/>
        </a:p>
      </dgm:t>
    </dgm:pt>
    <dgm:pt modelId="{1BB86670-7B5B-4244-A9C6-757D97DC1081}">
      <dgm:prSet phldrT="[Text]" custT="1"/>
      <dgm:spPr/>
      <dgm:t>
        <a:bodyPr/>
        <a:lstStyle/>
        <a:p>
          <a:r>
            <a:rPr lang="en-GB" sz="1400" dirty="0" smtClean="0"/>
            <a:t>Remaining value </a:t>
          </a:r>
          <a:endParaRPr lang="en-GB" sz="1400" dirty="0"/>
        </a:p>
      </dgm:t>
    </dgm:pt>
    <dgm:pt modelId="{B6FF0486-A5C0-4FE2-B13F-2BB5CD4C7073}" type="parTrans" cxnId="{E0AF506E-58F3-4BAC-BEC7-604B686C4ADA}">
      <dgm:prSet/>
      <dgm:spPr/>
      <dgm:t>
        <a:bodyPr/>
        <a:lstStyle/>
        <a:p>
          <a:endParaRPr lang="en-GB"/>
        </a:p>
      </dgm:t>
    </dgm:pt>
    <dgm:pt modelId="{38643570-BF9E-4636-A3E6-F722E09D25DE}" type="sibTrans" cxnId="{E0AF506E-58F3-4BAC-BEC7-604B686C4ADA}">
      <dgm:prSet/>
      <dgm:spPr/>
      <dgm:t>
        <a:bodyPr/>
        <a:lstStyle/>
        <a:p>
          <a:endParaRPr lang="en-GB"/>
        </a:p>
      </dgm:t>
    </dgm:pt>
    <dgm:pt modelId="{2DD86906-9499-46EF-8CE5-DAD144BEE451}">
      <dgm:prSet phldrT="[Text]"/>
      <dgm:spPr/>
      <dgm:t>
        <a:bodyPr/>
        <a:lstStyle/>
        <a:p>
          <a:r>
            <a:rPr lang="en-GB" dirty="0" smtClean="0"/>
            <a:t>Variable score</a:t>
          </a:r>
          <a:endParaRPr lang="en-GB" dirty="0"/>
        </a:p>
      </dgm:t>
    </dgm:pt>
    <dgm:pt modelId="{AF7D7D31-9AA1-4A32-B381-E82144C97EDC}" type="parTrans" cxnId="{C4B8E066-FCE0-460F-B655-C49D286873EE}">
      <dgm:prSet/>
      <dgm:spPr/>
      <dgm:t>
        <a:bodyPr/>
        <a:lstStyle/>
        <a:p>
          <a:endParaRPr lang="en-GB"/>
        </a:p>
      </dgm:t>
    </dgm:pt>
    <dgm:pt modelId="{82DBC0B2-774B-490C-BCFA-D79010D724B0}" type="sibTrans" cxnId="{C4B8E066-FCE0-460F-B655-C49D286873EE}">
      <dgm:prSet/>
      <dgm:spPr/>
      <dgm:t>
        <a:bodyPr/>
        <a:lstStyle/>
        <a:p>
          <a:endParaRPr lang="en-GB"/>
        </a:p>
      </dgm:t>
    </dgm:pt>
    <dgm:pt modelId="{1ED048A0-0C42-4760-B10E-47E1E0D2FFF9}" type="pres">
      <dgm:prSet presAssocID="{967C171D-7862-45B0-A0C1-E0D157B9C048}" presName="compositeShape" presStyleCnt="0">
        <dgm:presLayoutVars>
          <dgm:chMax val="2"/>
          <dgm:dir/>
          <dgm:resizeHandles val="exact"/>
        </dgm:presLayoutVars>
      </dgm:prSet>
      <dgm:spPr/>
      <dgm:t>
        <a:bodyPr/>
        <a:lstStyle/>
        <a:p>
          <a:endParaRPr lang="en-US"/>
        </a:p>
      </dgm:t>
    </dgm:pt>
    <dgm:pt modelId="{E150CC68-5EF0-42D0-9652-EFDFE74B51F3}" type="pres">
      <dgm:prSet presAssocID="{967C171D-7862-45B0-A0C1-E0D157B9C048}" presName="divider" presStyleLbl="fgShp" presStyleIdx="0" presStyleCnt="1"/>
      <dgm:spPr/>
    </dgm:pt>
    <dgm:pt modelId="{2EFBDDFB-EAA2-4E72-B370-D72A6AD8165B}" type="pres">
      <dgm:prSet presAssocID="{1BB86670-7B5B-4244-A9C6-757D97DC1081}" presName="downArrow" presStyleLbl="node1" presStyleIdx="0" presStyleCnt="2"/>
      <dgm:spPr/>
    </dgm:pt>
    <dgm:pt modelId="{B11A58A9-0873-4548-B52C-2E6E4E902A3D}" type="pres">
      <dgm:prSet presAssocID="{1BB86670-7B5B-4244-A9C6-757D97DC1081}" presName="downArrowText" presStyleLbl="revTx" presStyleIdx="0" presStyleCnt="2" custScaleX="118100" custLinFactNeighborX="-44720">
        <dgm:presLayoutVars>
          <dgm:bulletEnabled val="1"/>
        </dgm:presLayoutVars>
      </dgm:prSet>
      <dgm:spPr/>
      <dgm:t>
        <a:bodyPr/>
        <a:lstStyle/>
        <a:p>
          <a:endParaRPr lang="en-US"/>
        </a:p>
      </dgm:t>
    </dgm:pt>
    <dgm:pt modelId="{D53FFE8B-A4EC-4F47-9B1A-CA69079E323B}" type="pres">
      <dgm:prSet presAssocID="{2DD86906-9499-46EF-8CE5-DAD144BEE451}" presName="upArrow" presStyleLbl="node1" presStyleIdx="1" presStyleCnt="2"/>
      <dgm:spPr/>
    </dgm:pt>
    <dgm:pt modelId="{9D9FAA7F-8929-498C-B638-942829C72C73}" type="pres">
      <dgm:prSet presAssocID="{2DD86906-9499-46EF-8CE5-DAD144BEE451}" presName="upArrowText" presStyleLbl="revTx" presStyleIdx="1" presStyleCnt="2" custLinFactNeighborX="45984" custLinFactNeighborY="-299">
        <dgm:presLayoutVars>
          <dgm:bulletEnabled val="1"/>
        </dgm:presLayoutVars>
      </dgm:prSet>
      <dgm:spPr/>
      <dgm:t>
        <a:bodyPr/>
        <a:lstStyle/>
        <a:p>
          <a:endParaRPr lang="en-GB"/>
        </a:p>
      </dgm:t>
    </dgm:pt>
  </dgm:ptLst>
  <dgm:cxnLst>
    <dgm:cxn modelId="{007DBAA1-3C0A-4635-ACC1-2A703095A337}" type="presOf" srcId="{2DD86906-9499-46EF-8CE5-DAD144BEE451}" destId="{9D9FAA7F-8929-498C-B638-942829C72C73}" srcOrd="0" destOrd="0" presId="urn:microsoft.com/office/officeart/2005/8/layout/arrow3"/>
    <dgm:cxn modelId="{C4B8E066-FCE0-460F-B655-C49D286873EE}" srcId="{967C171D-7862-45B0-A0C1-E0D157B9C048}" destId="{2DD86906-9499-46EF-8CE5-DAD144BEE451}" srcOrd="1" destOrd="0" parTransId="{AF7D7D31-9AA1-4A32-B381-E82144C97EDC}" sibTransId="{82DBC0B2-774B-490C-BCFA-D79010D724B0}"/>
    <dgm:cxn modelId="{0F3320B7-949A-4873-83B3-D3139BB4EDFB}" type="presOf" srcId="{967C171D-7862-45B0-A0C1-E0D157B9C048}" destId="{1ED048A0-0C42-4760-B10E-47E1E0D2FFF9}" srcOrd="0" destOrd="0" presId="urn:microsoft.com/office/officeart/2005/8/layout/arrow3"/>
    <dgm:cxn modelId="{856B9F68-0F3E-4A78-A9B7-711C8F6E218F}" type="presOf" srcId="{1BB86670-7B5B-4244-A9C6-757D97DC1081}" destId="{B11A58A9-0873-4548-B52C-2E6E4E902A3D}" srcOrd="0" destOrd="0" presId="urn:microsoft.com/office/officeart/2005/8/layout/arrow3"/>
    <dgm:cxn modelId="{E0AF506E-58F3-4BAC-BEC7-604B686C4ADA}" srcId="{967C171D-7862-45B0-A0C1-E0D157B9C048}" destId="{1BB86670-7B5B-4244-A9C6-757D97DC1081}" srcOrd="0" destOrd="0" parTransId="{B6FF0486-A5C0-4FE2-B13F-2BB5CD4C7073}" sibTransId="{38643570-BF9E-4636-A3E6-F722E09D25DE}"/>
    <dgm:cxn modelId="{D4D68E18-D977-4639-992F-9A8C8D94083D}" type="presParOf" srcId="{1ED048A0-0C42-4760-B10E-47E1E0D2FFF9}" destId="{E150CC68-5EF0-42D0-9652-EFDFE74B51F3}" srcOrd="0" destOrd="0" presId="urn:microsoft.com/office/officeart/2005/8/layout/arrow3"/>
    <dgm:cxn modelId="{E3AE2BE6-C5F9-41B7-A731-F298D06C7469}" type="presParOf" srcId="{1ED048A0-0C42-4760-B10E-47E1E0D2FFF9}" destId="{2EFBDDFB-EAA2-4E72-B370-D72A6AD8165B}" srcOrd="1" destOrd="0" presId="urn:microsoft.com/office/officeart/2005/8/layout/arrow3"/>
    <dgm:cxn modelId="{3813EDFE-9936-44F5-8854-2E44D2ADF936}" type="presParOf" srcId="{1ED048A0-0C42-4760-B10E-47E1E0D2FFF9}" destId="{B11A58A9-0873-4548-B52C-2E6E4E902A3D}" srcOrd="2" destOrd="0" presId="urn:microsoft.com/office/officeart/2005/8/layout/arrow3"/>
    <dgm:cxn modelId="{01B30AB3-5C90-44E9-A018-FFD8D4D6647E}" type="presParOf" srcId="{1ED048A0-0C42-4760-B10E-47E1E0D2FFF9}" destId="{D53FFE8B-A4EC-4F47-9B1A-CA69079E323B}" srcOrd="3" destOrd="0" presId="urn:microsoft.com/office/officeart/2005/8/layout/arrow3"/>
    <dgm:cxn modelId="{F1A8B05F-13C5-4468-A1A3-DD8E6201608D}" type="presParOf" srcId="{1ED048A0-0C42-4760-B10E-47E1E0D2FFF9}" destId="{9D9FAA7F-8929-498C-B638-942829C72C73}" srcOrd="4" destOrd="0" presId="urn:microsoft.com/office/officeart/2005/8/layout/arrow3"/>
  </dgm:cxnLst>
  <dgm:bg/>
  <dgm:whole>
    <a:ln w="38100">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FF47E6-18B8-426B-9F03-69C3E298342E}" type="doc">
      <dgm:prSet loTypeId="urn:microsoft.com/office/officeart/2005/8/layout/pyramid3" loCatId="pyramid" qsTypeId="urn:microsoft.com/office/officeart/2005/8/quickstyle/3d1" qsCatId="3D" csTypeId="urn:microsoft.com/office/officeart/2005/8/colors/colorful1" csCatId="colorful" phldr="1"/>
      <dgm:spPr/>
    </dgm:pt>
    <dgm:pt modelId="{0ECE1995-2E1B-456D-9AAF-132F7660D289}">
      <dgm:prSet phldrT="[Text]" custT="1"/>
      <dgm:spPr/>
      <dgm:t>
        <a:bodyPr/>
        <a:lstStyle/>
        <a:p>
          <a:r>
            <a:rPr lang="en-GB" sz="2000" dirty="0" smtClean="0"/>
            <a:t>Variety of department </a:t>
          </a:r>
          <a:endParaRPr lang="en-GB" sz="2000" dirty="0"/>
        </a:p>
      </dgm:t>
    </dgm:pt>
    <dgm:pt modelId="{4B7161A4-7D37-4CD1-BD3C-6B1BFE3DB82A}" type="parTrans" cxnId="{641E02BD-996A-44B2-9466-9CE47B898477}">
      <dgm:prSet/>
      <dgm:spPr/>
      <dgm:t>
        <a:bodyPr/>
        <a:lstStyle/>
        <a:p>
          <a:endParaRPr lang="en-GB"/>
        </a:p>
      </dgm:t>
    </dgm:pt>
    <dgm:pt modelId="{9B995D0B-FFAF-4EA8-A0AC-8ED1FA6E119E}" type="sibTrans" cxnId="{641E02BD-996A-44B2-9466-9CE47B898477}">
      <dgm:prSet/>
      <dgm:spPr/>
      <dgm:t>
        <a:bodyPr/>
        <a:lstStyle/>
        <a:p>
          <a:endParaRPr lang="en-GB"/>
        </a:p>
      </dgm:t>
    </dgm:pt>
    <dgm:pt modelId="{524F36BF-E88B-451A-8EB4-5398BCA13214}">
      <dgm:prSet phldrT="[Text]" custT="1"/>
      <dgm:spPr/>
      <dgm:t>
        <a:bodyPr/>
        <a:lstStyle/>
        <a:p>
          <a:r>
            <a:rPr lang="en-GB" sz="1800" dirty="0" smtClean="0"/>
            <a:t>Max # of student </a:t>
          </a:r>
          <a:endParaRPr lang="en-GB" sz="1800" dirty="0"/>
        </a:p>
      </dgm:t>
    </dgm:pt>
    <dgm:pt modelId="{7D6E5D75-B8EE-423A-BFEA-BE6460A3694F}" type="parTrans" cxnId="{48E30DF6-F555-4BE2-A74E-00180F309B71}">
      <dgm:prSet/>
      <dgm:spPr/>
      <dgm:t>
        <a:bodyPr/>
        <a:lstStyle/>
        <a:p>
          <a:endParaRPr lang="en-GB"/>
        </a:p>
      </dgm:t>
    </dgm:pt>
    <dgm:pt modelId="{2E852769-CDD1-410F-91D0-8047DA95F876}" type="sibTrans" cxnId="{48E30DF6-F555-4BE2-A74E-00180F309B71}">
      <dgm:prSet/>
      <dgm:spPr/>
      <dgm:t>
        <a:bodyPr/>
        <a:lstStyle/>
        <a:p>
          <a:endParaRPr lang="en-GB"/>
        </a:p>
      </dgm:t>
    </dgm:pt>
    <dgm:pt modelId="{59F45396-0D34-4EFD-B42D-5E36E05CF7B7}">
      <dgm:prSet phldrT="[Text]" custT="1"/>
      <dgm:spPr/>
      <dgm:t>
        <a:bodyPr/>
        <a:lstStyle/>
        <a:p>
          <a:endParaRPr lang="en-GB" sz="2800" dirty="0"/>
        </a:p>
      </dgm:t>
    </dgm:pt>
    <dgm:pt modelId="{75794372-BED4-4A80-BB1E-F3E50B4ED64C}" type="parTrans" cxnId="{88D2306F-C193-4816-9776-18F4A454F4CF}">
      <dgm:prSet/>
      <dgm:spPr/>
      <dgm:t>
        <a:bodyPr/>
        <a:lstStyle/>
        <a:p>
          <a:endParaRPr lang="en-GB"/>
        </a:p>
      </dgm:t>
    </dgm:pt>
    <dgm:pt modelId="{1CC38B44-B825-4E09-86E7-9A93BB7DFCFC}" type="sibTrans" cxnId="{88D2306F-C193-4816-9776-18F4A454F4CF}">
      <dgm:prSet/>
      <dgm:spPr/>
      <dgm:t>
        <a:bodyPr/>
        <a:lstStyle/>
        <a:p>
          <a:endParaRPr lang="en-GB"/>
        </a:p>
      </dgm:t>
    </dgm:pt>
    <dgm:pt modelId="{991DA306-849A-438E-A761-2B39F8FF84F6}" type="pres">
      <dgm:prSet presAssocID="{91FF47E6-18B8-426B-9F03-69C3E298342E}" presName="Name0" presStyleCnt="0">
        <dgm:presLayoutVars>
          <dgm:dir/>
          <dgm:animLvl val="lvl"/>
          <dgm:resizeHandles val="exact"/>
        </dgm:presLayoutVars>
      </dgm:prSet>
      <dgm:spPr/>
    </dgm:pt>
    <dgm:pt modelId="{9BA5670C-5102-4F3C-971B-C24DF53C742D}" type="pres">
      <dgm:prSet presAssocID="{0ECE1995-2E1B-456D-9AAF-132F7660D289}" presName="Name8" presStyleCnt="0"/>
      <dgm:spPr/>
    </dgm:pt>
    <dgm:pt modelId="{8DDFC229-E548-47F4-BA8E-DCC57B0FBD33}" type="pres">
      <dgm:prSet presAssocID="{0ECE1995-2E1B-456D-9AAF-132F7660D289}" presName="level" presStyleLbl="node1" presStyleIdx="0" presStyleCnt="3">
        <dgm:presLayoutVars>
          <dgm:chMax val="1"/>
          <dgm:bulletEnabled val="1"/>
        </dgm:presLayoutVars>
      </dgm:prSet>
      <dgm:spPr/>
      <dgm:t>
        <a:bodyPr/>
        <a:lstStyle/>
        <a:p>
          <a:endParaRPr lang="en-GB"/>
        </a:p>
      </dgm:t>
    </dgm:pt>
    <dgm:pt modelId="{26FC0CC6-93CE-446E-BB79-88F4848DF580}" type="pres">
      <dgm:prSet presAssocID="{0ECE1995-2E1B-456D-9AAF-132F7660D289}" presName="levelTx" presStyleLbl="revTx" presStyleIdx="0" presStyleCnt="0">
        <dgm:presLayoutVars>
          <dgm:chMax val="1"/>
          <dgm:bulletEnabled val="1"/>
        </dgm:presLayoutVars>
      </dgm:prSet>
      <dgm:spPr/>
      <dgm:t>
        <a:bodyPr/>
        <a:lstStyle/>
        <a:p>
          <a:endParaRPr lang="en-GB"/>
        </a:p>
      </dgm:t>
    </dgm:pt>
    <dgm:pt modelId="{6618BC11-BD05-4AFB-BDFD-D751824FF357}" type="pres">
      <dgm:prSet presAssocID="{524F36BF-E88B-451A-8EB4-5398BCA13214}" presName="Name8" presStyleCnt="0"/>
      <dgm:spPr/>
    </dgm:pt>
    <dgm:pt modelId="{9840FA10-F6E4-4848-851A-EA7CA3B90417}" type="pres">
      <dgm:prSet presAssocID="{524F36BF-E88B-451A-8EB4-5398BCA13214}" presName="level" presStyleLbl="node1" presStyleIdx="1" presStyleCnt="3" custAng="0">
        <dgm:presLayoutVars>
          <dgm:chMax val="1"/>
          <dgm:bulletEnabled val="1"/>
        </dgm:presLayoutVars>
      </dgm:prSet>
      <dgm:spPr/>
      <dgm:t>
        <a:bodyPr/>
        <a:lstStyle/>
        <a:p>
          <a:endParaRPr lang="en-US"/>
        </a:p>
      </dgm:t>
    </dgm:pt>
    <dgm:pt modelId="{D9948169-232D-44DA-B009-9DDFB919979A}" type="pres">
      <dgm:prSet presAssocID="{524F36BF-E88B-451A-8EB4-5398BCA13214}" presName="levelTx" presStyleLbl="revTx" presStyleIdx="0" presStyleCnt="0">
        <dgm:presLayoutVars>
          <dgm:chMax val="1"/>
          <dgm:bulletEnabled val="1"/>
        </dgm:presLayoutVars>
      </dgm:prSet>
      <dgm:spPr/>
      <dgm:t>
        <a:bodyPr/>
        <a:lstStyle/>
        <a:p>
          <a:endParaRPr lang="en-US"/>
        </a:p>
      </dgm:t>
    </dgm:pt>
    <dgm:pt modelId="{142679F0-0458-42DF-8364-6CBB53FB25F5}" type="pres">
      <dgm:prSet presAssocID="{59F45396-0D34-4EFD-B42D-5E36E05CF7B7}" presName="Name8" presStyleCnt="0"/>
      <dgm:spPr/>
    </dgm:pt>
    <dgm:pt modelId="{35BC780E-B1E8-4590-918D-46126BB9F6F4}" type="pres">
      <dgm:prSet presAssocID="{59F45396-0D34-4EFD-B42D-5E36E05CF7B7}" presName="level" presStyleLbl="node1" presStyleIdx="2" presStyleCnt="3" custScaleY="176442">
        <dgm:presLayoutVars>
          <dgm:chMax val="1"/>
          <dgm:bulletEnabled val="1"/>
        </dgm:presLayoutVars>
      </dgm:prSet>
      <dgm:spPr/>
      <dgm:t>
        <a:bodyPr/>
        <a:lstStyle/>
        <a:p>
          <a:endParaRPr lang="en-US"/>
        </a:p>
      </dgm:t>
    </dgm:pt>
    <dgm:pt modelId="{7FF6CF34-B18E-459E-ADD8-A1A53FFDADEE}" type="pres">
      <dgm:prSet presAssocID="{59F45396-0D34-4EFD-B42D-5E36E05CF7B7}" presName="levelTx" presStyleLbl="revTx" presStyleIdx="0" presStyleCnt="0">
        <dgm:presLayoutVars>
          <dgm:chMax val="1"/>
          <dgm:bulletEnabled val="1"/>
        </dgm:presLayoutVars>
      </dgm:prSet>
      <dgm:spPr/>
      <dgm:t>
        <a:bodyPr/>
        <a:lstStyle/>
        <a:p>
          <a:endParaRPr lang="en-US"/>
        </a:p>
      </dgm:t>
    </dgm:pt>
  </dgm:ptLst>
  <dgm:cxnLst>
    <dgm:cxn modelId="{641E02BD-996A-44B2-9466-9CE47B898477}" srcId="{91FF47E6-18B8-426B-9F03-69C3E298342E}" destId="{0ECE1995-2E1B-456D-9AAF-132F7660D289}" srcOrd="0" destOrd="0" parTransId="{4B7161A4-7D37-4CD1-BD3C-6B1BFE3DB82A}" sibTransId="{9B995D0B-FFAF-4EA8-A0AC-8ED1FA6E119E}"/>
    <dgm:cxn modelId="{FC99DE12-FB00-4339-87F8-C23CED108D9F}" type="presOf" srcId="{91FF47E6-18B8-426B-9F03-69C3E298342E}" destId="{991DA306-849A-438E-A761-2B39F8FF84F6}" srcOrd="0" destOrd="0" presId="urn:microsoft.com/office/officeart/2005/8/layout/pyramid3"/>
    <dgm:cxn modelId="{CC29CDBE-9CCC-444A-8CA7-1401FA9E58DE}" type="presOf" srcId="{59F45396-0D34-4EFD-B42D-5E36E05CF7B7}" destId="{7FF6CF34-B18E-459E-ADD8-A1A53FFDADEE}" srcOrd="1" destOrd="0" presId="urn:microsoft.com/office/officeart/2005/8/layout/pyramid3"/>
    <dgm:cxn modelId="{88D2306F-C193-4816-9776-18F4A454F4CF}" srcId="{91FF47E6-18B8-426B-9F03-69C3E298342E}" destId="{59F45396-0D34-4EFD-B42D-5E36E05CF7B7}" srcOrd="2" destOrd="0" parTransId="{75794372-BED4-4A80-BB1E-F3E50B4ED64C}" sibTransId="{1CC38B44-B825-4E09-86E7-9A93BB7DFCFC}"/>
    <dgm:cxn modelId="{C3161F0A-BEDE-4355-9E54-4BA62A324846}" type="presOf" srcId="{59F45396-0D34-4EFD-B42D-5E36E05CF7B7}" destId="{35BC780E-B1E8-4590-918D-46126BB9F6F4}" srcOrd="0" destOrd="0" presId="urn:microsoft.com/office/officeart/2005/8/layout/pyramid3"/>
    <dgm:cxn modelId="{725024B1-6289-4B68-9F29-2EFDB3858F97}" type="presOf" srcId="{524F36BF-E88B-451A-8EB4-5398BCA13214}" destId="{D9948169-232D-44DA-B009-9DDFB919979A}" srcOrd="1" destOrd="0" presId="urn:microsoft.com/office/officeart/2005/8/layout/pyramid3"/>
    <dgm:cxn modelId="{1344FC98-C527-483F-97EB-6C101FC434D2}" type="presOf" srcId="{0ECE1995-2E1B-456D-9AAF-132F7660D289}" destId="{26FC0CC6-93CE-446E-BB79-88F4848DF580}" srcOrd="1" destOrd="0" presId="urn:microsoft.com/office/officeart/2005/8/layout/pyramid3"/>
    <dgm:cxn modelId="{48E30DF6-F555-4BE2-A74E-00180F309B71}" srcId="{91FF47E6-18B8-426B-9F03-69C3E298342E}" destId="{524F36BF-E88B-451A-8EB4-5398BCA13214}" srcOrd="1" destOrd="0" parTransId="{7D6E5D75-B8EE-423A-BFEA-BE6460A3694F}" sibTransId="{2E852769-CDD1-410F-91D0-8047DA95F876}"/>
    <dgm:cxn modelId="{F48AFE95-EAAA-4240-A944-1564BB35B15A}" type="presOf" srcId="{524F36BF-E88B-451A-8EB4-5398BCA13214}" destId="{9840FA10-F6E4-4848-851A-EA7CA3B90417}" srcOrd="0" destOrd="0" presId="urn:microsoft.com/office/officeart/2005/8/layout/pyramid3"/>
    <dgm:cxn modelId="{AFC1A6D7-8716-40B8-8756-29ADDF5D7FF0}" type="presOf" srcId="{0ECE1995-2E1B-456D-9AAF-132F7660D289}" destId="{8DDFC229-E548-47F4-BA8E-DCC57B0FBD33}" srcOrd="0" destOrd="0" presId="urn:microsoft.com/office/officeart/2005/8/layout/pyramid3"/>
    <dgm:cxn modelId="{7DF7D6C6-C8B8-4977-8CBF-E9E05FC6A748}" type="presParOf" srcId="{991DA306-849A-438E-A761-2B39F8FF84F6}" destId="{9BA5670C-5102-4F3C-971B-C24DF53C742D}" srcOrd="0" destOrd="0" presId="urn:microsoft.com/office/officeart/2005/8/layout/pyramid3"/>
    <dgm:cxn modelId="{A9F59BDF-A3A2-4FA8-B390-BF02F4FE982D}" type="presParOf" srcId="{9BA5670C-5102-4F3C-971B-C24DF53C742D}" destId="{8DDFC229-E548-47F4-BA8E-DCC57B0FBD33}" srcOrd="0" destOrd="0" presId="urn:microsoft.com/office/officeart/2005/8/layout/pyramid3"/>
    <dgm:cxn modelId="{AA895FF9-BB2B-4903-85A6-437D9162BBC8}" type="presParOf" srcId="{9BA5670C-5102-4F3C-971B-C24DF53C742D}" destId="{26FC0CC6-93CE-446E-BB79-88F4848DF580}" srcOrd="1" destOrd="0" presId="urn:microsoft.com/office/officeart/2005/8/layout/pyramid3"/>
    <dgm:cxn modelId="{0980BFA7-3275-44B0-A9B8-0BDB74DA1D50}" type="presParOf" srcId="{991DA306-849A-438E-A761-2B39F8FF84F6}" destId="{6618BC11-BD05-4AFB-BDFD-D751824FF357}" srcOrd="1" destOrd="0" presId="urn:microsoft.com/office/officeart/2005/8/layout/pyramid3"/>
    <dgm:cxn modelId="{E254CB18-8A93-42B1-BDC1-408DFE484603}" type="presParOf" srcId="{6618BC11-BD05-4AFB-BDFD-D751824FF357}" destId="{9840FA10-F6E4-4848-851A-EA7CA3B90417}" srcOrd="0" destOrd="0" presId="urn:microsoft.com/office/officeart/2005/8/layout/pyramid3"/>
    <dgm:cxn modelId="{40BB3CDE-4516-4DD2-BFBA-049C9336943B}" type="presParOf" srcId="{6618BC11-BD05-4AFB-BDFD-D751824FF357}" destId="{D9948169-232D-44DA-B009-9DDFB919979A}" srcOrd="1" destOrd="0" presId="urn:microsoft.com/office/officeart/2005/8/layout/pyramid3"/>
    <dgm:cxn modelId="{89AC64A5-E571-4153-A6C6-0985C26C65E8}" type="presParOf" srcId="{991DA306-849A-438E-A761-2B39F8FF84F6}" destId="{142679F0-0458-42DF-8364-6CBB53FB25F5}" srcOrd="2" destOrd="0" presId="urn:microsoft.com/office/officeart/2005/8/layout/pyramid3"/>
    <dgm:cxn modelId="{04586916-EADD-4E74-84BD-B0E8CF4E4827}" type="presParOf" srcId="{142679F0-0458-42DF-8364-6CBB53FB25F5}" destId="{35BC780E-B1E8-4590-918D-46126BB9F6F4}" srcOrd="0" destOrd="0" presId="urn:microsoft.com/office/officeart/2005/8/layout/pyramid3"/>
    <dgm:cxn modelId="{8531B5BE-F4D6-4382-A4B8-5CA2AFBC5E38}" type="presParOf" srcId="{142679F0-0458-42DF-8364-6CBB53FB25F5}" destId="{7FF6CF34-B18E-459E-ADD8-A1A53FFDADEE}" srcOrd="1" destOrd="0" presId="urn:microsoft.com/office/officeart/2005/8/layout/pyramid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A04AA8-C915-4277-AF6A-CCC0F2DA6BE3}" type="doc">
      <dgm:prSet loTypeId="urn:microsoft.com/office/officeart/2005/8/layout/chart3" loCatId="cycle" qsTypeId="urn:microsoft.com/office/officeart/2005/8/quickstyle/3d1" qsCatId="3D" csTypeId="urn:microsoft.com/office/officeart/2005/8/colors/colorful1" csCatId="colorful" phldr="1"/>
      <dgm:spPr/>
    </dgm:pt>
    <dgm:pt modelId="{2ECA2DF0-B4A7-4219-A2D0-582F2FE49339}">
      <dgm:prSet phldrT="[Text]"/>
      <dgm:spPr/>
      <dgm:t>
        <a:bodyPr/>
        <a:lstStyle/>
        <a:p>
          <a:r>
            <a:rPr lang="en-US" dirty="0" smtClean="0">
              <a:solidFill>
                <a:schemeClr val="tx1"/>
              </a:solidFill>
            </a:rPr>
            <a:t>The degree of which this value affects other variables</a:t>
          </a:r>
          <a:endParaRPr lang="en-US" dirty="0">
            <a:solidFill>
              <a:schemeClr val="tx1"/>
            </a:solidFill>
          </a:endParaRPr>
        </a:p>
      </dgm:t>
    </dgm:pt>
    <dgm:pt modelId="{D04FA178-EC31-4012-B482-1C1AD4357701}" type="parTrans" cxnId="{E2DEAE6C-2662-4A6B-AE94-C6AD6421470F}">
      <dgm:prSet/>
      <dgm:spPr/>
      <dgm:t>
        <a:bodyPr/>
        <a:lstStyle/>
        <a:p>
          <a:endParaRPr lang="en-US"/>
        </a:p>
      </dgm:t>
    </dgm:pt>
    <dgm:pt modelId="{343B3645-71F4-4581-A96E-14A7CB1A208F}" type="sibTrans" cxnId="{E2DEAE6C-2662-4A6B-AE94-C6AD6421470F}">
      <dgm:prSet/>
      <dgm:spPr/>
      <dgm:t>
        <a:bodyPr/>
        <a:lstStyle/>
        <a:p>
          <a:endParaRPr lang="en-US"/>
        </a:p>
      </dgm:t>
    </dgm:pt>
    <dgm:pt modelId="{510A479F-F84A-4807-87CC-09F76B6B7DC8}">
      <dgm:prSet phldrT="[Text]"/>
      <dgm:spPr/>
      <dgm:t>
        <a:bodyPr/>
        <a:lstStyle/>
        <a:p>
          <a:r>
            <a:rPr lang="en-US" dirty="0" smtClean="0">
              <a:solidFill>
                <a:schemeClr val="tx1"/>
              </a:solidFill>
            </a:rPr>
            <a:t>Two exams </a:t>
          </a:r>
          <a:br>
            <a:rPr lang="en-US" dirty="0" smtClean="0">
              <a:solidFill>
                <a:schemeClr val="tx1"/>
              </a:solidFill>
            </a:rPr>
          </a:br>
          <a:r>
            <a:rPr lang="en-US" dirty="0" smtClean="0">
              <a:solidFill>
                <a:schemeClr val="tx1"/>
              </a:solidFill>
            </a:rPr>
            <a:t>in the same   day</a:t>
          </a:r>
        </a:p>
        <a:p>
          <a:endParaRPr lang="en-US" dirty="0">
            <a:solidFill>
              <a:schemeClr val="tx1"/>
            </a:solidFill>
          </a:endParaRPr>
        </a:p>
      </dgm:t>
    </dgm:pt>
    <dgm:pt modelId="{AE6AEB80-789F-4384-8C26-52959B8AD59F}" type="parTrans" cxnId="{57761726-EEB6-44F8-BBFE-BA6DD87DF3DF}">
      <dgm:prSet/>
      <dgm:spPr/>
      <dgm:t>
        <a:bodyPr/>
        <a:lstStyle/>
        <a:p>
          <a:endParaRPr lang="en-US"/>
        </a:p>
      </dgm:t>
    </dgm:pt>
    <dgm:pt modelId="{9925ECB7-80C8-4765-880B-61D754C25A46}" type="sibTrans" cxnId="{57761726-EEB6-44F8-BBFE-BA6DD87DF3DF}">
      <dgm:prSet/>
      <dgm:spPr/>
      <dgm:t>
        <a:bodyPr/>
        <a:lstStyle/>
        <a:p>
          <a:endParaRPr lang="en-US"/>
        </a:p>
      </dgm:t>
    </dgm:pt>
    <dgm:pt modelId="{0510372B-F5B1-448E-8169-1692BB8AAD0B}">
      <dgm:prSet phldrT="[Text]"/>
      <dgm:spPr/>
      <dgm:t>
        <a:bodyPr/>
        <a:lstStyle/>
        <a:p>
          <a:r>
            <a:rPr lang="en-US" dirty="0" smtClean="0">
              <a:solidFill>
                <a:schemeClr val="tx1"/>
              </a:solidFill>
            </a:rPr>
            <a:t>Number of free days before exams</a:t>
          </a:r>
          <a:endParaRPr lang="en-US" dirty="0">
            <a:solidFill>
              <a:schemeClr val="tx1"/>
            </a:solidFill>
          </a:endParaRPr>
        </a:p>
      </dgm:t>
    </dgm:pt>
    <dgm:pt modelId="{D81C2F8F-1516-47B3-8947-10156E1964CE}" type="parTrans" cxnId="{646F948A-0DBA-468A-899C-B5FA4565E192}">
      <dgm:prSet/>
      <dgm:spPr/>
      <dgm:t>
        <a:bodyPr/>
        <a:lstStyle/>
        <a:p>
          <a:endParaRPr lang="en-US"/>
        </a:p>
      </dgm:t>
    </dgm:pt>
    <dgm:pt modelId="{0C31E033-4335-4E5D-880A-47EAF9A15025}" type="sibTrans" cxnId="{646F948A-0DBA-468A-899C-B5FA4565E192}">
      <dgm:prSet/>
      <dgm:spPr/>
      <dgm:t>
        <a:bodyPr/>
        <a:lstStyle/>
        <a:p>
          <a:endParaRPr lang="en-US"/>
        </a:p>
      </dgm:t>
    </dgm:pt>
    <dgm:pt modelId="{7DBABB33-C608-4CB9-A100-81C048F0360A}" type="pres">
      <dgm:prSet presAssocID="{16A04AA8-C915-4277-AF6A-CCC0F2DA6BE3}" presName="compositeShape" presStyleCnt="0">
        <dgm:presLayoutVars>
          <dgm:chMax val="7"/>
          <dgm:dir/>
          <dgm:resizeHandles val="exact"/>
        </dgm:presLayoutVars>
      </dgm:prSet>
      <dgm:spPr/>
    </dgm:pt>
    <dgm:pt modelId="{320DB6D1-898F-4F48-99D1-82983D7E0EDB}" type="pres">
      <dgm:prSet presAssocID="{16A04AA8-C915-4277-AF6A-CCC0F2DA6BE3}" presName="wedge1" presStyleLbl="node1" presStyleIdx="0" presStyleCnt="3"/>
      <dgm:spPr/>
      <dgm:t>
        <a:bodyPr/>
        <a:lstStyle/>
        <a:p>
          <a:endParaRPr lang="en-US"/>
        </a:p>
      </dgm:t>
    </dgm:pt>
    <dgm:pt modelId="{DE5DC9A3-F392-4868-B628-8DFECC63E476}" type="pres">
      <dgm:prSet presAssocID="{16A04AA8-C915-4277-AF6A-CCC0F2DA6BE3}" presName="wedge1Tx" presStyleLbl="node1" presStyleIdx="0" presStyleCnt="3">
        <dgm:presLayoutVars>
          <dgm:chMax val="0"/>
          <dgm:chPref val="0"/>
          <dgm:bulletEnabled val="1"/>
        </dgm:presLayoutVars>
      </dgm:prSet>
      <dgm:spPr/>
      <dgm:t>
        <a:bodyPr/>
        <a:lstStyle/>
        <a:p>
          <a:endParaRPr lang="en-US"/>
        </a:p>
      </dgm:t>
    </dgm:pt>
    <dgm:pt modelId="{494217F3-2347-4E7B-AF24-AC6C2DA2061B}" type="pres">
      <dgm:prSet presAssocID="{16A04AA8-C915-4277-AF6A-CCC0F2DA6BE3}" presName="wedge2" presStyleLbl="node1" presStyleIdx="1" presStyleCnt="3" custLinFactNeighborX="-402" custLinFactNeighborY="2461"/>
      <dgm:spPr/>
      <dgm:t>
        <a:bodyPr/>
        <a:lstStyle/>
        <a:p>
          <a:endParaRPr lang="en-US"/>
        </a:p>
      </dgm:t>
    </dgm:pt>
    <dgm:pt modelId="{0A573A98-A12D-4923-9660-864D3B90F07E}" type="pres">
      <dgm:prSet presAssocID="{16A04AA8-C915-4277-AF6A-CCC0F2DA6BE3}" presName="wedge2Tx" presStyleLbl="node1" presStyleIdx="1" presStyleCnt="3">
        <dgm:presLayoutVars>
          <dgm:chMax val="0"/>
          <dgm:chPref val="0"/>
          <dgm:bulletEnabled val="1"/>
        </dgm:presLayoutVars>
      </dgm:prSet>
      <dgm:spPr/>
      <dgm:t>
        <a:bodyPr/>
        <a:lstStyle/>
        <a:p>
          <a:endParaRPr lang="en-US"/>
        </a:p>
      </dgm:t>
    </dgm:pt>
    <dgm:pt modelId="{BC78AA71-87F0-4612-AFA8-ABDDD8EDAAE7}" type="pres">
      <dgm:prSet presAssocID="{16A04AA8-C915-4277-AF6A-CCC0F2DA6BE3}" presName="wedge3" presStyleLbl="node1" presStyleIdx="2" presStyleCnt="3"/>
      <dgm:spPr/>
      <dgm:t>
        <a:bodyPr/>
        <a:lstStyle/>
        <a:p>
          <a:endParaRPr lang="en-US"/>
        </a:p>
      </dgm:t>
    </dgm:pt>
    <dgm:pt modelId="{7CC53A5D-84F4-4547-8F0E-BB8D44F2E47D}" type="pres">
      <dgm:prSet presAssocID="{16A04AA8-C915-4277-AF6A-CCC0F2DA6BE3}" presName="wedge3Tx" presStyleLbl="node1" presStyleIdx="2" presStyleCnt="3">
        <dgm:presLayoutVars>
          <dgm:chMax val="0"/>
          <dgm:chPref val="0"/>
          <dgm:bulletEnabled val="1"/>
        </dgm:presLayoutVars>
      </dgm:prSet>
      <dgm:spPr/>
      <dgm:t>
        <a:bodyPr/>
        <a:lstStyle/>
        <a:p>
          <a:endParaRPr lang="en-US"/>
        </a:p>
      </dgm:t>
    </dgm:pt>
  </dgm:ptLst>
  <dgm:cxnLst>
    <dgm:cxn modelId="{F7F92545-7793-474C-A34C-B02427246E4F}" type="presOf" srcId="{2ECA2DF0-B4A7-4219-A2D0-582F2FE49339}" destId="{DE5DC9A3-F392-4868-B628-8DFECC63E476}" srcOrd="1" destOrd="0" presId="urn:microsoft.com/office/officeart/2005/8/layout/chart3"/>
    <dgm:cxn modelId="{DBDBDFC2-FF6E-43C5-B2B0-F26BA322656A}" type="presOf" srcId="{510A479F-F84A-4807-87CC-09F76B6B7DC8}" destId="{0A573A98-A12D-4923-9660-864D3B90F07E}" srcOrd="1" destOrd="0" presId="urn:microsoft.com/office/officeart/2005/8/layout/chart3"/>
    <dgm:cxn modelId="{57761726-EEB6-44F8-BBFE-BA6DD87DF3DF}" srcId="{16A04AA8-C915-4277-AF6A-CCC0F2DA6BE3}" destId="{510A479F-F84A-4807-87CC-09F76B6B7DC8}" srcOrd="1" destOrd="0" parTransId="{AE6AEB80-789F-4384-8C26-52959B8AD59F}" sibTransId="{9925ECB7-80C8-4765-880B-61D754C25A46}"/>
    <dgm:cxn modelId="{9A9B9433-E850-4BAF-A004-F4972B0D44F8}" type="presOf" srcId="{510A479F-F84A-4807-87CC-09F76B6B7DC8}" destId="{494217F3-2347-4E7B-AF24-AC6C2DA2061B}" srcOrd="0" destOrd="0" presId="urn:microsoft.com/office/officeart/2005/8/layout/chart3"/>
    <dgm:cxn modelId="{B28A0CAE-D4F0-4CF7-BFE3-629721E32CFD}" type="presOf" srcId="{0510372B-F5B1-448E-8169-1692BB8AAD0B}" destId="{7CC53A5D-84F4-4547-8F0E-BB8D44F2E47D}" srcOrd="1" destOrd="0" presId="urn:microsoft.com/office/officeart/2005/8/layout/chart3"/>
    <dgm:cxn modelId="{C345E67F-BC3E-4BA6-9B5B-D266891F379D}" type="presOf" srcId="{16A04AA8-C915-4277-AF6A-CCC0F2DA6BE3}" destId="{7DBABB33-C608-4CB9-A100-81C048F0360A}" srcOrd="0" destOrd="0" presId="urn:microsoft.com/office/officeart/2005/8/layout/chart3"/>
    <dgm:cxn modelId="{A241AB2C-26FC-410E-8AB0-B5B8A11BD919}" type="presOf" srcId="{0510372B-F5B1-448E-8169-1692BB8AAD0B}" destId="{BC78AA71-87F0-4612-AFA8-ABDDD8EDAAE7}" srcOrd="0" destOrd="0" presId="urn:microsoft.com/office/officeart/2005/8/layout/chart3"/>
    <dgm:cxn modelId="{293ADB09-C7BD-47AE-8E8D-9A68BD00ABDD}" type="presOf" srcId="{2ECA2DF0-B4A7-4219-A2D0-582F2FE49339}" destId="{320DB6D1-898F-4F48-99D1-82983D7E0EDB}" srcOrd="0" destOrd="0" presId="urn:microsoft.com/office/officeart/2005/8/layout/chart3"/>
    <dgm:cxn modelId="{646F948A-0DBA-468A-899C-B5FA4565E192}" srcId="{16A04AA8-C915-4277-AF6A-CCC0F2DA6BE3}" destId="{0510372B-F5B1-448E-8169-1692BB8AAD0B}" srcOrd="2" destOrd="0" parTransId="{D81C2F8F-1516-47B3-8947-10156E1964CE}" sibTransId="{0C31E033-4335-4E5D-880A-47EAF9A15025}"/>
    <dgm:cxn modelId="{E2DEAE6C-2662-4A6B-AE94-C6AD6421470F}" srcId="{16A04AA8-C915-4277-AF6A-CCC0F2DA6BE3}" destId="{2ECA2DF0-B4A7-4219-A2D0-582F2FE49339}" srcOrd="0" destOrd="0" parTransId="{D04FA178-EC31-4012-B482-1C1AD4357701}" sibTransId="{343B3645-71F4-4581-A96E-14A7CB1A208F}"/>
    <dgm:cxn modelId="{0105C42D-975F-4C53-AF5E-E92B234EB152}" type="presParOf" srcId="{7DBABB33-C608-4CB9-A100-81C048F0360A}" destId="{320DB6D1-898F-4F48-99D1-82983D7E0EDB}" srcOrd="0" destOrd="0" presId="urn:microsoft.com/office/officeart/2005/8/layout/chart3"/>
    <dgm:cxn modelId="{69FB2364-83EE-4C37-8258-9A54ACD017BB}" type="presParOf" srcId="{7DBABB33-C608-4CB9-A100-81C048F0360A}" destId="{DE5DC9A3-F392-4868-B628-8DFECC63E476}" srcOrd="1" destOrd="0" presId="urn:microsoft.com/office/officeart/2005/8/layout/chart3"/>
    <dgm:cxn modelId="{184FBCEE-DC1C-463F-96F8-D442B73379A2}" type="presParOf" srcId="{7DBABB33-C608-4CB9-A100-81C048F0360A}" destId="{494217F3-2347-4E7B-AF24-AC6C2DA2061B}" srcOrd="2" destOrd="0" presId="urn:microsoft.com/office/officeart/2005/8/layout/chart3"/>
    <dgm:cxn modelId="{D2A2C15C-8064-4CE2-9858-3AED526CFAF4}" type="presParOf" srcId="{7DBABB33-C608-4CB9-A100-81C048F0360A}" destId="{0A573A98-A12D-4923-9660-864D3B90F07E}" srcOrd="3" destOrd="0" presId="urn:microsoft.com/office/officeart/2005/8/layout/chart3"/>
    <dgm:cxn modelId="{BF8C1860-8D1E-4EC2-99B6-012651D20859}" type="presParOf" srcId="{7DBABB33-C608-4CB9-A100-81C048F0360A}" destId="{BC78AA71-87F0-4612-AFA8-ABDDD8EDAAE7}" srcOrd="4" destOrd="0" presId="urn:microsoft.com/office/officeart/2005/8/layout/chart3"/>
    <dgm:cxn modelId="{E792634D-3912-418C-BF04-B1FC30626893}" type="presParOf" srcId="{7DBABB33-C608-4CB9-A100-81C048F0360A}" destId="{7CC53A5D-84F4-4547-8F0E-BB8D44F2E47D}"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0CC68-5EF0-42D0-9652-EFDFE74B51F3}">
      <dsp:nvSpPr>
        <dsp:cNvPr id="0" name=""/>
        <dsp:cNvSpPr/>
      </dsp:nvSpPr>
      <dsp:spPr>
        <a:xfrm rot="21300000">
          <a:off x="9181" y="1078928"/>
          <a:ext cx="2973652" cy="340528"/>
        </a:xfrm>
        <a:prstGeom prst="mathMinus">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FBDDFB-EAA2-4E72-B370-D72A6AD8165B}">
      <dsp:nvSpPr>
        <dsp:cNvPr id="0" name=""/>
        <dsp:cNvSpPr/>
      </dsp:nvSpPr>
      <dsp:spPr>
        <a:xfrm>
          <a:off x="359041" y="124919"/>
          <a:ext cx="897604" cy="999354"/>
        </a:xfrm>
        <a:prstGeom prst="downArrow">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1A58A9-0873-4548-B52C-2E6E4E902A3D}">
      <dsp:nvSpPr>
        <dsp:cNvPr id="0" name=""/>
        <dsp:cNvSpPr/>
      </dsp:nvSpPr>
      <dsp:spPr>
        <a:xfrm>
          <a:off x="1070950" y="0"/>
          <a:ext cx="1130742" cy="1049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GB" sz="1400" kern="1200" dirty="0" smtClean="0"/>
            <a:t>Remaining value </a:t>
          </a:r>
          <a:endParaRPr lang="en-GB" sz="1400" kern="1200" dirty="0"/>
        </a:p>
      </dsp:txBody>
      <dsp:txXfrm>
        <a:off x="1070950" y="0"/>
        <a:ext cx="1130742" cy="1049321"/>
      </dsp:txXfrm>
    </dsp:sp>
    <dsp:sp modelId="{D53FFE8B-A4EC-4F47-9B1A-CA69079E323B}">
      <dsp:nvSpPr>
        <dsp:cNvPr id="0" name=""/>
        <dsp:cNvSpPr/>
      </dsp:nvSpPr>
      <dsp:spPr>
        <a:xfrm>
          <a:off x="1735369" y="1374111"/>
          <a:ext cx="897604" cy="999354"/>
        </a:xfrm>
        <a:prstGeom prst="upArrow">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9FAA7F-8929-498C-B638-942829C72C73}">
      <dsp:nvSpPr>
        <dsp:cNvPr id="0" name=""/>
        <dsp:cNvSpPr/>
      </dsp:nvSpPr>
      <dsp:spPr>
        <a:xfrm>
          <a:off x="889073" y="1445925"/>
          <a:ext cx="957445" cy="1049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GB" sz="1500" kern="1200" dirty="0" smtClean="0"/>
            <a:t>Variable score</a:t>
          </a:r>
          <a:endParaRPr lang="en-GB" sz="1500" kern="1200" dirty="0"/>
        </a:p>
      </dsp:txBody>
      <dsp:txXfrm>
        <a:off x="889073" y="1445925"/>
        <a:ext cx="957445" cy="10493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DFC229-E548-47F4-BA8E-DCC57B0FBD33}">
      <dsp:nvSpPr>
        <dsp:cNvPr id="0" name=""/>
        <dsp:cNvSpPr/>
      </dsp:nvSpPr>
      <dsp:spPr>
        <a:xfrm rot="10800000">
          <a:off x="0" y="0"/>
          <a:ext cx="3870964" cy="612049"/>
        </a:xfrm>
        <a:prstGeom prst="trapezoid">
          <a:avLst>
            <a:gd name="adj" fmla="val 84005"/>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GB" sz="2000" kern="1200" dirty="0" smtClean="0"/>
            <a:t>Variety of department </a:t>
          </a:r>
          <a:endParaRPr lang="en-GB" sz="2000" kern="1200" dirty="0"/>
        </a:p>
      </dsp:txBody>
      <dsp:txXfrm rot="-10800000">
        <a:off x="677418" y="0"/>
        <a:ext cx="2516126" cy="612049"/>
      </dsp:txXfrm>
    </dsp:sp>
    <dsp:sp modelId="{9840FA10-F6E4-4848-851A-EA7CA3B90417}">
      <dsp:nvSpPr>
        <dsp:cNvPr id="0" name=""/>
        <dsp:cNvSpPr/>
      </dsp:nvSpPr>
      <dsp:spPr>
        <a:xfrm rot="10800000">
          <a:off x="514151" y="612049"/>
          <a:ext cx="2842661" cy="612049"/>
        </a:xfrm>
        <a:prstGeom prst="trapezoid">
          <a:avLst>
            <a:gd name="adj" fmla="val 84005"/>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GB" sz="1800" kern="1200" dirty="0" smtClean="0"/>
            <a:t>Max # of student </a:t>
          </a:r>
          <a:endParaRPr lang="en-GB" sz="1800" kern="1200" dirty="0"/>
        </a:p>
      </dsp:txBody>
      <dsp:txXfrm rot="-10800000">
        <a:off x="1011617" y="612049"/>
        <a:ext cx="1847729" cy="612049"/>
      </dsp:txXfrm>
    </dsp:sp>
    <dsp:sp modelId="{35BC780E-B1E8-4590-918D-46126BB9F6F4}">
      <dsp:nvSpPr>
        <dsp:cNvPr id="0" name=""/>
        <dsp:cNvSpPr/>
      </dsp:nvSpPr>
      <dsp:spPr>
        <a:xfrm rot="10800000">
          <a:off x="1028302" y="1224098"/>
          <a:ext cx="1814358" cy="1079912"/>
        </a:xfrm>
        <a:prstGeom prst="trapezoid">
          <a:avLst>
            <a:gd name="adj" fmla="val 84005"/>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GB" sz="2800" kern="1200" dirty="0"/>
        </a:p>
      </dsp:txBody>
      <dsp:txXfrm rot="-10800000">
        <a:off x="1028302" y="1224098"/>
        <a:ext cx="1814358" cy="10799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0DB6D1-898F-4F48-99D1-82983D7E0EDB}">
      <dsp:nvSpPr>
        <dsp:cNvPr id="0" name=""/>
        <dsp:cNvSpPr/>
      </dsp:nvSpPr>
      <dsp:spPr>
        <a:xfrm>
          <a:off x="1236086" y="244917"/>
          <a:ext cx="3047856" cy="3047856"/>
        </a:xfrm>
        <a:prstGeom prst="pie">
          <a:avLst>
            <a:gd name="adj1" fmla="val 16200000"/>
            <a:gd name="adj2" fmla="val 180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The degree of which this value affects other variables</a:t>
          </a:r>
          <a:endParaRPr lang="en-US" sz="1400" kern="1200" dirty="0">
            <a:solidFill>
              <a:schemeClr val="tx1"/>
            </a:solidFill>
          </a:endParaRPr>
        </a:p>
      </dsp:txBody>
      <dsp:txXfrm>
        <a:off x="2893177" y="807319"/>
        <a:ext cx="1034094" cy="1015952"/>
      </dsp:txXfrm>
    </dsp:sp>
    <dsp:sp modelId="{494217F3-2347-4E7B-AF24-AC6C2DA2061B}">
      <dsp:nvSpPr>
        <dsp:cNvPr id="0" name=""/>
        <dsp:cNvSpPr/>
      </dsp:nvSpPr>
      <dsp:spPr>
        <a:xfrm>
          <a:off x="1066724" y="410634"/>
          <a:ext cx="3047856" cy="3047856"/>
        </a:xfrm>
        <a:prstGeom prst="pie">
          <a:avLst>
            <a:gd name="adj1" fmla="val 1800000"/>
            <a:gd name="adj2" fmla="val 9000000"/>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Two exams </a:t>
          </a:r>
          <a:br>
            <a:rPr lang="en-US" sz="1400" kern="1200" dirty="0" smtClean="0">
              <a:solidFill>
                <a:schemeClr val="tx1"/>
              </a:solidFill>
            </a:rPr>
          </a:br>
          <a:r>
            <a:rPr lang="en-US" sz="1400" kern="1200" dirty="0" smtClean="0">
              <a:solidFill>
                <a:schemeClr val="tx1"/>
              </a:solidFill>
            </a:rPr>
            <a:t>in the same   day</a:t>
          </a:r>
        </a:p>
        <a:p>
          <a:pPr lvl="0" algn="ctr" defTabSz="622300">
            <a:lnSpc>
              <a:spcPct val="90000"/>
            </a:lnSpc>
            <a:spcBef>
              <a:spcPct val="0"/>
            </a:spcBef>
            <a:spcAft>
              <a:spcPct val="35000"/>
            </a:spcAft>
          </a:pPr>
          <a:endParaRPr lang="en-US" sz="1400" kern="1200" dirty="0">
            <a:solidFill>
              <a:schemeClr val="tx1"/>
            </a:solidFill>
          </a:endParaRPr>
        </a:p>
      </dsp:txBody>
      <dsp:txXfrm>
        <a:off x="1901256" y="2333687"/>
        <a:ext cx="1378792" cy="943384"/>
      </dsp:txXfrm>
    </dsp:sp>
    <dsp:sp modelId="{BC78AA71-87F0-4612-AFA8-ABDDD8EDAAE7}">
      <dsp:nvSpPr>
        <dsp:cNvPr id="0" name=""/>
        <dsp:cNvSpPr/>
      </dsp:nvSpPr>
      <dsp:spPr>
        <a:xfrm>
          <a:off x="1078976" y="335627"/>
          <a:ext cx="3047856" cy="3047856"/>
        </a:xfrm>
        <a:prstGeom prst="pie">
          <a:avLst>
            <a:gd name="adj1" fmla="val 9000000"/>
            <a:gd name="adj2" fmla="val 1620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Number of free days before exams</a:t>
          </a:r>
          <a:endParaRPr lang="en-US" sz="1400" kern="1200" dirty="0">
            <a:solidFill>
              <a:schemeClr val="tx1"/>
            </a:solidFill>
          </a:endParaRPr>
        </a:p>
      </dsp:txBody>
      <dsp:txXfrm>
        <a:off x="1405532" y="934313"/>
        <a:ext cx="1034094" cy="1015952"/>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398F5F-B6C4-47B7-91CC-A8AA9E21D8FB}" type="datetimeFigureOut">
              <a:rPr lang="en-US" smtClean="0"/>
              <a:t>5/31/2017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8E55AF-550E-4B73-A332-BFDA48B01D15}" type="slidenum">
              <a:rPr lang="en-US" smtClean="0"/>
              <a:t>‹#›</a:t>
            </a:fld>
            <a:endParaRPr lang="en-US"/>
          </a:p>
        </p:txBody>
      </p:sp>
    </p:spTree>
    <p:extLst>
      <p:ext uri="{BB962C8B-B14F-4D97-AF65-F5344CB8AC3E}">
        <p14:creationId xmlns:p14="http://schemas.microsoft.com/office/powerpoint/2010/main" val="78092751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682342916"/>
      </p:ext>
    </p:extLst>
  </p:cSld>
  <p:clrMap bg1="lt1" tx1="dk1" bg2="dk2" tx2="lt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82690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80464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12959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25429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79476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96761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89807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20300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64856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86509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29456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5782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08630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56463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43236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54846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52480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359288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340836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624578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697697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0757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093391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14685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804859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64714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46854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39409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13737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72049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53014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6" name="Shape 2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55936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32824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96630" y="2003888"/>
            <a:ext cx="4523699" cy="1159799"/>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cxnSp>
        <p:nvCxnSpPr>
          <p:cNvPr id="10" name="Shape 10"/>
          <p:cNvCxnSpPr/>
          <p:nvPr/>
        </p:nvCxnSpPr>
        <p:spPr>
          <a:xfrm>
            <a:off x="-6025" y="3676511"/>
            <a:ext cx="9161999" cy="0"/>
          </a:xfrm>
          <a:prstGeom prst="straightConnector1">
            <a:avLst/>
          </a:prstGeom>
          <a:noFill/>
          <a:ln w="9525" cap="flat" cmpd="sng">
            <a:solidFill>
              <a:srgbClr val="000000"/>
            </a:solidFill>
            <a:prstDash val="solid"/>
            <a:round/>
            <a:headEnd type="none" w="lg" len="lg"/>
            <a:tailEnd type="none" w="lg" len="lg"/>
          </a:ln>
        </p:spPr>
      </p:cxnSp>
      <p:sp>
        <p:nvSpPr>
          <p:cNvPr id="11" name="Shape 11"/>
          <p:cNvSpPr/>
          <p:nvPr/>
        </p:nvSpPr>
        <p:spPr>
          <a:xfrm>
            <a:off x="1117950" y="3393000"/>
            <a:ext cx="566999" cy="566999"/>
          </a:xfrm>
          <a:prstGeom prst="ellipse">
            <a:avLst/>
          </a:prstGeom>
          <a:solidFill>
            <a:srgbClr val="FFCD0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txBox="1">
            <a:spLocks noGrp="1"/>
          </p:cNvSpPr>
          <p:nvPr>
            <p:ph type="subTitle" idx="1"/>
          </p:nvPr>
        </p:nvSpPr>
        <p:spPr>
          <a:xfrm>
            <a:off x="2022300" y="2815923"/>
            <a:ext cx="5591400" cy="784799"/>
          </a:xfrm>
          <a:prstGeom prst="rect">
            <a:avLst/>
          </a:prstGeom>
        </p:spPr>
        <p:txBody>
          <a:bodyPr lIns="91425" tIns="91425" rIns="91425" bIns="91425" anchor="t" anchorCtr="0"/>
          <a:lstStyle>
            <a:lvl1pPr lvl="0" rtl="0">
              <a:spcBef>
                <a:spcPts val="0"/>
              </a:spcBef>
              <a:buClr>
                <a:srgbClr val="000000"/>
              </a:buClr>
              <a:buSzPct val="100000"/>
              <a:buNone/>
              <a:defRPr sz="1400">
                <a:highlight>
                  <a:srgbClr val="FFCD00"/>
                </a:highlight>
              </a:defRPr>
            </a:lvl1pPr>
            <a:lvl2pPr lvl="1" rtl="0">
              <a:spcBef>
                <a:spcPts val="0"/>
              </a:spcBef>
              <a:buClr>
                <a:schemeClr val="dk2"/>
              </a:buClr>
              <a:buSzPct val="100000"/>
              <a:buNone/>
              <a:defRPr sz="1400">
                <a:solidFill>
                  <a:schemeClr val="dk2"/>
                </a:solidFill>
                <a:highlight>
                  <a:srgbClr val="FFCD00"/>
                </a:highlight>
              </a:defRPr>
            </a:lvl2pPr>
            <a:lvl3pPr lvl="2" rtl="0">
              <a:spcBef>
                <a:spcPts val="0"/>
              </a:spcBef>
              <a:buClr>
                <a:schemeClr val="dk2"/>
              </a:buClr>
              <a:buSzPct val="100000"/>
              <a:buNone/>
              <a:defRPr sz="1400">
                <a:solidFill>
                  <a:schemeClr val="dk2"/>
                </a:solidFill>
                <a:highlight>
                  <a:srgbClr val="FFCD00"/>
                </a:highlight>
              </a:defRPr>
            </a:lvl3pPr>
            <a:lvl4pPr lvl="3" rtl="0">
              <a:spcBef>
                <a:spcPts val="0"/>
              </a:spcBef>
              <a:buClr>
                <a:schemeClr val="dk2"/>
              </a:buClr>
              <a:buSzPct val="100000"/>
              <a:buNone/>
              <a:defRPr sz="1400">
                <a:solidFill>
                  <a:schemeClr val="dk2"/>
                </a:solidFill>
                <a:highlight>
                  <a:srgbClr val="FFCD00"/>
                </a:highlight>
              </a:defRPr>
            </a:lvl4pPr>
            <a:lvl5pPr lvl="4" rtl="0">
              <a:spcBef>
                <a:spcPts val="0"/>
              </a:spcBef>
              <a:buClr>
                <a:schemeClr val="dk2"/>
              </a:buClr>
              <a:buSzPct val="100000"/>
              <a:buNone/>
              <a:defRPr sz="1400">
                <a:solidFill>
                  <a:schemeClr val="dk2"/>
                </a:solidFill>
                <a:highlight>
                  <a:srgbClr val="FFCD00"/>
                </a:highlight>
              </a:defRPr>
            </a:lvl5pPr>
            <a:lvl6pPr lvl="5" rtl="0">
              <a:spcBef>
                <a:spcPts val="0"/>
              </a:spcBef>
              <a:buClr>
                <a:schemeClr val="dk2"/>
              </a:buClr>
              <a:buSzPct val="100000"/>
              <a:buNone/>
              <a:defRPr sz="1400">
                <a:solidFill>
                  <a:schemeClr val="dk2"/>
                </a:solidFill>
                <a:highlight>
                  <a:srgbClr val="FFCD00"/>
                </a:highlight>
              </a:defRPr>
            </a:lvl6pPr>
            <a:lvl7pPr lvl="6" rtl="0">
              <a:spcBef>
                <a:spcPts val="0"/>
              </a:spcBef>
              <a:buClr>
                <a:schemeClr val="dk2"/>
              </a:buClr>
              <a:buSzPct val="100000"/>
              <a:buNone/>
              <a:defRPr sz="1400">
                <a:solidFill>
                  <a:schemeClr val="dk2"/>
                </a:solidFill>
                <a:highlight>
                  <a:srgbClr val="FFCD00"/>
                </a:highlight>
              </a:defRPr>
            </a:lvl7pPr>
            <a:lvl8pPr lvl="7" rtl="0">
              <a:spcBef>
                <a:spcPts val="0"/>
              </a:spcBef>
              <a:buClr>
                <a:schemeClr val="dk2"/>
              </a:buClr>
              <a:buSzPct val="100000"/>
              <a:buNone/>
              <a:defRPr sz="1400">
                <a:solidFill>
                  <a:schemeClr val="dk2"/>
                </a:solidFill>
                <a:highlight>
                  <a:srgbClr val="FFCD00"/>
                </a:highlight>
              </a:defRPr>
            </a:lvl8pPr>
            <a:lvl9pPr lvl="8" rtl="0">
              <a:spcBef>
                <a:spcPts val="0"/>
              </a:spcBef>
              <a:buClr>
                <a:schemeClr val="dk2"/>
              </a:buClr>
              <a:buSzPct val="100000"/>
              <a:buNone/>
              <a:defRPr sz="1400">
                <a:solidFill>
                  <a:schemeClr val="dk2"/>
                </a:solidFill>
                <a:highlight>
                  <a:srgbClr val="FFCD00"/>
                </a:highlight>
              </a:defRPr>
            </a:lvl9pPr>
          </a:lstStyle>
          <a:p>
            <a:endParaRPr/>
          </a:p>
        </p:txBody>
      </p:sp>
      <p:cxnSp>
        <p:nvCxnSpPr>
          <p:cNvPr id="14" name="Shape 14"/>
          <p:cNvCxnSpPr/>
          <p:nvPr/>
        </p:nvCxnSpPr>
        <p:spPr>
          <a:xfrm>
            <a:off x="-6025" y="2571761"/>
            <a:ext cx="1984499" cy="0"/>
          </a:xfrm>
          <a:prstGeom prst="straightConnector1">
            <a:avLst/>
          </a:prstGeom>
          <a:noFill/>
          <a:ln w="9525" cap="flat" cmpd="sng">
            <a:solidFill>
              <a:srgbClr val="CCCCCC"/>
            </a:solidFill>
            <a:prstDash val="solid"/>
            <a:round/>
            <a:headEnd type="none" w="lg" len="lg"/>
            <a:tailEnd type="none" w="lg" len="lg"/>
          </a:ln>
        </p:spPr>
      </p:cxnSp>
      <p:sp>
        <p:nvSpPr>
          <p:cNvPr id="15" name="Shape 15"/>
          <p:cNvSpPr/>
          <p:nvPr/>
        </p:nvSpPr>
        <p:spPr>
          <a:xfrm>
            <a:off x="1117950" y="2288250"/>
            <a:ext cx="566999" cy="5669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
        <p:nvSpPr>
          <p:cNvPr id="16" name="Shape 16"/>
          <p:cNvSpPr txBox="1">
            <a:spLocks noGrp="1"/>
          </p:cNvSpPr>
          <p:nvPr>
            <p:ph type="ctrTitle"/>
          </p:nvPr>
        </p:nvSpPr>
        <p:spPr>
          <a:xfrm>
            <a:off x="2022225" y="1693523"/>
            <a:ext cx="3787799" cy="1159799"/>
          </a:xfrm>
          <a:prstGeom prst="rect">
            <a:avLst/>
          </a:prstGeom>
        </p:spPr>
        <p:txBody>
          <a:bodyPr lIns="91425" tIns="91425" rIns="91425" bIns="91425" anchor="b"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cxnSp>
        <p:nvCxnSpPr>
          <p:cNvPr id="17" name="Shape 17"/>
          <p:cNvCxnSpPr/>
          <p:nvPr/>
        </p:nvCxnSpPr>
        <p:spPr>
          <a:xfrm>
            <a:off x="5898975" y="2571750"/>
            <a:ext cx="32510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3"/>
        <p:cNvGrpSpPr/>
        <p:nvPr/>
      </p:nvGrpSpPr>
      <p:grpSpPr>
        <a:xfrm>
          <a:off x="0" y="0"/>
          <a:ext cx="0" cy="0"/>
          <a:chOff x="0" y="0"/>
          <a:chExt cx="0" cy="0"/>
        </a:xfrm>
      </p:grpSpPr>
      <p:cxnSp>
        <p:nvCxnSpPr>
          <p:cNvPr id="24" name="Shape 24"/>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25" name="Shape 25"/>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
        <p:nvSpPr>
          <p:cNvPr id="26" name="Shape 26"/>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rtl="0">
              <a:spcBef>
                <a:spcPts val="0"/>
              </a:spcBef>
              <a:buSzPct val="100000"/>
              <a:buFont typeface="Lora"/>
              <a:buNone/>
              <a:defRPr sz="2000" b="1">
                <a:latin typeface="Lora"/>
                <a:ea typeface="Lora"/>
                <a:cs typeface="Lora"/>
                <a:sym typeface="Lora"/>
              </a:defRPr>
            </a:lvl1pPr>
            <a:lvl2pPr lvl="1" rtl="0">
              <a:spcBef>
                <a:spcPts val="0"/>
              </a:spcBef>
              <a:buSzPct val="100000"/>
              <a:buFont typeface="Lora"/>
              <a:buNone/>
              <a:defRPr sz="2000" b="1">
                <a:highlight>
                  <a:srgbClr val="FFFFFF"/>
                </a:highlight>
                <a:latin typeface="Lora"/>
                <a:ea typeface="Lora"/>
                <a:cs typeface="Lora"/>
                <a:sym typeface="Lora"/>
              </a:defRPr>
            </a:lvl2pPr>
            <a:lvl3pPr lvl="2" rtl="0">
              <a:spcBef>
                <a:spcPts val="0"/>
              </a:spcBef>
              <a:buSzPct val="100000"/>
              <a:buFont typeface="Lora"/>
              <a:buNone/>
              <a:defRPr sz="2000" b="1">
                <a:highlight>
                  <a:srgbClr val="FFFFFF"/>
                </a:highlight>
                <a:latin typeface="Lora"/>
                <a:ea typeface="Lora"/>
                <a:cs typeface="Lora"/>
                <a:sym typeface="Lora"/>
              </a:defRPr>
            </a:lvl3pPr>
            <a:lvl4pPr lvl="3" rtl="0">
              <a:spcBef>
                <a:spcPts val="0"/>
              </a:spcBef>
              <a:buSzPct val="100000"/>
              <a:buFont typeface="Lora"/>
              <a:buNone/>
              <a:defRPr sz="2000" b="1">
                <a:highlight>
                  <a:srgbClr val="FFFFFF"/>
                </a:highlight>
                <a:latin typeface="Lora"/>
                <a:ea typeface="Lora"/>
                <a:cs typeface="Lora"/>
                <a:sym typeface="Lora"/>
              </a:defRPr>
            </a:lvl4pPr>
            <a:lvl5pPr lvl="4" rtl="0">
              <a:spcBef>
                <a:spcPts val="0"/>
              </a:spcBef>
              <a:buSzPct val="100000"/>
              <a:buFont typeface="Lora"/>
              <a:buNone/>
              <a:defRPr sz="2000" b="1">
                <a:highlight>
                  <a:srgbClr val="FFFFFF"/>
                </a:highlight>
                <a:latin typeface="Lora"/>
                <a:ea typeface="Lora"/>
                <a:cs typeface="Lora"/>
                <a:sym typeface="Lora"/>
              </a:defRPr>
            </a:lvl5pPr>
            <a:lvl6pPr lvl="5" rtl="0">
              <a:spcBef>
                <a:spcPts val="0"/>
              </a:spcBef>
              <a:buSzPct val="100000"/>
              <a:buFont typeface="Lora"/>
              <a:buNone/>
              <a:defRPr sz="2000" b="1">
                <a:highlight>
                  <a:srgbClr val="FFFFFF"/>
                </a:highlight>
                <a:latin typeface="Lora"/>
                <a:ea typeface="Lora"/>
                <a:cs typeface="Lora"/>
                <a:sym typeface="Lora"/>
              </a:defRPr>
            </a:lvl6pPr>
            <a:lvl7pPr lvl="6" rtl="0">
              <a:spcBef>
                <a:spcPts val="0"/>
              </a:spcBef>
              <a:buSzPct val="100000"/>
              <a:buFont typeface="Lora"/>
              <a:buNone/>
              <a:defRPr sz="2000" b="1">
                <a:highlight>
                  <a:srgbClr val="FFFFFF"/>
                </a:highlight>
                <a:latin typeface="Lora"/>
                <a:ea typeface="Lora"/>
                <a:cs typeface="Lora"/>
                <a:sym typeface="Lora"/>
              </a:defRPr>
            </a:lvl7pPr>
            <a:lvl8pPr lvl="7" rtl="0">
              <a:spcBef>
                <a:spcPts val="0"/>
              </a:spcBef>
              <a:buSzPct val="100000"/>
              <a:buFont typeface="Lora"/>
              <a:buNone/>
              <a:defRPr sz="2000" b="1">
                <a:highlight>
                  <a:srgbClr val="FFFFFF"/>
                </a:highlight>
                <a:latin typeface="Lora"/>
                <a:ea typeface="Lora"/>
                <a:cs typeface="Lora"/>
                <a:sym typeface="Lora"/>
              </a:defRPr>
            </a:lvl8pPr>
            <a:lvl9pPr lvl="8" rtl="0">
              <a:spcBef>
                <a:spcPts val="0"/>
              </a:spcBef>
              <a:buSzPct val="100000"/>
              <a:buFont typeface="Lora"/>
              <a:buNone/>
              <a:defRPr sz="2000" b="1">
                <a:highlight>
                  <a:srgbClr val="FFFFFF"/>
                </a:highlight>
                <a:latin typeface="Lora"/>
                <a:ea typeface="Lora"/>
                <a:cs typeface="Lora"/>
                <a:sym typeface="Lora"/>
              </a:defRPr>
            </a:lvl9pPr>
          </a:lstStyle>
          <a:p>
            <a:endParaRPr/>
          </a:p>
        </p:txBody>
      </p:sp>
      <p:sp>
        <p:nvSpPr>
          <p:cNvPr id="27" name="Shape 27"/>
          <p:cNvSpPr txBox="1">
            <a:spLocks noGrp="1"/>
          </p:cNvSpPr>
          <p:nvPr>
            <p:ph type="body" idx="1"/>
          </p:nvPr>
        </p:nvSpPr>
        <p:spPr>
          <a:xfrm>
            <a:off x="1381250" y="1616470"/>
            <a:ext cx="6809700" cy="3112200"/>
          </a:xfrm>
          <a:prstGeom prst="rect">
            <a:avLst/>
          </a:prstGeom>
        </p:spPr>
        <p:txBody>
          <a:bodyPr lIns="91425" tIns="91425" rIns="91425" bIns="91425" anchor="t" anchorCtr="0"/>
          <a:lstStyle>
            <a:lvl1pPr lvl="0" rt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rtl="0">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rtl="0">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rtl="0">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rtl="0">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rtl="0">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rtl="0">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rtl="0">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rtl="0">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cxnSp>
        <p:nvCxnSpPr>
          <p:cNvPr id="28" name="Shape 28"/>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body" idx="1"/>
          </p:nvPr>
        </p:nvSpPr>
        <p:spPr>
          <a:xfrm>
            <a:off x="1381250" y="1618700"/>
            <a:ext cx="3425400" cy="3231000"/>
          </a:xfrm>
          <a:prstGeom prst="rect">
            <a:avLst/>
          </a:prstGeom>
        </p:spPr>
        <p:txBody>
          <a:bodyPr lIns="91425" tIns="91425" rIns="91425" bIns="91425" anchor="t" anchorCtr="0"/>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32" name="Shape 32"/>
          <p:cNvSpPr txBox="1">
            <a:spLocks noGrp="1"/>
          </p:cNvSpPr>
          <p:nvPr>
            <p:ph type="body" idx="2"/>
          </p:nvPr>
        </p:nvSpPr>
        <p:spPr>
          <a:xfrm>
            <a:off x="5012916" y="1618700"/>
            <a:ext cx="3425400" cy="3231000"/>
          </a:xfrm>
          <a:prstGeom prst="rect">
            <a:avLst/>
          </a:prstGeom>
        </p:spPr>
        <p:txBody>
          <a:bodyPr lIns="91425" tIns="91425" rIns="91425" bIns="91425" anchor="t" anchorCtr="0"/>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cxnSp>
        <p:nvCxnSpPr>
          <p:cNvPr id="33" name="Shape 33"/>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34" name="Shape 34"/>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cxnSp>
        <p:nvCxnSpPr>
          <p:cNvPr id="35" name="Shape 35"/>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381250" y="937125"/>
            <a:ext cx="3878399" cy="4355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cxnSp>
        <p:nvCxnSpPr>
          <p:cNvPr id="46" name="Shape 46"/>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47" name="Shape 47"/>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cxnSp>
        <p:nvCxnSpPr>
          <p:cNvPr id="48" name="Shape 48"/>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cxnSp>
        <p:nvCxnSpPr>
          <p:cNvPr id="54" name="Shape 54"/>
          <p:cNvCxnSpPr/>
          <p:nvPr/>
        </p:nvCxnSpPr>
        <p:spPr>
          <a:xfrm>
            <a:off x="-6025" y="4513728"/>
            <a:ext cx="9161999" cy="0"/>
          </a:xfrm>
          <a:prstGeom prst="straightConnector1">
            <a:avLst/>
          </a:prstGeom>
          <a:noFill/>
          <a:ln w="9525" cap="flat" cmpd="sng">
            <a:solidFill>
              <a:srgbClr val="CCCCCC"/>
            </a:solidFill>
            <a:prstDash val="solid"/>
            <a:round/>
            <a:headEnd type="none" w="lg" len="lg"/>
            <a:tailEnd type="none" w="lg" len="lg"/>
          </a:ln>
        </p:spPr>
      </p:cxnSp>
      <p:sp>
        <p:nvSpPr>
          <p:cNvPr id="55" name="Shape 55"/>
          <p:cNvSpPr/>
          <p:nvPr/>
        </p:nvSpPr>
        <p:spPr>
          <a:xfrm>
            <a:off x="4293700" y="4235405"/>
            <a:ext cx="556499" cy="5564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alpha val="78000"/>
          </a:schemeClr>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1381250" y="1616470"/>
            <a:ext cx="6809700" cy="3112200"/>
          </a:xfrm>
          <a:prstGeom prst="rect">
            <a:avLst/>
          </a:prstGeom>
          <a:noFill/>
          <a:ln>
            <a:noFill/>
          </a:ln>
        </p:spPr>
        <p:txBody>
          <a:bodyPr lIns="91425" tIns="91425" rIns="91425" bIns="91425" anchor="t" anchorCtr="0"/>
          <a:lstStyle>
            <a:lvl1pPr lv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sp>
        <p:nvSpPr>
          <p:cNvPr id="7" name="Shape 7"/>
          <p:cNvSpPr txBox="1">
            <a:spLocks noGrp="1"/>
          </p:cNvSpPr>
          <p:nvPr>
            <p:ph type="title"/>
          </p:nvPr>
        </p:nvSpPr>
        <p:spPr>
          <a:xfrm>
            <a:off x="1381250" y="937116"/>
            <a:ext cx="6809700" cy="435599"/>
          </a:xfrm>
          <a:prstGeom prst="rect">
            <a:avLst/>
          </a:prstGeom>
          <a:noFill/>
          <a:ln>
            <a:noFill/>
          </a:ln>
        </p:spPr>
        <p:txBody>
          <a:bodyPr lIns="91425" tIns="91425" rIns="91425" bIns="91425" anchor="ctr" anchorCtr="0"/>
          <a:lstStyle>
            <a:lvl1pPr lvl="0">
              <a:spcBef>
                <a:spcPts val="0"/>
              </a:spcBef>
              <a:buSzPct val="100000"/>
              <a:buFont typeface="Lora"/>
              <a:buNone/>
              <a:defRPr sz="2000" b="1">
                <a:latin typeface="Lora"/>
                <a:ea typeface="Lora"/>
                <a:cs typeface="Lora"/>
                <a:sym typeface="Lora"/>
              </a:defRPr>
            </a:lvl1pPr>
            <a:lvl2pPr lvl="1">
              <a:spcBef>
                <a:spcPts val="0"/>
              </a:spcBef>
              <a:buSzPct val="100000"/>
              <a:buFont typeface="Lora"/>
              <a:buNone/>
              <a:defRPr sz="2000" b="1">
                <a:latin typeface="Lora"/>
                <a:ea typeface="Lora"/>
                <a:cs typeface="Lora"/>
                <a:sym typeface="Lora"/>
              </a:defRPr>
            </a:lvl2pPr>
            <a:lvl3pPr lvl="2">
              <a:spcBef>
                <a:spcPts val="0"/>
              </a:spcBef>
              <a:buSzPct val="100000"/>
              <a:buFont typeface="Lora"/>
              <a:buNone/>
              <a:defRPr sz="2000" b="1">
                <a:latin typeface="Lora"/>
                <a:ea typeface="Lora"/>
                <a:cs typeface="Lora"/>
                <a:sym typeface="Lora"/>
              </a:defRPr>
            </a:lvl3pPr>
            <a:lvl4pPr lvl="3">
              <a:spcBef>
                <a:spcPts val="0"/>
              </a:spcBef>
              <a:buSzPct val="100000"/>
              <a:buFont typeface="Lora"/>
              <a:buNone/>
              <a:defRPr sz="2000" b="1">
                <a:latin typeface="Lora"/>
                <a:ea typeface="Lora"/>
                <a:cs typeface="Lora"/>
                <a:sym typeface="Lora"/>
              </a:defRPr>
            </a:lvl4pPr>
            <a:lvl5pPr lvl="4">
              <a:spcBef>
                <a:spcPts val="0"/>
              </a:spcBef>
              <a:buSzPct val="100000"/>
              <a:buFont typeface="Lora"/>
              <a:buNone/>
              <a:defRPr sz="2000" b="1">
                <a:latin typeface="Lora"/>
                <a:ea typeface="Lora"/>
                <a:cs typeface="Lora"/>
                <a:sym typeface="Lora"/>
              </a:defRPr>
            </a:lvl5pPr>
            <a:lvl6pPr lvl="5">
              <a:spcBef>
                <a:spcPts val="0"/>
              </a:spcBef>
              <a:buSzPct val="100000"/>
              <a:buFont typeface="Lora"/>
              <a:buNone/>
              <a:defRPr sz="2000" b="1">
                <a:latin typeface="Lora"/>
                <a:ea typeface="Lora"/>
                <a:cs typeface="Lora"/>
                <a:sym typeface="Lora"/>
              </a:defRPr>
            </a:lvl6pPr>
            <a:lvl7pPr lvl="6">
              <a:spcBef>
                <a:spcPts val="0"/>
              </a:spcBef>
              <a:buSzPct val="100000"/>
              <a:buFont typeface="Lora"/>
              <a:buNone/>
              <a:defRPr sz="2000" b="1">
                <a:latin typeface="Lora"/>
                <a:ea typeface="Lora"/>
                <a:cs typeface="Lora"/>
                <a:sym typeface="Lora"/>
              </a:defRPr>
            </a:lvl7pPr>
            <a:lvl8pPr lvl="7">
              <a:spcBef>
                <a:spcPts val="0"/>
              </a:spcBef>
              <a:buSzPct val="100000"/>
              <a:buFont typeface="Lora"/>
              <a:buNone/>
              <a:defRPr sz="2000" b="1">
                <a:latin typeface="Lora"/>
                <a:ea typeface="Lora"/>
                <a:cs typeface="Lora"/>
                <a:sym typeface="Lora"/>
              </a:defRPr>
            </a:lvl8pPr>
            <a:lvl9pPr lvl="8">
              <a:spcBef>
                <a:spcPts val="0"/>
              </a:spcBef>
              <a:buSzPct val="100000"/>
              <a:buFont typeface="Lora"/>
              <a:buNone/>
              <a:defRPr sz="2000" b="1">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 id="2147483657"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996630" y="2003888"/>
            <a:ext cx="4523699" cy="1159799"/>
          </a:xfrm>
          <a:prstGeom prst="rect">
            <a:avLst/>
          </a:prstGeom>
        </p:spPr>
        <p:txBody>
          <a:bodyPr lIns="91425" tIns="91425" rIns="91425" bIns="91425" anchor="b" anchorCtr="0">
            <a:noAutofit/>
          </a:bodyPr>
          <a:lstStyle/>
          <a:p>
            <a:pPr lvl="0">
              <a:spcBef>
                <a:spcPts val="0"/>
              </a:spcBef>
              <a:buNone/>
            </a:pPr>
            <a:r>
              <a:rPr lang="en" sz="4400" spc="600" dirty="0" smtClean="0"/>
              <a:t>Examination </a:t>
            </a:r>
            <a:r>
              <a:rPr lang="en" sz="4400" spc="600" dirty="0" smtClean="0">
                <a:highlight>
                  <a:srgbClr val="FFCD00"/>
                </a:highlight>
              </a:rPr>
              <a:t>Timetabling</a:t>
            </a:r>
            <a:endParaRPr lang="en" sz="4400" spc="600" dirty="0"/>
          </a:p>
        </p:txBody>
      </p:sp>
      <p:grpSp>
        <p:nvGrpSpPr>
          <p:cNvPr id="62" name="Shape 62"/>
          <p:cNvGrpSpPr/>
          <p:nvPr/>
        </p:nvGrpSpPr>
        <p:grpSpPr>
          <a:xfrm>
            <a:off x="1299164" y="3511423"/>
            <a:ext cx="215966" cy="342398"/>
            <a:chOff x="6718575" y="2318625"/>
            <a:chExt cx="256950" cy="407375"/>
          </a:xfrm>
        </p:grpSpPr>
        <p:sp>
          <p:nvSpPr>
            <p:cNvPr id="63" name="Shape 6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6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 name="Shape 6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2" name="Shape 61"/>
          <p:cNvSpPr txBox="1">
            <a:spLocks/>
          </p:cNvSpPr>
          <p:nvPr/>
        </p:nvSpPr>
        <p:spPr>
          <a:xfrm>
            <a:off x="2014538" y="3372646"/>
            <a:ext cx="7936706" cy="406032"/>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SzPct val="100000"/>
              <a:buFont typeface="Lora"/>
              <a:buNone/>
              <a:defRPr sz="3600" b="1" i="0" u="none" strike="noStrike" cap="none">
                <a:solidFill>
                  <a:srgbClr val="000000"/>
                </a:solidFill>
                <a:latin typeface="Lora"/>
                <a:ea typeface="Lora"/>
                <a:cs typeface="Lora"/>
                <a:sym typeface="Lora"/>
              </a:defRPr>
            </a:lvl1pPr>
            <a:lvl2pPr lvl="1">
              <a:spcBef>
                <a:spcPts val="0"/>
              </a:spcBef>
              <a:buSzPct val="100000"/>
              <a:buFont typeface="Lora"/>
              <a:buNone/>
              <a:defRPr sz="3600" b="1">
                <a:latin typeface="Lora"/>
                <a:ea typeface="Lora"/>
                <a:cs typeface="Lora"/>
                <a:sym typeface="Lora"/>
              </a:defRPr>
            </a:lvl2pPr>
            <a:lvl3pPr lvl="2">
              <a:spcBef>
                <a:spcPts val="0"/>
              </a:spcBef>
              <a:buSzPct val="100000"/>
              <a:buFont typeface="Lora"/>
              <a:buNone/>
              <a:defRPr sz="3600" b="1">
                <a:latin typeface="Lora"/>
                <a:ea typeface="Lora"/>
                <a:cs typeface="Lora"/>
                <a:sym typeface="Lora"/>
              </a:defRPr>
            </a:lvl3pPr>
            <a:lvl4pPr lvl="3">
              <a:spcBef>
                <a:spcPts val="0"/>
              </a:spcBef>
              <a:buSzPct val="100000"/>
              <a:buFont typeface="Lora"/>
              <a:buNone/>
              <a:defRPr sz="3600" b="1">
                <a:latin typeface="Lora"/>
                <a:ea typeface="Lora"/>
                <a:cs typeface="Lora"/>
                <a:sym typeface="Lora"/>
              </a:defRPr>
            </a:lvl4pPr>
            <a:lvl5pPr lvl="4">
              <a:spcBef>
                <a:spcPts val="0"/>
              </a:spcBef>
              <a:buSzPct val="100000"/>
              <a:buFont typeface="Lora"/>
              <a:buNone/>
              <a:defRPr sz="3600" b="1">
                <a:latin typeface="Lora"/>
                <a:ea typeface="Lora"/>
                <a:cs typeface="Lora"/>
                <a:sym typeface="Lora"/>
              </a:defRPr>
            </a:lvl5pPr>
            <a:lvl6pPr lvl="5">
              <a:spcBef>
                <a:spcPts val="0"/>
              </a:spcBef>
              <a:buSzPct val="100000"/>
              <a:buFont typeface="Lora"/>
              <a:buNone/>
              <a:defRPr sz="3600" b="1">
                <a:latin typeface="Lora"/>
                <a:ea typeface="Lora"/>
                <a:cs typeface="Lora"/>
                <a:sym typeface="Lora"/>
              </a:defRPr>
            </a:lvl6pPr>
            <a:lvl7pPr lvl="6">
              <a:spcBef>
                <a:spcPts val="0"/>
              </a:spcBef>
              <a:buSzPct val="100000"/>
              <a:buFont typeface="Lora"/>
              <a:buNone/>
              <a:defRPr sz="3600" b="1">
                <a:latin typeface="Lora"/>
                <a:ea typeface="Lora"/>
                <a:cs typeface="Lora"/>
                <a:sym typeface="Lora"/>
              </a:defRPr>
            </a:lvl7pPr>
            <a:lvl8pPr lvl="7">
              <a:spcBef>
                <a:spcPts val="0"/>
              </a:spcBef>
              <a:buSzPct val="100000"/>
              <a:buFont typeface="Lora"/>
              <a:buNone/>
              <a:defRPr sz="3600" b="1">
                <a:latin typeface="Lora"/>
                <a:ea typeface="Lora"/>
                <a:cs typeface="Lora"/>
                <a:sym typeface="Lora"/>
              </a:defRPr>
            </a:lvl8pPr>
            <a:lvl9pPr lvl="8">
              <a:spcBef>
                <a:spcPts val="0"/>
              </a:spcBef>
              <a:buSzPct val="100000"/>
              <a:buFont typeface="Lora"/>
              <a:buNone/>
              <a:defRPr sz="3600" b="1">
                <a:latin typeface="Lora"/>
                <a:ea typeface="Lora"/>
                <a:cs typeface="Lora"/>
                <a:sym typeface="Lora"/>
              </a:defRPr>
            </a:lvl9pPr>
          </a:lstStyle>
          <a:p>
            <a:r>
              <a:rPr lang="en" sz="1400" dirty="0" smtClean="0">
                <a:solidFill>
                  <a:srgbClr val="00B0F0"/>
                </a:solidFill>
              </a:rPr>
              <a:t>Ahmad</a:t>
            </a:r>
            <a:r>
              <a:rPr lang="en" sz="1400" dirty="0" smtClean="0"/>
              <a:t> </a:t>
            </a:r>
            <a:r>
              <a:rPr lang="en" sz="1400" spc="300" dirty="0" smtClean="0">
                <a:solidFill>
                  <a:schemeClr val="tx1"/>
                </a:solidFill>
              </a:rPr>
              <a:t>Zaid</a:t>
            </a:r>
            <a:r>
              <a:rPr lang="en" sz="1400" dirty="0">
                <a:solidFill>
                  <a:schemeClr val="tx1"/>
                </a:solidFill>
              </a:rPr>
              <a:t> </a:t>
            </a:r>
            <a:r>
              <a:rPr lang="en" sz="1400" dirty="0" smtClean="0"/>
              <a:t>     </a:t>
            </a:r>
            <a:r>
              <a:rPr lang="en" sz="1400" dirty="0" smtClean="0">
                <a:solidFill>
                  <a:srgbClr val="00B0F0"/>
                </a:solidFill>
              </a:rPr>
              <a:t>Mahmoud</a:t>
            </a:r>
            <a:r>
              <a:rPr lang="en" sz="1400" dirty="0" smtClean="0"/>
              <a:t> </a:t>
            </a:r>
            <a:r>
              <a:rPr lang="en" sz="1400" spc="300" dirty="0" smtClean="0"/>
              <a:t>Abdelkareem      </a:t>
            </a:r>
            <a:r>
              <a:rPr lang="en" sz="1400" dirty="0" smtClean="0">
                <a:solidFill>
                  <a:srgbClr val="00B0F0"/>
                </a:solidFill>
              </a:rPr>
              <a:t>Mohammad</a:t>
            </a:r>
            <a:r>
              <a:rPr lang="en" sz="1400" dirty="0" smtClean="0"/>
              <a:t> </a:t>
            </a:r>
            <a:r>
              <a:rPr lang="en" sz="1400" spc="300" dirty="0" smtClean="0"/>
              <a:t>Sehweil</a:t>
            </a:r>
            <a:endParaRPr lang="en" sz="1400" spc="300" dirty="0"/>
          </a:p>
        </p:txBody>
      </p:sp>
      <p:sp>
        <p:nvSpPr>
          <p:cNvPr id="13" name="Shape 61"/>
          <p:cNvSpPr txBox="1">
            <a:spLocks/>
          </p:cNvSpPr>
          <p:nvPr/>
        </p:nvSpPr>
        <p:spPr>
          <a:xfrm>
            <a:off x="818037" y="3953343"/>
            <a:ext cx="7936706" cy="406032"/>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SzPct val="100000"/>
              <a:buFont typeface="Lora"/>
              <a:buNone/>
              <a:defRPr sz="3600" b="1" i="0" u="none" strike="noStrike" cap="none">
                <a:solidFill>
                  <a:srgbClr val="000000"/>
                </a:solidFill>
                <a:latin typeface="Lora"/>
                <a:ea typeface="Lora"/>
                <a:cs typeface="Lora"/>
                <a:sym typeface="Lora"/>
              </a:defRPr>
            </a:lvl1pPr>
            <a:lvl2pPr lvl="1">
              <a:spcBef>
                <a:spcPts val="0"/>
              </a:spcBef>
              <a:buSzPct val="100000"/>
              <a:buFont typeface="Lora"/>
              <a:buNone/>
              <a:defRPr sz="3600" b="1">
                <a:latin typeface="Lora"/>
                <a:ea typeface="Lora"/>
                <a:cs typeface="Lora"/>
                <a:sym typeface="Lora"/>
              </a:defRPr>
            </a:lvl2pPr>
            <a:lvl3pPr lvl="2">
              <a:spcBef>
                <a:spcPts val="0"/>
              </a:spcBef>
              <a:buSzPct val="100000"/>
              <a:buFont typeface="Lora"/>
              <a:buNone/>
              <a:defRPr sz="3600" b="1">
                <a:latin typeface="Lora"/>
                <a:ea typeface="Lora"/>
                <a:cs typeface="Lora"/>
                <a:sym typeface="Lora"/>
              </a:defRPr>
            </a:lvl3pPr>
            <a:lvl4pPr lvl="3">
              <a:spcBef>
                <a:spcPts val="0"/>
              </a:spcBef>
              <a:buSzPct val="100000"/>
              <a:buFont typeface="Lora"/>
              <a:buNone/>
              <a:defRPr sz="3600" b="1">
                <a:latin typeface="Lora"/>
                <a:ea typeface="Lora"/>
                <a:cs typeface="Lora"/>
                <a:sym typeface="Lora"/>
              </a:defRPr>
            </a:lvl4pPr>
            <a:lvl5pPr lvl="4">
              <a:spcBef>
                <a:spcPts val="0"/>
              </a:spcBef>
              <a:buSzPct val="100000"/>
              <a:buFont typeface="Lora"/>
              <a:buNone/>
              <a:defRPr sz="3600" b="1">
                <a:latin typeface="Lora"/>
                <a:ea typeface="Lora"/>
                <a:cs typeface="Lora"/>
                <a:sym typeface="Lora"/>
              </a:defRPr>
            </a:lvl5pPr>
            <a:lvl6pPr lvl="5">
              <a:spcBef>
                <a:spcPts val="0"/>
              </a:spcBef>
              <a:buSzPct val="100000"/>
              <a:buFont typeface="Lora"/>
              <a:buNone/>
              <a:defRPr sz="3600" b="1">
                <a:latin typeface="Lora"/>
                <a:ea typeface="Lora"/>
                <a:cs typeface="Lora"/>
                <a:sym typeface="Lora"/>
              </a:defRPr>
            </a:lvl6pPr>
            <a:lvl7pPr lvl="6">
              <a:spcBef>
                <a:spcPts val="0"/>
              </a:spcBef>
              <a:buSzPct val="100000"/>
              <a:buFont typeface="Lora"/>
              <a:buNone/>
              <a:defRPr sz="3600" b="1">
                <a:latin typeface="Lora"/>
                <a:ea typeface="Lora"/>
                <a:cs typeface="Lora"/>
                <a:sym typeface="Lora"/>
              </a:defRPr>
            </a:lvl7pPr>
            <a:lvl8pPr lvl="7">
              <a:spcBef>
                <a:spcPts val="0"/>
              </a:spcBef>
              <a:buSzPct val="100000"/>
              <a:buFont typeface="Lora"/>
              <a:buNone/>
              <a:defRPr sz="3600" b="1">
                <a:latin typeface="Lora"/>
                <a:ea typeface="Lora"/>
                <a:cs typeface="Lora"/>
                <a:sym typeface="Lora"/>
              </a:defRPr>
            </a:lvl8pPr>
            <a:lvl9pPr lvl="8">
              <a:spcBef>
                <a:spcPts val="0"/>
              </a:spcBef>
              <a:buSzPct val="100000"/>
              <a:buFont typeface="Lora"/>
              <a:buNone/>
              <a:defRPr sz="3600" b="1">
                <a:latin typeface="Lora"/>
                <a:ea typeface="Lora"/>
                <a:cs typeface="Lora"/>
                <a:sym typeface="Lora"/>
              </a:defRPr>
            </a:lvl9pPr>
          </a:lstStyle>
          <a:p>
            <a:pPr algn="ctr"/>
            <a:r>
              <a:rPr lang="en" sz="1400" dirty="0" smtClean="0"/>
              <a:t>Supervised </a:t>
            </a:r>
            <a:r>
              <a:rPr lang="en" sz="1400" dirty="0" smtClean="0"/>
              <a:t>by </a:t>
            </a:r>
            <a:r>
              <a:rPr lang="en" sz="1400" dirty="0" smtClean="0"/>
              <a:t>Dr. Ahmad </a:t>
            </a:r>
            <a:r>
              <a:rPr lang="en" sz="1400" spc="300" dirty="0" smtClean="0"/>
              <a:t>Afaneh</a:t>
            </a:r>
            <a:endParaRPr lang="en" sz="1400" spc="300" dirty="0"/>
          </a:p>
        </p:txBody>
      </p:sp>
      <p:sp>
        <p:nvSpPr>
          <p:cNvPr id="14" name="Shape 61"/>
          <p:cNvSpPr txBox="1">
            <a:spLocks/>
          </p:cNvSpPr>
          <p:nvPr/>
        </p:nvSpPr>
        <p:spPr>
          <a:xfrm>
            <a:off x="1444507" y="4300407"/>
            <a:ext cx="7936706" cy="406032"/>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SzPct val="100000"/>
              <a:buFont typeface="Lora"/>
              <a:buNone/>
              <a:defRPr sz="3600" b="1" i="0" u="none" strike="noStrike" cap="none">
                <a:solidFill>
                  <a:srgbClr val="000000"/>
                </a:solidFill>
                <a:latin typeface="Lora"/>
                <a:ea typeface="Lora"/>
                <a:cs typeface="Lora"/>
                <a:sym typeface="Lora"/>
              </a:defRPr>
            </a:lvl1pPr>
            <a:lvl2pPr lvl="1">
              <a:spcBef>
                <a:spcPts val="0"/>
              </a:spcBef>
              <a:buSzPct val="100000"/>
              <a:buFont typeface="Lora"/>
              <a:buNone/>
              <a:defRPr sz="3600" b="1">
                <a:latin typeface="Lora"/>
                <a:ea typeface="Lora"/>
                <a:cs typeface="Lora"/>
                <a:sym typeface="Lora"/>
              </a:defRPr>
            </a:lvl2pPr>
            <a:lvl3pPr lvl="2">
              <a:spcBef>
                <a:spcPts val="0"/>
              </a:spcBef>
              <a:buSzPct val="100000"/>
              <a:buFont typeface="Lora"/>
              <a:buNone/>
              <a:defRPr sz="3600" b="1">
                <a:latin typeface="Lora"/>
                <a:ea typeface="Lora"/>
                <a:cs typeface="Lora"/>
                <a:sym typeface="Lora"/>
              </a:defRPr>
            </a:lvl3pPr>
            <a:lvl4pPr lvl="3">
              <a:spcBef>
                <a:spcPts val="0"/>
              </a:spcBef>
              <a:buSzPct val="100000"/>
              <a:buFont typeface="Lora"/>
              <a:buNone/>
              <a:defRPr sz="3600" b="1">
                <a:latin typeface="Lora"/>
                <a:ea typeface="Lora"/>
                <a:cs typeface="Lora"/>
                <a:sym typeface="Lora"/>
              </a:defRPr>
            </a:lvl4pPr>
            <a:lvl5pPr lvl="4">
              <a:spcBef>
                <a:spcPts val="0"/>
              </a:spcBef>
              <a:buSzPct val="100000"/>
              <a:buFont typeface="Lora"/>
              <a:buNone/>
              <a:defRPr sz="3600" b="1">
                <a:latin typeface="Lora"/>
                <a:ea typeface="Lora"/>
                <a:cs typeface="Lora"/>
                <a:sym typeface="Lora"/>
              </a:defRPr>
            </a:lvl5pPr>
            <a:lvl6pPr lvl="5">
              <a:spcBef>
                <a:spcPts val="0"/>
              </a:spcBef>
              <a:buSzPct val="100000"/>
              <a:buFont typeface="Lora"/>
              <a:buNone/>
              <a:defRPr sz="3600" b="1">
                <a:latin typeface="Lora"/>
                <a:ea typeface="Lora"/>
                <a:cs typeface="Lora"/>
                <a:sym typeface="Lora"/>
              </a:defRPr>
            </a:lvl6pPr>
            <a:lvl7pPr lvl="6">
              <a:spcBef>
                <a:spcPts val="0"/>
              </a:spcBef>
              <a:buSzPct val="100000"/>
              <a:buFont typeface="Lora"/>
              <a:buNone/>
              <a:defRPr sz="3600" b="1">
                <a:latin typeface="Lora"/>
                <a:ea typeface="Lora"/>
                <a:cs typeface="Lora"/>
                <a:sym typeface="Lora"/>
              </a:defRPr>
            </a:lvl7pPr>
            <a:lvl8pPr lvl="7">
              <a:spcBef>
                <a:spcPts val="0"/>
              </a:spcBef>
              <a:buSzPct val="100000"/>
              <a:buFont typeface="Lora"/>
              <a:buNone/>
              <a:defRPr sz="3600" b="1">
                <a:latin typeface="Lora"/>
                <a:ea typeface="Lora"/>
                <a:cs typeface="Lora"/>
                <a:sym typeface="Lora"/>
              </a:defRPr>
            </a:lvl8pPr>
            <a:lvl9pPr lvl="8">
              <a:spcBef>
                <a:spcPts val="0"/>
              </a:spcBef>
              <a:buSzPct val="100000"/>
              <a:buFont typeface="Lora"/>
              <a:buNone/>
              <a:defRPr sz="3600" b="1">
                <a:latin typeface="Lora"/>
                <a:ea typeface="Lora"/>
                <a:cs typeface="Lora"/>
                <a:sym typeface="Lora"/>
              </a:defRPr>
            </a:lvl9pPr>
          </a:lstStyle>
          <a:p>
            <a:pPr algn="ctr"/>
            <a:r>
              <a:rPr lang="en" sz="1400" dirty="0" smtClean="0"/>
              <a:t>Dr</a:t>
            </a:r>
            <a:r>
              <a:rPr lang="en" sz="1400" dirty="0" smtClean="0"/>
              <a:t>. </a:t>
            </a:r>
            <a:r>
              <a:rPr lang="en" sz="1400" dirty="0" smtClean="0"/>
              <a:t>Aziz </a:t>
            </a:r>
            <a:r>
              <a:rPr lang="en" sz="1400" spc="300" dirty="0"/>
              <a:t> </a:t>
            </a:r>
            <a:r>
              <a:rPr lang="en" sz="1400" spc="300" dirty="0" smtClean="0"/>
              <a:t>Qaroush</a:t>
            </a:r>
            <a:endParaRPr lang="en" sz="1400" spc="300" dirty="0"/>
          </a:p>
        </p:txBody>
      </p:sp>
    </p:spTree>
    <p:extLst>
      <p:ext uri="{BB962C8B-B14F-4D97-AF65-F5344CB8AC3E}">
        <p14:creationId xmlns:p14="http://schemas.microsoft.com/office/powerpoint/2010/main" val="1398737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381250" y="922668"/>
            <a:ext cx="4340894" cy="435599"/>
          </a:xfrm>
          <a:prstGeom prst="rect">
            <a:avLst/>
          </a:prstGeom>
        </p:spPr>
        <p:txBody>
          <a:bodyPr lIns="91425" tIns="91425" rIns="91425" bIns="91425" anchor="ctr" anchorCtr="0">
            <a:noAutofit/>
          </a:bodyPr>
          <a:lstStyle/>
          <a:p>
            <a:pPr lvl="0"/>
            <a:r>
              <a:rPr lang="en-US" dirty="0" smtClean="0"/>
              <a:t>Related Work </a:t>
            </a:r>
            <a:r>
              <a:rPr lang="en" dirty="0" smtClean="0">
                <a:highlight>
                  <a:srgbClr val="FFCD00"/>
                </a:highlight>
              </a:rPr>
              <a:t>Overview</a:t>
            </a:r>
            <a:endParaRPr lang="en" dirty="0">
              <a:highlight>
                <a:srgbClr val="FFCD00"/>
              </a:highlight>
            </a:endParaRPr>
          </a:p>
        </p:txBody>
      </p:sp>
      <p:sp>
        <p:nvSpPr>
          <p:cNvPr id="111" name="Shape 111"/>
          <p:cNvSpPr txBox="1">
            <a:spLocks noGrp="1"/>
          </p:cNvSpPr>
          <p:nvPr>
            <p:ph type="body" idx="1"/>
          </p:nvPr>
        </p:nvSpPr>
        <p:spPr>
          <a:xfrm>
            <a:off x="1381250" y="1616470"/>
            <a:ext cx="6809700" cy="3112200"/>
          </a:xfrm>
          <a:prstGeom prst="rect">
            <a:avLst/>
          </a:prstGeom>
        </p:spPr>
        <p:txBody>
          <a:bodyPr lIns="91425" tIns="91425" rIns="91425" bIns="91425" anchor="t" anchorCtr="0">
            <a:noAutofit/>
          </a:bodyPr>
          <a:lstStyle/>
          <a:p>
            <a:pPr>
              <a:lnSpc>
                <a:spcPct val="150000"/>
              </a:lnSpc>
            </a:pPr>
            <a:r>
              <a:rPr lang="en-US" dirty="0"/>
              <a:t>  </a:t>
            </a:r>
            <a:r>
              <a:rPr lang="en-US" dirty="0"/>
              <a:t>Local Search Based Techniques </a:t>
            </a:r>
            <a:endParaRPr lang="en-US" dirty="0" smtClean="0"/>
          </a:p>
          <a:p>
            <a:pPr>
              <a:lnSpc>
                <a:spcPct val="150000"/>
              </a:lnSpc>
            </a:pPr>
            <a:r>
              <a:rPr lang="en-US" dirty="0" smtClean="0"/>
              <a:t>  Constraint </a:t>
            </a:r>
            <a:r>
              <a:rPr lang="en-US" dirty="0" smtClean="0"/>
              <a:t>Based </a:t>
            </a:r>
            <a:r>
              <a:rPr lang="en-US" dirty="0" smtClean="0"/>
              <a:t>Techniques</a:t>
            </a:r>
            <a:endParaRPr lang="en-US" dirty="0" smtClean="0"/>
          </a:p>
          <a:p>
            <a:pPr>
              <a:lnSpc>
                <a:spcPct val="150000"/>
              </a:lnSpc>
            </a:pPr>
            <a:r>
              <a:rPr lang="en-US" dirty="0"/>
              <a:t>  </a:t>
            </a:r>
            <a:r>
              <a:rPr lang="en-US" b="1" i="1" dirty="0" smtClean="0"/>
              <a:t>Graph </a:t>
            </a:r>
            <a:r>
              <a:rPr lang="en-US" b="1" i="1" dirty="0" smtClean="0"/>
              <a:t>Based Techniques</a:t>
            </a:r>
          </a:p>
          <a:p>
            <a:pPr>
              <a:lnSpc>
                <a:spcPct val="150000"/>
              </a:lnSpc>
            </a:pPr>
            <a:r>
              <a:rPr lang="en-US" b="1" i="1" dirty="0"/>
              <a:t> </a:t>
            </a:r>
            <a:r>
              <a:rPr lang="en-US" b="1" i="1" dirty="0" smtClean="0"/>
              <a:t>  Population Based Techniques</a:t>
            </a:r>
          </a:p>
          <a:p>
            <a:pPr lvl="0">
              <a:spcBef>
                <a:spcPts val="0"/>
              </a:spcBef>
              <a:buNone/>
            </a:pPr>
            <a:endParaRPr dirty="0"/>
          </a:p>
        </p:txBody>
      </p:sp>
      <p:grpSp>
        <p:nvGrpSpPr>
          <p:cNvPr id="112" name="Shape 112"/>
          <p:cNvGrpSpPr/>
          <p:nvPr/>
        </p:nvGrpSpPr>
        <p:grpSpPr>
          <a:xfrm>
            <a:off x="916458" y="1019750"/>
            <a:ext cx="214624" cy="214624"/>
            <a:chOff x="2594050" y="1631825"/>
            <a:chExt cx="439625" cy="439625"/>
          </a:xfrm>
        </p:grpSpPr>
        <p:sp>
          <p:nvSpPr>
            <p:cNvPr id="113" name="Shape 113"/>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432359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531270" y="914400"/>
            <a:ext cx="4111884" cy="449318"/>
          </a:xfrm>
          <a:prstGeom prst="rect">
            <a:avLst/>
          </a:prstGeom>
          <a:solidFill>
            <a:srgbClr val="F8EFDF"/>
          </a:solidFill>
        </p:spPr>
        <p:txBody>
          <a:bodyPr lIns="91425" tIns="91425" rIns="91425" bIns="91425" anchor="ctr" anchorCtr="0">
            <a:noAutofit/>
          </a:bodyPr>
          <a:lstStyle/>
          <a:p>
            <a:r>
              <a:rPr lang="en-US" i="1" dirty="0"/>
              <a:t>Local Search Based Techniques</a:t>
            </a:r>
            <a:endParaRPr lang="en" i="1" dirty="0">
              <a:highlight>
                <a:srgbClr val="FFCD00"/>
              </a:highlight>
            </a:endParaRPr>
          </a:p>
        </p:txBody>
      </p:sp>
      <p:sp>
        <p:nvSpPr>
          <p:cNvPr id="111" name="Shape 111"/>
          <p:cNvSpPr txBox="1">
            <a:spLocks noGrp="1"/>
          </p:cNvSpPr>
          <p:nvPr>
            <p:ph type="body" idx="1"/>
          </p:nvPr>
        </p:nvSpPr>
        <p:spPr>
          <a:xfrm>
            <a:off x="182880" y="1616470"/>
            <a:ext cx="2703196" cy="3112200"/>
          </a:xfrm>
          <a:prstGeom prst="rect">
            <a:avLst/>
          </a:prstGeom>
        </p:spPr>
        <p:txBody>
          <a:bodyPr lIns="91425" tIns="91425" rIns="91425" bIns="91425" numCol="1" anchor="t" anchorCtr="0">
            <a:noAutofit/>
          </a:bodyPr>
          <a:lstStyle/>
          <a:p>
            <a:pPr>
              <a:lnSpc>
                <a:spcPct val="150000"/>
              </a:lnSpc>
              <a:buNone/>
            </a:pPr>
            <a:r>
              <a:rPr lang="en-US" sz="1400" dirty="0" smtClean="0">
                <a:solidFill>
                  <a:schemeClr val="tx1"/>
                </a:solidFill>
              </a:rPr>
              <a:t> </a:t>
            </a:r>
            <a:r>
              <a:rPr lang="en-US" dirty="0" smtClean="0">
                <a:solidFill>
                  <a:schemeClr val="accent1"/>
                </a:solidFill>
              </a:rPr>
              <a:t>Idea</a:t>
            </a:r>
            <a:endParaRPr lang="en-US" sz="1400" dirty="0" smtClean="0">
              <a:solidFill>
                <a:schemeClr val="accent1"/>
              </a:solidFill>
            </a:endParaRPr>
          </a:p>
          <a:p>
            <a:pPr algn="justLow">
              <a:lnSpc>
                <a:spcPct val="150000"/>
              </a:lnSpc>
            </a:pPr>
            <a:r>
              <a:rPr lang="en-US" sz="1200" dirty="0" smtClean="0">
                <a:solidFill>
                  <a:schemeClr val="tx1"/>
                </a:solidFill>
              </a:rPr>
              <a:t> </a:t>
            </a:r>
            <a:r>
              <a:rPr lang="en-US" sz="1400" dirty="0" smtClean="0">
                <a:solidFill>
                  <a:schemeClr val="tx1"/>
                </a:solidFill>
              </a:rPr>
              <a:t>Start with initial solution</a:t>
            </a:r>
          </a:p>
          <a:p>
            <a:pPr algn="justLow">
              <a:lnSpc>
                <a:spcPct val="150000"/>
              </a:lnSpc>
            </a:pPr>
            <a:r>
              <a:rPr lang="en-US" sz="1400" dirty="0" smtClean="0">
                <a:solidFill>
                  <a:schemeClr val="tx1"/>
                </a:solidFill>
              </a:rPr>
              <a:t> Generate all feasible solutions</a:t>
            </a:r>
          </a:p>
          <a:p>
            <a:pPr algn="justLow">
              <a:lnSpc>
                <a:spcPct val="150000"/>
              </a:lnSpc>
            </a:pPr>
            <a:r>
              <a:rPr lang="en-US" sz="1400" dirty="0" smtClean="0">
                <a:solidFill>
                  <a:schemeClr val="tx1"/>
                </a:solidFill>
              </a:rPr>
              <a:t> Move to neighboring states to satisfy most soft constraints</a:t>
            </a:r>
          </a:p>
          <a:p>
            <a:pPr algn="justLow">
              <a:lnSpc>
                <a:spcPct val="150000"/>
              </a:lnSpc>
            </a:pPr>
            <a:endParaRPr lang="en-US" sz="1200" dirty="0" smtClean="0">
              <a:solidFill>
                <a:schemeClr val="tx1"/>
              </a:solidFill>
            </a:endParaRPr>
          </a:p>
          <a:p>
            <a:pPr algn="justLow">
              <a:lnSpc>
                <a:spcPct val="150000"/>
              </a:lnSpc>
            </a:pPr>
            <a:endParaRPr lang="en-US" sz="1050" dirty="0" smtClean="0">
              <a:solidFill>
                <a:schemeClr val="tx1"/>
              </a:solidFill>
            </a:endParaRPr>
          </a:p>
        </p:txBody>
      </p:sp>
      <p:grpSp>
        <p:nvGrpSpPr>
          <p:cNvPr id="112" name="Shape 112"/>
          <p:cNvGrpSpPr/>
          <p:nvPr/>
        </p:nvGrpSpPr>
        <p:grpSpPr>
          <a:xfrm>
            <a:off x="916458" y="1019750"/>
            <a:ext cx="214624" cy="214624"/>
            <a:chOff x="2594050" y="1631825"/>
            <a:chExt cx="439625" cy="439625"/>
          </a:xfrm>
        </p:grpSpPr>
        <p:sp>
          <p:nvSpPr>
            <p:cNvPr id="113" name="Shape 113"/>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 name="Shape 111"/>
          <p:cNvSpPr txBox="1">
            <a:spLocks/>
          </p:cNvSpPr>
          <p:nvPr/>
        </p:nvSpPr>
        <p:spPr>
          <a:xfrm>
            <a:off x="3281680" y="1616470"/>
            <a:ext cx="2704783" cy="3112200"/>
          </a:xfrm>
          <a:prstGeom prst="rect">
            <a:avLst/>
          </a:prstGeom>
          <a:noFill/>
          <a:ln>
            <a:noFill/>
          </a:ln>
        </p:spPr>
        <p:txBody>
          <a:bodyPr lIns="91425" tIns="91425" rIns="91425" bIns="91425" numCol="1"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a:lnSpc>
                <a:spcPct val="150000"/>
              </a:lnSpc>
              <a:buFont typeface="Quattrocento Sans"/>
              <a:buNone/>
            </a:pPr>
            <a:r>
              <a:rPr lang="en-US" dirty="0" smtClean="0">
                <a:solidFill>
                  <a:schemeClr val="accent3"/>
                </a:solidFill>
              </a:rPr>
              <a:t>Advantages </a:t>
            </a:r>
            <a:endParaRPr lang="en-US" sz="1100" dirty="0" smtClean="0">
              <a:solidFill>
                <a:schemeClr val="accent3"/>
              </a:solidFill>
            </a:endParaRPr>
          </a:p>
          <a:p>
            <a:pPr algn="just">
              <a:lnSpc>
                <a:spcPct val="150000"/>
              </a:lnSpc>
            </a:pPr>
            <a:r>
              <a:rPr lang="en-US" sz="1400" dirty="0" smtClean="0">
                <a:solidFill>
                  <a:schemeClr val="tx1"/>
                </a:solidFill>
              </a:rPr>
              <a:t> little memory</a:t>
            </a:r>
          </a:p>
          <a:p>
            <a:pPr algn="just">
              <a:lnSpc>
                <a:spcPct val="150000"/>
              </a:lnSpc>
            </a:pPr>
            <a:r>
              <a:rPr lang="en-US" sz="1400" dirty="0" smtClean="0">
                <a:solidFill>
                  <a:schemeClr val="tx1"/>
                </a:solidFill>
              </a:rPr>
              <a:t> Finds reasonable solution, time is not that high!</a:t>
            </a:r>
          </a:p>
          <a:p>
            <a:pPr algn="just">
              <a:lnSpc>
                <a:spcPct val="150000"/>
              </a:lnSpc>
            </a:pPr>
            <a:endParaRPr lang="en-US" sz="1100" dirty="0" smtClean="0">
              <a:solidFill>
                <a:schemeClr val="tx1"/>
              </a:solidFill>
            </a:endParaRPr>
          </a:p>
          <a:p>
            <a:pPr algn="just">
              <a:lnSpc>
                <a:spcPct val="150000"/>
              </a:lnSpc>
              <a:buFont typeface="Quattrocento Sans"/>
              <a:buNone/>
            </a:pPr>
            <a:endParaRPr lang="en-US" sz="1100" dirty="0" smtClean="0">
              <a:solidFill>
                <a:schemeClr val="tx1"/>
              </a:solidFill>
            </a:endParaRPr>
          </a:p>
          <a:p>
            <a:pPr algn="just">
              <a:lnSpc>
                <a:spcPct val="150000"/>
              </a:lnSpc>
              <a:buFont typeface="Quattrocento Sans"/>
              <a:buNone/>
            </a:pPr>
            <a:endParaRPr lang="en-US" sz="1100" dirty="0" smtClean="0">
              <a:solidFill>
                <a:schemeClr val="tx1"/>
              </a:solidFill>
            </a:endParaRPr>
          </a:p>
        </p:txBody>
      </p:sp>
      <p:sp>
        <p:nvSpPr>
          <p:cNvPr id="10" name="Shape 111"/>
          <p:cNvSpPr txBox="1">
            <a:spLocks/>
          </p:cNvSpPr>
          <p:nvPr/>
        </p:nvSpPr>
        <p:spPr>
          <a:xfrm>
            <a:off x="6248400" y="1616470"/>
            <a:ext cx="2769395" cy="3112200"/>
          </a:xfrm>
          <a:prstGeom prst="rect">
            <a:avLst/>
          </a:prstGeom>
          <a:noFill/>
          <a:ln>
            <a:noFill/>
          </a:ln>
        </p:spPr>
        <p:txBody>
          <a:bodyPr lIns="91425" tIns="91425" rIns="91425" bIns="91425" numCol="1"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a:lnSpc>
                <a:spcPct val="150000"/>
              </a:lnSpc>
              <a:buFont typeface="Quattrocento Sans"/>
              <a:buNone/>
            </a:pPr>
            <a:r>
              <a:rPr lang="en-US" dirty="0" smtClean="0">
                <a:solidFill>
                  <a:srgbClr val="C00000"/>
                </a:solidFill>
              </a:rPr>
              <a:t>Disadvantages </a:t>
            </a:r>
            <a:endParaRPr lang="en-US" sz="1100" dirty="0" smtClean="0">
              <a:solidFill>
                <a:srgbClr val="C00000"/>
              </a:solidFill>
            </a:endParaRPr>
          </a:p>
          <a:p>
            <a:pPr algn="just">
              <a:lnSpc>
                <a:spcPct val="150000"/>
              </a:lnSpc>
            </a:pPr>
            <a:r>
              <a:rPr lang="en-US" sz="1400" dirty="0" smtClean="0">
                <a:solidFill>
                  <a:schemeClr val="tx1"/>
                </a:solidFill>
              </a:rPr>
              <a:t> Local Maximum</a:t>
            </a:r>
          </a:p>
          <a:p>
            <a:pPr algn="just">
              <a:lnSpc>
                <a:spcPct val="150000"/>
              </a:lnSpc>
            </a:pPr>
            <a:r>
              <a:rPr lang="en-US" sz="1400" dirty="0" smtClean="0">
                <a:solidFill>
                  <a:schemeClr val="tx1"/>
                </a:solidFill>
              </a:rPr>
              <a:t> Doesn’t always find optimal solution</a:t>
            </a:r>
            <a:endParaRPr lang="en-US" sz="1400" dirty="0">
              <a:solidFill>
                <a:schemeClr val="tx1"/>
              </a:solidFill>
            </a:endParaRPr>
          </a:p>
        </p:txBody>
      </p:sp>
    </p:spTree>
    <p:extLst>
      <p:ext uri="{BB962C8B-B14F-4D97-AF65-F5344CB8AC3E}">
        <p14:creationId xmlns:p14="http://schemas.microsoft.com/office/powerpoint/2010/main" val="18026202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EEDE"/>
        </a:solidFill>
        <a:effectLst/>
      </p:bgPr>
    </p:bg>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531270" y="914400"/>
            <a:ext cx="4111884" cy="449318"/>
          </a:xfrm>
          <a:prstGeom prst="rect">
            <a:avLst/>
          </a:prstGeom>
          <a:solidFill>
            <a:srgbClr val="F7EEDE"/>
          </a:solidFill>
        </p:spPr>
        <p:txBody>
          <a:bodyPr lIns="91425" tIns="91425" rIns="91425" bIns="91425" anchor="ctr" anchorCtr="0">
            <a:noAutofit/>
          </a:bodyPr>
          <a:lstStyle/>
          <a:p>
            <a:pPr>
              <a:lnSpc>
                <a:spcPct val="150000"/>
              </a:lnSpc>
            </a:pPr>
            <a:r>
              <a:rPr lang="en-US" i="1" dirty="0"/>
              <a:t>Population Based Techniques</a:t>
            </a:r>
          </a:p>
        </p:txBody>
      </p:sp>
      <p:grpSp>
        <p:nvGrpSpPr>
          <p:cNvPr id="112" name="Shape 112"/>
          <p:cNvGrpSpPr/>
          <p:nvPr/>
        </p:nvGrpSpPr>
        <p:grpSpPr>
          <a:xfrm>
            <a:off x="916458" y="1019750"/>
            <a:ext cx="214624" cy="214624"/>
            <a:chOff x="2594050" y="1631825"/>
            <a:chExt cx="439625" cy="439625"/>
          </a:xfrm>
        </p:grpSpPr>
        <p:sp>
          <p:nvSpPr>
            <p:cNvPr id="113" name="Shape 113"/>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585" y="1363718"/>
            <a:ext cx="4244569" cy="3505504"/>
          </a:xfrm>
          <a:prstGeom prst="rect">
            <a:avLst/>
          </a:prstGeom>
        </p:spPr>
      </p:pic>
    </p:spTree>
    <p:extLst>
      <p:ext uri="{BB962C8B-B14F-4D97-AF65-F5344CB8AC3E}">
        <p14:creationId xmlns:p14="http://schemas.microsoft.com/office/powerpoint/2010/main" val="38713034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1381250" y="937125"/>
            <a:ext cx="3878399" cy="435599"/>
          </a:xfrm>
          <a:prstGeom prst="rect">
            <a:avLst/>
          </a:prstGeom>
        </p:spPr>
        <p:txBody>
          <a:bodyPr lIns="91425" tIns="91425" rIns="91425" bIns="91425" anchor="ctr" anchorCtr="0">
            <a:noAutofit/>
          </a:bodyPr>
          <a:lstStyle/>
          <a:p>
            <a:pPr lvl="0"/>
            <a:r>
              <a:rPr lang="en-US" i="1" dirty="0"/>
              <a:t>Constraint Based Techniques</a:t>
            </a:r>
            <a:endParaRPr lang="en" dirty="0"/>
          </a:p>
        </p:txBody>
      </p:sp>
      <p:grpSp>
        <p:nvGrpSpPr>
          <p:cNvPr id="190" name="Shape 190"/>
          <p:cNvGrpSpPr/>
          <p:nvPr/>
        </p:nvGrpSpPr>
        <p:grpSpPr>
          <a:xfrm>
            <a:off x="916458" y="1019750"/>
            <a:ext cx="214624" cy="214624"/>
            <a:chOff x="2594050" y="1631825"/>
            <a:chExt cx="439625" cy="439625"/>
          </a:xfrm>
        </p:grpSpPr>
        <p:sp>
          <p:nvSpPr>
            <p:cNvPr id="191" name="Shape 191"/>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 name="Shape 192"/>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 name="Shape 193"/>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 name="Shape 194"/>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8" name="Shape 111"/>
          <p:cNvSpPr txBox="1">
            <a:spLocks/>
          </p:cNvSpPr>
          <p:nvPr/>
        </p:nvSpPr>
        <p:spPr>
          <a:xfrm>
            <a:off x="962391" y="1616470"/>
            <a:ext cx="2772461" cy="3112200"/>
          </a:xfrm>
          <a:prstGeom prst="rect">
            <a:avLst/>
          </a:prstGeom>
        </p:spPr>
        <p:txBody>
          <a:bodyPr lIns="91425" tIns="91425" rIns="91425" bIns="91425" numCol="1"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nSpc>
                <a:spcPct val="150000"/>
              </a:lnSpc>
            </a:pPr>
            <a:r>
              <a:rPr lang="en-US" sz="1100" dirty="0" smtClean="0">
                <a:solidFill>
                  <a:schemeClr val="tx1"/>
                </a:solidFill>
              </a:rPr>
              <a:t> </a:t>
            </a:r>
            <a:r>
              <a:rPr lang="en-US" dirty="0" smtClean="0">
                <a:solidFill>
                  <a:schemeClr val="accent1"/>
                </a:solidFill>
              </a:rPr>
              <a:t>How it works?</a:t>
            </a:r>
          </a:p>
          <a:p>
            <a:pPr algn="justLow">
              <a:lnSpc>
                <a:spcPct val="150000"/>
              </a:lnSpc>
            </a:pPr>
            <a:r>
              <a:rPr lang="en-US" sz="1050" dirty="0" smtClean="0">
                <a:solidFill>
                  <a:schemeClr val="tx1"/>
                </a:solidFill>
              </a:rPr>
              <a:t> </a:t>
            </a:r>
            <a:r>
              <a:rPr lang="en-US" sz="1100" dirty="0" smtClean="0"/>
              <a:t>Focused on </a:t>
            </a:r>
            <a:r>
              <a:rPr lang="en-US" sz="1100" dirty="0"/>
              <a:t>finding feasible solutions, (i.e. satisfying all hard </a:t>
            </a:r>
            <a:r>
              <a:rPr lang="en-US" sz="1100" dirty="0" smtClean="0"/>
              <a:t>constraints). </a:t>
            </a:r>
            <a:r>
              <a:rPr lang="en-US" sz="1100" dirty="0"/>
              <a:t>P</a:t>
            </a:r>
            <a:r>
              <a:rPr lang="en-US" sz="1100" dirty="0" smtClean="0"/>
              <a:t>artial </a:t>
            </a:r>
            <a:r>
              <a:rPr lang="en-US" sz="1100" dirty="0"/>
              <a:t>solutions were first obtained since time complexity was crucial. Based on these partial solutions, particular local repairing strategies were employed successively to obtain complete solutions and make </a:t>
            </a:r>
            <a:r>
              <a:rPr lang="en-US" sz="1100" dirty="0" smtClean="0"/>
              <a:t>improvements.</a:t>
            </a:r>
            <a:endParaRPr lang="en-US" sz="1050" dirty="0" smtClean="0">
              <a:solidFill>
                <a:schemeClr val="tx1"/>
              </a:solidFill>
            </a:endParaRPr>
          </a:p>
          <a:p>
            <a:pPr algn="justLow">
              <a:lnSpc>
                <a:spcPct val="150000"/>
              </a:lnSpc>
            </a:pPr>
            <a:endParaRPr lang="en-US" sz="900" dirty="0" smtClean="0">
              <a:solidFill>
                <a:schemeClr val="tx1"/>
              </a:solidFill>
            </a:endParaRPr>
          </a:p>
        </p:txBody>
      </p:sp>
      <p:sp>
        <p:nvSpPr>
          <p:cNvPr id="9" name="Shape 111"/>
          <p:cNvSpPr txBox="1">
            <a:spLocks/>
          </p:cNvSpPr>
          <p:nvPr/>
        </p:nvSpPr>
        <p:spPr>
          <a:xfrm>
            <a:off x="5259649" y="1616470"/>
            <a:ext cx="2772461" cy="3112200"/>
          </a:xfrm>
          <a:prstGeom prst="rect">
            <a:avLst/>
          </a:prstGeom>
        </p:spPr>
        <p:txBody>
          <a:bodyPr lIns="91425" tIns="91425" rIns="91425" bIns="91425" numCol="1"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nSpc>
                <a:spcPct val="150000"/>
              </a:lnSpc>
            </a:pPr>
            <a:r>
              <a:rPr lang="en-US" dirty="0" smtClean="0">
                <a:solidFill>
                  <a:schemeClr val="accent1"/>
                </a:solidFill>
              </a:rPr>
              <a:t>Research Example</a:t>
            </a:r>
          </a:p>
          <a:p>
            <a:pPr algn="justLow">
              <a:lnSpc>
                <a:spcPct val="150000"/>
              </a:lnSpc>
            </a:pPr>
            <a:r>
              <a:rPr lang="en-US" sz="1050" dirty="0" smtClean="0"/>
              <a:t>A paper </a:t>
            </a:r>
            <a:r>
              <a:rPr lang="en-US" sz="1050" dirty="0"/>
              <a:t>that obtained good results is </a:t>
            </a:r>
            <a:r>
              <a:rPr lang="en-US" sz="1050" b="1" dirty="0"/>
              <a:t>Merlot et </a:t>
            </a:r>
            <a:r>
              <a:rPr lang="en-US" sz="1050" b="1" dirty="0" smtClean="0"/>
              <a:t>al</a:t>
            </a:r>
            <a:r>
              <a:rPr lang="en-US" sz="1050" dirty="0" smtClean="0"/>
              <a:t>. An </a:t>
            </a:r>
            <a:r>
              <a:rPr lang="en-US" sz="1050" dirty="0"/>
              <a:t>optimization programming language (OPL) was used, then Simulated Annealing and hill climbing methods were added to improve the solutions. Variables (exams) were ordered by the sizes of their domains (available timeslots) and scheduled into the earliest timeslots, one by one.</a:t>
            </a:r>
            <a:endParaRPr lang="en-US" sz="900" dirty="0" smtClean="0">
              <a:solidFill>
                <a:schemeClr val="tx1"/>
              </a:solidFill>
            </a:endParaRPr>
          </a:p>
        </p:txBody>
      </p:sp>
    </p:spTree>
    <p:extLst>
      <p:ext uri="{BB962C8B-B14F-4D97-AF65-F5344CB8AC3E}">
        <p14:creationId xmlns:p14="http://schemas.microsoft.com/office/powerpoint/2010/main" val="35174179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78000"/>
          </a:schemeClr>
        </a:solidFill>
        <a:effectLst/>
      </p:bgPr>
    </p:bg>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531270" y="914400"/>
            <a:ext cx="4111884" cy="449318"/>
          </a:xfrm>
          <a:prstGeom prst="rect">
            <a:avLst/>
          </a:prstGeom>
          <a:solidFill>
            <a:schemeClr val="bg1"/>
          </a:solidFill>
        </p:spPr>
        <p:txBody>
          <a:bodyPr lIns="91425" tIns="91425" rIns="91425" bIns="91425" anchor="ctr" anchorCtr="0">
            <a:noAutofit/>
          </a:bodyPr>
          <a:lstStyle/>
          <a:p>
            <a:pPr>
              <a:lnSpc>
                <a:spcPct val="150000"/>
              </a:lnSpc>
            </a:pPr>
            <a:r>
              <a:rPr lang="en-US" i="1" dirty="0"/>
              <a:t>Graph Based Techniques</a:t>
            </a:r>
          </a:p>
        </p:txBody>
      </p:sp>
      <p:sp>
        <p:nvSpPr>
          <p:cNvPr id="111" name="Shape 111"/>
          <p:cNvSpPr txBox="1">
            <a:spLocks noGrp="1"/>
          </p:cNvSpPr>
          <p:nvPr>
            <p:ph type="body" idx="1"/>
          </p:nvPr>
        </p:nvSpPr>
        <p:spPr>
          <a:xfrm>
            <a:off x="532164" y="1453498"/>
            <a:ext cx="3460172" cy="3283336"/>
          </a:xfrm>
          <a:prstGeom prst="rect">
            <a:avLst/>
          </a:prstGeom>
        </p:spPr>
        <p:txBody>
          <a:bodyPr lIns="91425" tIns="91425" rIns="91425" bIns="91425" anchor="t" anchorCtr="0">
            <a:noAutofit/>
          </a:bodyPr>
          <a:lstStyle/>
          <a:p>
            <a:pPr algn="just">
              <a:lnSpc>
                <a:spcPct val="150000"/>
              </a:lnSpc>
            </a:pPr>
            <a:r>
              <a:rPr lang="en-US" sz="1800" dirty="0" smtClean="0">
                <a:latin typeface="Quattrocento Sans" panose="020B0604020202020204" charset="0"/>
              </a:rPr>
              <a:t> </a:t>
            </a:r>
            <a:r>
              <a:rPr lang="en-US" sz="1800" dirty="0" smtClean="0">
                <a:solidFill>
                  <a:schemeClr val="tx1"/>
                </a:solidFill>
                <a:latin typeface="Quattrocento Sans" panose="020B0604020202020204" charset="0"/>
              </a:rPr>
              <a:t>CSP is a GRAPH!</a:t>
            </a:r>
          </a:p>
          <a:p>
            <a:pPr algn="just">
              <a:lnSpc>
                <a:spcPct val="150000"/>
              </a:lnSpc>
            </a:pPr>
            <a:r>
              <a:rPr lang="en-US" sz="1800" dirty="0">
                <a:solidFill>
                  <a:schemeClr val="tx1"/>
                </a:solidFill>
                <a:latin typeface="Quattrocento Sans" panose="020B0604020202020204" charset="0"/>
              </a:rPr>
              <a:t> </a:t>
            </a:r>
            <a:r>
              <a:rPr lang="en-US" sz="1800" b="1" dirty="0" smtClean="0">
                <a:solidFill>
                  <a:schemeClr val="accent1"/>
                </a:solidFill>
                <a:latin typeface="Quattrocento Sans" panose="020B0604020202020204" charset="0"/>
              </a:rPr>
              <a:t>Vertices</a:t>
            </a:r>
            <a:r>
              <a:rPr lang="en-US" sz="1800" dirty="0" smtClean="0">
                <a:solidFill>
                  <a:schemeClr val="tx1"/>
                </a:solidFill>
                <a:latin typeface="Quattrocento Sans" panose="020B0604020202020204" charset="0"/>
              </a:rPr>
              <a:t> are the </a:t>
            </a:r>
            <a:r>
              <a:rPr lang="en-US" sz="1800" b="1" dirty="0" smtClean="0">
                <a:solidFill>
                  <a:schemeClr val="accent1"/>
                </a:solidFill>
                <a:latin typeface="Quattrocento Sans" panose="020B0604020202020204" charset="0"/>
              </a:rPr>
              <a:t>variables</a:t>
            </a:r>
          </a:p>
          <a:p>
            <a:pPr algn="just">
              <a:lnSpc>
                <a:spcPct val="150000"/>
              </a:lnSpc>
            </a:pPr>
            <a:r>
              <a:rPr lang="en-US" sz="1800" dirty="0">
                <a:solidFill>
                  <a:schemeClr val="tx1"/>
                </a:solidFill>
                <a:latin typeface="Quattrocento Sans" panose="020B0604020202020204" charset="0"/>
              </a:rPr>
              <a:t> </a:t>
            </a:r>
            <a:r>
              <a:rPr lang="en-US" sz="1800" b="1" dirty="0" smtClean="0">
                <a:solidFill>
                  <a:schemeClr val="accent1"/>
                </a:solidFill>
                <a:latin typeface="Quattrocento Sans" panose="020B0604020202020204" charset="0"/>
              </a:rPr>
              <a:t>Edges</a:t>
            </a:r>
            <a:r>
              <a:rPr lang="en-US" sz="1800" dirty="0" smtClean="0">
                <a:solidFill>
                  <a:schemeClr val="tx1"/>
                </a:solidFill>
                <a:latin typeface="Quattrocento Sans" panose="020B0604020202020204" charset="0"/>
              </a:rPr>
              <a:t> represent a </a:t>
            </a:r>
            <a:r>
              <a:rPr lang="en-US" sz="1800" b="1" dirty="0" smtClean="0">
                <a:solidFill>
                  <a:schemeClr val="accent1"/>
                </a:solidFill>
                <a:latin typeface="Quattrocento Sans" panose="020B0604020202020204" charset="0"/>
              </a:rPr>
              <a:t>constraint</a:t>
            </a:r>
            <a:r>
              <a:rPr lang="en-US" sz="1800" dirty="0" smtClean="0">
                <a:solidFill>
                  <a:schemeClr val="tx1"/>
                </a:solidFill>
                <a:latin typeface="Quattrocento Sans" panose="020B0604020202020204" charset="0"/>
              </a:rPr>
              <a:t> between these variables</a:t>
            </a:r>
          </a:p>
          <a:p>
            <a:pPr algn="just">
              <a:lnSpc>
                <a:spcPct val="150000"/>
              </a:lnSpc>
            </a:pPr>
            <a:r>
              <a:rPr lang="en-US" sz="1800" dirty="0" smtClean="0"/>
              <a:t> Easiest </a:t>
            </a:r>
            <a:r>
              <a:rPr lang="en-US" sz="1800" dirty="0"/>
              <a:t>ways to explain the timetabling </a:t>
            </a:r>
            <a:r>
              <a:rPr lang="en-US" sz="1800" dirty="0" smtClean="0"/>
              <a:t>problem</a:t>
            </a:r>
            <a:endParaRPr sz="1800" dirty="0">
              <a:solidFill>
                <a:schemeClr val="tx1"/>
              </a:solidFill>
              <a:latin typeface="Quattrocento Sans" panose="020B0604020202020204" charset="0"/>
            </a:endParaRPr>
          </a:p>
        </p:txBody>
      </p:sp>
      <p:grpSp>
        <p:nvGrpSpPr>
          <p:cNvPr id="112" name="Shape 112"/>
          <p:cNvGrpSpPr/>
          <p:nvPr/>
        </p:nvGrpSpPr>
        <p:grpSpPr>
          <a:xfrm>
            <a:off x="916458" y="1019750"/>
            <a:ext cx="214624" cy="214624"/>
            <a:chOff x="2594050" y="1631825"/>
            <a:chExt cx="439625" cy="439625"/>
          </a:xfrm>
        </p:grpSpPr>
        <p:sp>
          <p:nvSpPr>
            <p:cNvPr id="113" name="Shape 113"/>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4237264" y="1649468"/>
            <a:ext cx="1775460" cy="1805940"/>
          </a:xfrm>
          <a:prstGeom prst="rect">
            <a:avLst/>
          </a:prstGeom>
        </p:spPr>
      </p:pic>
      <p:pic>
        <p:nvPicPr>
          <p:cNvPr id="10" name="Picture 9" descr="https://lh3.googleusercontent.com/t6iSF5wDAtEuN3uUrCINWop0S1IoD244sCfHydwbs6lyK9rwz8YyzVT5H0UdILqxIrxq81VvAXkekg1WN3ZC-ETW5MP1zMJxxgyI9Puw200QmLcgfcCA0Vy7LS0cX1A0JVFrO2X1"/>
          <p:cNvPicPr/>
          <p:nvPr/>
        </p:nvPicPr>
        <p:blipFill>
          <a:blip r:embed="rId4">
            <a:extLst>
              <a:ext uri="{28A0092B-C50C-407E-A947-70E740481C1C}">
                <a14:useLocalDpi xmlns:a14="http://schemas.microsoft.com/office/drawing/2010/main" val="0"/>
              </a:ext>
            </a:extLst>
          </a:blip>
          <a:srcRect/>
          <a:stretch>
            <a:fillRect/>
          </a:stretch>
        </p:blipFill>
        <p:spPr bwMode="auto">
          <a:xfrm>
            <a:off x="6382294" y="1363718"/>
            <a:ext cx="2493645" cy="2202815"/>
          </a:xfrm>
          <a:prstGeom prst="rect">
            <a:avLst/>
          </a:prstGeom>
          <a:noFill/>
          <a:ln>
            <a:noFill/>
          </a:ln>
        </p:spPr>
      </p:pic>
      <p:sp>
        <p:nvSpPr>
          <p:cNvPr id="2" name="Oval 1"/>
          <p:cNvSpPr/>
          <p:nvPr/>
        </p:nvSpPr>
        <p:spPr>
          <a:xfrm>
            <a:off x="6455108" y="1847427"/>
            <a:ext cx="456656" cy="467360"/>
          </a:xfrm>
          <a:prstGeom prst="ellipse">
            <a:avLst/>
          </a:prstGeom>
          <a:solidFill>
            <a:srgbClr val="8BAB42">
              <a:alpha val="3607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230992" y="1847427"/>
            <a:ext cx="456656" cy="467360"/>
          </a:xfrm>
          <a:prstGeom prst="ellipse">
            <a:avLst/>
          </a:prstGeom>
          <a:solidFill>
            <a:schemeClr val="accent6">
              <a:alpha val="36078"/>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5479233" y="2103967"/>
            <a:ext cx="194733" cy="18542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479233" y="3002456"/>
            <a:ext cx="194733" cy="18542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598698" y="3002456"/>
            <a:ext cx="194733" cy="185420"/>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598699" y="2103967"/>
            <a:ext cx="194733" cy="185420"/>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4089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1" name="Oval 60"/>
          <p:cNvSpPr/>
          <p:nvPr/>
        </p:nvSpPr>
        <p:spPr>
          <a:xfrm>
            <a:off x="4190004" y="3193721"/>
            <a:ext cx="804863" cy="796925"/>
          </a:xfrm>
          <a:prstGeom prst="ellipse">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2530475" y="1889124"/>
            <a:ext cx="804863" cy="796925"/>
          </a:xfrm>
          <a:prstGeom prst="ellipse">
            <a:avLst/>
          </a:prstGeom>
          <a:solidFill>
            <a:srgbClr val="8BAB4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517471" y="1874864"/>
            <a:ext cx="829986" cy="8111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0" name="Oval 59"/>
          <p:cNvSpPr/>
          <p:nvPr/>
        </p:nvSpPr>
        <p:spPr>
          <a:xfrm>
            <a:off x="5851695" y="1874864"/>
            <a:ext cx="804863" cy="796925"/>
          </a:xfrm>
          <a:prstGeom prst="ellipse">
            <a:avLst/>
          </a:prstGeom>
          <a:solidFill>
            <a:srgbClr val="00B0F0">
              <a:alpha val="52157"/>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Shape 110"/>
          <p:cNvSpPr txBox="1">
            <a:spLocks noGrp="1"/>
          </p:cNvSpPr>
          <p:nvPr>
            <p:ph type="title"/>
          </p:nvPr>
        </p:nvSpPr>
        <p:spPr>
          <a:xfrm>
            <a:off x="1531270" y="877824"/>
            <a:ext cx="3262161" cy="449318"/>
          </a:xfrm>
          <a:prstGeom prst="rect">
            <a:avLst/>
          </a:prstGeom>
          <a:solidFill>
            <a:srgbClr val="F8EFDF"/>
          </a:solidFill>
        </p:spPr>
        <p:txBody>
          <a:bodyPr lIns="91425" tIns="91425" rIns="91425" bIns="91425" anchor="ctr" anchorCtr="0">
            <a:noAutofit/>
          </a:bodyPr>
          <a:lstStyle/>
          <a:p>
            <a:pPr>
              <a:lnSpc>
                <a:spcPct val="150000"/>
              </a:lnSpc>
            </a:pPr>
            <a:r>
              <a:rPr lang="en-US" i="1" dirty="0"/>
              <a:t>Graph </a:t>
            </a:r>
            <a:r>
              <a:rPr lang="en-US" i="1" dirty="0" smtClean="0"/>
              <a:t>Coloring</a:t>
            </a:r>
            <a:endParaRPr lang="en-US" i="1" dirty="0"/>
          </a:p>
        </p:txBody>
      </p:sp>
      <p:grpSp>
        <p:nvGrpSpPr>
          <p:cNvPr id="112" name="Shape 112"/>
          <p:cNvGrpSpPr/>
          <p:nvPr/>
        </p:nvGrpSpPr>
        <p:grpSpPr>
          <a:xfrm>
            <a:off x="916458" y="1019750"/>
            <a:ext cx="214624" cy="214624"/>
            <a:chOff x="2594050" y="1631825"/>
            <a:chExt cx="439625" cy="439625"/>
          </a:xfrm>
        </p:grpSpPr>
        <p:sp>
          <p:nvSpPr>
            <p:cNvPr id="113" name="Shape 113"/>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 name="Oval 5"/>
          <p:cNvSpPr/>
          <p:nvPr/>
        </p:nvSpPr>
        <p:spPr>
          <a:xfrm>
            <a:off x="2702546" y="1666639"/>
            <a:ext cx="132080" cy="137160"/>
          </a:xfrm>
          <a:prstGeom prst="ellipse">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887690" y="1666639"/>
            <a:ext cx="132080" cy="137160"/>
          </a:xfrm>
          <a:prstGeom prst="ellipse">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082019" y="1666639"/>
            <a:ext cx="132080" cy="137160"/>
          </a:xfrm>
          <a:prstGeom prst="ellipse">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837415" y="1874864"/>
            <a:ext cx="829986" cy="8111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30" name="Oval 29"/>
          <p:cNvSpPr/>
          <p:nvPr/>
        </p:nvSpPr>
        <p:spPr>
          <a:xfrm>
            <a:off x="4177443" y="3186592"/>
            <a:ext cx="829986" cy="8111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1" name="Straight Connector 10"/>
          <p:cNvCxnSpPr>
            <a:stCxn id="29" idx="5"/>
            <a:endCxn id="30" idx="1"/>
          </p:cNvCxnSpPr>
          <p:nvPr/>
        </p:nvCxnSpPr>
        <p:spPr>
          <a:xfrm>
            <a:off x="3225908" y="2567255"/>
            <a:ext cx="1073084" cy="738132"/>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a:stCxn id="30" idx="7"/>
            <a:endCxn id="7" idx="3"/>
          </p:cNvCxnSpPr>
          <p:nvPr/>
        </p:nvCxnSpPr>
        <p:spPr>
          <a:xfrm flipV="1">
            <a:off x="4885880" y="2567255"/>
            <a:ext cx="1073084" cy="738132"/>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p:cNvCxnSpPr>
            <a:stCxn id="29" idx="6"/>
            <a:endCxn id="7" idx="2"/>
          </p:cNvCxnSpPr>
          <p:nvPr/>
        </p:nvCxnSpPr>
        <p:spPr>
          <a:xfrm>
            <a:off x="3347457" y="2280457"/>
            <a:ext cx="2489958" cy="0"/>
          </a:xfrm>
          <a:prstGeom prst="line">
            <a:avLst/>
          </a:prstGeom>
        </p:spPr>
        <p:style>
          <a:lnRef idx="3">
            <a:schemeClr val="dk1"/>
          </a:lnRef>
          <a:fillRef idx="0">
            <a:schemeClr val="dk1"/>
          </a:fillRef>
          <a:effectRef idx="2">
            <a:schemeClr val="dk1"/>
          </a:effectRef>
          <a:fontRef idx="minor">
            <a:schemeClr val="tx1"/>
          </a:fontRef>
        </p:style>
      </p:cxnSp>
      <p:sp>
        <p:nvSpPr>
          <p:cNvPr id="53" name="Oval 52"/>
          <p:cNvSpPr/>
          <p:nvPr/>
        </p:nvSpPr>
        <p:spPr>
          <a:xfrm>
            <a:off x="5958964" y="1666639"/>
            <a:ext cx="132080" cy="137160"/>
          </a:xfrm>
          <a:prstGeom prst="ellipse">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6144108" y="1666639"/>
            <a:ext cx="132080" cy="137160"/>
          </a:xfrm>
          <a:prstGeom prst="ellipse">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6338437" y="1666639"/>
            <a:ext cx="132080" cy="137160"/>
          </a:xfrm>
          <a:prstGeom prst="ellipse">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357546" y="4054239"/>
            <a:ext cx="132080" cy="137160"/>
          </a:xfrm>
          <a:prstGeom prst="ellipse">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542690" y="4054239"/>
            <a:ext cx="132080" cy="137160"/>
          </a:xfrm>
          <a:prstGeom prst="ellipse">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737019" y="4054239"/>
            <a:ext cx="132080" cy="137160"/>
          </a:xfrm>
          <a:prstGeom prst="ellipse">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313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500" fill="hold"/>
                                        <p:tgtEl>
                                          <p:spTgt spid="53"/>
                                        </p:tgtEl>
                                        <p:attrNameLst>
                                          <p:attrName>ppt_x</p:attrName>
                                        </p:attrNameLst>
                                      </p:cBhvr>
                                      <p:tavLst>
                                        <p:tav tm="0">
                                          <p:val>
                                            <p:strVal val="#ppt_x"/>
                                          </p:val>
                                        </p:tav>
                                        <p:tav tm="100000">
                                          <p:val>
                                            <p:strVal val="#ppt_x"/>
                                          </p:val>
                                        </p:tav>
                                      </p:tavLst>
                                    </p:anim>
                                    <p:anim calcmode="lin" valueType="num">
                                      <p:cBhvr additive="base">
                                        <p:cTn id="20" dur="500" fill="hold"/>
                                        <p:tgtEl>
                                          <p:spTgt spid="5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anim calcmode="lin" valueType="num">
                                      <p:cBhvr additive="base">
                                        <p:cTn id="23" dur="500" fill="hold"/>
                                        <p:tgtEl>
                                          <p:spTgt spid="54"/>
                                        </p:tgtEl>
                                        <p:attrNameLst>
                                          <p:attrName>ppt_x</p:attrName>
                                        </p:attrNameLst>
                                      </p:cBhvr>
                                      <p:tavLst>
                                        <p:tav tm="0">
                                          <p:val>
                                            <p:strVal val="#ppt_x"/>
                                          </p:val>
                                        </p:tav>
                                        <p:tav tm="100000">
                                          <p:val>
                                            <p:strVal val="#ppt_x"/>
                                          </p:val>
                                        </p:tav>
                                      </p:tavLst>
                                    </p:anim>
                                    <p:anim calcmode="lin" valueType="num">
                                      <p:cBhvr additive="base">
                                        <p:cTn id="24" dur="500" fill="hold"/>
                                        <p:tgtEl>
                                          <p:spTgt spid="5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additive="base">
                                        <p:cTn id="27" dur="500" fill="hold"/>
                                        <p:tgtEl>
                                          <p:spTgt spid="55"/>
                                        </p:tgtEl>
                                        <p:attrNameLst>
                                          <p:attrName>ppt_x</p:attrName>
                                        </p:attrNameLst>
                                      </p:cBhvr>
                                      <p:tavLst>
                                        <p:tav tm="0">
                                          <p:val>
                                            <p:strVal val="#ppt_x"/>
                                          </p:val>
                                        </p:tav>
                                        <p:tav tm="100000">
                                          <p:val>
                                            <p:strVal val="#ppt_x"/>
                                          </p:val>
                                        </p:tav>
                                      </p:tavLst>
                                    </p:anim>
                                    <p:anim calcmode="lin" valueType="num">
                                      <p:cBhvr additive="base">
                                        <p:cTn id="28" dur="500" fill="hold"/>
                                        <p:tgtEl>
                                          <p:spTgt spid="5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500" fill="hold"/>
                                        <p:tgtEl>
                                          <p:spTgt spid="56"/>
                                        </p:tgtEl>
                                        <p:attrNameLst>
                                          <p:attrName>ppt_x</p:attrName>
                                        </p:attrNameLst>
                                      </p:cBhvr>
                                      <p:tavLst>
                                        <p:tav tm="0">
                                          <p:val>
                                            <p:strVal val="#ppt_x"/>
                                          </p:val>
                                        </p:tav>
                                        <p:tav tm="100000">
                                          <p:val>
                                            <p:strVal val="#ppt_x"/>
                                          </p:val>
                                        </p:tav>
                                      </p:tavLst>
                                    </p:anim>
                                    <p:anim calcmode="lin" valueType="num">
                                      <p:cBhvr additive="base">
                                        <p:cTn id="32" dur="500" fill="hold"/>
                                        <p:tgtEl>
                                          <p:spTgt spid="5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anim calcmode="lin" valueType="num">
                                      <p:cBhvr additive="base">
                                        <p:cTn id="35" dur="500" fill="hold"/>
                                        <p:tgtEl>
                                          <p:spTgt spid="57"/>
                                        </p:tgtEl>
                                        <p:attrNameLst>
                                          <p:attrName>ppt_x</p:attrName>
                                        </p:attrNameLst>
                                      </p:cBhvr>
                                      <p:tavLst>
                                        <p:tav tm="0">
                                          <p:val>
                                            <p:strVal val="#ppt_x"/>
                                          </p:val>
                                        </p:tav>
                                        <p:tav tm="100000">
                                          <p:val>
                                            <p:strVal val="#ppt_x"/>
                                          </p:val>
                                        </p:tav>
                                      </p:tavLst>
                                    </p:anim>
                                    <p:anim calcmode="lin" valueType="num">
                                      <p:cBhvr additive="base">
                                        <p:cTn id="36" dur="500" fill="hold"/>
                                        <p:tgtEl>
                                          <p:spTgt spid="5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anim calcmode="lin" valueType="num">
                                      <p:cBhvr additive="base">
                                        <p:cTn id="39" dur="500" fill="hold"/>
                                        <p:tgtEl>
                                          <p:spTgt spid="58"/>
                                        </p:tgtEl>
                                        <p:attrNameLst>
                                          <p:attrName>ppt_x</p:attrName>
                                        </p:attrNameLst>
                                      </p:cBhvr>
                                      <p:tavLst>
                                        <p:tav tm="0">
                                          <p:val>
                                            <p:strVal val="#ppt_x"/>
                                          </p:val>
                                        </p:tav>
                                        <p:tav tm="100000">
                                          <p:val>
                                            <p:strVal val="#ppt_x"/>
                                          </p:val>
                                        </p:tav>
                                      </p:tavLst>
                                    </p:anim>
                                    <p:anim calcmode="lin" valueType="num">
                                      <p:cBhvr additive="base">
                                        <p:cTn id="4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6"/>
                                        </p:tgtEl>
                                      </p:cBhvr>
                                    </p:animEffect>
                                    <p:set>
                                      <p:cBhvr>
                                        <p:cTn id="49" dur="1" fill="hold">
                                          <p:stCondLst>
                                            <p:cond delay="499"/>
                                          </p:stCondLst>
                                        </p:cTn>
                                        <p:tgtEl>
                                          <p:spTgt spid="6"/>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1"/>
                                        </p:tgtEl>
                                      </p:cBhvr>
                                    </p:animEffect>
                                    <p:set>
                                      <p:cBhvr>
                                        <p:cTn id="52" dur="1" fill="hold">
                                          <p:stCondLst>
                                            <p:cond delay="499"/>
                                          </p:stCondLst>
                                        </p:cTn>
                                        <p:tgtEl>
                                          <p:spTgt spid="2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grpId="1" nodeType="clickEffect">
                                  <p:stCondLst>
                                    <p:cond delay="0"/>
                                  </p:stCondLst>
                                  <p:childTnLst>
                                    <p:anim calcmode="lin" valueType="num">
                                      <p:cBhvr additive="base">
                                        <p:cTn id="56" dur="500"/>
                                        <p:tgtEl>
                                          <p:spTgt spid="57"/>
                                        </p:tgtEl>
                                        <p:attrNameLst>
                                          <p:attrName>ppt_x</p:attrName>
                                        </p:attrNameLst>
                                      </p:cBhvr>
                                      <p:tavLst>
                                        <p:tav tm="0">
                                          <p:val>
                                            <p:strVal val="ppt_x"/>
                                          </p:val>
                                        </p:tav>
                                        <p:tav tm="100000">
                                          <p:val>
                                            <p:strVal val="ppt_x"/>
                                          </p:val>
                                        </p:tav>
                                      </p:tavLst>
                                    </p:anim>
                                    <p:anim calcmode="lin" valueType="num">
                                      <p:cBhvr additive="base">
                                        <p:cTn id="57" dur="500"/>
                                        <p:tgtEl>
                                          <p:spTgt spid="57"/>
                                        </p:tgtEl>
                                        <p:attrNameLst>
                                          <p:attrName>ppt_y</p:attrName>
                                        </p:attrNameLst>
                                      </p:cBhvr>
                                      <p:tavLst>
                                        <p:tav tm="0">
                                          <p:val>
                                            <p:strVal val="ppt_y"/>
                                          </p:val>
                                        </p:tav>
                                        <p:tav tm="100000">
                                          <p:val>
                                            <p:strVal val="1+ppt_h/2"/>
                                          </p:val>
                                        </p:tav>
                                      </p:tavLst>
                                    </p:anim>
                                    <p:set>
                                      <p:cBhvr>
                                        <p:cTn id="58" dur="1" fill="hold">
                                          <p:stCondLst>
                                            <p:cond delay="499"/>
                                          </p:stCondLst>
                                        </p:cTn>
                                        <p:tgtEl>
                                          <p:spTgt spid="57"/>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 presetClass="exit" presetSubtype="1" fill="hold" grpId="1" nodeType="clickEffect">
                                  <p:stCondLst>
                                    <p:cond delay="0"/>
                                  </p:stCondLst>
                                  <p:childTnLst>
                                    <p:anim calcmode="lin" valueType="num">
                                      <p:cBhvr additive="base">
                                        <p:cTn id="62" dur="500"/>
                                        <p:tgtEl>
                                          <p:spTgt spid="54"/>
                                        </p:tgtEl>
                                        <p:attrNameLst>
                                          <p:attrName>ppt_x</p:attrName>
                                        </p:attrNameLst>
                                      </p:cBhvr>
                                      <p:tavLst>
                                        <p:tav tm="0">
                                          <p:val>
                                            <p:strVal val="ppt_x"/>
                                          </p:val>
                                        </p:tav>
                                        <p:tav tm="100000">
                                          <p:val>
                                            <p:strVal val="ppt_x"/>
                                          </p:val>
                                        </p:tav>
                                      </p:tavLst>
                                    </p:anim>
                                    <p:anim calcmode="lin" valueType="num">
                                      <p:cBhvr additive="base">
                                        <p:cTn id="63" dur="500"/>
                                        <p:tgtEl>
                                          <p:spTgt spid="54"/>
                                        </p:tgtEl>
                                        <p:attrNameLst>
                                          <p:attrName>ppt_y</p:attrName>
                                        </p:attrNameLst>
                                      </p:cBhvr>
                                      <p:tavLst>
                                        <p:tav tm="0">
                                          <p:val>
                                            <p:strVal val="ppt_y"/>
                                          </p:val>
                                        </p:tav>
                                        <p:tav tm="100000">
                                          <p:val>
                                            <p:strVal val="0-ppt_h/2"/>
                                          </p:val>
                                        </p:tav>
                                      </p:tavLst>
                                    </p:anim>
                                    <p:set>
                                      <p:cBhvr>
                                        <p:cTn id="64" dur="1" fill="hold">
                                          <p:stCondLst>
                                            <p:cond delay="499"/>
                                          </p:stCondLst>
                                        </p:cTn>
                                        <p:tgtEl>
                                          <p:spTgt spid="5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1" nodeType="clickEffect">
                                  <p:stCondLst>
                                    <p:cond delay="0"/>
                                  </p:stCondLst>
                                  <p:childTnLst>
                                    <p:animEffect transition="out" filter="fade">
                                      <p:cBhvr>
                                        <p:cTn id="72" dur="500"/>
                                        <p:tgtEl>
                                          <p:spTgt spid="55"/>
                                        </p:tgtEl>
                                      </p:cBhvr>
                                    </p:animEffect>
                                    <p:set>
                                      <p:cBhvr>
                                        <p:cTn id="73" dur="1" fill="hold">
                                          <p:stCondLst>
                                            <p:cond delay="499"/>
                                          </p:stCondLst>
                                        </p:cTn>
                                        <p:tgtEl>
                                          <p:spTgt spid="55"/>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 presetClass="exit" presetSubtype="4" fill="hold" grpId="1" nodeType="clickEffect">
                                  <p:stCondLst>
                                    <p:cond delay="0"/>
                                  </p:stCondLst>
                                  <p:childTnLst>
                                    <p:anim calcmode="lin" valueType="num">
                                      <p:cBhvr additive="base">
                                        <p:cTn id="77" dur="500"/>
                                        <p:tgtEl>
                                          <p:spTgt spid="56"/>
                                        </p:tgtEl>
                                        <p:attrNameLst>
                                          <p:attrName>ppt_x</p:attrName>
                                        </p:attrNameLst>
                                      </p:cBhvr>
                                      <p:tavLst>
                                        <p:tav tm="0">
                                          <p:val>
                                            <p:strVal val="ppt_x"/>
                                          </p:val>
                                        </p:tav>
                                        <p:tav tm="100000">
                                          <p:val>
                                            <p:strVal val="ppt_x"/>
                                          </p:val>
                                        </p:tav>
                                      </p:tavLst>
                                    </p:anim>
                                    <p:anim calcmode="lin" valueType="num">
                                      <p:cBhvr additive="base">
                                        <p:cTn id="78" dur="500"/>
                                        <p:tgtEl>
                                          <p:spTgt spid="56"/>
                                        </p:tgtEl>
                                        <p:attrNameLst>
                                          <p:attrName>ppt_y</p:attrName>
                                        </p:attrNameLst>
                                      </p:cBhvr>
                                      <p:tavLst>
                                        <p:tav tm="0">
                                          <p:val>
                                            <p:strVal val="ppt_y"/>
                                          </p:val>
                                        </p:tav>
                                        <p:tav tm="100000">
                                          <p:val>
                                            <p:strVal val="1+ppt_h/2"/>
                                          </p:val>
                                        </p:tav>
                                      </p:tavLst>
                                    </p:anim>
                                    <p:set>
                                      <p:cBhvr>
                                        <p:cTn id="79" dur="1" fill="hold">
                                          <p:stCondLst>
                                            <p:cond delay="499"/>
                                          </p:stCondLst>
                                        </p:cTn>
                                        <p:tgtEl>
                                          <p:spTgt spid="56"/>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59" grpId="0" animBg="1"/>
      <p:bldP spid="60" grpId="0" animBg="1"/>
      <p:bldP spid="6" grpId="0" animBg="1"/>
      <p:bldP spid="6" grpId="1" animBg="1"/>
      <p:bldP spid="20" grpId="0" animBg="1"/>
      <p:bldP spid="21" grpId="0" animBg="1"/>
      <p:bldP spid="21" grpId="1" animBg="1"/>
      <p:bldP spid="53" grpId="0" animBg="1"/>
      <p:bldP spid="54" grpId="0" animBg="1"/>
      <p:bldP spid="54" grpId="1" animBg="1"/>
      <p:bldP spid="55" grpId="0" animBg="1"/>
      <p:bldP spid="55" grpId="1" animBg="1"/>
      <p:bldP spid="56" grpId="0" animBg="1"/>
      <p:bldP spid="56" grpId="1" animBg="1"/>
      <p:bldP spid="57" grpId="0" animBg="1"/>
      <p:bldP spid="57" grpId="1" animBg="1"/>
      <p:bldP spid="5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2379414" y="2291150"/>
            <a:ext cx="3814218" cy="562199"/>
          </a:xfrm>
          <a:prstGeom prst="rect">
            <a:avLst/>
          </a:prstGeom>
        </p:spPr>
        <p:txBody>
          <a:bodyPr lIns="91425" tIns="91425" rIns="91425" bIns="91425" anchor="b" anchorCtr="0">
            <a:noAutofit/>
          </a:bodyPr>
          <a:lstStyle/>
          <a:p>
            <a:pPr lvl="0" rtl="0">
              <a:spcBef>
                <a:spcPts val="0"/>
              </a:spcBef>
              <a:buNone/>
            </a:pPr>
            <a:r>
              <a:rPr lang="en" dirty="0" smtClean="0"/>
              <a:t>Proposed System</a:t>
            </a:r>
            <a:endParaRPr lang="en" dirty="0"/>
          </a:p>
        </p:txBody>
      </p:sp>
      <p:sp>
        <p:nvSpPr>
          <p:cNvPr id="99" name="Shape 99"/>
          <p:cNvSpPr txBox="1">
            <a:spLocks noGrp="1"/>
          </p:cNvSpPr>
          <p:nvPr>
            <p:ph type="subTitle" idx="1"/>
          </p:nvPr>
        </p:nvSpPr>
        <p:spPr>
          <a:xfrm>
            <a:off x="2022300" y="2815923"/>
            <a:ext cx="5591400" cy="784799"/>
          </a:xfrm>
          <a:prstGeom prst="rect">
            <a:avLst/>
          </a:prstGeom>
        </p:spPr>
        <p:txBody>
          <a:bodyPr lIns="91425" tIns="91425" rIns="91425" bIns="91425" anchor="t" anchorCtr="0">
            <a:noAutofit/>
          </a:bodyPr>
          <a:lstStyle/>
          <a:p>
            <a:pPr lvl="0" rtl="0">
              <a:spcBef>
                <a:spcPts val="0"/>
              </a:spcBef>
              <a:buNone/>
            </a:pPr>
            <a:endParaRPr lang="en" dirty="0"/>
          </a:p>
        </p:txBody>
      </p:sp>
      <p:sp>
        <p:nvSpPr>
          <p:cNvPr id="100" name="Shape 100"/>
          <p:cNvSpPr txBox="1"/>
          <p:nvPr/>
        </p:nvSpPr>
        <p:spPr>
          <a:xfrm>
            <a:off x="1133975" y="2291150"/>
            <a:ext cx="543899" cy="562199"/>
          </a:xfrm>
          <a:prstGeom prst="rect">
            <a:avLst/>
          </a:prstGeom>
          <a:noFill/>
          <a:ln>
            <a:noFill/>
          </a:ln>
        </p:spPr>
        <p:txBody>
          <a:bodyPr lIns="91425" tIns="91425" rIns="91425" bIns="91425" anchor="ctr" anchorCtr="0">
            <a:noAutofit/>
          </a:bodyPr>
          <a:lstStyle/>
          <a:p>
            <a:pPr lvl="0" algn="ctr">
              <a:spcBef>
                <a:spcPts val="0"/>
              </a:spcBef>
              <a:buNone/>
            </a:pPr>
            <a:r>
              <a:rPr lang="en" sz="2400" dirty="0" smtClean="0">
                <a:solidFill>
                  <a:schemeClr val="dk1"/>
                </a:solidFill>
                <a:latin typeface="Lora"/>
                <a:ea typeface="Lora"/>
                <a:cs typeface="Lora"/>
                <a:sym typeface="Lora"/>
              </a:rPr>
              <a:t>3</a:t>
            </a:r>
            <a:endParaRPr lang="en" sz="2400" dirty="0">
              <a:solidFill>
                <a:schemeClr val="dk1"/>
              </a:solidFill>
              <a:latin typeface="Lora"/>
              <a:ea typeface="Lora"/>
              <a:cs typeface="Lora"/>
              <a:sym typeface="Lora"/>
            </a:endParaRPr>
          </a:p>
        </p:txBody>
      </p:sp>
    </p:spTree>
    <p:extLst>
      <p:ext uri="{BB962C8B-B14F-4D97-AF65-F5344CB8AC3E}">
        <p14:creationId xmlns:p14="http://schemas.microsoft.com/office/powerpoint/2010/main" val="5263520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1381250" y="937125"/>
            <a:ext cx="4613173" cy="435599"/>
          </a:xfrm>
          <a:prstGeom prst="rect">
            <a:avLst/>
          </a:prstGeom>
          <a:solidFill>
            <a:srgbClr val="F8EFDF"/>
          </a:solidFill>
        </p:spPr>
        <p:txBody>
          <a:bodyPr lIns="91425" tIns="91425" rIns="91425" bIns="91425" anchor="ctr" anchorCtr="0">
            <a:noAutofit/>
          </a:bodyPr>
          <a:lstStyle/>
          <a:p>
            <a:pPr lvl="0"/>
            <a:r>
              <a:rPr lang="en-US" i="1" dirty="0" smtClean="0"/>
              <a:t>Constraint Satisfaction Problem </a:t>
            </a:r>
            <a:r>
              <a:rPr lang="en" dirty="0" smtClean="0">
                <a:highlight>
                  <a:srgbClr val="FFCD00"/>
                </a:highlight>
              </a:rPr>
              <a:t>CSP</a:t>
            </a:r>
            <a:endParaRPr lang="en" dirty="0"/>
          </a:p>
        </p:txBody>
      </p:sp>
      <p:sp>
        <p:nvSpPr>
          <p:cNvPr id="187" name="Shape 187"/>
          <p:cNvSpPr/>
          <p:nvPr/>
        </p:nvSpPr>
        <p:spPr>
          <a:xfrm>
            <a:off x="3595323" y="1808525"/>
            <a:ext cx="2399100" cy="2399100"/>
          </a:xfrm>
          <a:prstGeom prst="ellipse">
            <a:avLst/>
          </a:prstGeom>
          <a:solidFill>
            <a:srgbClr val="FFCD00"/>
          </a:solidFill>
          <a:ln>
            <a:noFill/>
          </a:ln>
        </p:spPr>
        <p:txBody>
          <a:bodyPr lIns="91425" tIns="91425" rIns="91425" bIns="91425" anchor="ctr" anchorCtr="0">
            <a:noAutofit/>
          </a:bodyPr>
          <a:lstStyle/>
          <a:p>
            <a:pPr lvl="0" algn="ctr">
              <a:spcBef>
                <a:spcPts val="0"/>
              </a:spcBef>
              <a:buNone/>
            </a:pPr>
            <a:r>
              <a:rPr lang="en" sz="2400" b="1" dirty="0" smtClean="0">
                <a:latin typeface="Quattrocento Sans"/>
                <a:ea typeface="Quattrocento Sans"/>
                <a:cs typeface="Quattrocento Sans"/>
                <a:sym typeface="Quattrocento Sans"/>
              </a:rPr>
              <a:t>Constraints</a:t>
            </a:r>
            <a:endParaRPr lang="en" sz="1800" b="1" dirty="0">
              <a:latin typeface="Quattrocento Sans"/>
              <a:ea typeface="Quattrocento Sans"/>
              <a:cs typeface="Quattrocento Sans"/>
              <a:sym typeface="Quattrocento Sans"/>
            </a:endParaRPr>
          </a:p>
        </p:txBody>
      </p:sp>
      <p:sp>
        <p:nvSpPr>
          <p:cNvPr id="188" name="Shape 188"/>
          <p:cNvSpPr/>
          <p:nvPr/>
        </p:nvSpPr>
        <p:spPr>
          <a:xfrm>
            <a:off x="1545800" y="1808525"/>
            <a:ext cx="2399100" cy="2399100"/>
          </a:xfrm>
          <a:prstGeom prst="ellipse">
            <a:avLst/>
          </a:prstGeom>
          <a:solidFill>
            <a:srgbClr val="000000">
              <a:alpha val="7310"/>
            </a:srgbClr>
          </a:solidFill>
          <a:ln>
            <a:noFill/>
          </a:ln>
        </p:spPr>
        <p:txBody>
          <a:bodyPr lIns="91425" tIns="91425" rIns="91425" bIns="91425" anchor="ctr" anchorCtr="0">
            <a:noAutofit/>
          </a:bodyPr>
          <a:lstStyle/>
          <a:p>
            <a:pPr lvl="0" algn="ctr" rtl="0">
              <a:spcBef>
                <a:spcPts val="0"/>
              </a:spcBef>
              <a:buNone/>
            </a:pPr>
            <a:r>
              <a:rPr lang="en" sz="1800" dirty="0" smtClean="0">
                <a:latin typeface="Quattrocento Sans"/>
                <a:ea typeface="Quattrocento Sans"/>
                <a:cs typeface="Quattrocento Sans"/>
                <a:sym typeface="Quattrocento Sans"/>
              </a:rPr>
              <a:t>Variables</a:t>
            </a:r>
            <a:endParaRPr lang="en" sz="1800" dirty="0">
              <a:latin typeface="Quattrocento Sans"/>
              <a:ea typeface="Quattrocento Sans"/>
              <a:cs typeface="Quattrocento Sans"/>
              <a:sym typeface="Quattrocento Sans"/>
            </a:endParaRPr>
          </a:p>
        </p:txBody>
      </p:sp>
      <p:sp>
        <p:nvSpPr>
          <p:cNvPr id="189" name="Shape 189"/>
          <p:cNvSpPr/>
          <p:nvPr/>
        </p:nvSpPr>
        <p:spPr>
          <a:xfrm>
            <a:off x="5644847" y="1808525"/>
            <a:ext cx="2399100" cy="2399100"/>
          </a:xfrm>
          <a:prstGeom prst="ellipse">
            <a:avLst/>
          </a:prstGeom>
          <a:solidFill>
            <a:srgbClr val="000000">
              <a:alpha val="7310"/>
            </a:srgbClr>
          </a:solidFill>
          <a:ln>
            <a:noFill/>
          </a:ln>
        </p:spPr>
        <p:txBody>
          <a:bodyPr lIns="91425" tIns="91425" rIns="91425" bIns="91425" anchor="ctr" anchorCtr="0">
            <a:noAutofit/>
          </a:bodyPr>
          <a:lstStyle/>
          <a:p>
            <a:pPr lvl="0" algn="ctr" rtl="0">
              <a:spcBef>
                <a:spcPts val="0"/>
              </a:spcBef>
              <a:buNone/>
            </a:pPr>
            <a:r>
              <a:rPr lang="en" sz="1800" dirty="0" smtClean="0">
                <a:latin typeface="Quattrocento Sans"/>
                <a:ea typeface="Quattrocento Sans"/>
                <a:cs typeface="Quattrocento Sans"/>
                <a:sym typeface="Quattrocento Sans"/>
              </a:rPr>
              <a:t>Values</a:t>
            </a:r>
            <a:endParaRPr lang="en" sz="1800" dirty="0">
              <a:latin typeface="Quattrocento Sans"/>
              <a:ea typeface="Quattrocento Sans"/>
              <a:cs typeface="Quattrocento Sans"/>
              <a:sym typeface="Quattrocento Sans"/>
            </a:endParaRPr>
          </a:p>
        </p:txBody>
      </p:sp>
      <p:grpSp>
        <p:nvGrpSpPr>
          <p:cNvPr id="190" name="Shape 190"/>
          <p:cNvGrpSpPr/>
          <p:nvPr/>
        </p:nvGrpSpPr>
        <p:grpSpPr>
          <a:xfrm>
            <a:off x="916458" y="1019750"/>
            <a:ext cx="214624" cy="214624"/>
            <a:chOff x="2594050" y="1631825"/>
            <a:chExt cx="439625" cy="439625"/>
          </a:xfrm>
        </p:grpSpPr>
        <p:sp>
          <p:nvSpPr>
            <p:cNvPr id="191" name="Shape 191"/>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 name="Shape 192"/>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 name="Shape 193"/>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 name="Shape 194"/>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06976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additive="base">
                                        <p:cTn id="7" dur="500" fill="hold"/>
                                        <p:tgtEl>
                                          <p:spTgt spid="188"/>
                                        </p:tgtEl>
                                        <p:attrNameLst>
                                          <p:attrName>ppt_x</p:attrName>
                                        </p:attrNameLst>
                                      </p:cBhvr>
                                      <p:tavLst>
                                        <p:tav tm="0">
                                          <p:val>
                                            <p:strVal val="0-#ppt_w/2"/>
                                          </p:val>
                                        </p:tav>
                                        <p:tav tm="100000">
                                          <p:val>
                                            <p:strVal val="#ppt_x"/>
                                          </p:val>
                                        </p:tav>
                                      </p:tavLst>
                                    </p:anim>
                                    <p:anim calcmode="lin" valueType="num">
                                      <p:cBhvr additive="base">
                                        <p:cTn id="8" dur="500" fill="hold"/>
                                        <p:tgtEl>
                                          <p:spTgt spid="1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9"/>
                                        </p:tgtEl>
                                        <p:attrNameLst>
                                          <p:attrName>style.visibility</p:attrName>
                                        </p:attrNameLst>
                                      </p:cBhvr>
                                      <p:to>
                                        <p:strVal val="visible"/>
                                      </p:to>
                                    </p:set>
                                    <p:anim calcmode="lin" valueType="num">
                                      <p:cBhvr additive="base">
                                        <p:cTn id="13" dur="500" fill="hold"/>
                                        <p:tgtEl>
                                          <p:spTgt spid="189"/>
                                        </p:tgtEl>
                                        <p:attrNameLst>
                                          <p:attrName>ppt_x</p:attrName>
                                        </p:attrNameLst>
                                      </p:cBhvr>
                                      <p:tavLst>
                                        <p:tav tm="0">
                                          <p:val>
                                            <p:strVal val="1+#ppt_w/2"/>
                                          </p:val>
                                        </p:tav>
                                        <p:tav tm="100000">
                                          <p:val>
                                            <p:strVal val="#ppt_x"/>
                                          </p:val>
                                        </p:tav>
                                      </p:tavLst>
                                    </p:anim>
                                    <p:anim calcmode="lin" valueType="num">
                                      <p:cBhvr additive="base">
                                        <p:cTn id="14" dur="500" fill="hold"/>
                                        <p:tgtEl>
                                          <p:spTgt spid="18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7"/>
                                        </p:tgtEl>
                                        <p:attrNameLst>
                                          <p:attrName>style.visibility</p:attrName>
                                        </p:attrNameLst>
                                      </p:cBhvr>
                                      <p:to>
                                        <p:strVal val="visible"/>
                                      </p:to>
                                    </p:set>
                                    <p:anim calcmode="lin" valueType="num">
                                      <p:cBhvr additive="base">
                                        <p:cTn id="19" dur="500" fill="hold"/>
                                        <p:tgtEl>
                                          <p:spTgt spid="187"/>
                                        </p:tgtEl>
                                        <p:attrNameLst>
                                          <p:attrName>ppt_x</p:attrName>
                                        </p:attrNameLst>
                                      </p:cBhvr>
                                      <p:tavLst>
                                        <p:tav tm="0">
                                          <p:val>
                                            <p:strVal val="#ppt_x"/>
                                          </p:val>
                                        </p:tav>
                                        <p:tav tm="100000">
                                          <p:val>
                                            <p:strVal val="#ppt_x"/>
                                          </p:val>
                                        </p:tav>
                                      </p:tavLst>
                                    </p:anim>
                                    <p:anim calcmode="lin" valueType="num">
                                      <p:cBhvr additive="base">
                                        <p:cTn id="20" dur="500" fill="hold"/>
                                        <p:tgtEl>
                                          <p:spTgt spid="1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animBg="1"/>
      <p:bldP spid="188" grpId="0" animBg="1"/>
      <p:bldP spid="18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1381250" y="937125"/>
            <a:ext cx="3443843" cy="435599"/>
          </a:xfrm>
          <a:prstGeom prst="rect">
            <a:avLst/>
          </a:prstGeom>
          <a:solidFill>
            <a:srgbClr val="F7ECD7"/>
          </a:solidFill>
        </p:spPr>
        <p:txBody>
          <a:bodyPr lIns="91425" tIns="91425" rIns="91425" bIns="91425" anchor="ctr" anchorCtr="0">
            <a:noAutofit/>
          </a:bodyPr>
          <a:lstStyle/>
          <a:p>
            <a:pPr lvl="0"/>
            <a:r>
              <a:rPr lang="en-US" i="1" dirty="0" smtClean="0"/>
              <a:t>Problem Formalization</a:t>
            </a:r>
            <a:endParaRPr lang="en" dirty="0"/>
          </a:p>
        </p:txBody>
      </p:sp>
      <p:grpSp>
        <p:nvGrpSpPr>
          <p:cNvPr id="190" name="Shape 190"/>
          <p:cNvGrpSpPr/>
          <p:nvPr/>
        </p:nvGrpSpPr>
        <p:grpSpPr>
          <a:xfrm>
            <a:off x="916458" y="1019750"/>
            <a:ext cx="214624" cy="214624"/>
            <a:chOff x="2594050" y="1631825"/>
            <a:chExt cx="439625" cy="439625"/>
          </a:xfrm>
        </p:grpSpPr>
        <p:sp>
          <p:nvSpPr>
            <p:cNvPr id="191" name="Shape 191"/>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 name="Shape 192"/>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 name="Shape 193"/>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 name="Shape 194"/>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716" y="1462504"/>
            <a:ext cx="6877268" cy="2804696"/>
          </a:xfrm>
          <a:prstGeom prst="rect">
            <a:avLst/>
          </a:prstGeom>
        </p:spPr>
      </p:pic>
    </p:spTree>
    <p:extLst>
      <p:ext uri="{BB962C8B-B14F-4D97-AF65-F5344CB8AC3E}">
        <p14:creationId xmlns:p14="http://schemas.microsoft.com/office/powerpoint/2010/main" val="11820802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1381250" y="937125"/>
            <a:ext cx="3443843" cy="435599"/>
          </a:xfrm>
          <a:prstGeom prst="rect">
            <a:avLst/>
          </a:prstGeom>
          <a:solidFill>
            <a:srgbClr val="F7EEDE"/>
          </a:solidFill>
        </p:spPr>
        <p:txBody>
          <a:bodyPr lIns="91425" tIns="91425" rIns="91425" bIns="91425" anchor="ctr" anchorCtr="0">
            <a:noAutofit/>
          </a:bodyPr>
          <a:lstStyle/>
          <a:p>
            <a:pPr lvl="0"/>
            <a:r>
              <a:rPr lang="en-US" i="1" dirty="0" smtClean="0"/>
              <a:t>Pool of Constraints</a:t>
            </a:r>
            <a:endParaRPr lang="en" dirty="0"/>
          </a:p>
        </p:txBody>
      </p:sp>
      <p:grpSp>
        <p:nvGrpSpPr>
          <p:cNvPr id="190" name="Shape 190"/>
          <p:cNvGrpSpPr/>
          <p:nvPr/>
        </p:nvGrpSpPr>
        <p:grpSpPr>
          <a:xfrm>
            <a:off x="916458" y="1019750"/>
            <a:ext cx="214624" cy="214624"/>
            <a:chOff x="2594050" y="1631825"/>
            <a:chExt cx="439625" cy="439625"/>
          </a:xfrm>
        </p:grpSpPr>
        <p:sp>
          <p:nvSpPr>
            <p:cNvPr id="191" name="Shape 191"/>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 name="Shape 192"/>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 name="Shape 193"/>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 name="Shape 194"/>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8" name="Shape 111"/>
          <p:cNvSpPr txBox="1">
            <a:spLocks/>
          </p:cNvSpPr>
          <p:nvPr/>
        </p:nvSpPr>
        <p:spPr>
          <a:xfrm>
            <a:off x="916458" y="1372725"/>
            <a:ext cx="2704783" cy="3667448"/>
          </a:xfrm>
          <a:prstGeom prst="rect">
            <a:avLst/>
          </a:prstGeom>
          <a:noFill/>
          <a:ln>
            <a:noFill/>
          </a:ln>
        </p:spPr>
        <p:txBody>
          <a:bodyPr lIns="91425" tIns="91425" rIns="91425" bIns="91425" numCol="1"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a:lnSpc>
                <a:spcPct val="150000"/>
              </a:lnSpc>
              <a:buFont typeface="Quattrocento Sans"/>
              <a:buNone/>
            </a:pPr>
            <a:r>
              <a:rPr lang="en-US" dirty="0" smtClean="0">
                <a:solidFill>
                  <a:srgbClr val="C00000"/>
                </a:solidFill>
              </a:rPr>
              <a:t>Hard Constraints</a:t>
            </a:r>
            <a:endParaRPr lang="en-US" dirty="0" smtClean="0">
              <a:solidFill>
                <a:srgbClr val="C00000"/>
              </a:solidFill>
            </a:endParaRPr>
          </a:p>
          <a:p>
            <a:pPr algn="just">
              <a:lnSpc>
                <a:spcPct val="150000"/>
              </a:lnSpc>
            </a:pPr>
            <a:r>
              <a:rPr lang="en-US" sz="1200" dirty="0" smtClean="0">
                <a:solidFill>
                  <a:schemeClr val="tx1"/>
                </a:solidFill>
              </a:rPr>
              <a:t> </a:t>
            </a:r>
            <a:r>
              <a:rPr lang="en-US" sz="1200" dirty="0"/>
              <a:t>All exams (i.e. variables) must be scheduled </a:t>
            </a:r>
            <a:endParaRPr lang="en-US" sz="1200" dirty="0" smtClean="0"/>
          </a:p>
          <a:p>
            <a:pPr lvl="0"/>
            <a:r>
              <a:rPr lang="en-US" sz="1200" dirty="0" smtClean="0"/>
              <a:t> capacity </a:t>
            </a:r>
            <a:r>
              <a:rPr lang="en-US" sz="1200" dirty="0"/>
              <a:t>for any exam room </a:t>
            </a:r>
            <a:r>
              <a:rPr lang="en-US" sz="1200" dirty="0" smtClean="0"/>
              <a:t>around </a:t>
            </a:r>
            <a:r>
              <a:rPr lang="en-US" sz="1200" dirty="0"/>
              <a:t>twice the number of students taking the </a:t>
            </a:r>
            <a:r>
              <a:rPr lang="en-US" sz="1200" dirty="0" smtClean="0"/>
              <a:t>exam</a:t>
            </a:r>
          </a:p>
          <a:p>
            <a:r>
              <a:rPr lang="en-US" sz="1200" dirty="0" smtClean="0"/>
              <a:t> Each </a:t>
            </a:r>
            <a:r>
              <a:rPr lang="en-US" sz="1200" dirty="0"/>
              <a:t>student can have one exam only at given slot</a:t>
            </a:r>
            <a:r>
              <a:rPr lang="en-US" sz="1200" dirty="0" smtClean="0"/>
              <a:t>.</a:t>
            </a:r>
          </a:p>
          <a:p>
            <a:r>
              <a:rPr lang="en-US" sz="1200" dirty="0" smtClean="0"/>
              <a:t> Each </a:t>
            </a:r>
            <a:r>
              <a:rPr lang="en-US" sz="1200" dirty="0"/>
              <a:t>Student at most can have two exam at one day. </a:t>
            </a:r>
          </a:p>
          <a:p>
            <a:r>
              <a:rPr lang="en-US" sz="1200" dirty="0" smtClean="0"/>
              <a:t> No </a:t>
            </a:r>
            <a:r>
              <a:rPr lang="en-US" sz="1200" dirty="0"/>
              <a:t>more than three exams in two consecutive days for any student</a:t>
            </a:r>
          </a:p>
          <a:p>
            <a:pPr lvl="0"/>
            <a:endParaRPr lang="en-US" sz="1200" dirty="0"/>
          </a:p>
          <a:p>
            <a:pPr algn="just">
              <a:lnSpc>
                <a:spcPct val="150000"/>
              </a:lnSpc>
            </a:pPr>
            <a:endParaRPr lang="en-US" sz="1200" dirty="0" smtClean="0">
              <a:solidFill>
                <a:schemeClr val="tx1"/>
              </a:solidFill>
            </a:endParaRPr>
          </a:p>
          <a:p>
            <a:pPr algn="just">
              <a:lnSpc>
                <a:spcPct val="150000"/>
              </a:lnSpc>
              <a:buFont typeface="Quattrocento Sans"/>
              <a:buNone/>
            </a:pPr>
            <a:endParaRPr lang="en-US" sz="1200" dirty="0" smtClean="0">
              <a:solidFill>
                <a:schemeClr val="tx1"/>
              </a:solidFill>
            </a:endParaRPr>
          </a:p>
          <a:p>
            <a:pPr algn="just">
              <a:lnSpc>
                <a:spcPct val="150000"/>
              </a:lnSpc>
              <a:buFont typeface="Quattrocento Sans"/>
              <a:buNone/>
            </a:pPr>
            <a:endParaRPr lang="en-US" sz="1200" dirty="0" smtClean="0">
              <a:solidFill>
                <a:schemeClr val="tx1"/>
              </a:solidFill>
            </a:endParaRPr>
          </a:p>
        </p:txBody>
      </p:sp>
      <p:sp>
        <p:nvSpPr>
          <p:cNvPr id="9" name="Shape 111"/>
          <p:cNvSpPr txBox="1">
            <a:spLocks/>
          </p:cNvSpPr>
          <p:nvPr/>
        </p:nvSpPr>
        <p:spPr>
          <a:xfrm>
            <a:off x="5108251" y="1372724"/>
            <a:ext cx="2704783" cy="3112200"/>
          </a:xfrm>
          <a:prstGeom prst="rect">
            <a:avLst/>
          </a:prstGeom>
          <a:noFill/>
          <a:ln>
            <a:noFill/>
          </a:ln>
        </p:spPr>
        <p:txBody>
          <a:bodyPr lIns="91425" tIns="91425" rIns="91425" bIns="91425" numCol="1"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a:lnSpc>
                <a:spcPct val="150000"/>
              </a:lnSpc>
              <a:buFont typeface="Quattrocento Sans"/>
              <a:buNone/>
            </a:pPr>
            <a:r>
              <a:rPr lang="en-US" dirty="0" smtClean="0">
                <a:solidFill>
                  <a:schemeClr val="accent3"/>
                </a:solidFill>
              </a:rPr>
              <a:t>Soft Constraints</a:t>
            </a:r>
            <a:endParaRPr lang="en-US" sz="1100" dirty="0" smtClean="0">
              <a:solidFill>
                <a:schemeClr val="accent3"/>
              </a:solidFill>
            </a:endParaRPr>
          </a:p>
          <a:p>
            <a:pPr algn="just">
              <a:lnSpc>
                <a:spcPct val="150000"/>
              </a:lnSpc>
            </a:pPr>
            <a:r>
              <a:rPr lang="en-US" sz="1200" dirty="0" smtClean="0">
                <a:solidFill>
                  <a:schemeClr val="tx1"/>
                </a:solidFill>
              </a:rPr>
              <a:t> </a:t>
            </a:r>
            <a:r>
              <a:rPr lang="en-US" sz="1200" dirty="0"/>
              <a:t>The average exams per day for exams period should be convergent. </a:t>
            </a:r>
            <a:endParaRPr lang="en-US" sz="1200" dirty="0" smtClean="0">
              <a:solidFill>
                <a:schemeClr val="tx1"/>
              </a:solidFill>
            </a:endParaRPr>
          </a:p>
          <a:p>
            <a:pPr algn="just">
              <a:lnSpc>
                <a:spcPct val="150000"/>
              </a:lnSpc>
            </a:pPr>
            <a:r>
              <a:rPr lang="en-US" sz="1200" dirty="0" smtClean="0"/>
              <a:t> At </a:t>
            </a:r>
            <a:r>
              <a:rPr lang="en-US" sz="1200" dirty="0"/>
              <a:t>most one exam per day for each student</a:t>
            </a:r>
            <a:r>
              <a:rPr lang="en-US" sz="1200" dirty="0" smtClean="0"/>
              <a:t>.</a:t>
            </a:r>
          </a:p>
          <a:p>
            <a:pPr algn="just">
              <a:lnSpc>
                <a:spcPct val="150000"/>
              </a:lnSpc>
            </a:pPr>
            <a:r>
              <a:rPr lang="en-US" sz="1200" dirty="0" smtClean="0"/>
              <a:t> Exams </a:t>
            </a:r>
            <a:r>
              <a:rPr lang="en-US" sz="1200" dirty="0"/>
              <a:t>that are assigned to multiple rooms should be in the same building.</a:t>
            </a:r>
            <a:endParaRPr lang="en-US" sz="1200" dirty="0" smtClean="0">
              <a:solidFill>
                <a:schemeClr val="tx1"/>
              </a:solidFill>
            </a:endParaRPr>
          </a:p>
          <a:p>
            <a:pPr algn="just">
              <a:lnSpc>
                <a:spcPct val="150000"/>
              </a:lnSpc>
              <a:buFont typeface="Quattrocento Sans"/>
              <a:buNone/>
            </a:pPr>
            <a:endParaRPr lang="en-US" sz="1100" dirty="0" smtClean="0">
              <a:solidFill>
                <a:schemeClr val="tx1"/>
              </a:solidFill>
            </a:endParaRPr>
          </a:p>
          <a:p>
            <a:pPr algn="just">
              <a:lnSpc>
                <a:spcPct val="150000"/>
              </a:lnSpc>
              <a:buFont typeface="Quattrocento Sans"/>
              <a:buNone/>
            </a:pPr>
            <a:endParaRPr lang="en-US" sz="1100" dirty="0" smtClean="0">
              <a:solidFill>
                <a:schemeClr val="tx1"/>
              </a:solidFill>
            </a:endParaRPr>
          </a:p>
        </p:txBody>
      </p:sp>
    </p:spTree>
    <p:extLst>
      <p:ext uri="{BB962C8B-B14F-4D97-AF65-F5344CB8AC3E}">
        <p14:creationId xmlns:p14="http://schemas.microsoft.com/office/powerpoint/2010/main" val="1893562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395535" y="908963"/>
            <a:ext cx="5076703" cy="435599"/>
          </a:xfrm>
          <a:prstGeom prst="rect">
            <a:avLst/>
          </a:prstGeom>
          <a:solidFill>
            <a:srgbClr val="F8EFDF"/>
          </a:solidFill>
        </p:spPr>
        <p:txBody>
          <a:bodyPr lIns="91425" tIns="91425" rIns="91425" bIns="91425" anchor="ctr" anchorCtr="0">
            <a:noAutofit/>
          </a:bodyPr>
          <a:lstStyle/>
          <a:p>
            <a:pPr lvl="0"/>
            <a:r>
              <a:rPr lang="en-US" dirty="0" smtClean="0"/>
              <a:t>Presentation </a:t>
            </a:r>
            <a:r>
              <a:rPr lang="en-US" dirty="0" smtClean="0">
                <a:highlight>
                  <a:srgbClr val="FFCD00"/>
                </a:highlight>
              </a:rPr>
              <a:t>Outline</a:t>
            </a:r>
            <a:endParaRPr lang="en" dirty="0">
              <a:highlight>
                <a:srgbClr val="FFCD00"/>
              </a:highlight>
            </a:endParaRPr>
          </a:p>
        </p:txBody>
      </p:sp>
      <p:grpSp>
        <p:nvGrpSpPr>
          <p:cNvPr id="112" name="Shape 112"/>
          <p:cNvGrpSpPr/>
          <p:nvPr/>
        </p:nvGrpSpPr>
        <p:grpSpPr>
          <a:xfrm>
            <a:off x="916458" y="1019750"/>
            <a:ext cx="214624" cy="214624"/>
            <a:chOff x="2594050" y="1631825"/>
            <a:chExt cx="439625" cy="439625"/>
          </a:xfrm>
        </p:grpSpPr>
        <p:sp>
          <p:nvSpPr>
            <p:cNvPr id="113" name="Shape 113"/>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4" name="Picture 3"/>
          <p:cNvPicPr>
            <a:picLocks noChangeAspect="1"/>
          </p:cNvPicPr>
          <p:nvPr/>
        </p:nvPicPr>
        <p:blipFill>
          <a:blip r:embed="rId3"/>
          <a:stretch>
            <a:fillRect/>
          </a:stretch>
        </p:blipFill>
        <p:spPr>
          <a:xfrm>
            <a:off x="414337" y="1953001"/>
            <a:ext cx="3786187" cy="199273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p:cNvPicPr>
            <a:picLocks noChangeAspect="1"/>
          </p:cNvPicPr>
          <p:nvPr/>
        </p:nvPicPr>
        <p:blipFill>
          <a:blip r:embed="rId4"/>
          <a:stretch>
            <a:fillRect/>
          </a:stretch>
        </p:blipFill>
        <p:spPr>
          <a:xfrm>
            <a:off x="5129213" y="1953001"/>
            <a:ext cx="3786187" cy="19764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72524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1381250" y="1618700"/>
            <a:ext cx="3425400" cy="3231000"/>
          </a:xfrm>
          <a:prstGeom prst="rect">
            <a:avLst/>
          </a:prstGeom>
        </p:spPr>
        <p:txBody>
          <a:bodyPr lIns="91425" tIns="91425" rIns="91425" bIns="91425" anchor="t" anchorCtr="0">
            <a:noAutofit/>
          </a:bodyPr>
          <a:lstStyle/>
          <a:p>
            <a:pPr lvl="0" rtl="0">
              <a:spcBef>
                <a:spcPts val="0"/>
              </a:spcBef>
              <a:buNone/>
            </a:pPr>
            <a:r>
              <a:rPr lang="en" b="1" dirty="0" smtClean="0">
                <a:highlight>
                  <a:srgbClr val="FFCD00"/>
                </a:highlight>
              </a:rPr>
              <a:t>Dynamic score</a:t>
            </a:r>
          </a:p>
          <a:p>
            <a:pPr lvl="0" rtl="0">
              <a:spcBef>
                <a:spcPts val="0"/>
              </a:spcBef>
              <a:buNone/>
            </a:pPr>
            <a:endParaRPr lang="en" b="1" dirty="0">
              <a:highlight>
                <a:srgbClr val="FFCD00"/>
              </a:highlight>
            </a:endParaRPr>
          </a:p>
          <a:p>
            <a:pPr lvl="0" rtl="0">
              <a:spcBef>
                <a:spcPts val="0"/>
              </a:spcBef>
              <a:buNone/>
            </a:pPr>
            <a:endParaRPr lang="en" b="1" dirty="0" smtClean="0">
              <a:highlight>
                <a:srgbClr val="FFCD00"/>
              </a:highlight>
            </a:endParaRPr>
          </a:p>
          <a:p>
            <a:pPr lvl="0" rtl="0">
              <a:spcBef>
                <a:spcPts val="0"/>
              </a:spcBef>
              <a:buNone/>
            </a:pPr>
            <a:endParaRPr lang="en" b="1" dirty="0">
              <a:highlight>
                <a:srgbClr val="FFCD00"/>
              </a:highlight>
            </a:endParaRPr>
          </a:p>
        </p:txBody>
      </p:sp>
      <p:sp>
        <p:nvSpPr>
          <p:cNvPr id="142" name="Shape 142"/>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a:r>
              <a:rPr lang="en" dirty="0" smtClean="0"/>
              <a:t>Variable </a:t>
            </a:r>
            <a:r>
              <a:rPr lang="en-US" dirty="0"/>
              <a:t>Heuristic </a:t>
            </a:r>
            <a:endParaRPr lang="en" dirty="0"/>
          </a:p>
        </p:txBody>
      </p:sp>
      <p:sp>
        <p:nvSpPr>
          <p:cNvPr id="143" name="Shape 143"/>
          <p:cNvSpPr txBox="1">
            <a:spLocks noGrp="1"/>
          </p:cNvSpPr>
          <p:nvPr>
            <p:ph type="body" idx="2"/>
          </p:nvPr>
        </p:nvSpPr>
        <p:spPr>
          <a:xfrm>
            <a:off x="5718600" y="1618700"/>
            <a:ext cx="3425400" cy="3231000"/>
          </a:xfrm>
          <a:prstGeom prst="rect">
            <a:avLst/>
          </a:prstGeom>
        </p:spPr>
        <p:txBody>
          <a:bodyPr lIns="91425" tIns="91425" rIns="91425" bIns="91425" anchor="t" anchorCtr="0">
            <a:noAutofit/>
          </a:bodyPr>
          <a:lstStyle/>
          <a:p>
            <a:pPr lvl="0" rtl="0">
              <a:spcBef>
                <a:spcPts val="0"/>
              </a:spcBef>
              <a:buNone/>
            </a:pPr>
            <a:r>
              <a:rPr lang="en" b="1" dirty="0" smtClean="0">
                <a:highlight>
                  <a:srgbClr val="FFCD00"/>
                </a:highlight>
              </a:rPr>
              <a:t>Static score</a:t>
            </a:r>
            <a:endParaRPr lang="en" b="1" dirty="0">
              <a:highlight>
                <a:srgbClr val="FFCD00"/>
              </a:highlight>
            </a:endParaRPr>
          </a:p>
        </p:txBody>
      </p:sp>
      <p:grpSp>
        <p:nvGrpSpPr>
          <p:cNvPr id="144" name="Shape 144"/>
          <p:cNvGrpSpPr/>
          <p:nvPr/>
        </p:nvGrpSpPr>
        <p:grpSpPr>
          <a:xfrm>
            <a:off x="916458" y="1019750"/>
            <a:ext cx="214624" cy="214624"/>
            <a:chOff x="2594050" y="1631825"/>
            <a:chExt cx="439625" cy="439625"/>
          </a:xfrm>
        </p:grpSpPr>
        <p:sp>
          <p:nvSpPr>
            <p:cNvPr id="145" name="Shape 145"/>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aphicFrame>
        <p:nvGraphicFramePr>
          <p:cNvPr id="2" name="Diagram 1"/>
          <p:cNvGraphicFramePr/>
          <p:nvPr>
            <p:extLst>
              <p:ext uri="{D42A27DB-BD31-4B8C-83A1-F6EECF244321}">
                <p14:modId xmlns:p14="http://schemas.microsoft.com/office/powerpoint/2010/main" val="485446138"/>
              </p:ext>
            </p:extLst>
          </p:nvPr>
        </p:nvGraphicFramePr>
        <p:xfrm>
          <a:off x="675566" y="2354451"/>
          <a:ext cx="2992016" cy="24983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2375296037"/>
              </p:ext>
            </p:extLst>
          </p:nvPr>
        </p:nvGraphicFramePr>
        <p:xfrm>
          <a:off x="4373265" y="2545689"/>
          <a:ext cx="3870964" cy="230401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TextBox 3"/>
          <p:cNvSpPr txBox="1"/>
          <p:nvPr/>
        </p:nvSpPr>
        <p:spPr>
          <a:xfrm>
            <a:off x="5654562" y="3877056"/>
            <a:ext cx="1308371" cy="307777"/>
          </a:xfrm>
          <a:prstGeom prst="rect">
            <a:avLst/>
          </a:prstGeom>
          <a:noFill/>
        </p:spPr>
        <p:txBody>
          <a:bodyPr wrap="none" rtlCol="0">
            <a:spAutoFit/>
          </a:bodyPr>
          <a:lstStyle/>
          <a:p>
            <a:r>
              <a:rPr lang="en-US" b="1" dirty="0" smtClean="0"/>
              <a:t>Course Level</a:t>
            </a:r>
            <a:endParaRPr lang="en-US" b="1" dirty="0"/>
          </a:p>
        </p:txBody>
      </p:sp>
    </p:spTree>
    <p:extLst>
      <p:ext uri="{BB962C8B-B14F-4D97-AF65-F5344CB8AC3E}">
        <p14:creationId xmlns:p14="http://schemas.microsoft.com/office/powerpoint/2010/main" val="6171983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1381251" y="937125"/>
            <a:ext cx="2767238" cy="435599"/>
          </a:xfrm>
          <a:prstGeom prst="rect">
            <a:avLst/>
          </a:prstGeom>
          <a:solidFill>
            <a:srgbClr val="F8EFDF"/>
          </a:solidFill>
        </p:spPr>
        <p:txBody>
          <a:bodyPr lIns="91425" tIns="91425" rIns="91425" bIns="91425" anchor="ctr" anchorCtr="0">
            <a:noAutofit/>
          </a:bodyPr>
          <a:lstStyle/>
          <a:p>
            <a:pPr lvl="0"/>
            <a:r>
              <a:rPr lang="en-US" i="1" dirty="0" smtClean="0"/>
              <a:t>So Far?</a:t>
            </a:r>
            <a:endParaRPr lang="en" dirty="0"/>
          </a:p>
        </p:txBody>
      </p:sp>
      <p:sp>
        <p:nvSpPr>
          <p:cNvPr id="187" name="Shape 187"/>
          <p:cNvSpPr/>
          <p:nvPr/>
        </p:nvSpPr>
        <p:spPr>
          <a:xfrm>
            <a:off x="3595323" y="1808525"/>
            <a:ext cx="2399100" cy="2399100"/>
          </a:xfrm>
          <a:prstGeom prst="ellipse">
            <a:avLst/>
          </a:prstGeom>
          <a:solidFill>
            <a:srgbClr val="FFCD00"/>
          </a:solidFill>
          <a:ln>
            <a:noFill/>
          </a:ln>
        </p:spPr>
        <p:txBody>
          <a:bodyPr lIns="91425" tIns="91425" rIns="91425" bIns="91425" anchor="ctr" anchorCtr="0">
            <a:noAutofit/>
          </a:bodyPr>
          <a:lstStyle/>
          <a:p>
            <a:pPr lvl="0" algn="ctr">
              <a:spcBef>
                <a:spcPts val="0"/>
              </a:spcBef>
              <a:buNone/>
            </a:pPr>
            <a:r>
              <a:rPr lang="en" sz="2400" b="1" dirty="0" smtClean="0">
                <a:latin typeface="Quattrocento Sans"/>
                <a:ea typeface="Quattrocento Sans"/>
                <a:cs typeface="Quattrocento Sans"/>
                <a:sym typeface="Quattrocento Sans"/>
              </a:rPr>
              <a:t>Constraints</a:t>
            </a:r>
            <a:endParaRPr lang="en" sz="1800" b="1" dirty="0">
              <a:latin typeface="Quattrocento Sans"/>
              <a:ea typeface="Quattrocento Sans"/>
              <a:cs typeface="Quattrocento Sans"/>
              <a:sym typeface="Quattrocento Sans"/>
            </a:endParaRPr>
          </a:p>
        </p:txBody>
      </p:sp>
      <p:sp>
        <p:nvSpPr>
          <p:cNvPr id="188" name="Shape 188"/>
          <p:cNvSpPr/>
          <p:nvPr/>
        </p:nvSpPr>
        <p:spPr>
          <a:xfrm>
            <a:off x="1545800" y="1808525"/>
            <a:ext cx="2399100" cy="2399100"/>
          </a:xfrm>
          <a:prstGeom prst="ellipse">
            <a:avLst/>
          </a:prstGeom>
          <a:solidFill>
            <a:srgbClr val="000000">
              <a:alpha val="7310"/>
            </a:srgbClr>
          </a:solidFill>
          <a:ln>
            <a:noFill/>
          </a:ln>
        </p:spPr>
        <p:txBody>
          <a:bodyPr lIns="91425" tIns="91425" rIns="91425" bIns="91425" anchor="ctr" anchorCtr="0">
            <a:noAutofit/>
          </a:bodyPr>
          <a:lstStyle/>
          <a:p>
            <a:pPr lvl="0" algn="ctr" rtl="0">
              <a:spcBef>
                <a:spcPts val="0"/>
              </a:spcBef>
              <a:buNone/>
            </a:pPr>
            <a:r>
              <a:rPr lang="en" sz="1800" dirty="0" smtClean="0">
                <a:latin typeface="Quattrocento Sans"/>
                <a:ea typeface="Quattrocento Sans"/>
                <a:cs typeface="Quattrocento Sans"/>
                <a:sym typeface="Quattrocento Sans"/>
              </a:rPr>
              <a:t>Variables</a:t>
            </a:r>
            <a:endParaRPr lang="en" sz="1800" dirty="0">
              <a:latin typeface="Quattrocento Sans"/>
              <a:ea typeface="Quattrocento Sans"/>
              <a:cs typeface="Quattrocento Sans"/>
              <a:sym typeface="Quattrocento Sans"/>
            </a:endParaRPr>
          </a:p>
        </p:txBody>
      </p:sp>
      <p:sp>
        <p:nvSpPr>
          <p:cNvPr id="189" name="Shape 189"/>
          <p:cNvSpPr/>
          <p:nvPr/>
        </p:nvSpPr>
        <p:spPr>
          <a:xfrm>
            <a:off x="5644847" y="1808525"/>
            <a:ext cx="2399100" cy="2399100"/>
          </a:xfrm>
          <a:prstGeom prst="ellipse">
            <a:avLst/>
          </a:prstGeom>
          <a:solidFill>
            <a:srgbClr val="000000">
              <a:alpha val="7310"/>
            </a:srgbClr>
          </a:solidFill>
          <a:ln>
            <a:noFill/>
          </a:ln>
        </p:spPr>
        <p:txBody>
          <a:bodyPr lIns="91425" tIns="91425" rIns="91425" bIns="91425" anchor="ctr" anchorCtr="0">
            <a:noAutofit/>
          </a:bodyPr>
          <a:lstStyle/>
          <a:p>
            <a:pPr lvl="0" algn="ctr" rtl="0">
              <a:spcBef>
                <a:spcPts val="0"/>
              </a:spcBef>
              <a:buNone/>
            </a:pPr>
            <a:r>
              <a:rPr lang="en" sz="1800" dirty="0" smtClean="0">
                <a:latin typeface="Quattrocento Sans"/>
                <a:ea typeface="Quattrocento Sans"/>
                <a:cs typeface="Quattrocento Sans"/>
                <a:sym typeface="Quattrocento Sans"/>
              </a:rPr>
              <a:t>Values</a:t>
            </a:r>
            <a:endParaRPr lang="en" sz="1800" dirty="0">
              <a:latin typeface="Quattrocento Sans"/>
              <a:ea typeface="Quattrocento Sans"/>
              <a:cs typeface="Quattrocento Sans"/>
              <a:sym typeface="Quattrocento Sans"/>
            </a:endParaRPr>
          </a:p>
        </p:txBody>
      </p:sp>
      <p:grpSp>
        <p:nvGrpSpPr>
          <p:cNvPr id="190" name="Shape 190"/>
          <p:cNvGrpSpPr/>
          <p:nvPr/>
        </p:nvGrpSpPr>
        <p:grpSpPr>
          <a:xfrm>
            <a:off x="916458" y="1019750"/>
            <a:ext cx="214624" cy="214624"/>
            <a:chOff x="2594050" y="1631825"/>
            <a:chExt cx="439625" cy="439625"/>
          </a:xfrm>
        </p:grpSpPr>
        <p:sp>
          <p:nvSpPr>
            <p:cNvPr id="191" name="Shape 191"/>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 name="Shape 192"/>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 name="Shape 193"/>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 name="Shape 194"/>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1" name="Shape 645"/>
          <p:cNvSpPr/>
          <p:nvPr/>
        </p:nvSpPr>
        <p:spPr>
          <a:xfrm>
            <a:off x="1545800" y="1808525"/>
            <a:ext cx="2399100" cy="2399100"/>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ln>
            <a:solidFill>
              <a:srgbClr val="00B050">
                <a:alpha val="50980"/>
              </a:srgbClr>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5338312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Shape 142"/>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a:r>
              <a:rPr lang="en" dirty="0" smtClean="0"/>
              <a:t>Value </a:t>
            </a:r>
            <a:r>
              <a:rPr lang="en-US" dirty="0"/>
              <a:t>Heuristic </a:t>
            </a:r>
            <a:endParaRPr lang="en" dirty="0"/>
          </a:p>
        </p:txBody>
      </p:sp>
      <p:grpSp>
        <p:nvGrpSpPr>
          <p:cNvPr id="144" name="Shape 144"/>
          <p:cNvGrpSpPr/>
          <p:nvPr/>
        </p:nvGrpSpPr>
        <p:grpSpPr>
          <a:xfrm>
            <a:off x="916458" y="1019750"/>
            <a:ext cx="214624" cy="214624"/>
            <a:chOff x="2594050" y="1631825"/>
            <a:chExt cx="439625" cy="439625"/>
          </a:xfrm>
        </p:grpSpPr>
        <p:sp>
          <p:nvSpPr>
            <p:cNvPr id="145" name="Shape 145"/>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aphicFrame>
        <p:nvGraphicFramePr>
          <p:cNvPr id="9" name="Diagram 8"/>
          <p:cNvGraphicFramePr/>
          <p:nvPr>
            <p:extLst>
              <p:ext uri="{D42A27DB-BD31-4B8C-83A1-F6EECF244321}">
                <p14:modId xmlns:p14="http://schemas.microsoft.com/office/powerpoint/2010/main" val="1123792606"/>
              </p:ext>
            </p:extLst>
          </p:nvPr>
        </p:nvGraphicFramePr>
        <p:xfrm>
          <a:off x="3463446" y="1212752"/>
          <a:ext cx="5362920" cy="36284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Shape 111"/>
          <p:cNvSpPr txBox="1">
            <a:spLocks/>
          </p:cNvSpPr>
          <p:nvPr/>
        </p:nvSpPr>
        <p:spPr>
          <a:xfrm>
            <a:off x="916458" y="1372725"/>
            <a:ext cx="2702641" cy="3667448"/>
          </a:xfrm>
          <a:prstGeom prst="rect">
            <a:avLst/>
          </a:prstGeom>
          <a:noFill/>
          <a:ln>
            <a:noFill/>
          </a:ln>
        </p:spPr>
        <p:txBody>
          <a:bodyPr lIns="91425" tIns="91425" rIns="91425" bIns="91425" numCol="1"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a:lnSpc>
                <a:spcPct val="150000"/>
              </a:lnSpc>
              <a:buFont typeface="Quattrocento Sans"/>
              <a:buNone/>
            </a:pPr>
            <a:r>
              <a:rPr lang="en-US" dirty="0" smtClean="0">
                <a:solidFill>
                  <a:schemeClr val="accent1"/>
                </a:solidFill>
              </a:rPr>
              <a:t>Goal</a:t>
            </a:r>
            <a:endParaRPr lang="en-US" dirty="0" smtClean="0">
              <a:solidFill>
                <a:schemeClr val="accent1"/>
              </a:solidFill>
            </a:endParaRPr>
          </a:p>
          <a:p>
            <a:pPr lvl="0" algn="just">
              <a:buNone/>
            </a:pPr>
            <a:r>
              <a:rPr lang="en-US" sz="1800" dirty="0" smtClean="0"/>
              <a:t>The Goal of this Heuristic is to choose the best Value (the best timeslot) out of all the available timeslots for the given exam. </a:t>
            </a:r>
            <a:endParaRPr lang="en-US" sz="1800" dirty="0"/>
          </a:p>
          <a:p>
            <a:pPr algn="just">
              <a:lnSpc>
                <a:spcPct val="150000"/>
              </a:lnSpc>
            </a:pPr>
            <a:endParaRPr lang="en-US" sz="1200" dirty="0" smtClean="0">
              <a:solidFill>
                <a:schemeClr val="tx1"/>
              </a:solidFill>
            </a:endParaRPr>
          </a:p>
          <a:p>
            <a:pPr algn="just">
              <a:lnSpc>
                <a:spcPct val="150000"/>
              </a:lnSpc>
              <a:buFont typeface="Quattrocento Sans"/>
              <a:buNone/>
            </a:pPr>
            <a:endParaRPr lang="en-US" sz="1200" dirty="0" smtClean="0">
              <a:solidFill>
                <a:schemeClr val="tx1"/>
              </a:solidFill>
            </a:endParaRPr>
          </a:p>
          <a:p>
            <a:pPr algn="just">
              <a:lnSpc>
                <a:spcPct val="150000"/>
              </a:lnSpc>
              <a:buFont typeface="Quattrocento Sans"/>
              <a:buNone/>
            </a:pPr>
            <a:endParaRPr lang="en-US" sz="1200" dirty="0" smtClean="0">
              <a:solidFill>
                <a:schemeClr val="tx1"/>
              </a:solidFill>
            </a:endParaRPr>
          </a:p>
        </p:txBody>
      </p:sp>
    </p:spTree>
    <p:extLst>
      <p:ext uri="{BB962C8B-B14F-4D97-AF65-F5344CB8AC3E}">
        <p14:creationId xmlns:p14="http://schemas.microsoft.com/office/powerpoint/2010/main" val="311007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7" name="Shape 187"/>
          <p:cNvSpPr/>
          <p:nvPr/>
        </p:nvSpPr>
        <p:spPr>
          <a:xfrm>
            <a:off x="3595323" y="1808525"/>
            <a:ext cx="2399100" cy="2399100"/>
          </a:xfrm>
          <a:prstGeom prst="ellipse">
            <a:avLst/>
          </a:prstGeom>
          <a:solidFill>
            <a:srgbClr val="FFCD00"/>
          </a:solidFill>
          <a:ln>
            <a:noFill/>
          </a:ln>
        </p:spPr>
        <p:txBody>
          <a:bodyPr lIns="91425" tIns="91425" rIns="91425" bIns="91425" anchor="ctr" anchorCtr="0">
            <a:noAutofit/>
          </a:bodyPr>
          <a:lstStyle/>
          <a:p>
            <a:pPr lvl="0" algn="ctr">
              <a:spcBef>
                <a:spcPts val="0"/>
              </a:spcBef>
              <a:buNone/>
            </a:pPr>
            <a:r>
              <a:rPr lang="en" sz="2400" b="1" dirty="0" smtClean="0">
                <a:latin typeface="Quattrocento Sans"/>
                <a:ea typeface="Quattrocento Sans"/>
                <a:cs typeface="Quattrocento Sans"/>
                <a:sym typeface="Quattrocento Sans"/>
              </a:rPr>
              <a:t>Constraints</a:t>
            </a:r>
            <a:endParaRPr lang="en" sz="1800" b="1" dirty="0">
              <a:latin typeface="Quattrocento Sans"/>
              <a:ea typeface="Quattrocento Sans"/>
              <a:cs typeface="Quattrocento Sans"/>
              <a:sym typeface="Quattrocento Sans"/>
            </a:endParaRPr>
          </a:p>
        </p:txBody>
      </p:sp>
      <p:sp>
        <p:nvSpPr>
          <p:cNvPr id="188" name="Shape 188"/>
          <p:cNvSpPr/>
          <p:nvPr/>
        </p:nvSpPr>
        <p:spPr>
          <a:xfrm>
            <a:off x="1545800" y="1808525"/>
            <a:ext cx="2399100" cy="2399100"/>
          </a:xfrm>
          <a:prstGeom prst="ellipse">
            <a:avLst/>
          </a:prstGeom>
          <a:solidFill>
            <a:srgbClr val="000000">
              <a:alpha val="7310"/>
            </a:srgbClr>
          </a:solidFill>
          <a:ln>
            <a:noFill/>
          </a:ln>
        </p:spPr>
        <p:txBody>
          <a:bodyPr lIns="91425" tIns="91425" rIns="91425" bIns="91425" anchor="ctr" anchorCtr="0">
            <a:noAutofit/>
          </a:bodyPr>
          <a:lstStyle/>
          <a:p>
            <a:pPr lvl="0" algn="ctr" rtl="0">
              <a:spcBef>
                <a:spcPts val="0"/>
              </a:spcBef>
              <a:buNone/>
            </a:pPr>
            <a:r>
              <a:rPr lang="en" sz="1800" dirty="0" smtClean="0">
                <a:latin typeface="Quattrocento Sans"/>
                <a:ea typeface="Quattrocento Sans"/>
                <a:cs typeface="Quattrocento Sans"/>
                <a:sym typeface="Quattrocento Sans"/>
              </a:rPr>
              <a:t>Variables</a:t>
            </a:r>
            <a:endParaRPr lang="en" sz="1800" dirty="0">
              <a:latin typeface="Quattrocento Sans"/>
              <a:ea typeface="Quattrocento Sans"/>
              <a:cs typeface="Quattrocento Sans"/>
              <a:sym typeface="Quattrocento Sans"/>
            </a:endParaRPr>
          </a:p>
        </p:txBody>
      </p:sp>
      <p:sp>
        <p:nvSpPr>
          <p:cNvPr id="189" name="Shape 189"/>
          <p:cNvSpPr/>
          <p:nvPr/>
        </p:nvSpPr>
        <p:spPr>
          <a:xfrm>
            <a:off x="5644847" y="1808525"/>
            <a:ext cx="2399100" cy="2399100"/>
          </a:xfrm>
          <a:prstGeom prst="ellipse">
            <a:avLst/>
          </a:prstGeom>
          <a:solidFill>
            <a:srgbClr val="000000">
              <a:alpha val="7310"/>
            </a:srgbClr>
          </a:solidFill>
          <a:ln>
            <a:noFill/>
          </a:ln>
        </p:spPr>
        <p:txBody>
          <a:bodyPr lIns="91425" tIns="91425" rIns="91425" bIns="91425" anchor="ctr" anchorCtr="0">
            <a:noAutofit/>
          </a:bodyPr>
          <a:lstStyle/>
          <a:p>
            <a:pPr lvl="0" algn="ctr" rtl="0">
              <a:spcBef>
                <a:spcPts val="0"/>
              </a:spcBef>
              <a:buNone/>
            </a:pPr>
            <a:r>
              <a:rPr lang="en" sz="1800" dirty="0" smtClean="0">
                <a:latin typeface="Quattrocento Sans"/>
                <a:ea typeface="Quattrocento Sans"/>
                <a:cs typeface="Quattrocento Sans"/>
                <a:sym typeface="Quattrocento Sans"/>
              </a:rPr>
              <a:t>Values</a:t>
            </a:r>
            <a:endParaRPr lang="en" sz="1800" dirty="0">
              <a:latin typeface="Quattrocento Sans"/>
              <a:ea typeface="Quattrocento Sans"/>
              <a:cs typeface="Quattrocento Sans"/>
              <a:sym typeface="Quattrocento Sans"/>
            </a:endParaRPr>
          </a:p>
        </p:txBody>
      </p:sp>
      <p:grpSp>
        <p:nvGrpSpPr>
          <p:cNvPr id="190" name="Shape 190"/>
          <p:cNvGrpSpPr/>
          <p:nvPr/>
        </p:nvGrpSpPr>
        <p:grpSpPr>
          <a:xfrm>
            <a:off x="916458" y="1019750"/>
            <a:ext cx="214624" cy="214624"/>
            <a:chOff x="2594050" y="1631825"/>
            <a:chExt cx="439625" cy="439625"/>
          </a:xfrm>
        </p:grpSpPr>
        <p:sp>
          <p:nvSpPr>
            <p:cNvPr id="191" name="Shape 191"/>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 name="Shape 192"/>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 name="Shape 193"/>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 name="Shape 194"/>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1" name="Shape 645"/>
          <p:cNvSpPr/>
          <p:nvPr/>
        </p:nvSpPr>
        <p:spPr>
          <a:xfrm>
            <a:off x="1545800" y="1808525"/>
            <a:ext cx="2399100" cy="2399100"/>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ln>
            <a:solidFill>
              <a:srgbClr val="00B050">
                <a:alpha val="50980"/>
              </a:srgbClr>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91425" tIns="91425" rIns="91425" bIns="91425" anchor="ctr" anchorCtr="0">
            <a:noAutofit/>
          </a:bodyPr>
          <a:lstStyle/>
          <a:p>
            <a:pPr lvl="0">
              <a:spcBef>
                <a:spcPts val="0"/>
              </a:spcBef>
              <a:buNone/>
            </a:pPr>
            <a:endParaRPr/>
          </a:p>
        </p:txBody>
      </p:sp>
      <p:sp>
        <p:nvSpPr>
          <p:cNvPr id="13" name="Shape 645"/>
          <p:cNvSpPr/>
          <p:nvPr/>
        </p:nvSpPr>
        <p:spPr>
          <a:xfrm>
            <a:off x="5644847" y="1808525"/>
            <a:ext cx="2399100" cy="2399100"/>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ln>
            <a:solidFill>
              <a:srgbClr val="00B050">
                <a:alpha val="52157"/>
              </a:srgbClr>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91425" tIns="91425" rIns="91425" bIns="91425" anchor="ctr" anchorCtr="0">
            <a:noAutofit/>
          </a:bodyPr>
          <a:lstStyle/>
          <a:p>
            <a:pPr lvl="0">
              <a:spcBef>
                <a:spcPts val="0"/>
              </a:spcBef>
              <a:buNone/>
            </a:pPr>
            <a:endParaRPr/>
          </a:p>
        </p:txBody>
      </p:sp>
      <p:sp>
        <p:nvSpPr>
          <p:cNvPr id="15" name="Shape 186"/>
          <p:cNvSpPr txBox="1">
            <a:spLocks/>
          </p:cNvSpPr>
          <p:nvPr/>
        </p:nvSpPr>
        <p:spPr>
          <a:xfrm>
            <a:off x="1381251" y="937125"/>
            <a:ext cx="2767238" cy="435599"/>
          </a:xfrm>
          <a:prstGeom prst="rect">
            <a:avLst/>
          </a:prstGeom>
          <a:solidFill>
            <a:srgbClr val="F8EFDF"/>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SzPct val="100000"/>
              <a:buFont typeface="Lora"/>
              <a:buNone/>
              <a:defRPr sz="2000" b="1" i="0" u="none" strike="noStrike" cap="none">
                <a:solidFill>
                  <a:srgbClr val="000000"/>
                </a:solidFill>
                <a:latin typeface="Lora"/>
                <a:ea typeface="Lora"/>
                <a:cs typeface="Lora"/>
                <a:sym typeface="Lora"/>
              </a:defRPr>
            </a:lvl1pPr>
            <a:lvl2pPr lvl="1">
              <a:spcBef>
                <a:spcPts val="0"/>
              </a:spcBef>
              <a:buSzPct val="100000"/>
              <a:buFont typeface="Lora"/>
              <a:buNone/>
              <a:defRPr sz="2000" b="1">
                <a:latin typeface="Lora"/>
                <a:ea typeface="Lora"/>
                <a:cs typeface="Lora"/>
                <a:sym typeface="Lora"/>
              </a:defRPr>
            </a:lvl2pPr>
            <a:lvl3pPr lvl="2">
              <a:spcBef>
                <a:spcPts val="0"/>
              </a:spcBef>
              <a:buSzPct val="100000"/>
              <a:buFont typeface="Lora"/>
              <a:buNone/>
              <a:defRPr sz="2000" b="1">
                <a:latin typeface="Lora"/>
                <a:ea typeface="Lora"/>
                <a:cs typeface="Lora"/>
                <a:sym typeface="Lora"/>
              </a:defRPr>
            </a:lvl3pPr>
            <a:lvl4pPr lvl="3">
              <a:spcBef>
                <a:spcPts val="0"/>
              </a:spcBef>
              <a:buSzPct val="100000"/>
              <a:buFont typeface="Lora"/>
              <a:buNone/>
              <a:defRPr sz="2000" b="1">
                <a:latin typeface="Lora"/>
                <a:ea typeface="Lora"/>
                <a:cs typeface="Lora"/>
                <a:sym typeface="Lora"/>
              </a:defRPr>
            </a:lvl4pPr>
            <a:lvl5pPr lvl="4">
              <a:spcBef>
                <a:spcPts val="0"/>
              </a:spcBef>
              <a:buSzPct val="100000"/>
              <a:buFont typeface="Lora"/>
              <a:buNone/>
              <a:defRPr sz="2000" b="1">
                <a:latin typeface="Lora"/>
                <a:ea typeface="Lora"/>
                <a:cs typeface="Lora"/>
                <a:sym typeface="Lora"/>
              </a:defRPr>
            </a:lvl5pPr>
            <a:lvl6pPr lvl="5">
              <a:spcBef>
                <a:spcPts val="0"/>
              </a:spcBef>
              <a:buSzPct val="100000"/>
              <a:buFont typeface="Lora"/>
              <a:buNone/>
              <a:defRPr sz="2000" b="1">
                <a:latin typeface="Lora"/>
                <a:ea typeface="Lora"/>
                <a:cs typeface="Lora"/>
                <a:sym typeface="Lora"/>
              </a:defRPr>
            </a:lvl6pPr>
            <a:lvl7pPr lvl="6">
              <a:spcBef>
                <a:spcPts val="0"/>
              </a:spcBef>
              <a:buSzPct val="100000"/>
              <a:buFont typeface="Lora"/>
              <a:buNone/>
              <a:defRPr sz="2000" b="1">
                <a:latin typeface="Lora"/>
                <a:ea typeface="Lora"/>
                <a:cs typeface="Lora"/>
                <a:sym typeface="Lora"/>
              </a:defRPr>
            </a:lvl7pPr>
            <a:lvl8pPr lvl="7">
              <a:spcBef>
                <a:spcPts val="0"/>
              </a:spcBef>
              <a:buSzPct val="100000"/>
              <a:buFont typeface="Lora"/>
              <a:buNone/>
              <a:defRPr sz="2000" b="1">
                <a:latin typeface="Lora"/>
                <a:ea typeface="Lora"/>
                <a:cs typeface="Lora"/>
                <a:sym typeface="Lora"/>
              </a:defRPr>
            </a:lvl8pPr>
            <a:lvl9pPr lvl="8">
              <a:spcBef>
                <a:spcPts val="0"/>
              </a:spcBef>
              <a:buSzPct val="100000"/>
              <a:buFont typeface="Lora"/>
              <a:buNone/>
              <a:defRPr sz="2000" b="1">
                <a:latin typeface="Lora"/>
                <a:ea typeface="Lora"/>
                <a:cs typeface="Lora"/>
                <a:sym typeface="Lora"/>
              </a:defRPr>
            </a:lvl9pPr>
          </a:lstStyle>
          <a:p>
            <a:r>
              <a:rPr lang="en-US" i="1" smtClean="0"/>
              <a:t>So Far?</a:t>
            </a:r>
            <a:endParaRPr lang="en" dirty="0"/>
          </a:p>
        </p:txBody>
      </p:sp>
    </p:spTree>
    <p:extLst>
      <p:ext uri="{BB962C8B-B14F-4D97-AF65-F5344CB8AC3E}">
        <p14:creationId xmlns:p14="http://schemas.microsoft.com/office/powerpoint/2010/main" val="17724110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1" y="1"/>
            <a:ext cx="4821238" cy="1434164"/>
          </a:xfrm>
          <a:prstGeom prst="rect">
            <a:avLst/>
          </a:prstGeom>
          <a:solidFill>
            <a:srgbClr val="F8EFDF"/>
          </a:solidFill>
        </p:spPr>
        <p:txBody>
          <a:bodyPr lIns="91425" tIns="91425" rIns="91425" bIns="91425" anchor="ctr" anchorCtr="0">
            <a:noAutofit/>
          </a:bodyPr>
          <a:lstStyle/>
          <a:p>
            <a:pPr lvl="0"/>
            <a:r>
              <a:rPr lang="en-US" i="1" dirty="0" smtClean="0"/>
              <a:t>  Algorithm – with Arc Consistency</a:t>
            </a:r>
            <a:endParaRPr lang="en" dirty="0"/>
          </a:p>
        </p:txBody>
      </p:sp>
      <p:pic>
        <p:nvPicPr>
          <p:cNvPr id="14" name="Picture 13"/>
          <p:cNvPicPr/>
          <p:nvPr/>
        </p:nvPicPr>
        <p:blipFill>
          <a:blip r:embed="rId3">
            <a:extLst>
              <a:ext uri="{28A0092B-C50C-407E-A947-70E740481C1C}">
                <a14:useLocalDpi xmlns:a14="http://schemas.microsoft.com/office/drawing/2010/main" val="0"/>
              </a:ext>
            </a:extLst>
          </a:blip>
          <a:stretch>
            <a:fillRect/>
          </a:stretch>
        </p:blipFill>
        <p:spPr>
          <a:xfrm>
            <a:off x="5418005" y="0"/>
            <a:ext cx="3725995" cy="51532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Shape 111"/>
          <p:cNvSpPr txBox="1">
            <a:spLocks/>
          </p:cNvSpPr>
          <p:nvPr/>
        </p:nvSpPr>
        <p:spPr>
          <a:xfrm>
            <a:off x="462916" y="1028911"/>
            <a:ext cx="2997174" cy="3667448"/>
          </a:xfrm>
          <a:prstGeom prst="rect">
            <a:avLst/>
          </a:prstGeom>
          <a:noFill/>
          <a:ln>
            <a:noFill/>
          </a:ln>
        </p:spPr>
        <p:txBody>
          <a:bodyPr lIns="91425" tIns="91425" rIns="91425" bIns="91425" numCol="1"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a:lnSpc>
                <a:spcPct val="150000"/>
              </a:lnSpc>
              <a:buFont typeface="Quattrocento Sans"/>
              <a:buNone/>
            </a:pPr>
            <a:r>
              <a:rPr lang="en-US" dirty="0" smtClean="0">
                <a:solidFill>
                  <a:schemeClr val="accent1"/>
                </a:solidFill>
              </a:rPr>
              <a:t>Goal</a:t>
            </a:r>
            <a:endParaRPr lang="en-US" dirty="0" smtClean="0">
              <a:solidFill>
                <a:schemeClr val="accent1"/>
              </a:solidFill>
            </a:endParaRPr>
          </a:p>
          <a:p>
            <a:pPr lvl="0" algn="just">
              <a:buNone/>
            </a:pPr>
            <a:r>
              <a:rPr lang="en-US" sz="1800" dirty="0" smtClean="0"/>
              <a:t>The Goal of Arc consistency is to make sure that we always have a solution path. </a:t>
            </a:r>
          </a:p>
          <a:p>
            <a:pPr lvl="0" algn="just">
              <a:buNone/>
            </a:pPr>
            <a:endParaRPr lang="en-US" sz="1800" dirty="0"/>
          </a:p>
          <a:p>
            <a:pPr lvl="0" algn="just">
              <a:buNone/>
            </a:pPr>
            <a:r>
              <a:rPr lang="en-US" sz="1800" dirty="0" smtClean="0"/>
              <a:t>Otherwise, </a:t>
            </a:r>
            <a:r>
              <a:rPr lang="en-US" sz="1800" dirty="0" smtClean="0">
                <a:solidFill>
                  <a:srgbClr val="FF0000"/>
                </a:solidFill>
              </a:rPr>
              <a:t>BACKTRACK</a:t>
            </a:r>
            <a:r>
              <a:rPr lang="en-US" sz="1800" dirty="0" smtClean="0"/>
              <a:t>!</a:t>
            </a:r>
            <a:endParaRPr lang="en-US" sz="1800" dirty="0"/>
          </a:p>
          <a:p>
            <a:pPr algn="just">
              <a:lnSpc>
                <a:spcPct val="150000"/>
              </a:lnSpc>
            </a:pPr>
            <a:endParaRPr lang="en-US" sz="1200" dirty="0" smtClean="0">
              <a:solidFill>
                <a:schemeClr val="tx1"/>
              </a:solidFill>
            </a:endParaRPr>
          </a:p>
          <a:p>
            <a:pPr algn="just">
              <a:lnSpc>
                <a:spcPct val="150000"/>
              </a:lnSpc>
              <a:buFont typeface="Quattrocento Sans"/>
              <a:buNone/>
            </a:pPr>
            <a:endParaRPr lang="en-US" sz="1200" dirty="0" smtClean="0">
              <a:solidFill>
                <a:schemeClr val="tx1"/>
              </a:solidFill>
            </a:endParaRPr>
          </a:p>
          <a:p>
            <a:pPr algn="just">
              <a:lnSpc>
                <a:spcPct val="150000"/>
              </a:lnSpc>
              <a:buFont typeface="Quattrocento Sans"/>
              <a:buNone/>
            </a:pPr>
            <a:endParaRPr lang="en-US" sz="1200" dirty="0" smtClean="0">
              <a:solidFill>
                <a:schemeClr val="tx1"/>
              </a:solidFill>
            </a:endParaRPr>
          </a:p>
        </p:txBody>
      </p:sp>
    </p:spTree>
    <p:extLst>
      <p:ext uri="{BB962C8B-B14F-4D97-AF65-F5344CB8AC3E}">
        <p14:creationId xmlns:p14="http://schemas.microsoft.com/office/powerpoint/2010/main" val="27271912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1381250" y="937125"/>
            <a:ext cx="4613173" cy="435599"/>
          </a:xfrm>
          <a:prstGeom prst="rect">
            <a:avLst/>
          </a:prstGeom>
          <a:solidFill>
            <a:srgbClr val="F7ECD7"/>
          </a:solidFill>
        </p:spPr>
        <p:txBody>
          <a:bodyPr lIns="91425" tIns="91425" rIns="91425" bIns="91425" anchor="ctr" anchorCtr="0">
            <a:noAutofit/>
          </a:bodyPr>
          <a:lstStyle/>
          <a:p>
            <a:pPr lvl="0"/>
            <a:r>
              <a:rPr lang="en-US" i="1" dirty="0" smtClean="0"/>
              <a:t>Representing the Problem as a Graph</a:t>
            </a:r>
            <a:endParaRPr lang="en" dirty="0"/>
          </a:p>
        </p:txBody>
      </p:sp>
      <p:grpSp>
        <p:nvGrpSpPr>
          <p:cNvPr id="190" name="Shape 190"/>
          <p:cNvGrpSpPr/>
          <p:nvPr/>
        </p:nvGrpSpPr>
        <p:grpSpPr>
          <a:xfrm>
            <a:off x="916458" y="1019750"/>
            <a:ext cx="214624" cy="214624"/>
            <a:chOff x="2594050" y="1631825"/>
            <a:chExt cx="439625" cy="439625"/>
          </a:xfrm>
        </p:grpSpPr>
        <p:sp>
          <p:nvSpPr>
            <p:cNvPr id="191" name="Shape 191"/>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 name="Shape 192"/>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 name="Shape 193"/>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 name="Shape 194"/>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4" name="Shape 111"/>
          <p:cNvSpPr txBox="1">
            <a:spLocks/>
          </p:cNvSpPr>
          <p:nvPr/>
        </p:nvSpPr>
        <p:spPr>
          <a:xfrm>
            <a:off x="916458" y="1472195"/>
            <a:ext cx="1498316" cy="749550"/>
          </a:xfrm>
          <a:prstGeom prst="rect">
            <a:avLst/>
          </a:prstGeom>
          <a:noFill/>
          <a:ln>
            <a:noFill/>
          </a:ln>
        </p:spPr>
        <p:txBody>
          <a:bodyPr lIns="91425" tIns="91425" rIns="91425" bIns="91425" numCol="1"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a:lnSpc>
                <a:spcPct val="150000"/>
              </a:lnSpc>
              <a:buFont typeface="Quattrocento Sans"/>
              <a:buNone/>
            </a:pPr>
            <a:r>
              <a:rPr lang="en-US" dirty="0" smtClean="0">
                <a:solidFill>
                  <a:schemeClr val="accent1"/>
                </a:solidFill>
              </a:rPr>
              <a:t>The</a:t>
            </a:r>
            <a:r>
              <a:rPr lang="en-US" dirty="0" smtClean="0">
                <a:solidFill>
                  <a:srgbClr val="C00000"/>
                </a:solidFill>
              </a:rPr>
              <a:t> </a:t>
            </a:r>
            <a:r>
              <a:rPr lang="en-US" dirty="0" smtClean="0">
                <a:solidFill>
                  <a:schemeClr val="accent1"/>
                </a:solidFill>
              </a:rPr>
              <a:t>Node</a:t>
            </a:r>
            <a:endParaRPr lang="en-US" dirty="0" smtClean="0">
              <a:solidFill>
                <a:schemeClr val="accent1"/>
              </a:solidFill>
            </a:endParaRPr>
          </a:p>
          <a:p>
            <a:pPr lvl="0">
              <a:buNone/>
            </a:pPr>
            <a:endParaRPr lang="en-US" sz="1200" dirty="0"/>
          </a:p>
          <a:p>
            <a:pPr algn="just">
              <a:lnSpc>
                <a:spcPct val="150000"/>
              </a:lnSpc>
            </a:pPr>
            <a:endParaRPr lang="en-US" sz="1200" dirty="0" smtClean="0">
              <a:solidFill>
                <a:schemeClr val="tx1"/>
              </a:solidFill>
            </a:endParaRPr>
          </a:p>
          <a:p>
            <a:pPr algn="just">
              <a:lnSpc>
                <a:spcPct val="150000"/>
              </a:lnSpc>
              <a:buFont typeface="Quattrocento Sans"/>
              <a:buNone/>
            </a:pPr>
            <a:endParaRPr lang="en-US" sz="1200" dirty="0" smtClean="0">
              <a:solidFill>
                <a:schemeClr val="tx1"/>
              </a:solidFill>
            </a:endParaRPr>
          </a:p>
          <a:p>
            <a:pPr algn="just">
              <a:lnSpc>
                <a:spcPct val="150000"/>
              </a:lnSpc>
              <a:buFont typeface="Quattrocento Sans"/>
              <a:buNone/>
            </a:pPr>
            <a:endParaRPr lang="en-US" sz="1200" dirty="0" smtClean="0">
              <a:solidFill>
                <a:schemeClr val="tx1"/>
              </a:solidFill>
            </a:endParaRPr>
          </a:p>
        </p:txBody>
      </p:sp>
      <p:sp>
        <p:nvSpPr>
          <p:cNvPr id="15" name="Shape 111"/>
          <p:cNvSpPr txBox="1">
            <a:spLocks/>
          </p:cNvSpPr>
          <p:nvPr/>
        </p:nvSpPr>
        <p:spPr>
          <a:xfrm>
            <a:off x="5297934" y="1477487"/>
            <a:ext cx="2391919" cy="749550"/>
          </a:xfrm>
          <a:prstGeom prst="rect">
            <a:avLst/>
          </a:prstGeom>
          <a:noFill/>
          <a:ln>
            <a:noFill/>
          </a:ln>
        </p:spPr>
        <p:txBody>
          <a:bodyPr lIns="91425" tIns="91425" rIns="91425" bIns="91425" numCol="1"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a:lnSpc>
                <a:spcPct val="150000"/>
              </a:lnSpc>
              <a:buFont typeface="Quattrocento Sans"/>
              <a:buNone/>
            </a:pPr>
            <a:r>
              <a:rPr lang="en-US" dirty="0" smtClean="0">
                <a:solidFill>
                  <a:schemeClr val="accent1"/>
                </a:solidFill>
              </a:rPr>
              <a:t>The Constraints</a:t>
            </a:r>
            <a:endParaRPr lang="en-US" sz="1200" dirty="0" smtClean="0">
              <a:solidFill>
                <a:schemeClr val="accent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6058" y="2571185"/>
            <a:ext cx="5627942" cy="186925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182866"/>
            <a:ext cx="3298222" cy="2645893"/>
          </a:xfrm>
          <a:prstGeom prst="rect">
            <a:avLst/>
          </a:prstGeom>
        </p:spPr>
      </p:pic>
    </p:spTree>
    <p:extLst>
      <p:ext uri="{BB962C8B-B14F-4D97-AF65-F5344CB8AC3E}">
        <p14:creationId xmlns:p14="http://schemas.microsoft.com/office/powerpoint/2010/main" val="73699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 name="Oval 13"/>
          <p:cNvSpPr/>
          <p:nvPr/>
        </p:nvSpPr>
        <p:spPr>
          <a:xfrm>
            <a:off x="4202566" y="3186592"/>
            <a:ext cx="804863" cy="796925"/>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849976" y="1876854"/>
            <a:ext cx="804863" cy="796925"/>
          </a:xfrm>
          <a:prstGeom prst="ellipse">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Shape 142"/>
          <p:cNvSpPr txBox="1">
            <a:spLocks noGrp="1"/>
          </p:cNvSpPr>
          <p:nvPr>
            <p:ph type="title"/>
          </p:nvPr>
        </p:nvSpPr>
        <p:spPr>
          <a:xfrm>
            <a:off x="1381250" y="922668"/>
            <a:ext cx="4130550" cy="435599"/>
          </a:xfrm>
          <a:prstGeom prst="rect">
            <a:avLst/>
          </a:prstGeom>
          <a:solidFill>
            <a:srgbClr val="F8EFDF"/>
          </a:solidFill>
        </p:spPr>
        <p:txBody>
          <a:bodyPr lIns="91425" tIns="91425" rIns="91425" bIns="91425" anchor="ctr" anchorCtr="0">
            <a:noAutofit/>
          </a:bodyPr>
          <a:lstStyle/>
          <a:p>
            <a:pPr lvl="0"/>
            <a:r>
              <a:rPr lang="en-US" dirty="0" smtClean="0"/>
              <a:t>Example – at some point in time</a:t>
            </a:r>
            <a:endParaRPr lang="en" dirty="0"/>
          </a:p>
        </p:txBody>
      </p:sp>
      <p:grpSp>
        <p:nvGrpSpPr>
          <p:cNvPr id="144" name="Shape 144"/>
          <p:cNvGrpSpPr/>
          <p:nvPr/>
        </p:nvGrpSpPr>
        <p:grpSpPr>
          <a:xfrm>
            <a:off x="916458" y="1019750"/>
            <a:ext cx="214624" cy="214624"/>
            <a:chOff x="2594050" y="1631825"/>
            <a:chExt cx="439625" cy="439625"/>
          </a:xfrm>
        </p:grpSpPr>
        <p:sp>
          <p:nvSpPr>
            <p:cNvPr id="145" name="Shape 145"/>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0" name="Oval 9"/>
          <p:cNvSpPr/>
          <p:nvPr/>
        </p:nvSpPr>
        <p:spPr>
          <a:xfrm>
            <a:off x="2531519" y="1886212"/>
            <a:ext cx="801890" cy="796925"/>
          </a:xfrm>
          <a:prstGeom prst="ellipse">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526381" y="1893332"/>
            <a:ext cx="804863" cy="796925"/>
          </a:xfrm>
          <a:prstGeom prst="ellipse">
            <a:avLst/>
          </a:prstGeom>
          <a:solidFill>
            <a:srgbClr val="8BAB4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517471" y="1874864"/>
            <a:ext cx="829986" cy="8111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5" name="Oval 14"/>
          <p:cNvSpPr/>
          <p:nvPr/>
        </p:nvSpPr>
        <p:spPr>
          <a:xfrm>
            <a:off x="2665855" y="1696665"/>
            <a:ext cx="132080" cy="137160"/>
          </a:xfrm>
          <a:prstGeom prst="ellipse">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850999" y="1696665"/>
            <a:ext cx="132080" cy="137160"/>
          </a:xfrm>
          <a:prstGeom prst="ellipse">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045328" y="1696665"/>
            <a:ext cx="132080" cy="137160"/>
          </a:xfrm>
          <a:prstGeom prst="ellipse">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837415" y="1874864"/>
            <a:ext cx="829986" cy="8111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9" name="Oval 18"/>
          <p:cNvSpPr/>
          <p:nvPr/>
        </p:nvSpPr>
        <p:spPr>
          <a:xfrm>
            <a:off x="4177443" y="3186592"/>
            <a:ext cx="829986" cy="8111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20" name="Straight Connector 19"/>
          <p:cNvCxnSpPr>
            <a:stCxn id="13" idx="5"/>
            <a:endCxn id="19" idx="1"/>
          </p:cNvCxnSpPr>
          <p:nvPr/>
        </p:nvCxnSpPr>
        <p:spPr>
          <a:xfrm>
            <a:off x="3225908" y="2567255"/>
            <a:ext cx="1073084" cy="738132"/>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a:stCxn id="19" idx="7"/>
            <a:endCxn id="18" idx="3"/>
          </p:cNvCxnSpPr>
          <p:nvPr/>
        </p:nvCxnSpPr>
        <p:spPr>
          <a:xfrm flipV="1">
            <a:off x="4885880" y="2567255"/>
            <a:ext cx="1073084" cy="738132"/>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p:cNvCxnSpPr>
            <a:stCxn id="13" idx="6"/>
            <a:endCxn id="18" idx="2"/>
          </p:cNvCxnSpPr>
          <p:nvPr/>
        </p:nvCxnSpPr>
        <p:spPr>
          <a:xfrm>
            <a:off x="3347457" y="2280457"/>
            <a:ext cx="2489958" cy="0"/>
          </a:xfrm>
          <a:prstGeom prst="line">
            <a:avLst/>
          </a:prstGeom>
        </p:spPr>
        <p:style>
          <a:lnRef idx="3">
            <a:schemeClr val="dk1"/>
          </a:lnRef>
          <a:fillRef idx="0">
            <a:schemeClr val="dk1"/>
          </a:fillRef>
          <a:effectRef idx="2">
            <a:schemeClr val="dk1"/>
          </a:effectRef>
          <a:fontRef idx="minor">
            <a:schemeClr val="tx1"/>
          </a:fontRef>
        </p:style>
      </p:cxnSp>
      <p:sp>
        <p:nvSpPr>
          <p:cNvPr id="2" name="TextBox 1"/>
          <p:cNvSpPr txBox="1"/>
          <p:nvPr/>
        </p:nvSpPr>
        <p:spPr>
          <a:xfrm>
            <a:off x="6025004" y="4835723"/>
            <a:ext cx="3119765" cy="307777"/>
          </a:xfrm>
          <a:prstGeom prst="rect">
            <a:avLst/>
          </a:prstGeom>
          <a:noFill/>
        </p:spPr>
        <p:txBody>
          <a:bodyPr wrap="none" rtlCol="0">
            <a:spAutoFit/>
          </a:bodyPr>
          <a:lstStyle/>
          <a:p>
            <a:r>
              <a:rPr lang="en-US" dirty="0" smtClean="0"/>
              <a:t>Score = static score + dynamic score</a:t>
            </a:r>
            <a:endParaRPr lang="en-US" dirty="0"/>
          </a:p>
        </p:txBody>
      </p:sp>
      <p:sp>
        <p:nvSpPr>
          <p:cNvPr id="3" name="TextBox 2"/>
          <p:cNvSpPr txBox="1"/>
          <p:nvPr/>
        </p:nvSpPr>
        <p:spPr>
          <a:xfrm>
            <a:off x="237067" y="1583267"/>
            <a:ext cx="1524000" cy="461665"/>
          </a:xfrm>
          <a:prstGeom prst="rect">
            <a:avLst/>
          </a:prstGeom>
          <a:noFill/>
        </p:spPr>
        <p:txBody>
          <a:bodyPr wrap="square" rtlCol="0">
            <a:spAutoFit/>
          </a:bodyPr>
          <a:lstStyle/>
          <a:p>
            <a:r>
              <a:rPr lang="en-US" sz="1200" dirty="0" smtClean="0"/>
              <a:t>1. Choose Variable with Highest score</a:t>
            </a:r>
            <a:endParaRPr lang="en-US" sz="1200" dirty="0"/>
          </a:p>
        </p:txBody>
      </p:sp>
      <p:sp>
        <p:nvSpPr>
          <p:cNvPr id="30" name="TextBox 29"/>
          <p:cNvSpPr txBox="1"/>
          <p:nvPr/>
        </p:nvSpPr>
        <p:spPr>
          <a:xfrm>
            <a:off x="237067" y="2105590"/>
            <a:ext cx="1524000" cy="646331"/>
          </a:xfrm>
          <a:prstGeom prst="rect">
            <a:avLst/>
          </a:prstGeom>
          <a:noFill/>
        </p:spPr>
        <p:txBody>
          <a:bodyPr wrap="square" rtlCol="0">
            <a:spAutoFit/>
          </a:bodyPr>
          <a:lstStyle/>
          <a:p>
            <a:r>
              <a:rPr lang="en-US" sz="1200" dirty="0"/>
              <a:t>2</a:t>
            </a:r>
            <a:r>
              <a:rPr lang="en-US" sz="1200" dirty="0" smtClean="0"/>
              <a:t>. For that Variable, choose the value with highest score</a:t>
            </a:r>
            <a:endParaRPr lang="en-US" sz="1200" dirty="0"/>
          </a:p>
        </p:txBody>
      </p:sp>
      <p:sp>
        <p:nvSpPr>
          <p:cNvPr id="31" name="TextBox 30"/>
          <p:cNvSpPr txBox="1"/>
          <p:nvPr/>
        </p:nvSpPr>
        <p:spPr>
          <a:xfrm>
            <a:off x="237067" y="2805698"/>
            <a:ext cx="1524000" cy="646331"/>
          </a:xfrm>
          <a:prstGeom prst="rect">
            <a:avLst/>
          </a:prstGeom>
          <a:noFill/>
        </p:spPr>
        <p:txBody>
          <a:bodyPr wrap="square" rtlCol="0">
            <a:spAutoFit/>
          </a:bodyPr>
          <a:lstStyle/>
          <a:p>
            <a:r>
              <a:rPr lang="en-US" sz="1200" dirty="0" smtClean="0"/>
              <a:t>3. For other linked Variables, check arc consistency</a:t>
            </a:r>
            <a:endParaRPr lang="en-US" sz="1200" dirty="0"/>
          </a:p>
        </p:txBody>
      </p:sp>
      <p:sp>
        <p:nvSpPr>
          <p:cNvPr id="32" name="TextBox 31"/>
          <p:cNvSpPr txBox="1"/>
          <p:nvPr/>
        </p:nvSpPr>
        <p:spPr>
          <a:xfrm>
            <a:off x="237067" y="3505806"/>
            <a:ext cx="1524000" cy="1015663"/>
          </a:xfrm>
          <a:prstGeom prst="rect">
            <a:avLst/>
          </a:prstGeom>
          <a:noFill/>
        </p:spPr>
        <p:txBody>
          <a:bodyPr wrap="square" rtlCol="0">
            <a:spAutoFit/>
          </a:bodyPr>
          <a:lstStyle/>
          <a:p>
            <a:r>
              <a:rPr lang="en-US" sz="1200" dirty="0"/>
              <a:t>4</a:t>
            </a:r>
            <a:r>
              <a:rPr lang="en-US" sz="1200" dirty="0" smtClean="0"/>
              <a:t>. If any linked variables are empty valued, back track, if not move on to the next iteration</a:t>
            </a:r>
            <a:endParaRPr lang="en-US" sz="1200" dirty="0"/>
          </a:p>
        </p:txBody>
      </p:sp>
      <p:sp>
        <p:nvSpPr>
          <p:cNvPr id="4" name="Cross 3"/>
          <p:cNvSpPr/>
          <p:nvPr/>
        </p:nvSpPr>
        <p:spPr>
          <a:xfrm>
            <a:off x="2248046" y="2172224"/>
            <a:ext cx="220133" cy="216466"/>
          </a:xfrm>
          <a:prstGeom prst="plus">
            <a:avLst/>
          </a:prstGeom>
          <a:solidFill>
            <a:srgbClr val="00B05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ross 34"/>
          <p:cNvSpPr/>
          <p:nvPr/>
        </p:nvSpPr>
        <p:spPr>
          <a:xfrm>
            <a:off x="2003267" y="2179353"/>
            <a:ext cx="220133" cy="216466"/>
          </a:xfrm>
          <a:prstGeom prst="plus">
            <a:avLst/>
          </a:prstGeom>
          <a:solidFill>
            <a:srgbClr val="00B05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ross 35"/>
          <p:cNvSpPr/>
          <p:nvPr/>
        </p:nvSpPr>
        <p:spPr>
          <a:xfrm>
            <a:off x="1737467" y="2179353"/>
            <a:ext cx="220133" cy="216466"/>
          </a:xfrm>
          <a:prstGeom prst="plus">
            <a:avLst/>
          </a:prstGeom>
          <a:solidFill>
            <a:srgbClr val="00B05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ross 36"/>
          <p:cNvSpPr/>
          <p:nvPr/>
        </p:nvSpPr>
        <p:spPr>
          <a:xfrm>
            <a:off x="6921646" y="2165093"/>
            <a:ext cx="220133" cy="216466"/>
          </a:xfrm>
          <a:prstGeom prst="plus">
            <a:avLst/>
          </a:prstGeom>
          <a:solidFill>
            <a:srgbClr val="00B05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ross 37"/>
          <p:cNvSpPr/>
          <p:nvPr/>
        </p:nvSpPr>
        <p:spPr>
          <a:xfrm>
            <a:off x="7175891" y="2161048"/>
            <a:ext cx="220133" cy="216466"/>
          </a:xfrm>
          <a:prstGeom prst="plus">
            <a:avLst/>
          </a:prstGeom>
          <a:solidFill>
            <a:srgbClr val="00B05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ross 38"/>
          <p:cNvSpPr/>
          <p:nvPr/>
        </p:nvSpPr>
        <p:spPr>
          <a:xfrm>
            <a:off x="5149155" y="3483950"/>
            <a:ext cx="220133" cy="216466"/>
          </a:xfrm>
          <a:prstGeom prst="plus">
            <a:avLst/>
          </a:prstGeom>
          <a:solidFill>
            <a:srgbClr val="00B05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186368" y="1676939"/>
            <a:ext cx="132080" cy="137160"/>
          </a:xfrm>
          <a:prstGeom prst="ellipse">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470322" y="4090769"/>
            <a:ext cx="132080" cy="137160"/>
          </a:xfrm>
          <a:prstGeom prst="ellipse">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655466" y="4090769"/>
            <a:ext cx="132080" cy="137160"/>
          </a:xfrm>
          <a:prstGeom prst="ellipse">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a:off x="3111368" y="1301568"/>
            <a:ext cx="1" cy="348595"/>
          </a:xfrm>
          <a:prstGeom prst="line">
            <a:avLst/>
          </a:prstGeom>
          <a:ln>
            <a:solidFill>
              <a:schemeClr val="accent1"/>
            </a:solidFill>
          </a:ln>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flipH="1">
            <a:off x="2909901" y="1394130"/>
            <a:ext cx="1" cy="256032"/>
          </a:xfrm>
          <a:prstGeom prst="line">
            <a:avLst/>
          </a:prstGeom>
          <a:ln>
            <a:solidFill>
              <a:schemeClr val="accent1"/>
            </a:solidFill>
          </a:ln>
        </p:spPr>
        <p:style>
          <a:lnRef idx="3">
            <a:schemeClr val="dk1"/>
          </a:lnRef>
          <a:fillRef idx="0">
            <a:schemeClr val="dk1"/>
          </a:fillRef>
          <a:effectRef idx="2">
            <a:schemeClr val="dk1"/>
          </a:effectRef>
          <a:fontRef idx="minor">
            <a:schemeClr val="tx1"/>
          </a:fontRef>
        </p:style>
      </p:cxnSp>
      <p:cxnSp>
        <p:nvCxnSpPr>
          <p:cNvPr id="48" name="Straight Connector 47"/>
          <p:cNvCxnSpPr/>
          <p:nvPr/>
        </p:nvCxnSpPr>
        <p:spPr>
          <a:xfrm flipH="1">
            <a:off x="2731894" y="1479686"/>
            <a:ext cx="1" cy="164592"/>
          </a:xfrm>
          <a:prstGeom prst="line">
            <a:avLst/>
          </a:prstGeom>
          <a:ln>
            <a:solidFill>
              <a:schemeClr val="accent1"/>
            </a:solidFill>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237067" y="4558724"/>
            <a:ext cx="1524000" cy="276999"/>
          </a:xfrm>
          <a:prstGeom prst="rect">
            <a:avLst/>
          </a:prstGeom>
          <a:noFill/>
        </p:spPr>
        <p:txBody>
          <a:bodyPr wrap="square" rtlCol="0">
            <a:spAutoFit/>
          </a:bodyPr>
          <a:lstStyle/>
          <a:p>
            <a:r>
              <a:rPr lang="en-US" sz="1200" dirty="0" smtClean="0"/>
              <a:t>5. Update scores</a:t>
            </a:r>
            <a:endParaRPr lang="en-US" sz="1200" dirty="0"/>
          </a:p>
        </p:txBody>
      </p:sp>
      <p:sp>
        <p:nvSpPr>
          <p:cNvPr id="51" name="Cross 50"/>
          <p:cNvSpPr/>
          <p:nvPr/>
        </p:nvSpPr>
        <p:spPr>
          <a:xfrm>
            <a:off x="7474819" y="2161048"/>
            <a:ext cx="220133" cy="216466"/>
          </a:xfrm>
          <a:prstGeom prst="plus">
            <a:avLst/>
          </a:prstGeom>
          <a:solidFill>
            <a:srgbClr val="00B05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298992" y="1982419"/>
            <a:ext cx="931665" cy="307777"/>
          </a:xfrm>
          <a:prstGeom prst="rect">
            <a:avLst/>
          </a:prstGeom>
          <a:noFill/>
        </p:spPr>
        <p:txBody>
          <a:bodyPr wrap="none" rtlCol="0">
            <a:spAutoFit/>
          </a:bodyPr>
          <a:lstStyle/>
          <a:p>
            <a:r>
              <a:rPr lang="en-US" dirty="0" smtClean="0"/>
              <a:t>A is done</a:t>
            </a:r>
            <a:endParaRPr lang="en-US" dirty="0"/>
          </a:p>
        </p:txBody>
      </p:sp>
      <p:sp>
        <p:nvSpPr>
          <p:cNvPr id="34" name="TextBox 33"/>
          <p:cNvSpPr txBox="1"/>
          <p:nvPr/>
        </p:nvSpPr>
        <p:spPr>
          <a:xfrm>
            <a:off x="4311432" y="1989549"/>
            <a:ext cx="931665" cy="307777"/>
          </a:xfrm>
          <a:prstGeom prst="rect">
            <a:avLst/>
          </a:prstGeom>
          <a:noFill/>
        </p:spPr>
        <p:txBody>
          <a:bodyPr wrap="none" rtlCol="0">
            <a:spAutoFit/>
          </a:bodyPr>
          <a:lstStyle/>
          <a:p>
            <a:r>
              <a:rPr lang="en-US" dirty="0" smtClean="0"/>
              <a:t>B is done</a:t>
            </a:r>
            <a:endParaRPr lang="en-US" dirty="0"/>
          </a:p>
        </p:txBody>
      </p:sp>
      <p:sp>
        <p:nvSpPr>
          <p:cNvPr id="43" name="TextBox 42"/>
          <p:cNvSpPr txBox="1"/>
          <p:nvPr/>
        </p:nvSpPr>
        <p:spPr>
          <a:xfrm>
            <a:off x="4306622" y="1989548"/>
            <a:ext cx="941283" cy="307777"/>
          </a:xfrm>
          <a:prstGeom prst="rect">
            <a:avLst/>
          </a:prstGeom>
          <a:noFill/>
        </p:spPr>
        <p:txBody>
          <a:bodyPr wrap="none" rtlCol="0">
            <a:spAutoFit/>
          </a:bodyPr>
          <a:lstStyle/>
          <a:p>
            <a:r>
              <a:rPr lang="en-US" dirty="0" smtClean="0"/>
              <a:t>C is done</a:t>
            </a:r>
            <a:endParaRPr lang="en-US" dirty="0"/>
          </a:p>
        </p:txBody>
      </p:sp>
    </p:spTree>
    <p:extLst>
      <p:ext uri="{BB962C8B-B14F-4D97-AF65-F5344CB8AC3E}">
        <p14:creationId xmlns:p14="http://schemas.microsoft.com/office/powerpoint/2010/main" val="383131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0" nodeType="clickEffect">
                                  <p:stCondLst>
                                    <p:cond delay="0"/>
                                  </p:stCondLst>
                                  <p:childTnLst>
                                    <p:animEffect transition="out" filter="fade">
                                      <p:cBhvr>
                                        <p:cTn id="48" dur="500"/>
                                        <p:tgtEl>
                                          <p:spTgt spid="40"/>
                                        </p:tgtEl>
                                      </p:cBhvr>
                                    </p:animEffect>
                                    <p:set>
                                      <p:cBhvr>
                                        <p:cTn id="49" dur="1" fill="hold">
                                          <p:stCondLst>
                                            <p:cond delay="499"/>
                                          </p:stCondLst>
                                        </p:cTn>
                                        <p:tgtEl>
                                          <p:spTgt spid="40"/>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1" nodeType="clickEffect">
                                  <p:stCondLst>
                                    <p:cond delay="0"/>
                                  </p:stCondLst>
                                  <p:childTnLst>
                                    <p:set>
                                      <p:cBhvr>
                                        <p:cTn id="57" dur="1" fill="hold">
                                          <p:stCondLst>
                                            <p:cond delay="0"/>
                                          </p:stCondLst>
                                        </p:cTn>
                                        <p:tgtEl>
                                          <p:spTgt spid="4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0" nodeType="clickEffect">
                                  <p:stCondLst>
                                    <p:cond delay="0"/>
                                  </p:stCondLst>
                                  <p:childTnLst>
                                    <p:animEffect transition="out" filter="fade">
                                      <p:cBhvr>
                                        <p:cTn id="70" dur="500"/>
                                        <p:tgtEl>
                                          <p:spTgt spid="42"/>
                                        </p:tgtEl>
                                      </p:cBhvr>
                                    </p:animEffect>
                                    <p:set>
                                      <p:cBhvr>
                                        <p:cTn id="71" dur="1" fill="hold">
                                          <p:stCondLst>
                                            <p:cond delay="499"/>
                                          </p:stCondLst>
                                        </p:cTn>
                                        <p:tgtEl>
                                          <p:spTgt spid="42"/>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51"/>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54"/>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1" nodeType="clickEffect">
                                  <p:stCondLst>
                                    <p:cond delay="0"/>
                                  </p:stCondLst>
                                  <p:childTnLst>
                                    <p:set>
                                      <p:cBhvr>
                                        <p:cTn id="89" dur="1" fill="hold">
                                          <p:stCondLst>
                                            <p:cond delay="0"/>
                                          </p:stCondLst>
                                        </p:cTn>
                                        <p:tgtEl>
                                          <p:spTgt spid="33"/>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3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4"/>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34"/>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4" grpId="0" animBg="1"/>
      <p:bldP spid="10" grpId="0" animBg="1"/>
      <p:bldP spid="10" grpId="1" animBg="1"/>
      <p:bldP spid="12" grpId="0" animBg="1"/>
      <p:bldP spid="3" grpId="0"/>
      <p:bldP spid="30" grpId="0"/>
      <p:bldP spid="31" grpId="0"/>
      <p:bldP spid="32" grpId="0"/>
      <p:bldP spid="4" grpId="0" animBg="1"/>
      <p:bldP spid="35" grpId="0" animBg="1"/>
      <p:bldP spid="36" grpId="0" animBg="1"/>
      <p:bldP spid="37" grpId="0" animBg="1"/>
      <p:bldP spid="38" grpId="0" animBg="1"/>
      <p:bldP spid="39" grpId="0" animBg="1"/>
      <p:bldP spid="40" grpId="0" animBg="1"/>
      <p:bldP spid="40" grpId="1" animBg="1"/>
      <p:bldP spid="42" grpId="0" animBg="1"/>
      <p:bldP spid="49" grpId="0"/>
      <p:bldP spid="51" grpId="0" animBg="1"/>
      <p:bldP spid="33" grpId="0"/>
      <p:bldP spid="33" grpId="1"/>
      <p:bldP spid="34" grpId="0"/>
      <p:bldP spid="34" grpId="1"/>
      <p:bldP spid="4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Shape 142"/>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a:r>
              <a:rPr lang="en-US" dirty="0" smtClean="0"/>
              <a:t>Measurements </a:t>
            </a:r>
            <a:endParaRPr lang="en" dirty="0"/>
          </a:p>
        </p:txBody>
      </p:sp>
      <p:grpSp>
        <p:nvGrpSpPr>
          <p:cNvPr id="144" name="Shape 144"/>
          <p:cNvGrpSpPr/>
          <p:nvPr/>
        </p:nvGrpSpPr>
        <p:grpSpPr>
          <a:xfrm>
            <a:off x="916458" y="1019750"/>
            <a:ext cx="214624" cy="214624"/>
            <a:chOff x="2594050" y="1631825"/>
            <a:chExt cx="439625" cy="439625"/>
          </a:xfrm>
        </p:grpSpPr>
        <p:sp>
          <p:nvSpPr>
            <p:cNvPr id="145" name="Shape 145"/>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 name="Shape 111"/>
          <p:cNvSpPr txBox="1">
            <a:spLocks/>
          </p:cNvSpPr>
          <p:nvPr/>
        </p:nvSpPr>
        <p:spPr>
          <a:xfrm>
            <a:off x="843305" y="1443669"/>
            <a:ext cx="3699433" cy="3667448"/>
          </a:xfrm>
          <a:prstGeom prst="rect">
            <a:avLst/>
          </a:prstGeom>
          <a:noFill/>
          <a:ln>
            <a:noFill/>
          </a:ln>
        </p:spPr>
        <p:txBody>
          <a:bodyPr lIns="91425" tIns="91425" rIns="91425" bIns="91425" numCol="1"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a:lnSpc>
                <a:spcPct val="150000"/>
              </a:lnSpc>
              <a:buFont typeface="Quattrocento Sans"/>
              <a:buNone/>
            </a:pPr>
            <a:r>
              <a:rPr lang="en-US" sz="1800" dirty="0" smtClean="0">
                <a:solidFill>
                  <a:schemeClr val="accent1"/>
                </a:solidFill>
              </a:rPr>
              <a:t>How do we measure a schedule?</a:t>
            </a:r>
          </a:p>
          <a:p>
            <a:r>
              <a:rPr lang="en-US" sz="1800" dirty="0"/>
              <a:t>   </a:t>
            </a:r>
            <a:r>
              <a:rPr lang="en-US" sz="1800" dirty="0"/>
              <a:t>Average and standard deviation for space for each exam for all students. </a:t>
            </a:r>
            <a:endParaRPr lang="en-US" sz="1800" dirty="0" smtClean="0"/>
          </a:p>
          <a:p>
            <a:r>
              <a:rPr lang="en-US" sz="1800" dirty="0"/>
              <a:t>   </a:t>
            </a:r>
            <a:r>
              <a:rPr lang="en-US" sz="1800" dirty="0"/>
              <a:t>Average and standard deviation for the exam period for all </a:t>
            </a:r>
            <a:r>
              <a:rPr lang="en-US" sz="1800" dirty="0" smtClean="0"/>
              <a:t>students.</a:t>
            </a:r>
          </a:p>
          <a:p>
            <a:r>
              <a:rPr lang="en-US" sz="1800" dirty="0"/>
              <a:t>Number of rooms that are used in the exam period. </a:t>
            </a:r>
            <a:endParaRPr lang="en-US" sz="1800" dirty="0" smtClean="0">
              <a:solidFill>
                <a:schemeClr val="tx1"/>
              </a:solidFill>
            </a:endParaRPr>
          </a:p>
          <a:p>
            <a:pPr algn="just">
              <a:lnSpc>
                <a:spcPct val="150000"/>
              </a:lnSpc>
              <a:buFont typeface="Quattrocento Sans"/>
              <a:buNone/>
            </a:pPr>
            <a:endParaRPr lang="en-US" sz="1800" dirty="0" smtClean="0">
              <a:solidFill>
                <a:schemeClr val="tx1"/>
              </a:solidFill>
            </a:endParaRPr>
          </a:p>
          <a:p>
            <a:pPr algn="just">
              <a:lnSpc>
                <a:spcPct val="150000"/>
              </a:lnSpc>
              <a:buFont typeface="Quattrocento Sans"/>
              <a:buNone/>
            </a:pPr>
            <a:endParaRPr lang="en-US" sz="1200" dirty="0" smtClean="0">
              <a:solidFill>
                <a:schemeClr val="tx1"/>
              </a:solidFill>
            </a:endParaRPr>
          </a:p>
        </p:txBody>
      </p:sp>
      <p:sp>
        <p:nvSpPr>
          <p:cNvPr id="11" name="Shape 111"/>
          <p:cNvSpPr txBox="1">
            <a:spLocks/>
          </p:cNvSpPr>
          <p:nvPr/>
        </p:nvSpPr>
        <p:spPr>
          <a:xfrm>
            <a:off x="4816144" y="1882080"/>
            <a:ext cx="3699433" cy="3667448"/>
          </a:xfrm>
          <a:prstGeom prst="rect">
            <a:avLst/>
          </a:prstGeom>
          <a:noFill/>
          <a:ln>
            <a:noFill/>
          </a:ln>
        </p:spPr>
        <p:txBody>
          <a:bodyPr lIns="91425" tIns="91425" rIns="91425" bIns="91425" numCol="1"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r>
              <a:rPr lang="en-US" sz="1800" dirty="0"/>
              <a:t>   </a:t>
            </a:r>
            <a:r>
              <a:rPr lang="en-US" sz="1800" dirty="0"/>
              <a:t>Box plot for spaces between exams in order to find the number of </a:t>
            </a:r>
            <a:r>
              <a:rPr lang="en-US" sz="1800" dirty="0" smtClean="0"/>
              <a:t>outliers</a:t>
            </a:r>
          </a:p>
          <a:p>
            <a:pPr lvl="0"/>
            <a:r>
              <a:rPr lang="en-US" sz="1800" dirty="0" smtClean="0"/>
              <a:t> Feedback </a:t>
            </a:r>
            <a:r>
              <a:rPr lang="en-US" sz="1800" dirty="0"/>
              <a:t>from students and university in order to compare between different solutions.</a:t>
            </a:r>
          </a:p>
          <a:p>
            <a:pPr algn="just">
              <a:lnSpc>
                <a:spcPct val="150000"/>
              </a:lnSpc>
              <a:buFont typeface="Quattrocento Sans"/>
              <a:buNone/>
            </a:pPr>
            <a:endParaRPr lang="en-US" sz="1800" dirty="0" smtClean="0">
              <a:solidFill>
                <a:schemeClr val="tx1"/>
              </a:solidFill>
            </a:endParaRPr>
          </a:p>
          <a:p>
            <a:pPr algn="just">
              <a:lnSpc>
                <a:spcPct val="150000"/>
              </a:lnSpc>
              <a:buFont typeface="Quattrocento Sans"/>
              <a:buNone/>
            </a:pPr>
            <a:endParaRPr lang="en-US" sz="1200" dirty="0" smtClean="0">
              <a:solidFill>
                <a:schemeClr val="tx1"/>
              </a:solidFill>
            </a:endParaRPr>
          </a:p>
        </p:txBody>
      </p:sp>
    </p:spTree>
    <p:extLst>
      <p:ext uri="{BB962C8B-B14F-4D97-AF65-F5344CB8AC3E}">
        <p14:creationId xmlns:p14="http://schemas.microsoft.com/office/powerpoint/2010/main" val="35270983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Shape 142"/>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a:r>
              <a:rPr lang="en-US" dirty="0" smtClean="0"/>
              <a:t>Data Set</a:t>
            </a:r>
            <a:endParaRPr lang="en" dirty="0"/>
          </a:p>
        </p:txBody>
      </p:sp>
      <p:grpSp>
        <p:nvGrpSpPr>
          <p:cNvPr id="144" name="Shape 144"/>
          <p:cNvGrpSpPr/>
          <p:nvPr/>
        </p:nvGrpSpPr>
        <p:grpSpPr>
          <a:xfrm>
            <a:off x="916458" y="1019750"/>
            <a:ext cx="214624" cy="214624"/>
            <a:chOff x="2594050" y="1631825"/>
            <a:chExt cx="439625" cy="439625"/>
          </a:xfrm>
        </p:grpSpPr>
        <p:sp>
          <p:nvSpPr>
            <p:cNvPr id="145" name="Shape 145"/>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8" name="Shape 111"/>
          <p:cNvSpPr txBox="1">
            <a:spLocks/>
          </p:cNvSpPr>
          <p:nvPr/>
        </p:nvSpPr>
        <p:spPr>
          <a:xfrm>
            <a:off x="916458" y="1372725"/>
            <a:ext cx="2702641" cy="3667448"/>
          </a:xfrm>
          <a:prstGeom prst="rect">
            <a:avLst/>
          </a:prstGeom>
          <a:noFill/>
          <a:ln>
            <a:noFill/>
          </a:ln>
        </p:spPr>
        <p:txBody>
          <a:bodyPr lIns="91425" tIns="91425" rIns="91425" bIns="91425" numCol="1"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algn="just">
              <a:lnSpc>
                <a:spcPct val="150000"/>
              </a:lnSpc>
            </a:pPr>
            <a:endParaRPr lang="en-US" sz="1200" dirty="0" smtClean="0">
              <a:solidFill>
                <a:schemeClr val="tx1"/>
              </a:solidFill>
            </a:endParaRPr>
          </a:p>
          <a:p>
            <a:pPr algn="just">
              <a:lnSpc>
                <a:spcPct val="150000"/>
              </a:lnSpc>
              <a:buFont typeface="Quattrocento Sans"/>
              <a:buNone/>
            </a:pPr>
            <a:endParaRPr lang="en-US" sz="1200" dirty="0" smtClean="0">
              <a:solidFill>
                <a:schemeClr val="tx1"/>
              </a:solidFill>
            </a:endParaRPr>
          </a:p>
          <a:p>
            <a:pPr algn="just">
              <a:lnSpc>
                <a:spcPct val="150000"/>
              </a:lnSpc>
              <a:buFont typeface="Quattrocento Sans"/>
              <a:buNone/>
            </a:pPr>
            <a:endParaRPr lang="en-US" sz="1200" dirty="0" smtClean="0">
              <a:solidFill>
                <a:schemeClr val="tx1"/>
              </a:solidFill>
            </a:endParaRPr>
          </a:p>
        </p:txBody>
      </p:sp>
      <p:sp>
        <p:nvSpPr>
          <p:cNvPr id="10" name="Shape 111"/>
          <p:cNvSpPr txBox="1">
            <a:spLocks/>
          </p:cNvSpPr>
          <p:nvPr/>
        </p:nvSpPr>
        <p:spPr>
          <a:xfrm>
            <a:off x="443664" y="1358370"/>
            <a:ext cx="3747946" cy="3667448"/>
          </a:xfrm>
          <a:prstGeom prst="rect">
            <a:avLst/>
          </a:prstGeom>
          <a:noFill/>
          <a:ln>
            <a:noFill/>
          </a:ln>
        </p:spPr>
        <p:txBody>
          <a:bodyPr lIns="91425" tIns="91425" rIns="91425" bIns="91425" numCol="1"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a:lnSpc>
                <a:spcPct val="150000"/>
              </a:lnSpc>
              <a:buFont typeface="Quattrocento Sans"/>
              <a:buNone/>
            </a:pPr>
            <a:r>
              <a:rPr lang="en-US" sz="1800" dirty="0" smtClean="0">
                <a:solidFill>
                  <a:schemeClr val="accent1"/>
                </a:solidFill>
              </a:rPr>
              <a:t>Data Set provided from BZU</a:t>
            </a:r>
          </a:p>
          <a:p>
            <a:r>
              <a:rPr lang="en-US" sz="1800" dirty="0"/>
              <a:t>   </a:t>
            </a:r>
            <a:r>
              <a:rPr lang="en-US" sz="1800" dirty="0" smtClean="0"/>
              <a:t>Database tables for Students, Courses, Departments and Schedule.	</a:t>
            </a:r>
          </a:p>
          <a:p>
            <a:r>
              <a:rPr lang="en-US" sz="1800" dirty="0"/>
              <a:t> </a:t>
            </a:r>
            <a:r>
              <a:rPr lang="en-US" sz="1800" dirty="0" smtClean="0"/>
              <a:t> </a:t>
            </a:r>
            <a:r>
              <a:rPr lang="en-US" sz="1800" dirty="0" smtClean="0">
                <a:solidFill>
                  <a:schemeClr val="accent1"/>
                </a:solidFill>
              </a:rPr>
              <a:t>13,000</a:t>
            </a:r>
            <a:r>
              <a:rPr lang="en-US" sz="1800" dirty="0" smtClean="0"/>
              <a:t> students who take around </a:t>
            </a:r>
            <a:r>
              <a:rPr lang="en-US" sz="1800" dirty="0" smtClean="0">
                <a:solidFill>
                  <a:schemeClr val="accent1"/>
                </a:solidFill>
              </a:rPr>
              <a:t>1,000</a:t>
            </a:r>
            <a:r>
              <a:rPr lang="en-US" sz="1800" dirty="0" smtClean="0"/>
              <a:t> Course.</a:t>
            </a:r>
          </a:p>
          <a:p>
            <a:r>
              <a:rPr lang="en-US" sz="1800" dirty="0"/>
              <a:t> </a:t>
            </a:r>
            <a:r>
              <a:rPr lang="en-US" sz="1800" dirty="0" smtClean="0"/>
              <a:t> Last years exam schedule to compare with our solution.</a:t>
            </a:r>
          </a:p>
          <a:p>
            <a:endParaRPr lang="en-US" sz="1800" dirty="0" smtClean="0">
              <a:solidFill>
                <a:schemeClr val="tx1"/>
              </a:solidFill>
            </a:endParaRPr>
          </a:p>
          <a:p>
            <a:pPr algn="just">
              <a:lnSpc>
                <a:spcPct val="150000"/>
              </a:lnSpc>
              <a:buFont typeface="Quattrocento Sans"/>
              <a:buNone/>
            </a:pPr>
            <a:endParaRPr lang="en-US" sz="1200" dirty="0" smtClean="0">
              <a:solidFill>
                <a:schemeClr val="tx1"/>
              </a:solidFill>
            </a:endParaRPr>
          </a:p>
        </p:txBody>
      </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4450728" y="1485119"/>
            <a:ext cx="4552950" cy="314325"/>
          </a:xfrm>
          <a:prstGeom prst="rect">
            <a:avLst/>
          </a:prstGeom>
        </p:spPr>
      </p:pic>
      <p:pic>
        <p:nvPicPr>
          <p:cNvPr id="12" name="Picture 11"/>
          <p:cNvPicPr/>
          <p:nvPr/>
        </p:nvPicPr>
        <p:blipFill rotWithShape="1">
          <a:blip r:embed="rId4">
            <a:extLst>
              <a:ext uri="{28A0092B-C50C-407E-A947-70E740481C1C}">
                <a14:useLocalDpi xmlns:a14="http://schemas.microsoft.com/office/drawing/2010/main" val="0"/>
              </a:ext>
            </a:extLst>
          </a:blip>
          <a:srcRect r="17458"/>
          <a:stretch/>
        </p:blipFill>
        <p:spPr bwMode="auto">
          <a:xfrm>
            <a:off x="4414812" y="2276105"/>
            <a:ext cx="4552950" cy="216112"/>
          </a:xfrm>
          <a:prstGeom prst="rect">
            <a:avLst/>
          </a:prstGeom>
          <a:ln>
            <a:noFill/>
          </a:ln>
          <a:extLst>
            <a:ext uri="{53640926-AAD7-44D8-BBD7-CCE9431645EC}">
              <a14:shadowObscured xmlns:a14="http://schemas.microsoft.com/office/drawing/2010/main"/>
            </a:ext>
          </a:extLst>
        </p:spPr>
      </p:pic>
      <p:pic>
        <p:nvPicPr>
          <p:cNvPr id="13" name="Picture 12"/>
          <p:cNvPicPr/>
          <p:nvPr/>
        </p:nvPicPr>
        <p:blipFill>
          <a:blip r:embed="rId5">
            <a:extLst>
              <a:ext uri="{28A0092B-C50C-407E-A947-70E740481C1C}">
                <a14:useLocalDpi xmlns:a14="http://schemas.microsoft.com/office/drawing/2010/main" val="0"/>
              </a:ext>
            </a:extLst>
          </a:blip>
          <a:stretch>
            <a:fillRect/>
          </a:stretch>
        </p:blipFill>
        <p:spPr>
          <a:xfrm>
            <a:off x="4426784" y="2968878"/>
            <a:ext cx="4576894" cy="254309"/>
          </a:xfrm>
          <a:prstGeom prst="rect">
            <a:avLst/>
          </a:prstGeom>
        </p:spPr>
      </p:pic>
      <p:pic>
        <p:nvPicPr>
          <p:cNvPr id="14" name="Picture 13"/>
          <p:cNvPicPr/>
          <p:nvPr/>
        </p:nvPicPr>
        <p:blipFill>
          <a:blip r:embed="rId6">
            <a:extLst>
              <a:ext uri="{28A0092B-C50C-407E-A947-70E740481C1C}">
                <a14:useLocalDpi xmlns:a14="http://schemas.microsoft.com/office/drawing/2010/main" val="0"/>
              </a:ext>
            </a:extLst>
          </a:blip>
          <a:stretch>
            <a:fillRect/>
          </a:stretch>
        </p:blipFill>
        <p:spPr>
          <a:xfrm>
            <a:off x="4402840" y="3699848"/>
            <a:ext cx="4576894" cy="304981"/>
          </a:xfrm>
          <a:prstGeom prst="rect">
            <a:avLst/>
          </a:prstGeom>
        </p:spPr>
      </p:pic>
      <p:sp>
        <p:nvSpPr>
          <p:cNvPr id="2" name="TextBox 1"/>
          <p:cNvSpPr txBox="1"/>
          <p:nvPr/>
        </p:nvSpPr>
        <p:spPr>
          <a:xfrm>
            <a:off x="4450728" y="1799444"/>
            <a:ext cx="4529006" cy="276999"/>
          </a:xfrm>
          <a:prstGeom prst="rect">
            <a:avLst/>
          </a:prstGeom>
          <a:noFill/>
        </p:spPr>
        <p:txBody>
          <a:bodyPr wrap="square" rtlCol="0">
            <a:spAutoFit/>
          </a:bodyPr>
          <a:lstStyle/>
          <a:p>
            <a:pPr algn="ctr"/>
            <a:r>
              <a:rPr lang="en-US" sz="1200" dirty="0" smtClean="0"/>
              <a:t>Student Table</a:t>
            </a:r>
            <a:endParaRPr lang="en-US" sz="1200" dirty="0"/>
          </a:p>
        </p:txBody>
      </p:sp>
      <p:sp>
        <p:nvSpPr>
          <p:cNvPr id="16" name="TextBox 15"/>
          <p:cNvSpPr txBox="1"/>
          <p:nvPr/>
        </p:nvSpPr>
        <p:spPr>
          <a:xfrm>
            <a:off x="4426784" y="2492217"/>
            <a:ext cx="4529006" cy="276999"/>
          </a:xfrm>
          <a:prstGeom prst="rect">
            <a:avLst/>
          </a:prstGeom>
          <a:noFill/>
        </p:spPr>
        <p:txBody>
          <a:bodyPr wrap="square" rtlCol="0">
            <a:spAutoFit/>
          </a:bodyPr>
          <a:lstStyle/>
          <a:p>
            <a:pPr algn="ctr"/>
            <a:r>
              <a:rPr lang="en-US" sz="1200" dirty="0" smtClean="0"/>
              <a:t>Course Table</a:t>
            </a:r>
            <a:endParaRPr lang="en-US" sz="1200" dirty="0"/>
          </a:p>
        </p:txBody>
      </p:sp>
      <p:sp>
        <p:nvSpPr>
          <p:cNvPr id="17" name="TextBox 16"/>
          <p:cNvSpPr txBox="1"/>
          <p:nvPr/>
        </p:nvSpPr>
        <p:spPr>
          <a:xfrm>
            <a:off x="4402840" y="3976847"/>
            <a:ext cx="4529006" cy="276999"/>
          </a:xfrm>
          <a:prstGeom prst="rect">
            <a:avLst/>
          </a:prstGeom>
          <a:noFill/>
        </p:spPr>
        <p:txBody>
          <a:bodyPr wrap="square" rtlCol="0">
            <a:spAutoFit/>
          </a:bodyPr>
          <a:lstStyle/>
          <a:p>
            <a:pPr algn="ctr"/>
            <a:r>
              <a:rPr lang="en-US" sz="1200" dirty="0" smtClean="0"/>
              <a:t>Schedule Table</a:t>
            </a:r>
            <a:endParaRPr lang="en-US" sz="1200" dirty="0"/>
          </a:p>
        </p:txBody>
      </p:sp>
      <p:sp>
        <p:nvSpPr>
          <p:cNvPr id="19" name="TextBox 18"/>
          <p:cNvSpPr txBox="1"/>
          <p:nvPr/>
        </p:nvSpPr>
        <p:spPr>
          <a:xfrm>
            <a:off x="4414812" y="3223187"/>
            <a:ext cx="4529006" cy="276999"/>
          </a:xfrm>
          <a:prstGeom prst="rect">
            <a:avLst/>
          </a:prstGeom>
          <a:noFill/>
        </p:spPr>
        <p:txBody>
          <a:bodyPr wrap="square" rtlCol="0">
            <a:spAutoFit/>
          </a:bodyPr>
          <a:lstStyle/>
          <a:p>
            <a:pPr algn="ctr"/>
            <a:r>
              <a:rPr lang="en-US" sz="1200" dirty="0" smtClean="0"/>
              <a:t>Student_Course_Table</a:t>
            </a:r>
            <a:endParaRPr lang="en-US" sz="1200" dirty="0"/>
          </a:p>
        </p:txBody>
      </p:sp>
    </p:spTree>
    <p:extLst>
      <p:ext uri="{BB962C8B-B14F-4D97-AF65-F5344CB8AC3E}">
        <p14:creationId xmlns:p14="http://schemas.microsoft.com/office/powerpoint/2010/main" val="20759472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Shape 142"/>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a:r>
              <a:rPr lang="en-US" dirty="0" smtClean="0"/>
              <a:t>System Implementation</a:t>
            </a:r>
            <a:endParaRPr lang="en" dirty="0"/>
          </a:p>
        </p:txBody>
      </p:sp>
      <p:grpSp>
        <p:nvGrpSpPr>
          <p:cNvPr id="144" name="Shape 144"/>
          <p:cNvGrpSpPr/>
          <p:nvPr/>
        </p:nvGrpSpPr>
        <p:grpSpPr>
          <a:xfrm>
            <a:off x="916458" y="1019750"/>
            <a:ext cx="214624" cy="214624"/>
            <a:chOff x="2594050" y="1631825"/>
            <a:chExt cx="439625" cy="439625"/>
          </a:xfrm>
        </p:grpSpPr>
        <p:sp>
          <p:nvSpPr>
            <p:cNvPr id="145" name="Shape 145"/>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8009" y="1188447"/>
            <a:ext cx="4392091" cy="4092313"/>
          </a:xfrm>
          <a:prstGeom prst="rect">
            <a:avLst/>
          </a:prstGeom>
        </p:spPr>
      </p:pic>
      <p:sp>
        <p:nvSpPr>
          <p:cNvPr id="3" name="TextBox 2"/>
          <p:cNvSpPr txBox="1"/>
          <p:nvPr/>
        </p:nvSpPr>
        <p:spPr>
          <a:xfrm>
            <a:off x="5109608" y="2082800"/>
            <a:ext cx="323165" cy="920750"/>
          </a:xfrm>
          <a:prstGeom prst="rect">
            <a:avLst/>
          </a:prstGeom>
          <a:solidFill>
            <a:srgbClr val="F8EFDF"/>
          </a:solidFill>
        </p:spPr>
        <p:txBody>
          <a:bodyPr vert="vert" wrap="square" rtlCol="0">
            <a:spAutoFit/>
          </a:bodyPr>
          <a:lstStyle/>
          <a:p>
            <a:r>
              <a:rPr lang="en-US" sz="900" dirty="0" smtClean="0"/>
              <a:t>Retrieve Data</a:t>
            </a:r>
            <a:endParaRPr lang="en-US" sz="900" dirty="0"/>
          </a:p>
        </p:txBody>
      </p:sp>
      <p:sp>
        <p:nvSpPr>
          <p:cNvPr id="13" name="TextBox 12"/>
          <p:cNvSpPr txBox="1"/>
          <p:nvPr/>
        </p:nvSpPr>
        <p:spPr>
          <a:xfrm>
            <a:off x="5960508" y="2082800"/>
            <a:ext cx="323165" cy="920750"/>
          </a:xfrm>
          <a:prstGeom prst="rect">
            <a:avLst/>
          </a:prstGeom>
          <a:solidFill>
            <a:srgbClr val="F8EFDF"/>
          </a:solidFill>
        </p:spPr>
        <p:txBody>
          <a:bodyPr vert="vert" wrap="square" rtlCol="0">
            <a:spAutoFit/>
          </a:bodyPr>
          <a:lstStyle/>
          <a:p>
            <a:r>
              <a:rPr lang="en-US" sz="900" dirty="0" smtClean="0"/>
              <a:t>Insert Data</a:t>
            </a:r>
            <a:endParaRPr lang="en-US" sz="900" dirty="0"/>
          </a:p>
        </p:txBody>
      </p:sp>
      <p:sp>
        <p:nvSpPr>
          <p:cNvPr id="14" name="TextBox 13"/>
          <p:cNvSpPr txBox="1"/>
          <p:nvPr/>
        </p:nvSpPr>
        <p:spPr>
          <a:xfrm>
            <a:off x="5960507" y="3511550"/>
            <a:ext cx="323165" cy="920750"/>
          </a:xfrm>
          <a:prstGeom prst="rect">
            <a:avLst/>
          </a:prstGeom>
          <a:solidFill>
            <a:srgbClr val="F8EFDF"/>
          </a:solidFill>
        </p:spPr>
        <p:txBody>
          <a:bodyPr vert="vert" wrap="square" rtlCol="0">
            <a:spAutoFit/>
          </a:bodyPr>
          <a:lstStyle/>
          <a:p>
            <a:r>
              <a:rPr lang="en-US" sz="900" dirty="0" smtClean="0"/>
              <a:t>Parse Results</a:t>
            </a:r>
            <a:endParaRPr lang="en-US" sz="900" dirty="0"/>
          </a:p>
        </p:txBody>
      </p:sp>
      <p:sp>
        <p:nvSpPr>
          <p:cNvPr id="15" name="TextBox 14"/>
          <p:cNvSpPr txBox="1"/>
          <p:nvPr/>
        </p:nvSpPr>
        <p:spPr>
          <a:xfrm>
            <a:off x="5140385" y="3437528"/>
            <a:ext cx="292388" cy="920750"/>
          </a:xfrm>
          <a:prstGeom prst="rect">
            <a:avLst/>
          </a:prstGeom>
          <a:solidFill>
            <a:srgbClr val="F8EFDF"/>
          </a:solidFill>
        </p:spPr>
        <p:txBody>
          <a:bodyPr vert="vert" wrap="square" rtlCol="0">
            <a:spAutoFit/>
          </a:bodyPr>
          <a:lstStyle/>
          <a:p>
            <a:r>
              <a:rPr lang="en-US" sz="700" dirty="0" smtClean="0"/>
              <a:t>Input data for solver</a:t>
            </a:r>
            <a:endParaRPr lang="en-US" sz="700" dirty="0"/>
          </a:p>
        </p:txBody>
      </p:sp>
      <p:sp>
        <p:nvSpPr>
          <p:cNvPr id="16" name="TextBox 15"/>
          <p:cNvSpPr txBox="1"/>
          <p:nvPr/>
        </p:nvSpPr>
        <p:spPr>
          <a:xfrm>
            <a:off x="6164397" y="2838450"/>
            <a:ext cx="869261" cy="215444"/>
          </a:xfrm>
          <a:prstGeom prst="rect">
            <a:avLst/>
          </a:prstGeom>
          <a:solidFill>
            <a:srgbClr val="F8EFDF"/>
          </a:solidFill>
        </p:spPr>
        <p:txBody>
          <a:bodyPr vert="horz" wrap="square" rtlCol="0">
            <a:spAutoFit/>
          </a:bodyPr>
          <a:lstStyle/>
          <a:p>
            <a:r>
              <a:rPr lang="en-US" sz="800" dirty="0" smtClean="0"/>
              <a:t>Display Tables</a:t>
            </a:r>
            <a:endParaRPr lang="en-US" sz="800" dirty="0"/>
          </a:p>
        </p:txBody>
      </p:sp>
      <p:sp>
        <p:nvSpPr>
          <p:cNvPr id="17" name="Shape 111"/>
          <p:cNvSpPr txBox="1">
            <a:spLocks/>
          </p:cNvSpPr>
          <p:nvPr/>
        </p:nvSpPr>
        <p:spPr>
          <a:xfrm>
            <a:off x="916458" y="1372725"/>
            <a:ext cx="2704783" cy="1465725"/>
          </a:xfrm>
          <a:prstGeom prst="rect">
            <a:avLst/>
          </a:prstGeom>
          <a:noFill/>
          <a:ln>
            <a:noFill/>
          </a:ln>
        </p:spPr>
        <p:txBody>
          <a:bodyPr lIns="91425" tIns="91425" rIns="91425" bIns="91425" numCol="1"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a:lnSpc>
                <a:spcPct val="150000"/>
              </a:lnSpc>
              <a:buFont typeface="Quattrocento Sans"/>
              <a:buNone/>
            </a:pPr>
            <a:r>
              <a:rPr lang="en-US" dirty="0" smtClean="0">
                <a:solidFill>
                  <a:schemeClr val="accent1"/>
                </a:solidFill>
              </a:rPr>
              <a:t>Tools</a:t>
            </a:r>
            <a:endParaRPr lang="en-US" dirty="0" smtClean="0">
              <a:solidFill>
                <a:schemeClr val="accent1"/>
              </a:solidFill>
            </a:endParaRPr>
          </a:p>
          <a:p>
            <a:pPr algn="just">
              <a:lnSpc>
                <a:spcPct val="150000"/>
              </a:lnSpc>
            </a:pPr>
            <a:r>
              <a:rPr lang="en-US" sz="1200" dirty="0" smtClean="0">
                <a:solidFill>
                  <a:schemeClr val="tx1"/>
                </a:solidFill>
              </a:rPr>
              <a:t> </a:t>
            </a:r>
            <a:r>
              <a:rPr lang="en-US" sz="1200" dirty="0" smtClean="0"/>
              <a:t> JAVA </a:t>
            </a:r>
          </a:p>
          <a:p>
            <a:pPr algn="just">
              <a:lnSpc>
                <a:spcPct val="150000"/>
              </a:lnSpc>
            </a:pPr>
            <a:r>
              <a:rPr lang="en-US" sz="1200" dirty="0"/>
              <a:t> </a:t>
            </a:r>
            <a:r>
              <a:rPr lang="en-US" sz="1200" dirty="0" smtClean="0"/>
              <a:t>JSR-331 API</a:t>
            </a:r>
          </a:p>
          <a:p>
            <a:pPr lvl="0"/>
            <a:endParaRPr lang="en-US" sz="1200" dirty="0"/>
          </a:p>
          <a:p>
            <a:pPr algn="just">
              <a:lnSpc>
                <a:spcPct val="150000"/>
              </a:lnSpc>
            </a:pPr>
            <a:endParaRPr lang="en-US" sz="1200" dirty="0" smtClean="0">
              <a:solidFill>
                <a:schemeClr val="tx1"/>
              </a:solidFill>
            </a:endParaRPr>
          </a:p>
          <a:p>
            <a:pPr algn="just">
              <a:lnSpc>
                <a:spcPct val="150000"/>
              </a:lnSpc>
              <a:buFont typeface="Quattrocento Sans"/>
              <a:buNone/>
            </a:pPr>
            <a:endParaRPr lang="en-US" sz="1200" dirty="0" smtClean="0">
              <a:solidFill>
                <a:schemeClr val="tx1"/>
              </a:solidFill>
            </a:endParaRPr>
          </a:p>
          <a:p>
            <a:pPr algn="just">
              <a:lnSpc>
                <a:spcPct val="150000"/>
              </a:lnSpc>
              <a:buFont typeface="Quattrocento Sans"/>
              <a:buNone/>
            </a:pPr>
            <a:endParaRPr lang="en-US" sz="1200" dirty="0" smtClean="0">
              <a:solidFill>
                <a:schemeClr val="tx1"/>
              </a:solidFill>
            </a:endParaRPr>
          </a:p>
        </p:txBody>
      </p:sp>
      <p:sp>
        <p:nvSpPr>
          <p:cNvPr id="18" name="Shape 111"/>
          <p:cNvSpPr txBox="1">
            <a:spLocks/>
          </p:cNvSpPr>
          <p:nvPr/>
        </p:nvSpPr>
        <p:spPr>
          <a:xfrm>
            <a:off x="937084" y="2704665"/>
            <a:ext cx="2704783" cy="1924485"/>
          </a:xfrm>
          <a:prstGeom prst="rect">
            <a:avLst/>
          </a:prstGeom>
          <a:noFill/>
          <a:ln>
            <a:noFill/>
          </a:ln>
        </p:spPr>
        <p:txBody>
          <a:bodyPr lIns="91425" tIns="91425" rIns="91425" bIns="91425" numCol="1"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a:lnSpc>
                <a:spcPct val="150000"/>
              </a:lnSpc>
              <a:buFont typeface="Quattrocento Sans"/>
              <a:buNone/>
            </a:pPr>
            <a:r>
              <a:rPr lang="en-US" dirty="0" smtClean="0">
                <a:solidFill>
                  <a:schemeClr val="accent1"/>
                </a:solidFill>
              </a:rPr>
              <a:t>Why JSR-331?</a:t>
            </a:r>
            <a:endParaRPr lang="en-US" dirty="0" smtClean="0">
              <a:solidFill>
                <a:schemeClr val="accent1"/>
              </a:solidFill>
            </a:endParaRPr>
          </a:p>
          <a:p>
            <a:pPr algn="just">
              <a:lnSpc>
                <a:spcPct val="150000"/>
              </a:lnSpc>
            </a:pPr>
            <a:r>
              <a:rPr lang="en-US" sz="1200" dirty="0" smtClean="0">
                <a:solidFill>
                  <a:schemeClr val="tx1"/>
                </a:solidFill>
              </a:rPr>
              <a:t> </a:t>
            </a:r>
            <a:r>
              <a:rPr lang="en-US" sz="1200" dirty="0" smtClean="0"/>
              <a:t> Easy to use</a:t>
            </a:r>
          </a:p>
          <a:p>
            <a:pPr algn="just">
              <a:lnSpc>
                <a:spcPct val="150000"/>
              </a:lnSpc>
            </a:pPr>
            <a:r>
              <a:rPr lang="en-US" sz="1200" dirty="0"/>
              <a:t> </a:t>
            </a:r>
            <a:r>
              <a:rPr lang="en-US" sz="1200" dirty="0" smtClean="0"/>
              <a:t>Allows for Backtracking</a:t>
            </a:r>
          </a:p>
          <a:p>
            <a:pPr algn="just">
              <a:lnSpc>
                <a:spcPct val="150000"/>
              </a:lnSpc>
            </a:pPr>
            <a:r>
              <a:rPr lang="en-US" sz="1200" dirty="0"/>
              <a:t> </a:t>
            </a:r>
            <a:r>
              <a:rPr lang="en-US" sz="1200" dirty="0" smtClean="0"/>
              <a:t>Good documentation</a:t>
            </a:r>
          </a:p>
          <a:p>
            <a:pPr algn="just">
              <a:lnSpc>
                <a:spcPct val="150000"/>
              </a:lnSpc>
              <a:buNone/>
            </a:pPr>
            <a:endParaRPr lang="en-US" sz="1200" dirty="0"/>
          </a:p>
          <a:p>
            <a:pPr algn="just">
              <a:lnSpc>
                <a:spcPct val="150000"/>
              </a:lnSpc>
            </a:pPr>
            <a:endParaRPr lang="en-US" sz="1200" dirty="0" smtClean="0">
              <a:solidFill>
                <a:schemeClr val="tx1"/>
              </a:solidFill>
            </a:endParaRPr>
          </a:p>
          <a:p>
            <a:pPr algn="just">
              <a:lnSpc>
                <a:spcPct val="150000"/>
              </a:lnSpc>
              <a:buFont typeface="Quattrocento Sans"/>
              <a:buNone/>
            </a:pPr>
            <a:endParaRPr lang="en-US" sz="1200" dirty="0" smtClean="0">
              <a:solidFill>
                <a:schemeClr val="tx1"/>
              </a:solidFill>
            </a:endParaRPr>
          </a:p>
          <a:p>
            <a:pPr algn="just">
              <a:lnSpc>
                <a:spcPct val="150000"/>
              </a:lnSpc>
              <a:buFont typeface="Quattrocento Sans"/>
              <a:buNone/>
            </a:pPr>
            <a:endParaRPr lang="en-US" sz="1200" dirty="0" smtClean="0">
              <a:solidFill>
                <a:schemeClr val="tx1"/>
              </a:solidFill>
            </a:endParaRPr>
          </a:p>
        </p:txBody>
      </p:sp>
    </p:spTree>
    <p:extLst>
      <p:ext uri="{BB962C8B-B14F-4D97-AF65-F5344CB8AC3E}">
        <p14:creationId xmlns:p14="http://schemas.microsoft.com/office/powerpoint/2010/main" val="3754809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1885949" y="2291150"/>
            <a:ext cx="4764881" cy="562199"/>
          </a:xfrm>
          <a:prstGeom prst="rect">
            <a:avLst/>
          </a:prstGeom>
          <a:solidFill>
            <a:srgbClr val="F8EFDF"/>
          </a:solidFill>
        </p:spPr>
        <p:txBody>
          <a:bodyPr lIns="91425" tIns="91425" rIns="91425" bIns="91425" anchor="b" anchorCtr="0">
            <a:noAutofit/>
          </a:bodyPr>
          <a:lstStyle/>
          <a:p>
            <a:pPr lvl="0" rtl="0">
              <a:spcBef>
                <a:spcPts val="0"/>
              </a:spcBef>
              <a:buNone/>
            </a:pPr>
            <a:r>
              <a:rPr lang="en" dirty="0" smtClean="0"/>
              <a:t>Introduction / Overview</a:t>
            </a:r>
            <a:endParaRPr lang="en" dirty="0"/>
          </a:p>
        </p:txBody>
      </p:sp>
      <p:sp>
        <p:nvSpPr>
          <p:cNvPr id="99" name="Shape 99"/>
          <p:cNvSpPr txBox="1">
            <a:spLocks noGrp="1"/>
          </p:cNvSpPr>
          <p:nvPr>
            <p:ph type="subTitle" idx="1"/>
          </p:nvPr>
        </p:nvSpPr>
        <p:spPr>
          <a:xfrm>
            <a:off x="2022300" y="2815923"/>
            <a:ext cx="5591400" cy="784799"/>
          </a:xfrm>
          <a:prstGeom prst="rect">
            <a:avLst/>
          </a:prstGeom>
        </p:spPr>
        <p:txBody>
          <a:bodyPr lIns="91425" tIns="91425" rIns="91425" bIns="91425" anchor="t" anchorCtr="0">
            <a:noAutofit/>
          </a:bodyPr>
          <a:lstStyle/>
          <a:p>
            <a:pPr lvl="0" rtl="0">
              <a:spcBef>
                <a:spcPts val="0"/>
              </a:spcBef>
              <a:buNone/>
            </a:pPr>
            <a:endParaRPr lang="en" dirty="0"/>
          </a:p>
        </p:txBody>
      </p:sp>
      <p:sp>
        <p:nvSpPr>
          <p:cNvPr id="100" name="Shape 100"/>
          <p:cNvSpPr txBox="1"/>
          <p:nvPr/>
        </p:nvSpPr>
        <p:spPr>
          <a:xfrm>
            <a:off x="1133975" y="2291150"/>
            <a:ext cx="543899" cy="562199"/>
          </a:xfrm>
          <a:prstGeom prst="rect">
            <a:avLst/>
          </a:prstGeom>
          <a:noFill/>
          <a:ln>
            <a:noFill/>
          </a:ln>
        </p:spPr>
        <p:txBody>
          <a:bodyPr lIns="91425" tIns="91425" rIns="91425" bIns="91425" anchor="ctr" anchorCtr="0">
            <a:noAutofit/>
          </a:bodyPr>
          <a:lstStyle/>
          <a:p>
            <a:pPr lvl="0" algn="ctr">
              <a:spcBef>
                <a:spcPts val="0"/>
              </a:spcBef>
              <a:buNone/>
            </a:pPr>
            <a:r>
              <a:rPr lang="en" sz="2400">
                <a:solidFill>
                  <a:schemeClr val="dk1"/>
                </a:solidFill>
                <a:latin typeface="Lora"/>
                <a:ea typeface="Lora"/>
                <a:cs typeface="Lora"/>
                <a:sym typeface="Lora"/>
              </a:rPr>
              <a:t>1</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1885949" y="2291150"/>
            <a:ext cx="5092752" cy="562199"/>
          </a:xfrm>
          <a:prstGeom prst="rect">
            <a:avLst/>
          </a:prstGeom>
          <a:solidFill>
            <a:srgbClr val="F8EFDF"/>
          </a:solidFill>
        </p:spPr>
        <p:txBody>
          <a:bodyPr lIns="91425" tIns="91425" rIns="91425" bIns="91425" anchor="b" anchorCtr="0">
            <a:noAutofit/>
          </a:bodyPr>
          <a:lstStyle/>
          <a:p>
            <a:pPr lvl="0" rtl="0">
              <a:spcBef>
                <a:spcPts val="0"/>
              </a:spcBef>
              <a:buNone/>
            </a:pPr>
            <a:r>
              <a:rPr lang="en" dirty="0" smtClean="0"/>
              <a:t>Conclusion &amp; Future Work</a:t>
            </a:r>
            <a:endParaRPr lang="en" dirty="0"/>
          </a:p>
        </p:txBody>
      </p:sp>
      <p:sp>
        <p:nvSpPr>
          <p:cNvPr id="99" name="Shape 99"/>
          <p:cNvSpPr txBox="1">
            <a:spLocks noGrp="1"/>
          </p:cNvSpPr>
          <p:nvPr>
            <p:ph type="subTitle" idx="1"/>
          </p:nvPr>
        </p:nvSpPr>
        <p:spPr>
          <a:xfrm>
            <a:off x="2022300" y="2815923"/>
            <a:ext cx="5591400" cy="784799"/>
          </a:xfrm>
          <a:prstGeom prst="rect">
            <a:avLst/>
          </a:prstGeom>
        </p:spPr>
        <p:txBody>
          <a:bodyPr lIns="91425" tIns="91425" rIns="91425" bIns="91425" anchor="t" anchorCtr="0">
            <a:noAutofit/>
          </a:bodyPr>
          <a:lstStyle/>
          <a:p>
            <a:pPr lvl="0" rtl="0">
              <a:spcBef>
                <a:spcPts val="0"/>
              </a:spcBef>
              <a:buNone/>
            </a:pPr>
            <a:endParaRPr lang="en" dirty="0"/>
          </a:p>
        </p:txBody>
      </p:sp>
      <p:sp>
        <p:nvSpPr>
          <p:cNvPr id="100" name="Shape 100"/>
          <p:cNvSpPr txBox="1"/>
          <p:nvPr/>
        </p:nvSpPr>
        <p:spPr>
          <a:xfrm>
            <a:off x="1133975" y="2291150"/>
            <a:ext cx="543899" cy="562199"/>
          </a:xfrm>
          <a:prstGeom prst="rect">
            <a:avLst/>
          </a:prstGeom>
          <a:noFill/>
          <a:ln>
            <a:noFill/>
          </a:ln>
        </p:spPr>
        <p:txBody>
          <a:bodyPr lIns="91425" tIns="91425" rIns="91425" bIns="91425" anchor="ctr" anchorCtr="0">
            <a:noAutofit/>
          </a:bodyPr>
          <a:lstStyle/>
          <a:p>
            <a:pPr lvl="0" algn="ctr">
              <a:spcBef>
                <a:spcPts val="0"/>
              </a:spcBef>
              <a:buNone/>
            </a:pPr>
            <a:r>
              <a:rPr lang="en" sz="2400" dirty="0" smtClean="0">
                <a:solidFill>
                  <a:schemeClr val="dk1"/>
                </a:solidFill>
                <a:latin typeface="Lora"/>
                <a:ea typeface="Lora"/>
                <a:cs typeface="Lora"/>
                <a:sym typeface="Lora"/>
              </a:rPr>
              <a:t>4</a:t>
            </a:r>
            <a:endParaRPr lang="en" sz="2400" dirty="0">
              <a:solidFill>
                <a:schemeClr val="dk1"/>
              </a:solidFill>
              <a:latin typeface="Lora"/>
              <a:ea typeface="Lora"/>
              <a:cs typeface="Lora"/>
              <a:sym typeface="Lora"/>
            </a:endParaRPr>
          </a:p>
        </p:txBody>
      </p:sp>
    </p:spTree>
    <p:extLst>
      <p:ext uri="{BB962C8B-B14F-4D97-AF65-F5344CB8AC3E}">
        <p14:creationId xmlns:p14="http://schemas.microsoft.com/office/powerpoint/2010/main" val="5236771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Shape 142"/>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a:r>
              <a:rPr lang="en-US" dirty="0" smtClean="0"/>
              <a:t>Conclusion</a:t>
            </a:r>
            <a:endParaRPr lang="en" dirty="0"/>
          </a:p>
        </p:txBody>
      </p:sp>
      <p:grpSp>
        <p:nvGrpSpPr>
          <p:cNvPr id="144" name="Shape 144"/>
          <p:cNvGrpSpPr/>
          <p:nvPr/>
        </p:nvGrpSpPr>
        <p:grpSpPr>
          <a:xfrm>
            <a:off x="916458" y="1019750"/>
            <a:ext cx="214624" cy="214624"/>
            <a:chOff x="2594050" y="1631825"/>
            <a:chExt cx="439625" cy="439625"/>
          </a:xfrm>
        </p:grpSpPr>
        <p:sp>
          <p:nvSpPr>
            <p:cNvPr id="145" name="Shape 145"/>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28835342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ctrTitle" idx="4294967295"/>
          </p:nvPr>
        </p:nvSpPr>
        <p:spPr>
          <a:xfrm>
            <a:off x="3157087" y="2878750"/>
            <a:ext cx="2829827" cy="1159799"/>
          </a:xfrm>
          <a:prstGeom prst="rect">
            <a:avLst/>
          </a:prstGeom>
        </p:spPr>
        <p:txBody>
          <a:bodyPr lIns="91425" tIns="91425" rIns="91425" bIns="91425" anchor="ctr" anchorCtr="0">
            <a:noAutofit/>
          </a:bodyPr>
          <a:lstStyle/>
          <a:p>
            <a:pPr lvl="0" algn="ctr" rtl="0">
              <a:spcBef>
                <a:spcPts val="0"/>
              </a:spcBef>
              <a:buNone/>
            </a:pPr>
            <a:r>
              <a:rPr lang="en" sz="3200" dirty="0">
                <a:highlight>
                  <a:srgbClr val="FFCD00"/>
                </a:highlight>
              </a:rPr>
              <a:t>F</a:t>
            </a:r>
            <a:r>
              <a:rPr lang="en" sz="3200" dirty="0" smtClean="0">
                <a:highlight>
                  <a:srgbClr val="FFCD00"/>
                </a:highlight>
              </a:rPr>
              <a:t>uture Work</a:t>
            </a:r>
            <a:endParaRPr lang="en" sz="3200" dirty="0">
              <a:highlight>
                <a:srgbClr val="FFCD00"/>
              </a:highlight>
            </a:endParaRPr>
          </a:p>
        </p:txBody>
      </p:sp>
      <p:sp>
        <p:nvSpPr>
          <p:cNvPr id="122" name="Shape 122"/>
          <p:cNvSpPr txBox="1">
            <a:spLocks noGrp="1"/>
          </p:cNvSpPr>
          <p:nvPr>
            <p:ph type="subTitle" idx="4294967295"/>
          </p:nvPr>
        </p:nvSpPr>
        <p:spPr>
          <a:xfrm>
            <a:off x="1951575" y="3792554"/>
            <a:ext cx="5240999" cy="784799"/>
          </a:xfrm>
          <a:prstGeom prst="rect">
            <a:avLst/>
          </a:prstGeom>
        </p:spPr>
        <p:txBody>
          <a:bodyPr lIns="91425" tIns="91425" rIns="91425" bIns="91425" anchor="t" anchorCtr="0">
            <a:noAutofit/>
          </a:bodyPr>
          <a:lstStyle/>
          <a:p>
            <a:pPr lvl="0" algn="ctr" rtl="0">
              <a:spcBef>
                <a:spcPts val="0"/>
              </a:spcBef>
              <a:buNone/>
            </a:pPr>
            <a:endParaRPr lang="en" sz="1800" dirty="0"/>
          </a:p>
        </p:txBody>
      </p:sp>
      <p:cxnSp>
        <p:nvCxnSpPr>
          <p:cNvPr id="123" name="Shape 123"/>
          <p:cNvCxnSpPr/>
          <p:nvPr/>
        </p:nvCxnSpPr>
        <p:spPr>
          <a:xfrm>
            <a:off x="-6025" y="1668728"/>
            <a:ext cx="9161999" cy="0"/>
          </a:xfrm>
          <a:prstGeom prst="straightConnector1">
            <a:avLst/>
          </a:prstGeom>
          <a:noFill/>
          <a:ln w="9525" cap="flat" cmpd="sng">
            <a:solidFill>
              <a:srgbClr val="CCCCCC"/>
            </a:solidFill>
            <a:prstDash val="solid"/>
            <a:round/>
            <a:headEnd type="none" w="lg" len="lg"/>
            <a:tailEnd type="none" w="lg" len="lg"/>
          </a:ln>
        </p:spPr>
      </p:cxnSp>
      <p:sp>
        <p:nvSpPr>
          <p:cNvPr id="124" name="Shape 124"/>
          <p:cNvSpPr/>
          <p:nvPr/>
        </p:nvSpPr>
        <p:spPr>
          <a:xfrm>
            <a:off x="3470200" y="566931"/>
            <a:ext cx="2203499" cy="22034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grpSp>
        <p:nvGrpSpPr>
          <p:cNvPr id="125" name="Shape 125"/>
          <p:cNvGrpSpPr/>
          <p:nvPr/>
        </p:nvGrpSpPr>
        <p:grpSpPr>
          <a:xfrm>
            <a:off x="4184367" y="854983"/>
            <a:ext cx="1035173" cy="1035155"/>
            <a:chOff x="6643075" y="3664250"/>
            <a:chExt cx="407950" cy="407975"/>
          </a:xfrm>
        </p:grpSpPr>
        <p:sp>
          <p:nvSpPr>
            <p:cNvPr id="126" name="Shape 126"/>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28" name="Shape 128"/>
          <p:cNvGrpSpPr/>
          <p:nvPr/>
        </p:nvGrpSpPr>
        <p:grpSpPr>
          <a:xfrm rot="-587406">
            <a:off x="4123593" y="2025001"/>
            <a:ext cx="425594" cy="425570"/>
            <a:chOff x="576250" y="4319400"/>
            <a:chExt cx="442075" cy="442050"/>
          </a:xfrm>
        </p:grpSpPr>
        <p:sp>
          <p:nvSpPr>
            <p:cNvPr id="129" name="Shape 129"/>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2" name="Shape 132"/>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33" name="Shape 133"/>
          <p:cNvSpPr/>
          <p:nvPr/>
        </p:nvSpPr>
        <p:spPr>
          <a:xfrm>
            <a:off x="3936799" y="1094078"/>
            <a:ext cx="161807" cy="15449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4" name="Shape 134"/>
          <p:cNvSpPr/>
          <p:nvPr/>
        </p:nvSpPr>
        <p:spPr>
          <a:xfrm rot="2697385">
            <a:off x="5003062" y="1885038"/>
            <a:ext cx="245621" cy="23452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5" name="Shape 135"/>
          <p:cNvSpPr/>
          <p:nvPr/>
        </p:nvSpPr>
        <p:spPr>
          <a:xfrm>
            <a:off x="5197375" y="1751150"/>
            <a:ext cx="98383" cy="9397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p:nvPr/>
        </p:nvSpPr>
        <p:spPr>
          <a:xfrm rot="1280154">
            <a:off x="3824696" y="1560092"/>
            <a:ext cx="98367" cy="93971"/>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11"/>
          <p:cNvSpPr txBox="1">
            <a:spLocks/>
          </p:cNvSpPr>
          <p:nvPr/>
        </p:nvSpPr>
        <p:spPr>
          <a:xfrm>
            <a:off x="139370" y="1749611"/>
            <a:ext cx="2704783" cy="1465725"/>
          </a:xfrm>
          <a:prstGeom prst="rect">
            <a:avLst/>
          </a:prstGeom>
          <a:noFill/>
          <a:ln>
            <a:noFill/>
          </a:ln>
        </p:spPr>
        <p:txBody>
          <a:bodyPr lIns="91425" tIns="91425" rIns="91425" bIns="91425" numCol="1"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a:lnSpc>
                <a:spcPct val="150000"/>
              </a:lnSpc>
              <a:buFont typeface="Quattrocento Sans"/>
              <a:buNone/>
            </a:pPr>
            <a:r>
              <a:rPr lang="en-US" dirty="0" smtClean="0">
                <a:solidFill>
                  <a:schemeClr val="accent1"/>
                </a:solidFill>
              </a:rPr>
              <a:t>Done so far?</a:t>
            </a:r>
            <a:endParaRPr lang="en-US" dirty="0" smtClean="0">
              <a:solidFill>
                <a:schemeClr val="accent1"/>
              </a:solidFill>
            </a:endParaRPr>
          </a:p>
          <a:p>
            <a:pPr lvl="0"/>
            <a:endParaRPr lang="en-US" sz="1200" dirty="0"/>
          </a:p>
          <a:p>
            <a:pPr algn="just">
              <a:lnSpc>
                <a:spcPct val="150000"/>
              </a:lnSpc>
            </a:pPr>
            <a:endParaRPr lang="en-US" sz="1200" dirty="0" smtClean="0">
              <a:solidFill>
                <a:schemeClr val="tx1"/>
              </a:solidFill>
            </a:endParaRPr>
          </a:p>
          <a:p>
            <a:pPr algn="just">
              <a:lnSpc>
                <a:spcPct val="150000"/>
              </a:lnSpc>
              <a:buFont typeface="Quattrocento Sans"/>
              <a:buNone/>
            </a:pPr>
            <a:endParaRPr lang="en-US" sz="1200" dirty="0" smtClean="0">
              <a:solidFill>
                <a:schemeClr val="tx1"/>
              </a:solidFill>
            </a:endParaRPr>
          </a:p>
          <a:p>
            <a:pPr algn="just">
              <a:lnSpc>
                <a:spcPct val="150000"/>
              </a:lnSpc>
              <a:buFont typeface="Quattrocento Sans"/>
              <a:buNone/>
            </a:pPr>
            <a:endParaRPr lang="en-US" sz="1200" dirty="0" smtClean="0">
              <a:solidFill>
                <a:schemeClr val="tx1"/>
              </a:solidFill>
            </a:endParaRPr>
          </a:p>
        </p:txBody>
      </p:sp>
      <p:sp>
        <p:nvSpPr>
          <p:cNvPr id="19" name="Shape 111"/>
          <p:cNvSpPr txBox="1">
            <a:spLocks/>
          </p:cNvSpPr>
          <p:nvPr/>
        </p:nvSpPr>
        <p:spPr>
          <a:xfrm>
            <a:off x="6519315" y="1749610"/>
            <a:ext cx="2704783" cy="1465725"/>
          </a:xfrm>
          <a:prstGeom prst="rect">
            <a:avLst/>
          </a:prstGeom>
          <a:noFill/>
          <a:ln>
            <a:noFill/>
          </a:ln>
        </p:spPr>
        <p:txBody>
          <a:bodyPr lIns="91425" tIns="91425" rIns="91425" bIns="91425" numCol="1"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a:lnSpc>
                <a:spcPct val="150000"/>
              </a:lnSpc>
              <a:buFont typeface="Quattrocento Sans"/>
              <a:buNone/>
            </a:pPr>
            <a:r>
              <a:rPr lang="en-US" dirty="0" smtClean="0">
                <a:solidFill>
                  <a:schemeClr val="accent1"/>
                </a:solidFill>
              </a:rPr>
              <a:t>Future TODO?</a:t>
            </a:r>
            <a:endParaRPr lang="en-US" dirty="0" smtClean="0">
              <a:solidFill>
                <a:schemeClr val="accent1"/>
              </a:solidFill>
            </a:endParaRPr>
          </a:p>
          <a:p>
            <a:pPr algn="just">
              <a:lnSpc>
                <a:spcPct val="150000"/>
              </a:lnSpc>
            </a:pPr>
            <a:r>
              <a:rPr lang="en-US" sz="1200" dirty="0" smtClean="0">
                <a:solidFill>
                  <a:schemeClr val="tx1"/>
                </a:solidFill>
              </a:rPr>
              <a:t> </a:t>
            </a:r>
            <a:r>
              <a:rPr lang="en-US" sz="1200" dirty="0" smtClean="0"/>
              <a:t> </a:t>
            </a:r>
            <a:endParaRPr lang="en-US" sz="1200" dirty="0"/>
          </a:p>
          <a:p>
            <a:pPr algn="just">
              <a:lnSpc>
                <a:spcPct val="150000"/>
              </a:lnSpc>
            </a:pPr>
            <a:endParaRPr lang="en-US" sz="1200" dirty="0" smtClean="0">
              <a:solidFill>
                <a:schemeClr val="tx1"/>
              </a:solidFill>
            </a:endParaRPr>
          </a:p>
          <a:p>
            <a:pPr algn="just">
              <a:lnSpc>
                <a:spcPct val="150000"/>
              </a:lnSpc>
              <a:buFont typeface="Quattrocento Sans"/>
              <a:buNone/>
            </a:pPr>
            <a:endParaRPr lang="en-US" sz="1200" dirty="0" smtClean="0">
              <a:solidFill>
                <a:schemeClr val="tx1"/>
              </a:solidFill>
            </a:endParaRPr>
          </a:p>
          <a:p>
            <a:pPr algn="just">
              <a:lnSpc>
                <a:spcPct val="150000"/>
              </a:lnSpc>
              <a:buFont typeface="Quattrocento Sans"/>
              <a:buNone/>
            </a:pPr>
            <a:endParaRPr lang="en-US" sz="1200" dirty="0" smtClean="0">
              <a:solidFill>
                <a:schemeClr val="tx1"/>
              </a:solidFill>
            </a:endParaRPr>
          </a:p>
        </p:txBody>
      </p:sp>
    </p:spTree>
    <p:extLst>
      <p:ext uri="{BB962C8B-B14F-4D97-AF65-F5344CB8AC3E}">
        <p14:creationId xmlns:p14="http://schemas.microsoft.com/office/powerpoint/2010/main" val="34784555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subTitle" idx="4294967295"/>
          </p:nvPr>
        </p:nvSpPr>
        <p:spPr>
          <a:xfrm>
            <a:off x="2061301" y="2179351"/>
            <a:ext cx="5021399" cy="784799"/>
          </a:xfrm>
          <a:prstGeom prst="rect">
            <a:avLst/>
          </a:prstGeom>
        </p:spPr>
        <p:txBody>
          <a:bodyPr lIns="91425" tIns="91425" rIns="91425" bIns="91425" anchor="t" anchorCtr="0">
            <a:noAutofit/>
          </a:bodyPr>
          <a:lstStyle/>
          <a:p>
            <a:pPr lvl="0" rtl="0">
              <a:spcBef>
                <a:spcPts val="0"/>
              </a:spcBef>
              <a:buNone/>
            </a:pPr>
            <a:r>
              <a:rPr lang="en" sz="3600" b="1" i="1" dirty="0">
                <a:latin typeface="Lora"/>
                <a:ea typeface="Lora"/>
                <a:cs typeface="Lora"/>
                <a:sym typeface="Lora"/>
              </a:rPr>
              <a:t>Any </a:t>
            </a:r>
            <a:r>
              <a:rPr lang="en" sz="3600" b="1" i="1" dirty="0">
                <a:highlight>
                  <a:srgbClr val="FFCD00"/>
                </a:highlight>
                <a:latin typeface="Lora"/>
                <a:ea typeface="Lora"/>
                <a:cs typeface="Lora"/>
                <a:sym typeface="Lora"/>
              </a:rPr>
              <a:t>questions</a:t>
            </a:r>
            <a:r>
              <a:rPr lang="en" sz="3600" b="1" i="1" dirty="0">
                <a:latin typeface="Lora"/>
                <a:ea typeface="Lora"/>
                <a:cs typeface="Lora"/>
                <a:sym typeface="Lora"/>
              </a:rPr>
              <a:t> ?</a:t>
            </a:r>
          </a:p>
          <a:p>
            <a:pPr lvl="0" rtl="0">
              <a:spcBef>
                <a:spcPts val="0"/>
              </a:spcBef>
              <a:buNone/>
            </a:pPr>
            <a:endParaRPr sz="1800" dirty="0">
              <a:solidFill>
                <a:schemeClr val="dk1"/>
              </a:solidFill>
            </a:endParaRPr>
          </a:p>
        </p:txBody>
      </p:sp>
      <p:cxnSp>
        <p:nvCxnSpPr>
          <p:cNvPr id="376" name="Shape 376"/>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sp>
        <p:nvSpPr>
          <p:cNvPr id="377" name="Shape 377"/>
          <p:cNvSpPr txBox="1">
            <a:spLocks noGrp="1"/>
          </p:cNvSpPr>
          <p:nvPr>
            <p:ph type="ctrTitle" idx="4294967295"/>
          </p:nvPr>
        </p:nvSpPr>
        <p:spPr>
          <a:xfrm>
            <a:off x="2371625" y="816550"/>
            <a:ext cx="4908000" cy="1159799"/>
          </a:xfrm>
          <a:prstGeom prst="rect">
            <a:avLst/>
          </a:prstGeom>
        </p:spPr>
        <p:txBody>
          <a:bodyPr lIns="91425" tIns="91425" rIns="91425" bIns="91425" anchor="ctr" anchorCtr="0">
            <a:noAutofit/>
          </a:bodyPr>
          <a:lstStyle/>
          <a:p>
            <a:pPr lvl="0" rtl="0">
              <a:spcBef>
                <a:spcPts val="0"/>
              </a:spcBef>
              <a:buNone/>
            </a:pPr>
            <a:r>
              <a:rPr lang="en" sz="6000" dirty="0"/>
              <a:t>Thanks!</a:t>
            </a:r>
          </a:p>
        </p:txBody>
      </p:sp>
      <p:cxnSp>
        <p:nvCxnSpPr>
          <p:cNvPr id="378" name="Shape 378"/>
          <p:cNvCxnSpPr/>
          <p:nvPr/>
        </p:nvCxnSpPr>
        <p:spPr>
          <a:xfrm>
            <a:off x="5589800" y="1428750"/>
            <a:ext cx="3554100" cy="0"/>
          </a:xfrm>
          <a:prstGeom prst="straightConnector1">
            <a:avLst/>
          </a:prstGeom>
          <a:noFill/>
          <a:ln w="9525" cap="flat" cmpd="sng">
            <a:solidFill>
              <a:srgbClr val="CCCCCC"/>
            </a:solidFill>
            <a:prstDash val="solid"/>
            <a:round/>
            <a:headEnd type="none" w="lg" len="lg"/>
            <a:tailEnd type="none" w="lg" len="lg"/>
          </a:ln>
        </p:spPr>
      </p:cxnSp>
      <p:sp>
        <p:nvSpPr>
          <p:cNvPr id="379" name="Shape 379"/>
          <p:cNvSpPr/>
          <p:nvPr/>
        </p:nvSpPr>
        <p:spPr>
          <a:xfrm>
            <a:off x="831925" y="859175"/>
            <a:ext cx="1139100" cy="1139100"/>
          </a:xfrm>
          <a:prstGeom prst="ellipse">
            <a:avLst/>
          </a:prstGeom>
          <a:solidFill>
            <a:srgbClr val="FFCD00"/>
          </a:solidFill>
          <a:ln>
            <a:noFill/>
          </a:ln>
        </p:spPr>
        <p:txBody>
          <a:bodyPr lIns="91425" tIns="91425" rIns="91425" bIns="91425" anchor="ctr" anchorCtr="0">
            <a:noAutofit/>
          </a:bodyPr>
          <a:lstStyle/>
          <a:p>
            <a:pPr lvl="0">
              <a:spcBef>
                <a:spcPts val="0"/>
              </a:spcBef>
              <a:buNone/>
            </a:pPr>
            <a:endParaRPr/>
          </a:p>
        </p:txBody>
      </p:sp>
      <p:grpSp>
        <p:nvGrpSpPr>
          <p:cNvPr id="380" name="Shape 380"/>
          <p:cNvGrpSpPr/>
          <p:nvPr/>
        </p:nvGrpSpPr>
        <p:grpSpPr>
          <a:xfrm>
            <a:off x="1148888" y="1190759"/>
            <a:ext cx="505722" cy="475767"/>
            <a:chOff x="5972700" y="2330200"/>
            <a:chExt cx="411625" cy="387275"/>
          </a:xfrm>
        </p:grpSpPr>
        <p:sp>
          <p:nvSpPr>
            <p:cNvPr id="381" name="Shape 381"/>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2" name="Shape 382"/>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395536" y="908963"/>
            <a:ext cx="4712370" cy="435599"/>
          </a:xfrm>
          <a:prstGeom prst="rect">
            <a:avLst/>
          </a:prstGeom>
          <a:solidFill>
            <a:srgbClr val="F8EFDF"/>
          </a:solidFill>
        </p:spPr>
        <p:txBody>
          <a:bodyPr lIns="91425" tIns="91425" rIns="91425" bIns="91425" anchor="ctr" anchorCtr="0">
            <a:noAutofit/>
          </a:bodyPr>
          <a:lstStyle/>
          <a:p>
            <a:pPr lvl="0"/>
            <a:r>
              <a:rPr lang="en-US" dirty="0" smtClean="0"/>
              <a:t>Timetabling Problem </a:t>
            </a:r>
            <a:r>
              <a:rPr lang="en-US" dirty="0" smtClean="0"/>
              <a:t>- </a:t>
            </a:r>
            <a:r>
              <a:rPr lang="en" dirty="0" smtClean="0">
                <a:highlight>
                  <a:srgbClr val="FFCD00"/>
                </a:highlight>
              </a:rPr>
              <a:t>Overview</a:t>
            </a:r>
            <a:endParaRPr lang="en" dirty="0">
              <a:highlight>
                <a:srgbClr val="FFCD00"/>
              </a:highlight>
            </a:endParaRPr>
          </a:p>
        </p:txBody>
      </p:sp>
      <p:grpSp>
        <p:nvGrpSpPr>
          <p:cNvPr id="112" name="Shape 112"/>
          <p:cNvGrpSpPr/>
          <p:nvPr/>
        </p:nvGrpSpPr>
        <p:grpSpPr>
          <a:xfrm>
            <a:off x="916458" y="1019750"/>
            <a:ext cx="214624" cy="214624"/>
            <a:chOff x="2594050" y="1631825"/>
            <a:chExt cx="439625" cy="439625"/>
          </a:xfrm>
        </p:grpSpPr>
        <p:sp>
          <p:nvSpPr>
            <p:cNvPr id="113" name="Shape 113"/>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3" name="Shape 111"/>
          <p:cNvSpPr txBox="1">
            <a:spLocks noGrp="1"/>
          </p:cNvSpPr>
          <p:nvPr>
            <p:ph type="body" idx="1"/>
          </p:nvPr>
        </p:nvSpPr>
        <p:spPr>
          <a:xfrm>
            <a:off x="1323498" y="1537144"/>
            <a:ext cx="6809700" cy="3112200"/>
          </a:xfrm>
          <a:prstGeom prst="rect">
            <a:avLst/>
          </a:prstGeom>
        </p:spPr>
        <p:txBody>
          <a:bodyPr lIns="91425" tIns="91425" rIns="91425" bIns="91425" anchor="t" anchorCtr="0">
            <a:noAutofit/>
          </a:bodyPr>
          <a:lstStyle/>
          <a:p>
            <a:r>
              <a:rPr lang="en-US" dirty="0"/>
              <a:t>  </a:t>
            </a:r>
            <a:r>
              <a:rPr lang="en-US" dirty="0" smtClean="0"/>
              <a:t> School Timetabling</a:t>
            </a:r>
            <a:endParaRPr lang="en-US" dirty="0"/>
          </a:p>
          <a:p>
            <a:r>
              <a:rPr lang="en-US" dirty="0"/>
              <a:t>  </a:t>
            </a:r>
            <a:r>
              <a:rPr lang="en-US" dirty="0" smtClean="0"/>
              <a:t> Course Timetabling</a:t>
            </a:r>
          </a:p>
          <a:p>
            <a:r>
              <a:rPr lang="en-US" dirty="0"/>
              <a:t> </a:t>
            </a:r>
            <a:r>
              <a:rPr lang="en-US" dirty="0" smtClean="0"/>
              <a:t>  </a:t>
            </a:r>
            <a:r>
              <a:rPr lang="en-US" sz="3200" b="1" dirty="0" smtClean="0"/>
              <a:t>Examination Timetabling</a:t>
            </a:r>
          </a:p>
          <a:p>
            <a:pPr>
              <a:buNone/>
            </a:pPr>
            <a:endParaRPr dirty="0"/>
          </a:p>
        </p:txBody>
      </p:sp>
    </p:spTree>
    <p:extLst>
      <p:ext uri="{BB962C8B-B14F-4D97-AF65-F5344CB8AC3E}">
        <p14:creationId xmlns:p14="http://schemas.microsoft.com/office/powerpoint/2010/main" val="3830542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395536" y="908963"/>
            <a:ext cx="4712370" cy="435599"/>
          </a:xfrm>
          <a:prstGeom prst="rect">
            <a:avLst/>
          </a:prstGeom>
          <a:solidFill>
            <a:srgbClr val="F8EFDF"/>
          </a:solidFill>
        </p:spPr>
        <p:txBody>
          <a:bodyPr lIns="91425" tIns="91425" rIns="91425" bIns="91425" anchor="ctr" anchorCtr="0">
            <a:noAutofit/>
          </a:bodyPr>
          <a:lstStyle/>
          <a:p>
            <a:pPr lvl="0"/>
            <a:r>
              <a:rPr lang="en-US" dirty="0" smtClean="0"/>
              <a:t>Examination Timetabling - </a:t>
            </a:r>
            <a:r>
              <a:rPr lang="en" dirty="0" smtClean="0">
                <a:highlight>
                  <a:srgbClr val="FFCD00"/>
                </a:highlight>
              </a:rPr>
              <a:t>Overview</a:t>
            </a:r>
            <a:endParaRPr lang="en" dirty="0">
              <a:highlight>
                <a:srgbClr val="FFCD00"/>
              </a:highlight>
            </a:endParaRPr>
          </a:p>
        </p:txBody>
      </p:sp>
      <p:pic>
        <p:nvPicPr>
          <p:cNvPr id="2" name="Picture 1"/>
          <p:cNvPicPr>
            <a:picLocks noChangeAspect="1"/>
          </p:cNvPicPr>
          <p:nvPr/>
        </p:nvPicPr>
        <p:blipFill>
          <a:blip r:embed="rId3"/>
          <a:stretch>
            <a:fillRect/>
          </a:stretch>
        </p:blipFill>
        <p:spPr>
          <a:xfrm>
            <a:off x="361827" y="3093244"/>
            <a:ext cx="8420347" cy="1943157"/>
          </a:xfrm>
          <a:prstGeom prst="rect">
            <a:avLst/>
          </a:prstGeom>
        </p:spPr>
      </p:pic>
      <p:grpSp>
        <p:nvGrpSpPr>
          <p:cNvPr id="112" name="Shape 112"/>
          <p:cNvGrpSpPr/>
          <p:nvPr/>
        </p:nvGrpSpPr>
        <p:grpSpPr>
          <a:xfrm>
            <a:off x="916458" y="1019750"/>
            <a:ext cx="214624" cy="214624"/>
            <a:chOff x="2594050" y="1631825"/>
            <a:chExt cx="439625" cy="439625"/>
          </a:xfrm>
        </p:grpSpPr>
        <p:sp>
          <p:nvSpPr>
            <p:cNvPr id="113" name="Shape 113"/>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 name="Rectangle 2"/>
          <p:cNvSpPr/>
          <p:nvPr/>
        </p:nvSpPr>
        <p:spPr>
          <a:xfrm>
            <a:off x="2950305" y="3792070"/>
            <a:ext cx="982960" cy="18153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702475" y="2608730"/>
            <a:ext cx="3447749" cy="248770"/>
          </a:xfrm>
          <a:prstGeom prst="rect">
            <a:avLst/>
          </a:prstGeom>
          <a:noFill/>
          <a:ln w="57150">
            <a:solidFill>
              <a:srgbClr val="D31D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111"/>
          <p:cNvSpPr txBox="1">
            <a:spLocks noGrp="1"/>
          </p:cNvSpPr>
          <p:nvPr>
            <p:ph type="body" idx="1"/>
          </p:nvPr>
        </p:nvSpPr>
        <p:spPr>
          <a:xfrm>
            <a:off x="1323498" y="1537144"/>
            <a:ext cx="6809700" cy="3112200"/>
          </a:xfrm>
          <a:prstGeom prst="rect">
            <a:avLst/>
          </a:prstGeom>
        </p:spPr>
        <p:txBody>
          <a:bodyPr lIns="91425" tIns="91425" rIns="91425" bIns="91425" anchor="t" anchorCtr="0">
            <a:noAutofit/>
          </a:bodyPr>
          <a:lstStyle/>
          <a:p>
            <a:r>
              <a:rPr lang="en-US" dirty="0"/>
              <a:t>  </a:t>
            </a:r>
            <a:r>
              <a:rPr lang="en-US" dirty="0" smtClean="0"/>
              <a:t> Timeslot, Room slot</a:t>
            </a:r>
            <a:endParaRPr lang="en-US" dirty="0"/>
          </a:p>
          <a:p>
            <a:r>
              <a:rPr lang="en-US" dirty="0"/>
              <a:t>  </a:t>
            </a:r>
            <a:r>
              <a:rPr lang="en-US" dirty="0" smtClean="0"/>
              <a:t> Number of days</a:t>
            </a:r>
          </a:p>
          <a:p>
            <a:pPr>
              <a:buNone/>
            </a:pPr>
            <a:endParaRPr dirty="0"/>
          </a:p>
        </p:txBody>
      </p:sp>
    </p:spTree>
    <p:extLst>
      <p:ext uri="{BB962C8B-B14F-4D97-AF65-F5344CB8AC3E}">
        <p14:creationId xmlns:p14="http://schemas.microsoft.com/office/powerpoint/2010/main" val="306932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2"/>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395535" y="908963"/>
            <a:ext cx="5076703" cy="435599"/>
          </a:xfrm>
          <a:prstGeom prst="rect">
            <a:avLst/>
          </a:prstGeom>
          <a:solidFill>
            <a:srgbClr val="F8EFDF"/>
          </a:solidFill>
        </p:spPr>
        <p:txBody>
          <a:bodyPr lIns="91425" tIns="91425" rIns="91425" bIns="91425" anchor="ctr" anchorCtr="0">
            <a:noAutofit/>
          </a:bodyPr>
          <a:lstStyle/>
          <a:p>
            <a:pPr lvl="0"/>
            <a:r>
              <a:rPr lang="en-US" dirty="0" smtClean="0"/>
              <a:t>Examination Timetabling - </a:t>
            </a:r>
            <a:r>
              <a:rPr lang="en-US" dirty="0" smtClean="0">
                <a:highlight>
                  <a:srgbClr val="FFCD00"/>
                </a:highlight>
              </a:rPr>
              <a:t>Constraints</a:t>
            </a:r>
            <a:endParaRPr lang="en" dirty="0">
              <a:highlight>
                <a:srgbClr val="FFCD00"/>
              </a:highlight>
            </a:endParaRPr>
          </a:p>
        </p:txBody>
      </p:sp>
      <p:grpSp>
        <p:nvGrpSpPr>
          <p:cNvPr id="112" name="Shape 112"/>
          <p:cNvGrpSpPr/>
          <p:nvPr/>
        </p:nvGrpSpPr>
        <p:grpSpPr>
          <a:xfrm>
            <a:off x="916458" y="1019750"/>
            <a:ext cx="214624" cy="214624"/>
            <a:chOff x="2594050" y="1631825"/>
            <a:chExt cx="439625" cy="439625"/>
          </a:xfrm>
        </p:grpSpPr>
        <p:sp>
          <p:nvSpPr>
            <p:cNvPr id="113" name="Shape 113"/>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 name="Shape 111"/>
          <p:cNvSpPr txBox="1">
            <a:spLocks/>
          </p:cNvSpPr>
          <p:nvPr/>
        </p:nvSpPr>
        <p:spPr>
          <a:xfrm>
            <a:off x="950046" y="1874748"/>
            <a:ext cx="6809700" cy="3112200"/>
          </a:xfrm>
          <a:prstGeom prst="rect">
            <a:avLst/>
          </a:prstGeom>
          <a:noFill/>
          <a:ln>
            <a:noFill/>
          </a:ln>
        </p:spPr>
        <p:txBody>
          <a:bodyPr lIns="91425" tIns="91425" rIns="91425" bIns="91425" numCol="2"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algn="ctr">
              <a:buFont typeface="Quattrocento Sans"/>
              <a:buNone/>
            </a:pPr>
            <a:r>
              <a:rPr lang="en-US" b="1" i="1" dirty="0" smtClean="0"/>
              <a:t>Hard Constraints</a:t>
            </a:r>
          </a:p>
          <a:p>
            <a:pPr algn="ctr"/>
            <a:r>
              <a:rPr lang="en-US" dirty="0"/>
              <a:t>  </a:t>
            </a:r>
            <a:r>
              <a:rPr lang="en-US" sz="2000" dirty="0"/>
              <a:t>2 exams at the </a:t>
            </a:r>
          </a:p>
          <a:p>
            <a:pPr algn="ctr">
              <a:buNone/>
            </a:pPr>
            <a:r>
              <a:rPr lang="en-US" sz="2000" dirty="0"/>
              <a:t>same time</a:t>
            </a:r>
          </a:p>
          <a:p>
            <a:pPr algn="ctr"/>
            <a:r>
              <a:rPr lang="en-US" sz="2000" dirty="0"/>
              <a:t>  2 exams </a:t>
            </a:r>
            <a:r>
              <a:rPr lang="en-US" sz="2000" dirty="0" smtClean="0"/>
              <a:t>in the </a:t>
            </a:r>
          </a:p>
          <a:p>
            <a:pPr algn="ctr">
              <a:buNone/>
            </a:pPr>
            <a:r>
              <a:rPr lang="en-US" sz="2000" dirty="0" smtClean="0"/>
              <a:t>same room</a:t>
            </a:r>
            <a:endParaRPr lang="en-US" sz="2000" dirty="0"/>
          </a:p>
          <a:p>
            <a:pPr algn="ctr">
              <a:buFont typeface="Quattrocento Sans"/>
              <a:buNone/>
            </a:pPr>
            <a:endParaRPr lang="en-US" b="1" i="1" dirty="0" smtClean="0"/>
          </a:p>
          <a:p>
            <a:pPr algn="ctr">
              <a:buFont typeface="Quattrocento Sans"/>
              <a:buNone/>
            </a:pPr>
            <a:endParaRPr lang="en-US" b="1" i="1" dirty="0"/>
          </a:p>
          <a:p>
            <a:pPr algn="ctr">
              <a:buFont typeface="Quattrocento Sans"/>
              <a:buNone/>
            </a:pPr>
            <a:r>
              <a:rPr lang="en-US" b="1" i="1" dirty="0" smtClean="0"/>
              <a:t>Soft Constraints</a:t>
            </a:r>
          </a:p>
          <a:p>
            <a:pPr algn="ctr"/>
            <a:r>
              <a:rPr lang="en-US" dirty="0" smtClean="0"/>
              <a:t>  </a:t>
            </a:r>
            <a:r>
              <a:rPr lang="en-US" sz="2000" dirty="0" smtClean="0"/>
              <a:t>More break Days</a:t>
            </a:r>
          </a:p>
          <a:p>
            <a:pPr algn="ctr"/>
            <a:r>
              <a:rPr lang="en-US" sz="2000" dirty="0" smtClean="0"/>
              <a:t> Multiple Room exams should be in the same building</a:t>
            </a:r>
            <a:endParaRPr lang="en-US" sz="2000" dirty="0"/>
          </a:p>
        </p:txBody>
      </p:sp>
    </p:spTree>
    <p:extLst>
      <p:ext uri="{BB962C8B-B14F-4D97-AF65-F5344CB8AC3E}">
        <p14:creationId xmlns:p14="http://schemas.microsoft.com/office/powerpoint/2010/main" val="663955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381250" y="834405"/>
            <a:ext cx="5619626" cy="584715"/>
          </a:xfrm>
          <a:prstGeom prst="rect">
            <a:avLst/>
          </a:prstGeom>
          <a:solidFill>
            <a:srgbClr val="F8EFDF"/>
          </a:solidFill>
        </p:spPr>
        <p:txBody>
          <a:bodyPr lIns="91425" tIns="91425" rIns="91425" bIns="91425" anchor="ctr" anchorCtr="0">
            <a:noAutofit/>
          </a:bodyPr>
          <a:lstStyle/>
          <a:p>
            <a:r>
              <a:rPr lang="en" dirty="0" smtClean="0">
                <a:highlight>
                  <a:srgbClr val="FFCD00"/>
                </a:highlight>
              </a:rPr>
              <a:t>ETP</a:t>
            </a:r>
            <a:r>
              <a:rPr lang="en-US" dirty="0"/>
              <a:t> </a:t>
            </a:r>
            <a:r>
              <a:rPr lang="en-US" dirty="0" smtClean="0"/>
              <a:t>Feasibility</a:t>
            </a:r>
            <a:r>
              <a:rPr lang="en-US" dirty="0"/>
              <a:t>, Optimality, and </a:t>
            </a:r>
            <a:r>
              <a:rPr lang="en-US" dirty="0" smtClean="0"/>
              <a:t>Complexity</a:t>
            </a:r>
            <a:endParaRPr lang="en" dirty="0">
              <a:highlight>
                <a:srgbClr val="FFCD00"/>
              </a:highlight>
            </a:endParaRPr>
          </a:p>
        </p:txBody>
      </p:sp>
      <p:sp>
        <p:nvSpPr>
          <p:cNvPr id="111" name="Shape 111"/>
          <p:cNvSpPr txBox="1">
            <a:spLocks noGrp="1"/>
          </p:cNvSpPr>
          <p:nvPr>
            <p:ph type="body" idx="1"/>
          </p:nvPr>
        </p:nvSpPr>
        <p:spPr>
          <a:xfrm>
            <a:off x="1381250" y="1616470"/>
            <a:ext cx="6809700" cy="3112200"/>
          </a:xfrm>
          <a:prstGeom prst="rect">
            <a:avLst/>
          </a:prstGeom>
        </p:spPr>
        <p:txBody>
          <a:bodyPr lIns="91425" tIns="91425" rIns="91425" bIns="91425" anchor="t" anchorCtr="0">
            <a:noAutofit/>
          </a:bodyPr>
          <a:lstStyle/>
          <a:p>
            <a:pPr>
              <a:lnSpc>
                <a:spcPct val="200000"/>
              </a:lnSpc>
            </a:pPr>
            <a:r>
              <a:rPr lang="en-US" sz="2000" dirty="0"/>
              <a:t> </a:t>
            </a:r>
            <a:r>
              <a:rPr lang="en-US" sz="2000" dirty="0" smtClean="0"/>
              <a:t> </a:t>
            </a:r>
            <a:r>
              <a:rPr lang="en-US" sz="2000" dirty="0" smtClean="0">
                <a:solidFill>
                  <a:schemeClr val="accent1"/>
                </a:solidFill>
              </a:rPr>
              <a:t>Feasibility</a:t>
            </a:r>
            <a:r>
              <a:rPr lang="en-US" sz="2000" dirty="0" smtClean="0"/>
              <a:t> means finding a </a:t>
            </a:r>
            <a:r>
              <a:rPr lang="en-US" sz="2000" dirty="0" smtClean="0">
                <a:solidFill>
                  <a:schemeClr val="accent1"/>
                </a:solidFill>
              </a:rPr>
              <a:t>solution</a:t>
            </a:r>
          </a:p>
          <a:p>
            <a:pPr>
              <a:lnSpc>
                <a:spcPct val="200000"/>
              </a:lnSpc>
            </a:pPr>
            <a:r>
              <a:rPr lang="en-US" sz="2000" dirty="0"/>
              <a:t> </a:t>
            </a:r>
            <a:r>
              <a:rPr lang="en-US" sz="2000" dirty="0" smtClean="0"/>
              <a:t> </a:t>
            </a:r>
            <a:r>
              <a:rPr lang="en-US" sz="2000" dirty="0" smtClean="0">
                <a:solidFill>
                  <a:schemeClr val="accent1"/>
                </a:solidFill>
              </a:rPr>
              <a:t>Optimality</a:t>
            </a:r>
            <a:r>
              <a:rPr lang="en-US" sz="2000" dirty="0" smtClean="0"/>
              <a:t> means finding the </a:t>
            </a:r>
            <a:r>
              <a:rPr lang="en-US" sz="2000" dirty="0" smtClean="0">
                <a:solidFill>
                  <a:schemeClr val="accent1"/>
                </a:solidFill>
              </a:rPr>
              <a:t>best solution</a:t>
            </a:r>
          </a:p>
          <a:p>
            <a:pPr>
              <a:lnSpc>
                <a:spcPct val="200000"/>
              </a:lnSpc>
            </a:pPr>
            <a:r>
              <a:rPr lang="en-US" sz="2000" dirty="0"/>
              <a:t> </a:t>
            </a:r>
            <a:r>
              <a:rPr lang="en-US" sz="2000" dirty="0" smtClean="0"/>
              <a:t> </a:t>
            </a:r>
            <a:r>
              <a:rPr lang="en-US" sz="2000" dirty="0" smtClean="0">
                <a:solidFill>
                  <a:schemeClr val="accent1"/>
                </a:solidFill>
              </a:rPr>
              <a:t>Complexity</a:t>
            </a:r>
            <a:r>
              <a:rPr lang="en-US" sz="2000" dirty="0" smtClean="0"/>
              <a:t> describes </a:t>
            </a:r>
            <a:r>
              <a:rPr lang="en-US" sz="2000" dirty="0" smtClean="0">
                <a:solidFill>
                  <a:schemeClr val="accent1"/>
                </a:solidFill>
              </a:rPr>
              <a:t>how</a:t>
            </a:r>
            <a:r>
              <a:rPr lang="en-US" sz="2000" dirty="0" smtClean="0"/>
              <a:t> </a:t>
            </a:r>
            <a:r>
              <a:rPr lang="en-US" sz="2000" dirty="0" smtClean="0">
                <a:solidFill>
                  <a:schemeClr val="accent1"/>
                </a:solidFill>
              </a:rPr>
              <a:t>hard</a:t>
            </a:r>
            <a:r>
              <a:rPr lang="en-US" sz="2000" dirty="0" smtClean="0"/>
              <a:t> it is to find a solution</a:t>
            </a:r>
          </a:p>
          <a:p>
            <a:endParaRPr sz="2000" dirty="0"/>
          </a:p>
        </p:txBody>
      </p:sp>
      <p:grpSp>
        <p:nvGrpSpPr>
          <p:cNvPr id="112" name="Shape 112"/>
          <p:cNvGrpSpPr/>
          <p:nvPr/>
        </p:nvGrpSpPr>
        <p:grpSpPr>
          <a:xfrm>
            <a:off x="916458" y="1019750"/>
            <a:ext cx="214624" cy="214624"/>
            <a:chOff x="2594050" y="1631825"/>
            <a:chExt cx="439625" cy="439625"/>
          </a:xfrm>
        </p:grpSpPr>
        <p:sp>
          <p:nvSpPr>
            <p:cNvPr id="113" name="Shape 113"/>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630238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ctrTitle" idx="4294967295"/>
          </p:nvPr>
        </p:nvSpPr>
        <p:spPr>
          <a:xfrm>
            <a:off x="685800" y="343199"/>
            <a:ext cx="7772400" cy="947234"/>
          </a:xfrm>
          <a:prstGeom prst="rect">
            <a:avLst/>
          </a:prstGeom>
        </p:spPr>
        <p:txBody>
          <a:bodyPr lIns="91425" tIns="91425" rIns="91425" bIns="91425" anchor="b" anchorCtr="0">
            <a:noAutofit/>
          </a:bodyPr>
          <a:lstStyle/>
          <a:p>
            <a:pPr lvl="0" algn="ctr" rtl="0">
              <a:spcBef>
                <a:spcPts val="0"/>
              </a:spcBef>
              <a:buNone/>
            </a:pPr>
            <a:r>
              <a:rPr lang="en" sz="4800" dirty="0" smtClean="0"/>
              <a:t>13,000 Students</a:t>
            </a:r>
            <a:endParaRPr lang="en" sz="4800" dirty="0"/>
          </a:p>
        </p:txBody>
      </p:sp>
      <p:sp>
        <p:nvSpPr>
          <p:cNvPr id="279" name="Shape 279"/>
          <p:cNvSpPr txBox="1">
            <a:spLocks noGrp="1"/>
          </p:cNvSpPr>
          <p:nvPr>
            <p:ph type="subTitle" idx="4294967295"/>
          </p:nvPr>
        </p:nvSpPr>
        <p:spPr>
          <a:xfrm>
            <a:off x="684623" y="1015239"/>
            <a:ext cx="7772400" cy="463200"/>
          </a:xfrm>
          <a:prstGeom prst="rect">
            <a:avLst/>
          </a:prstGeom>
        </p:spPr>
        <p:txBody>
          <a:bodyPr lIns="91425" tIns="91425" rIns="91425" bIns="91425" anchor="t" anchorCtr="0">
            <a:noAutofit/>
          </a:bodyPr>
          <a:lstStyle/>
          <a:p>
            <a:pPr lvl="0" algn="ctr" rtl="0">
              <a:spcBef>
                <a:spcPts val="0"/>
              </a:spcBef>
              <a:buNone/>
            </a:pPr>
            <a:r>
              <a:rPr lang="en" sz="1800" dirty="0"/>
              <a:t>That’s a lot of </a:t>
            </a:r>
            <a:r>
              <a:rPr lang="en" sz="1800" dirty="0" smtClean="0"/>
              <a:t>Students</a:t>
            </a:r>
            <a:endParaRPr lang="en" sz="1800" dirty="0"/>
          </a:p>
        </p:txBody>
      </p:sp>
      <p:sp>
        <p:nvSpPr>
          <p:cNvPr id="280" name="Shape 280"/>
          <p:cNvSpPr txBox="1">
            <a:spLocks noGrp="1"/>
          </p:cNvSpPr>
          <p:nvPr>
            <p:ph type="ctrTitle" idx="4294967295"/>
          </p:nvPr>
        </p:nvSpPr>
        <p:spPr>
          <a:xfrm>
            <a:off x="685800" y="2972099"/>
            <a:ext cx="7772400" cy="894899"/>
          </a:xfrm>
          <a:prstGeom prst="rect">
            <a:avLst/>
          </a:prstGeom>
        </p:spPr>
        <p:txBody>
          <a:bodyPr lIns="91425" tIns="91425" rIns="91425" bIns="91425" anchor="b" anchorCtr="0">
            <a:noAutofit/>
          </a:bodyPr>
          <a:lstStyle/>
          <a:p>
            <a:pPr lvl="0" algn="ctr" rtl="0">
              <a:spcBef>
                <a:spcPts val="0"/>
              </a:spcBef>
              <a:buNone/>
            </a:pPr>
            <a:r>
              <a:rPr lang="en" sz="4800" dirty="0" smtClean="0">
                <a:highlight>
                  <a:srgbClr val="FFCD00"/>
                </a:highlight>
              </a:rPr>
              <a:t>12 Days!</a:t>
            </a:r>
            <a:endParaRPr lang="en" sz="4800" dirty="0">
              <a:highlight>
                <a:srgbClr val="FFCD00"/>
              </a:highlight>
            </a:endParaRPr>
          </a:p>
        </p:txBody>
      </p:sp>
      <p:sp>
        <p:nvSpPr>
          <p:cNvPr id="281" name="Shape 281"/>
          <p:cNvSpPr txBox="1">
            <a:spLocks noGrp="1"/>
          </p:cNvSpPr>
          <p:nvPr>
            <p:ph type="subTitle" idx="4294967295"/>
          </p:nvPr>
        </p:nvSpPr>
        <p:spPr>
          <a:xfrm>
            <a:off x="684623" y="3699421"/>
            <a:ext cx="7772400" cy="463200"/>
          </a:xfrm>
          <a:prstGeom prst="rect">
            <a:avLst/>
          </a:prstGeom>
        </p:spPr>
        <p:txBody>
          <a:bodyPr lIns="91425" tIns="91425" rIns="91425" bIns="91425" anchor="t" anchorCtr="0">
            <a:noAutofit/>
          </a:bodyPr>
          <a:lstStyle/>
          <a:p>
            <a:pPr lvl="0" algn="ctr" rtl="0">
              <a:spcBef>
                <a:spcPts val="0"/>
              </a:spcBef>
              <a:buNone/>
            </a:pPr>
            <a:r>
              <a:rPr lang="en" sz="1800" b="1" dirty="0" smtClean="0">
                <a:solidFill>
                  <a:srgbClr val="FF0000"/>
                </a:solidFill>
              </a:rPr>
              <a:t>NOT</a:t>
            </a:r>
            <a:r>
              <a:rPr lang="en" sz="1800" dirty="0" smtClean="0">
                <a:solidFill>
                  <a:srgbClr val="FF0000"/>
                </a:solidFill>
              </a:rPr>
              <a:t> </a:t>
            </a:r>
            <a:r>
              <a:rPr lang="en" sz="1800" dirty="0" smtClean="0"/>
              <a:t>a lot of days</a:t>
            </a:r>
            <a:endParaRPr lang="en" sz="1800" dirty="0"/>
          </a:p>
        </p:txBody>
      </p:sp>
      <p:sp>
        <p:nvSpPr>
          <p:cNvPr id="282" name="Shape 282"/>
          <p:cNvSpPr txBox="1">
            <a:spLocks noGrp="1"/>
          </p:cNvSpPr>
          <p:nvPr>
            <p:ph type="ctrTitle" idx="4294967295"/>
          </p:nvPr>
        </p:nvSpPr>
        <p:spPr>
          <a:xfrm>
            <a:off x="685800" y="1657649"/>
            <a:ext cx="7772400" cy="894899"/>
          </a:xfrm>
          <a:prstGeom prst="rect">
            <a:avLst/>
          </a:prstGeom>
        </p:spPr>
        <p:txBody>
          <a:bodyPr lIns="91425" tIns="91425" rIns="91425" bIns="91425" anchor="b" anchorCtr="0">
            <a:noAutofit/>
          </a:bodyPr>
          <a:lstStyle/>
          <a:p>
            <a:pPr lvl="0" algn="ctr" rtl="0">
              <a:spcBef>
                <a:spcPts val="0"/>
              </a:spcBef>
              <a:buNone/>
            </a:pPr>
            <a:r>
              <a:rPr lang="en" sz="4800" dirty="0" smtClean="0"/>
              <a:t>1,000 Course</a:t>
            </a:r>
            <a:endParaRPr lang="en" sz="4800" dirty="0"/>
          </a:p>
        </p:txBody>
      </p:sp>
      <p:sp>
        <p:nvSpPr>
          <p:cNvPr id="283" name="Shape 283"/>
          <p:cNvSpPr txBox="1">
            <a:spLocks noGrp="1"/>
          </p:cNvSpPr>
          <p:nvPr>
            <p:ph type="subTitle" idx="4294967295"/>
          </p:nvPr>
        </p:nvSpPr>
        <p:spPr>
          <a:xfrm>
            <a:off x="685800" y="2268558"/>
            <a:ext cx="7772400" cy="463200"/>
          </a:xfrm>
          <a:prstGeom prst="rect">
            <a:avLst/>
          </a:prstGeom>
        </p:spPr>
        <p:txBody>
          <a:bodyPr lIns="91425" tIns="91425" rIns="91425" bIns="91425" anchor="t" anchorCtr="0">
            <a:noAutofit/>
          </a:bodyPr>
          <a:lstStyle/>
          <a:p>
            <a:pPr lvl="0" algn="ctr" rtl="0">
              <a:spcBef>
                <a:spcPts val="0"/>
              </a:spcBef>
              <a:buNone/>
            </a:pPr>
            <a:r>
              <a:rPr lang="en" sz="1800" dirty="0"/>
              <a:t>And a lot of </a:t>
            </a:r>
            <a:r>
              <a:rPr lang="en" sz="1800" dirty="0" smtClean="0"/>
              <a:t>Courses</a:t>
            </a:r>
            <a:endParaRPr lang="en" sz="1800" dirty="0"/>
          </a:p>
        </p:txBody>
      </p:sp>
      <p:grpSp>
        <p:nvGrpSpPr>
          <p:cNvPr id="284" name="Shape 284"/>
          <p:cNvGrpSpPr/>
          <p:nvPr/>
        </p:nvGrpSpPr>
        <p:grpSpPr>
          <a:xfrm>
            <a:off x="4433047" y="4413424"/>
            <a:ext cx="277858" cy="201655"/>
            <a:chOff x="3932350" y="3714775"/>
            <a:chExt cx="439650" cy="319075"/>
          </a:xfrm>
        </p:grpSpPr>
        <p:sp>
          <p:nvSpPr>
            <p:cNvPr id="285" name="Shape 285"/>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6" name="Shape 286"/>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7" name="Shape 287"/>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8" name="Shape 288"/>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9" name="Shape 289"/>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79547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1">
                                            <p:txEl>
                                              <p:pRg st="0" end="0"/>
                                            </p:txEl>
                                          </p:spTgt>
                                        </p:tgtEl>
                                        <p:attrNameLst>
                                          <p:attrName>style.visibility</p:attrName>
                                        </p:attrNameLst>
                                      </p:cBhvr>
                                      <p:to>
                                        <p:strVal val="visible"/>
                                      </p:to>
                                    </p:set>
                                    <p:anim calcmode="lin" valueType="num">
                                      <p:cBhvr additive="base">
                                        <p:cTn id="7" dur="500" fill="hold"/>
                                        <p:tgtEl>
                                          <p:spTgt spid="28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0"/>
                                        </p:tgtEl>
                                        <p:attrNameLst>
                                          <p:attrName>style.visibility</p:attrName>
                                        </p:attrNameLst>
                                      </p:cBhvr>
                                      <p:to>
                                        <p:strVal val="visible"/>
                                      </p:to>
                                    </p:set>
                                    <p:anim calcmode="lin" valueType="num">
                                      <p:cBhvr additive="base">
                                        <p:cTn id="11" dur="500" fill="hold"/>
                                        <p:tgtEl>
                                          <p:spTgt spid="280"/>
                                        </p:tgtEl>
                                        <p:attrNameLst>
                                          <p:attrName>ppt_x</p:attrName>
                                        </p:attrNameLst>
                                      </p:cBhvr>
                                      <p:tavLst>
                                        <p:tav tm="0">
                                          <p:val>
                                            <p:strVal val="#ppt_x"/>
                                          </p:val>
                                        </p:tav>
                                        <p:tav tm="100000">
                                          <p:val>
                                            <p:strVal val="#ppt_x"/>
                                          </p:val>
                                        </p:tav>
                                      </p:tavLst>
                                    </p:anim>
                                    <p:anim calcmode="lin" valueType="num">
                                      <p:cBhvr additive="base">
                                        <p:cTn id="12" dur="500" fill="hold"/>
                                        <p:tgtEl>
                                          <p:spTgt spid="2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 grpId="0"/>
      <p:bldP spid="28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2379414" y="2291150"/>
            <a:ext cx="3814218" cy="562199"/>
          </a:xfrm>
          <a:prstGeom prst="rect">
            <a:avLst/>
          </a:prstGeom>
        </p:spPr>
        <p:txBody>
          <a:bodyPr lIns="91425" tIns="91425" rIns="91425" bIns="91425" anchor="b" anchorCtr="0">
            <a:noAutofit/>
          </a:bodyPr>
          <a:lstStyle/>
          <a:p>
            <a:pPr lvl="0" rtl="0">
              <a:spcBef>
                <a:spcPts val="0"/>
              </a:spcBef>
              <a:buNone/>
            </a:pPr>
            <a:r>
              <a:rPr lang="en" dirty="0" smtClean="0"/>
              <a:t>Related Work</a:t>
            </a:r>
            <a:endParaRPr lang="en" dirty="0"/>
          </a:p>
        </p:txBody>
      </p:sp>
      <p:sp>
        <p:nvSpPr>
          <p:cNvPr id="99" name="Shape 99"/>
          <p:cNvSpPr txBox="1">
            <a:spLocks noGrp="1"/>
          </p:cNvSpPr>
          <p:nvPr>
            <p:ph type="subTitle" idx="1"/>
          </p:nvPr>
        </p:nvSpPr>
        <p:spPr>
          <a:xfrm>
            <a:off x="2022300" y="2815923"/>
            <a:ext cx="5591400" cy="784799"/>
          </a:xfrm>
          <a:prstGeom prst="rect">
            <a:avLst/>
          </a:prstGeom>
        </p:spPr>
        <p:txBody>
          <a:bodyPr lIns="91425" tIns="91425" rIns="91425" bIns="91425" anchor="t" anchorCtr="0">
            <a:noAutofit/>
          </a:bodyPr>
          <a:lstStyle/>
          <a:p>
            <a:pPr lvl="0" rtl="0">
              <a:spcBef>
                <a:spcPts val="0"/>
              </a:spcBef>
              <a:buNone/>
            </a:pPr>
            <a:endParaRPr lang="en" dirty="0"/>
          </a:p>
        </p:txBody>
      </p:sp>
      <p:sp>
        <p:nvSpPr>
          <p:cNvPr id="100" name="Shape 100"/>
          <p:cNvSpPr txBox="1"/>
          <p:nvPr/>
        </p:nvSpPr>
        <p:spPr>
          <a:xfrm>
            <a:off x="1133975" y="2291150"/>
            <a:ext cx="543899" cy="562199"/>
          </a:xfrm>
          <a:prstGeom prst="rect">
            <a:avLst/>
          </a:prstGeom>
          <a:noFill/>
          <a:ln>
            <a:noFill/>
          </a:ln>
        </p:spPr>
        <p:txBody>
          <a:bodyPr lIns="91425" tIns="91425" rIns="91425" bIns="91425" anchor="ctr" anchorCtr="0">
            <a:noAutofit/>
          </a:bodyPr>
          <a:lstStyle/>
          <a:p>
            <a:pPr lvl="0" algn="ctr">
              <a:spcBef>
                <a:spcPts val="0"/>
              </a:spcBef>
              <a:buNone/>
            </a:pPr>
            <a:r>
              <a:rPr lang="en" sz="2400" dirty="0">
                <a:solidFill>
                  <a:schemeClr val="dk1"/>
                </a:solidFill>
                <a:latin typeface="Lora"/>
                <a:ea typeface="Lora"/>
                <a:cs typeface="Lora"/>
                <a:sym typeface="Lora"/>
              </a:rPr>
              <a:t>2</a:t>
            </a:r>
          </a:p>
        </p:txBody>
      </p:sp>
    </p:spTree>
    <p:extLst>
      <p:ext uri="{BB962C8B-B14F-4D97-AF65-F5344CB8AC3E}">
        <p14:creationId xmlns:p14="http://schemas.microsoft.com/office/powerpoint/2010/main" val="4153672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4018</TotalTime>
  <Words>676</Words>
  <Application>Microsoft Office PowerPoint</Application>
  <PresentationFormat>On-screen Show (16:9)</PresentationFormat>
  <Paragraphs>183</Paragraphs>
  <Slides>33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Lora</vt:lpstr>
      <vt:lpstr>Quattrocento Sans</vt:lpstr>
      <vt:lpstr>Viola template</vt:lpstr>
      <vt:lpstr>Examination Timetabling</vt:lpstr>
      <vt:lpstr>Presentation Outline</vt:lpstr>
      <vt:lpstr>Introduction / Overview</vt:lpstr>
      <vt:lpstr>Timetabling Problem - Overview</vt:lpstr>
      <vt:lpstr>Examination Timetabling - Overview</vt:lpstr>
      <vt:lpstr>Examination Timetabling - Constraints</vt:lpstr>
      <vt:lpstr>ETP Feasibility, Optimality, and Complexity</vt:lpstr>
      <vt:lpstr>13,000 Students</vt:lpstr>
      <vt:lpstr>Related Work</vt:lpstr>
      <vt:lpstr>Related Work Overview</vt:lpstr>
      <vt:lpstr>Local Search Based Techniques</vt:lpstr>
      <vt:lpstr>Population Based Techniques</vt:lpstr>
      <vt:lpstr>Constraint Based Techniques</vt:lpstr>
      <vt:lpstr>Graph Based Techniques</vt:lpstr>
      <vt:lpstr>Graph Coloring</vt:lpstr>
      <vt:lpstr>Proposed System</vt:lpstr>
      <vt:lpstr>Constraint Satisfaction Problem CSP</vt:lpstr>
      <vt:lpstr>Problem Formalization</vt:lpstr>
      <vt:lpstr>Pool of Constraints</vt:lpstr>
      <vt:lpstr>Variable Heuristic </vt:lpstr>
      <vt:lpstr>So Far?</vt:lpstr>
      <vt:lpstr>Value Heuristic </vt:lpstr>
      <vt:lpstr>PowerPoint Presentation</vt:lpstr>
      <vt:lpstr>  Algorithm – with Arc Consistency</vt:lpstr>
      <vt:lpstr>Representing the Problem as a Graph</vt:lpstr>
      <vt:lpstr>Example – at some point in time</vt:lpstr>
      <vt:lpstr>Measurements </vt:lpstr>
      <vt:lpstr>Data Set</vt:lpstr>
      <vt:lpstr>System Implementation</vt:lpstr>
      <vt:lpstr>Conclusion &amp; Future Work</vt:lpstr>
      <vt:lpstr>Conclusion</vt:lpstr>
      <vt:lpstr>Future Work</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Examination Timetabling</dc:title>
  <dc:creator>mahmoud abdelkareem</dc:creator>
  <cp:lastModifiedBy>mahmoud abdelkareem</cp:lastModifiedBy>
  <cp:revision>107</cp:revision>
  <dcterms:modified xsi:type="dcterms:W3CDTF">2017-05-31T18:34:23Z</dcterms:modified>
</cp:coreProperties>
</file>