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nt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CBF0D3-B50A-47B8-BB5B-8BB87902B49D}">
  <a:tblStyle styleId="{02CBF0D3-B50A-47B8-BB5B-8BB87902B4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nter-regular.fntdata"/><Relationship Id="rId21" Type="http://schemas.openxmlformats.org/officeDocument/2006/relationships/slide" Target="slides/slide15.xml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Int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f744ff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6f744ff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6f744ff6e1_0_1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6f744ff6e1_0_1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f744ff6e1_0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6f744ff6e1_0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f744ff6e1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f744ff6e1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f744ff6e1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6f744ff6e1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f744ff6e1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6f744ff6e1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f744ff6e1_0_1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f744ff6e1_0_1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f744ff6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6f744ff6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f744ff6e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f744ff6e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f744ff6e1_0_1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6f744ff6e1_0_1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f744ff6e1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6f744ff6e1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f744ff6e1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6f744ff6e1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f744ff6e1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6f744ff6e1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6f744ff6e1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6f744ff6e1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6f744ff6e1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6f744ff6e1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7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7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7"/>
          <p:cNvSpPr txBox="1"/>
          <p:nvPr>
            <p:ph type="title"/>
          </p:nvPr>
        </p:nvSpPr>
        <p:spPr>
          <a:xfrm>
            <a:off x="284850" y="209613"/>
            <a:ext cx="6683700" cy="277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Breast Cancer Diagnostics Project</a:t>
            </a:r>
            <a:endParaRPr/>
          </a:p>
        </p:txBody>
      </p:sp>
      <p:cxnSp>
        <p:nvCxnSpPr>
          <p:cNvPr id="365" name="Google Shape;365;p4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47"/>
          <p:cNvSpPr txBox="1"/>
          <p:nvPr>
            <p:ph type="title"/>
          </p:nvPr>
        </p:nvSpPr>
        <p:spPr>
          <a:xfrm>
            <a:off x="342900" y="3214300"/>
            <a:ext cx="5986500" cy="905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Group Name: Machine Learning 04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Date: July 26, 2025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6"/>
          <p:cNvSpPr txBox="1"/>
          <p:nvPr>
            <p:ph type="title"/>
          </p:nvPr>
        </p:nvSpPr>
        <p:spPr>
          <a:xfrm>
            <a:off x="284850" y="285900"/>
            <a:ext cx="6888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Performance</a:t>
            </a:r>
            <a:endParaRPr/>
          </a:p>
        </p:txBody>
      </p:sp>
      <p:pic>
        <p:nvPicPr>
          <p:cNvPr id="431" name="Google Shape;43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300" y="825025"/>
            <a:ext cx="4467553" cy="40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57"/>
          <p:cNvSpPr txBox="1"/>
          <p:nvPr>
            <p:ph type="title"/>
          </p:nvPr>
        </p:nvSpPr>
        <p:spPr>
          <a:xfrm>
            <a:off x="284850" y="285900"/>
            <a:ext cx="6888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Random Forest Model?</a:t>
            </a:r>
            <a:endParaRPr/>
          </a:p>
        </p:txBody>
      </p:sp>
      <p:sp>
        <p:nvSpPr>
          <p:cNvPr id="438" name="Google Shape;438;p57"/>
          <p:cNvSpPr txBox="1"/>
          <p:nvPr/>
        </p:nvSpPr>
        <p:spPr>
          <a:xfrm>
            <a:off x="729250" y="1346450"/>
            <a:ext cx="67440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Highest Accuracy &amp; Precision Combined.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highest cross-validation score (mean ≈ 96.5%)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Most robust to outliers and less sensitive to feature scaling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Handles </a:t>
            </a: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Feature importance natively, allowing for deeper insights into the most predictive variables.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Excellent balance in precision and recall, reducing both false positives and false negatives—crucial in breast cancer diagnosis.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58"/>
          <p:cNvSpPr txBox="1"/>
          <p:nvPr>
            <p:ph type="title"/>
          </p:nvPr>
        </p:nvSpPr>
        <p:spPr>
          <a:xfrm>
            <a:off x="284850" y="285900"/>
            <a:ext cx="57411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Considerations</a:t>
            </a:r>
            <a:endParaRPr/>
          </a:p>
        </p:txBody>
      </p:sp>
      <p:sp>
        <p:nvSpPr>
          <p:cNvPr id="445" name="Google Shape;445;p58"/>
          <p:cNvSpPr txBox="1"/>
          <p:nvPr/>
        </p:nvSpPr>
        <p:spPr>
          <a:xfrm>
            <a:off x="729250" y="1346450"/>
            <a:ext cx="7194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Leveraging SHAP values instead of feature importance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Interviewing clinical doctors for feedback on our findings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59"/>
          <p:cNvSpPr txBox="1"/>
          <p:nvPr>
            <p:ph type="title"/>
          </p:nvPr>
        </p:nvSpPr>
        <p:spPr>
          <a:xfrm>
            <a:off x="3998625" y="2285775"/>
            <a:ext cx="1026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0"/>
          <p:cNvSpPr txBox="1"/>
          <p:nvPr>
            <p:ph type="title"/>
          </p:nvPr>
        </p:nvSpPr>
        <p:spPr>
          <a:xfrm>
            <a:off x="3396300" y="2336250"/>
            <a:ext cx="23514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61"/>
          <p:cNvSpPr txBox="1"/>
          <p:nvPr>
            <p:ph type="title"/>
          </p:nvPr>
        </p:nvSpPr>
        <p:spPr>
          <a:xfrm>
            <a:off x="284850" y="285900"/>
            <a:ext cx="86331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Methodology</a:t>
            </a:r>
            <a:endParaRPr/>
          </a:p>
        </p:txBody>
      </p:sp>
      <p:pic>
        <p:nvPicPr>
          <p:cNvPr id="464" name="Google Shape;46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75" y="817075"/>
            <a:ext cx="8839199" cy="396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type="title"/>
          </p:nvPr>
        </p:nvSpPr>
        <p:spPr>
          <a:xfrm>
            <a:off x="402150" y="581925"/>
            <a:ext cx="4227600" cy="28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Contents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372" name="Google Shape;372;p48"/>
          <p:cNvSpPr txBox="1"/>
          <p:nvPr/>
        </p:nvSpPr>
        <p:spPr>
          <a:xfrm>
            <a:off x="1259850" y="1307725"/>
            <a:ext cx="54249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Business Case &amp; Project Goals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Stakeholders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Project Flow Chart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Project Report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Risks Identified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Recommendations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3" name="Google Shape;373;p48"/>
          <p:cNvCxnSpPr/>
          <p:nvPr/>
        </p:nvCxnSpPr>
        <p:spPr>
          <a:xfrm>
            <a:off x="392250" y="873275"/>
            <a:ext cx="8473800" cy="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49"/>
          <p:cNvSpPr txBox="1"/>
          <p:nvPr>
            <p:ph type="title"/>
          </p:nvPr>
        </p:nvSpPr>
        <p:spPr>
          <a:xfrm>
            <a:off x="284850" y="285900"/>
            <a:ext cx="6423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graphicFrame>
        <p:nvGraphicFramePr>
          <p:cNvPr id="380" name="Google Shape;380;p49"/>
          <p:cNvGraphicFramePr/>
          <p:nvPr/>
        </p:nvGraphicFramePr>
        <p:xfrm>
          <a:off x="284850" y="86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{02CBF0D3-B50A-47B8-BB5B-8BB87902B49D}</a:tableStyleId>
              </a:tblPr>
              <a:tblGrid>
                <a:gridCol w="2411750"/>
                <a:gridCol w="5948350"/>
              </a:tblGrid>
              <a:tr h="22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1F2328"/>
                          </a:solidFill>
                        </a:rPr>
                        <a:t>Interest</a:t>
                      </a:r>
                      <a:endParaRPr b="1"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Patients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Life dependency on diagnosis accuracy.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Shorter treatment &amp; recovery time.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Clinical doctors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Diagnosis Accuracy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Better treatment/management for the patients.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Medical Equipment </a:t>
                      </a: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Manufacturers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B</a:t>
                      </a: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uilding more optimized diagnostic panels for collecting the data.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0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Hospital Management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R</a:t>
                      </a: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educing treatment costs. 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Increased number of treated patients.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Hospital's Legal department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A</a:t>
                      </a: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voiding the lawsuits against doctors and the hospital due to consequences of false diagnosis.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Ministry of Health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R</a:t>
                      </a:r>
                      <a:r>
                        <a:rPr lang="en" sz="1200">
                          <a:solidFill>
                            <a:srgbClr val="1F2328"/>
                          </a:solidFill>
                        </a:rPr>
                        <a:t>educe the cost and the expenses paid by Public health budget.</a:t>
                      </a:r>
                      <a:endParaRPr sz="1200">
                        <a:solidFill>
                          <a:srgbClr val="1F2328"/>
                        </a:solidFill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1D9E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0"/>
          <p:cNvSpPr txBox="1"/>
          <p:nvPr>
            <p:ph type="title"/>
          </p:nvPr>
        </p:nvSpPr>
        <p:spPr>
          <a:xfrm>
            <a:off x="284850" y="285900"/>
            <a:ext cx="6888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Doing Here? </a:t>
            </a:r>
            <a:endParaRPr/>
          </a:p>
        </p:txBody>
      </p:sp>
      <p:sp>
        <p:nvSpPr>
          <p:cNvPr id="387" name="Google Shape;387;p50"/>
          <p:cNvSpPr txBox="1"/>
          <p:nvPr/>
        </p:nvSpPr>
        <p:spPr>
          <a:xfrm>
            <a:off x="1140075" y="1675200"/>
            <a:ext cx="674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Leveraging machine learning models and methodologies to find the features that are the most predictive of breast cancer diagnosis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1"/>
          <p:cNvSpPr txBox="1"/>
          <p:nvPr>
            <p:ph type="title"/>
          </p:nvPr>
        </p:nvSpPr>
        <p:spPr>
          <a:xfrm>
            <a:off x="284850" y="285900"/>
            <a:ext cx="6888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Why? </a:t>
            </a:r>
            <a:endParaRPr/>
          </a:p>
        </p:txBody>
      </p:sp>
      <p:sp>
        <p:nvSpPr>
          <p:cNvPr id="394" name="Google Shape;394;p51"/>
          <p:cNvSpPr txBox="1"/>
          <p:nvPr/>
        </p:nvSpPr>
        <p:spPr>
          <a:xfrm>
            <a:off x="1200000" y="1555575"/>
            <a:ext cx="6744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Increased Diagnosis Accuracy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Reduced Treatment &amp; Recovery Time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Reduced Treatment &amp; Recovery Costs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Eliminate Legal Liability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2"/>
          <p:cNvSpPr txBox="1"/>
          <p:nvPr>
            <p:ph type="title"/>
          </p:nvPr>
        </p:nvSpPr>
        <p:spPr>
          <a:xfrm>
            <a:off x="284850" y="285900"/>
            <a:ext cx="57411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Problem?</a:t>
            </a:r>
            <a:endParaRPr/>
          </a:p>
        </p:txBody>
      </p:sp>
      <p:pic>
        <p:nvPicPr>
          <p:cNvPr id="401" name="Google Shape;4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25" y="1375375"/>
            <a:ext cx="4795250" cy="36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2"/>
          <p:cNvSpPr txBox="1"/>
          <p:nvPr/>
        </p:nvSpPr>
        <p:spPr>
          <a:xfrm>
            <a:off x="723125" y="822175"/>
            <a:ext cx="67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Dataset has 30 features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3"/>
          <p:cNvSpPr txBox="1"/>
          <p:nvPr>
            <p:ph type="title"/>
          </p:nvPr>
        </p:nvSpPr>
        <p:spPr>
          <a:xfrm>
            <a:off x="284850" y="285900"/>
            <a:ext cx="57411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Features</a:t>
            </a:r>
            <a:endParaRPr/>
          </a:p>
        </p:txBody>
      </p:sp>
      <p:pic>
        <p:nvPicPr>
          <p:cNvPr id="409" name="Google Shape;40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563" y="900975"/>
            <a:ext cx="5065028" cy="37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4"/>
          <p:cNvSpPr txBox="1"/>
          <p:nvPr>
            <p:ph type="title"/>
          </p:nvPr>
        </p:nvSpPr>
        <p:spPr>
          <a:xfrm>
            <a:off x="284850" y="285900"/>
            <a:ext cx="29010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416" name="Google Shape;41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950" y="171175"/>
            <a:ext cx="5028100" cy="480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284850" y="285900"/>
            <a:ext cx="57411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</a:t>
            </a:r>
            <a:endParaRPr/>
          </a:p>
        </p:txBody>
      </p:sp>
      <p:graphicFrame>
        <p:nvGraphicFramePr>
          <p:cNvPr id="423" name="Google Shape;423;p55"/>
          <p:cNvGraphicFramePr/>
          <p:nvPr/>
        </p:nvGraphicFramePr>
        <p:xfrm>
          <a:off x="394563" y="123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{02CBF0D3-B50A-47B8-BB5B-8BB87902B49D}</a:tableStyleId>
              </a:tblPr>
              <a:tblGrid>
                <a:gridCol w="1091275"/>
                <a:gridCol w="1649875"/>
                <a:gridCol w="1837725"/>
                <a:gridCol w="1882525"/>
                <a:gridCol w="2008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Support Vector Machine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 Nearest Neighbours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87.7%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93.8%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97.2%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94.9%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4" name="Google Shape;424;p55"/>
          <p:cNvSpPr txBox="1"/>
          <p:nvPr/>
        </p:nvSpPr>
        <p:spPr>
          <a:xfrm>
            <a:off x="690075" y="3038425"/>
            <a:ext cx="6744000" cy="1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Accuracy - How accurate the model is in performing the </a:t>
            </a: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prediction.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</a:pPr>
            <a:r>
              <a:rPr lang="en" sz="19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Precision - How accurate the model is in performing positive prediction.</a:t>
            </a:r>
            <a:endParaRPr sz="1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