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46"/>
  </p:notesMasterIdLst>
  <p:handoutMasterIdLst>
    <p:handoutMasterId r:id="rId47"/>
  </p:handoutMasterIdLst>
  <p:sldIdLst>
    <p:sldId id="321" r:id="rId4"/>
    <p:sldId id="330" r:id="rId5"/>
    <p:sldId id="331" r:id="rId6"/>
    <p:sldId id="332" r:id="rId7"/>
    <p:sldId id="350" r:id="rId8"/>
    <p:sldId id="356" r:id="rId9"/>
    <p:sldId id="333" r:id="rId10"/>
    <p:sldId id="345" r:id="rId11"/>
    <p:sldId id="334" r:id="rId12"/>
    <p:sldId id="335" r:id="rId13"/>
    <p:sldId id="348" r:id="rId14"/>
    <p:sldId id="336" r:id="rId15"/>
    <p:sldId id="339" r:id="rId16"/>
    <p:sldId id="263" r:id="rId17"/>
    <p:sldId id="347" r:id="rId18"/>
    <p:sldId id="346" r:id="rId19"/>
    <p:sldId id="338" r:id="rId20"/>
    <p:sldId id="355" r:id="rId21"/>
    <p:sldId id="337" r:id="rId22"/>
    <p:sldId id="349" r:id="rId23"/>
    <p:sldId id="340" r:id="rId24"/>
    <p:sldId id="352" r:id="rId25"/>
    <p:sldId id="351" r:id="rId26"/>
    <p:sldId id="341" r:id="rId27"/>
    <p:sldId id="342" r:id="rId28"/>
    <p:sldId id="358" r:id="rId29"/>
    <p:sldId id="354" r:id="rId30"/>
    <p:sldId id="343" r:id="rId31"/>
    <p:sldId id="344" r:id="rId32"/>
    <p:sldId id="269" r:id="rId33"/>
    <p:sldId id="270" r:id="rId34"/>
    <p:sldId id="359" r:id="rId35"/>
    <p:sldId id="272" r:id="rId36"/>
    <p:sldId id="273" r:id="rId37"/>
    <p:sldId id="360" r:id="rId38"/>
    <p:sldId id="274" r:id="rId39"/>
    <p:sldId id="275" r:id="rId40"/>
    <p:sldId id="276" r:id="rId41"/>
    <p:sldId id="277" r:id="rId42"/>
    <p:sldId id="278" r:id="rId43"/>
    <p:sldId id="279" r:id="rId44"/>
    <p:sldId id="361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331"/>
            <p14:sldId id="332"/>
            <p14:sldId id="350"/>
            <p14:sldId id="356"/>
            <p14:sldId id="333"/>
            <p14:sldId id="345"/>
            <p14:sldId id="334"/>
            <p14:sldId id="335"/>
            <p14:sldId id="348"/>
            <p14:sldId id="336"/>
            <p14:sldId id="339"/>
            <p14:sldId id="263"/>
            <p14:sldId id="347"/>
            <p14:sldId id="346"/>
            <p14:sldId id="338"/>
            <p14:sldId id="355"/>
            <p14:sldId id="337"/>
            <p14:sldId id="349"/>
            <p14:sldId id="340"/>
            <p14:sldId id="352"/>
            <p14:sldId id="351"/>
            <p14:sldId id="341"/>
            <p14:sldId id="342"/>
            <p14:sldId id="358"/>
            <p14:sldId id="354"/>
            <p14:sldId id="343"/>
            <p14:sldId id="344"/>
            <p14:sldId id="269"/>
            <p14:sldId id="270"/>
            <p14:sldId id="359"/>
            <p14:sldId id="272"/>
            <p14:sldId id="273"/>
            <p14:sldId id="360"/>
            <p14:sldId id="274"/>
            <p14:sldId id="275"/>
            <p14:sldId id="276"/>
            <p14:sldId id="277"/>
            <p14:sldId id="278"/>
            <p14:sldId id="279"/>
            <p14:sldId id="361"/>
          </p14:sldIdLst>
        </p14:section>
        <p14:section name="How-to guides" id="{940A1398-85E1-49ED-8D6E-5B86E8378269}">
          <p14:sldIdLst/>
        </p14:section>
        <p14:section name="Style guide" id="{469652BB-A032-4484-908B-5AD5FE899E0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iem Bui Duc" initials="KB" lastIdx="1" clrIdx="0">
    <p:extLst>
      <p:ext uri="{19B8F6BF-5375-455C-9EA6-DF929625EA0E}">
        <p15:presenceInfo xmlns:p15="http://schemas.microsoft.com/office/powerpoint/2012/main" userId="4f8b804368b7ff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1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8T06:33:55.63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13.08.2025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which recent 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folder/file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DECLARE @userID INT =1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190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stared file/folder of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794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FileOwnerName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FavoriteObject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85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were deleted by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1.SELECT file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704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folder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10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.SELECT all of product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 SELECT Product bought by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100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-- 3 . SELECT Top 10 Payers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73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banned user of login-user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533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BannedByUserName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Banned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-- </a:t>
            </a:r>
            <a:r>
              <a:rPr lang="vi-VN" dirty="0" err="1"/>
              <a:t>Input</a:t>
            </a:r>
            <a:r>
              <a:rPr lang="vi-VN" dirty="0"/>
              <a:t>: </a:t>
            </a:r>
            <a:r>
              <a:rPr lang="vi-VN" dirty="0" err="1"/>
              <a:t>UserId</a:t>
            </a:r>
            <a:r>
              <a:rPr lang="vi-VN" dirty="0"/>
              <a:t> và </a:t>
            </a:r>
            <a:r>
              <a:rPr lang="vi-VN" dirty="0" err="1"/>
              <a:t>FolderId</a:t>
            </a:r>
            <a:endParaRPr lang="vi-VN" dirty="0"/>
          </a:p>
          <a:p>
            <a:r>
              <a:rPr lang="vi-VN" dirty="0"/>
              <a:t>DECLARE @UserId INT = 1;  -- ID của </a:t>
            </a:r>
            <a:r>
              <a:rPr lang="vi-VN" dirty="0" err="1"/>
              <a:t>user</a:t>
            </a:r>
            <a:endParaRPr lang="vi-VN" dirty="0"/>
          </a:p>
          <a:p>
            <a:r>
              <a:rPr lang="vi-VN" dirty="0"/>
              <a:t>DECLARE @FolderId INT = 5;  -- ID của </a:t>
            </a:r>
            <a:r>
              <a:rPr lang="vi-VN" dirty="0" err="1"/>
              <a:t>folder</a:t>
            </a:r>
            <a:r>
              <a:rPr lang="vi-VN" dirty="0"/>
              <a:t> cần kiểm tra</a:t>
            </a:r>
          </a:p>
          <a:p>
            <a:endParaRPr lang="vi-VN" dirty="0"/>
          </a:p>
          <a:p>
            <a:r>
              <a:rPr lang="vi-VN" dirty="0"/>
              <a:t>-- Lấy tất cả </a:t>
            </a:r>
            <a:r>
              <a:rPr lang="vi-VN" dirty="0" err="1"/>
              <a:t>sub-folder</a:t>
            </a:r>
            <a:r>
              <a:rPr lang="vi-VN" dirty="0"/>
              <a:t> và </a:t>
            </a:r>
            <a:r>
              <a:rPr lang="vi-VN" dirty="0" err="1"/>
              <a:t>file</a:t>
            </a:r>
            <a:r>
              <a:rPr lang="vi-VN" dirty="0"/>
              <a:t> trong </a:t>
            </a:r>
            <a:r>
              <a:rPr lang="vi-VN" dirty="0" err="1"/>
              <a:t>folder</a:t>
            </a:r>
            <a:endParaRPr lang="vi-VN" dirty="0"/>
          </a:p>
          <a:p>
            <a:r>
              <a:rPr lang="vi-VN" dirty="0"/>
              <a:t>SELECT </a:t>
            </a:r>
          </a:p>
          <a:p>
            <a:r>
              <a:rPr lang="vi-VN" dirty="0"/>
              <a:t>    '</a:t>
            </a:r>
            <a:r>
              <a:rPr lang="vi-VN" dirty="0" err="1"/>
              <a:t>Folder</a:t>
            </a:r>
            <a:r>
              <a:rPr lang="vi-VN" dirty="0"/>
              <a:t>' AS </a:t>
            </a:r>
            <a:r>
              <a:rPr lang="vi-VN" dirty="0" err="1"/>
              <a:t>ItemType</a:t>
            </a:r>
            <a:r>
              <a:rPr lang="vi-VN" dirty="0"/>
              <a:t>,</a:t>
            </a:r>
          </a:p>
          <a:p>
            <a:r>
              <a:rPr lang="vi-VN" dirty="0"/>
              <a:t>    </a:t>
            </a:r>
            <a:r>
              <a:rPr lang="vi-VN" dirty="0" err="1"/>
              <a:t>f.FolderId</a:t>
            </a:r>
            <a:r>
              <a:rPr lang="vi-VN" dirty="0"/>
              <a:t> AS </a:t>
            </a:r>
            <a:r>
              <a:rPr lang="vi-VN" dirty="0" err="1"/>
              <a:t>ItemId</a:t>
            </a:r>
            <a:r>
              <a:rPr lang="vi-VN" dirty="0"/>
              <a:t>,</a:t>
            </a:r>
          </a:p>
          <a:p>
            <a:r>
              <a:rPr lang="vi-VN" dirty="0"/>
              <a:t>    </a:t>
            </a:r>
            <a:r>
              <a:rPr lang="vi-VN" dirty="0" err="1"/>
              <a:t>f.FolderName</a:t>
            </a:r>
            <a:r>
              <a:rPr lang="vi-VN" dirty="0"/>
              <a:t> AS </a:t>
            </a:r>
            <a:r>
              <a:rPr lang="vi-VN" dirty="0" err="1"/>
              <a:t>ItemName</a:t>
            </a:r>
            <a:r>
              <a:rPr lang="vi-VN" dirty="0"/>
              <a:t>,</a:t>
            </a:r>
          </a:p>
          <a:p>
            <a:r>
              <a:rPr lang="vi-VN" dirty="0"/>
              <a:t>    CASE </a:t>
            </a:r>
          </a:p>
          <a:p>
            <a:r>
              <a:rPr lang="vi-VN" dirty="0"/>
              <a:t>        WHEN </a:t>
            </a:r>
            <a:r>
              <a:rPr lang="vi-VN" dirty="0" err="1"/>
              <a:t>f.OwnerId</a:t>
            </a:r>
            <a:r>
              <a:rPr lang="vi-VN" dirty="0"/>
              <a:t> = @UserId THEN '</a:t>
            </a:r>
            <a:r>
              <a:rPr lang="vi-VN" dirty="0" err="1"/>
              <a:t>Owner</a:t>
            </a:r>
            <a:r>
              <a:rPr lang="vi-VN" dirty="0"/>
              <a:t>'</a:t>
            </a:r>
          </a:p>
          <a:p>
            <a:r>
              <a:rPr lang="vi-VN" dirty="0"/>
              <a:t>        ELSE COALESCE(</a:t>
            </a:r>
          </a:p>
          <a:p>
            <a:r>
              <a:rPr lang="vi-VN" dirty="0"/>
              <a:t>            (SELECT TOP 1 </a:t>
            </a:r>
            <a:r>
              <a:rPr lang="vi-VN" dirty="0" err="1"/>
              <a:t>p.PermissionName</a:t>
            </a:r>
            <a:r>
              <a:rPr lang="vi-VN" dirty="0"/>
              <a:t> </a:t>
            </a:r>
          </a:p>
          <a:p>
            <a:r>
              <a:rPr lang="vi-VN" dirty="0"/>
              <a:t>             FROM </a:t>
            </a:r>
            <a:r>
              <a:rPr lang="vi-VN" dirty="0" err="1"/>
              <a:t>Share</a:t>
            </a:r>
            <a:r>
              <a:rPr lang="vi-VN" dirty="0"/>
              <a:t> s</a:t>
            </a:r>
          </a:p>
          <a:p>
            <a:r>
              <a:rPr lang="vi-VN" dirty="0"/>
              <a:t>             JOIN </a:t>
            </a:r>
            <a:r>
              <a:rPr lang="vi-VN" dirty="0" err="1"/>
              <a:t>SharedUser</a:t>
            </a:r>
            <a:r>
              <a:rPr lang="vi-VN" dirty="0"/>
              <a:t> su ON </a:t>
            </a:r>
            <a:r>
              <a:rPr lang="vi-VN" dirty="0" err="1"/>
              <a:t>s.ShareId</a:t>
            </a:r>
            <a:r>
              <a:rPr lang="vi-VN" dirty="0"/>
              <a:t> = </a:t>
            </a:r>
            <a:r>
              <a:rPr lang="vi-VN" dirty="0" err="1"/>
              <a:t>su.ShareId</a:t>
            </a:r>
            <a:endParaRPr lang="vi-VN" dirty="0"/>
          </a:p>
          <a:p>
            <a:r>
              <a:rPr lang="vi-VN" dirty="0"/>
              <a:t>             JOIN </a:t>
            </a:r>
            <a:r>
              <a:rPr lang="vi-VN" dirty="0" err="1"/>
              <a:t>Permission</a:t>
            </a:r>
            <a:r>
              <a:rPr lang="vi-VN" dirty="0"/>
              <a:t> p ON </a:t>
            </a:r>
            <a:r>
              <a:rPr lang="vi-VN" dirty="0" err="1"/>
              <a:t>su.PermissionId</a:t>
            </a:r>
            <a:r>
              <a:rPr lang="vi-VN" dirty="0"/>
              <a:t> = </a:t>
            </a:r>
            <a:r>
              <a:rPr lang="vi-VN" dirty="0" err="1"/>
              <a:t>p.PermissionId</a:t>
            </a:r>
            <a:endParaRPr lang="vi-VN" dirty="0"/>
          </a:p>
          <a:p>
            <a:r>
              <a:rPr lang="vi-VN" dirty="0"/>
              <a:t>             WHERE </a:t>
            </a:r>
            <a:r>
              <a:rPr lang="vi-VN" dirty="0" err="1"/>
              <a:t>s.ObjectId</a:t>
            </a:r>
            <a:r>
              <a:rPr lang="vi-VN" dirty="0"/>
              <a:t> = </a:t>
            </a:r>
            <a:r>
              <a:rPr lang="vi-VN" dirty="0" err="1"/>
              <a:t>f.FolderId</a:t>
            </a:r>
            <a:r>
              <a:rPr lang="vi-VN" dirty="0"/>
              <a:t> AND </a:t>
            </a:r>
            <a:r>
              <a:rPr lang="vi-VN" dirty="0" err="1"/>
              <a:t>s.ObjectTypeId</a:t>
            </a:r>
            <a:r>
              <a:rPr lang="vi-VN" dirty="0"/>
              <a:t> = 1  -- 1 là </a:t>
            </a:r>
            <a:r>
              <a:rPr lang="vi-VN" dirty="0" err="1"/>
              <a:t>Folder</a:t>
            </a:r>
            <a:endParaRPr lang="vi-VN" dirty="0"/>
          </a:p>
          <a:p>
            <a:r>
              <a:rPr lang="vi-VN" dirty="0"/>
              <a:t>             AND </a:t>
            </a:r>
            <a:r>
              <a:rPr lang="vi-VN" dirty="0" err="1"/>
              <a:t>su.UserId</a:t>
            </a:r>
            <a:r>
              <a:rPr lang="vi-VN" dirty="0"/>
              <a:t> = @UserId),</a:t>
            </a:r>
          </a:p>
          <a:p>
            <a:r>
              <a:rPr lang="vi-VN" dirty="0"/>
              <a:t>            'No </a:t>
            </a:r>
            <a:r>
              <a:rPr lang="vi-VN" dirty="0" err="1"/>
              <a:t>Permission</a:t>
            </a:r>
            <a:r>
              <a:rPr lang="vi-VN" dirty="0"/>
              <a:t>'</a:t>
            </a:r>
          </a:p>
          <a:p>
            <a:r>
              <a:rPr lang="vi-VN" dirty="0"/>
              <a:t>        ) </a:t>
            </a:r>
          </a:p>
          <a:p>
            <a:r>
              <a:rPr lang="vi-VN" dirty="0"/>
              <a:t>    END AS </a:t>
            </a:r>
            <a:r>
              <a:rPr lang="vi-VN" dirty="0" err="1"/>
              <a:t>Permission</a:t>
            </a:r>
            <a:endParaRPr lang="vi-VN" dirty="0"/>
          </a:p>
          <a:p>
            <a:r>
              <a:rPr lang="vi-VN" dirty="0"/>
              <a:t>FROM </a:t>
            </a:r>
            <a:r>
              <a:rPr lang="vi-VN" dirty="0" err="1"/>
              <a:t>Folder</a:t>
            </a:r>
            <a:r>
              <a:rPr lang="vi-VN" dirty="0"/>
              <a:t> f</a:t>
            </a:r>
          </a:p>
          <a:p>
            <a:r>
              <a:rPr lang="vi-VN" dirty="0"/>
              <a:t>WHERE </a:t>
            </a:r>
            <a:r>
              <a:rPr lang="vi-VN" dirty="0" err="1"/>
              <a:t>f.ParentId</a:t>
            </a:r>
            <a:r>
              <a:rPr lang="vi-VN" dirty="0"/>
              <a:t> = @FolderId</a:t>
            </a:r>
          </a:p>
          <a:p>
            <a:endParaRPr lang="vi-VN" dirty="0"/>
          </a:p>
          <a:p>
            <a:r>
              <a:rPr lang="vi-VN" dirty="0"/>
              <a:t>UNION ALL</a:t>
            </a:r>
          </a:p>
          <a:p>
            <a:endParaRPr lang="vi-VN" dirty="0"/>
          </a:p>
          <a:p>
            <a:r>
              <a:rPr lang="vi-VN" dirty="0"/>
              <a:t>SELECT </a:t>
            </a:r>
          </a:p>
          <a:p>
            <a:r>
              <a:rPr lang="vi-VN" dirty="0"/>
              <a:t>    '</a:t>
            </a:r>
            <a:r>
              <a:rPr lang="vi-VN" dirty="0" err="1"/>
              <a:t>File</a:t>
            </a:r>
            <a:r>
              <a:rPr lang="vi-VN" dirty="0"/>
              <a:t>' AS </a:t>
            </a:r>
            <a:r>
              <a:rPr lang="vi-VN" dirty="0" err="1"/>
              <a:t>ItemType</a:t>
            </a:r>
            <a:r>
              <a:rPr lang="vi-VN" dirty="0"/>
              <a:t>,</a:t>
            </a:r>
          </a:p>
          <a:p>
            <a:r>
              <a:rPr lang="vi-VN" dirty="0"/>
              <a:t>    </a:t>
            </a:r>
            <a:r>
              <a:rPr lang="vi-VN" dirty="0" err="1"/>
              <a:t>uf.FileId</a:t>
            </a:r>
            <a:r>
              <a:rPr lang="vi-VN" dirty="0"/>
              <a:t> AS </a:t>
            </a:r>
            <a:r>
              <a:rPr lang="vi-VN" dirty="0" err="1"/>
              <a:t>ItemId</a:t>
            </a:r>
            <a:r>
              <a:rPr lang="vi-VN" dirty="0"/>
              <a:t>,</a:t>
            </a:r>
          </a:p>
          <a:p>
            <a:r>
              <a:rPr lang="vi-VN" dirty="0"/>
              <a:t>    </a:t>
            </a:r>
            <a:r>
              <a:rPr lang="vi-VN" dirty="0" err="1"/>
              <a:t>uf.UserFileName</a:t>
            </a:r>
            <a:r>
              <a:rPr lang="vi-VN" dirty="0"/>
              <a:t> AS </a:t>
            </a:r>
            <a:r>
              <a:rPr lang="vi-VN" dirty="0" err="1"/>
              <a:t>ItemName</a:t>
            </a:r>
            <a:r>
              <a:rPr lang="vi-VN" dirty="0"/>
              <a:t>,</a:t>
            </a:r>
          </a:p>
          <a:p>
            <a:r>
              <a:rPr lang="vi-VN" dirty="0"/>
              <a:t>    CASE </a:t>
            </a:r>
          </a:p>
          <a:p>
            <a:r>
              <a:rPr lang="vi-VN" dirty="0"/>
              <a:t>        WHEN </a:t>
            </a:r>
            <a:r>
              <a:rPr lang="vi-VN" dirty="0" err="1"/>
              <a:t>uf.OwnerId</a:t>
            </a:r>
            <a:r>
              <a:rPr lang="vi-VN" dirty="0"/>
              <a:t> = @UserId THEN '</a:t>
            </a:r>
            <a:r>
              <a:rPr lang="vi-VN" dirty="0" err="1"/>
              <a:t>Owner</a:t>
            </a:r>
            <a:r>
              <a:rPr lang="vi-VN" dirty="0"/>
              <a:t>'</a:t>
            </a:r>
          </a:p>
          <a:p>
            <a:r>
              <a:rPr lang="vi-VN" dirty="0"/>
              <a:t>        ELSE COALESCE(</a:t>
            </a:r>
          </a:p>
          <a:p>
            <a:r>
              <a:rPr lang="vi-VN" dirty="0"/>
              <a:t>            (SELECT TOP 1 </a:t>
            </a:r>
            <a:r>
              <a:rPr lang="vi-VN" dirty="0" err="1"/>
              <a:t>p.PermissionName</a:t>
            </a:r>
            <a:r>
              <a:rPr lang="vi-VN" dirty="0"/>
              <a:t> </a:t>
            </a:r>
          </a:p>
          <a:p>
            <a:r>
              <a:rPr lang="vi-VN" dirty="0"/>
              <a:t>             FROM </a:t>
            </a:r>
            <a:r>
              <a:rPr lang="vi-VN" dirty="0" err="1"/>
              <a:t>Share</a:t>
            </a:r>
            <a:r>
              <a:rPr lang="vi-VN" dirty="0"/>
              <a:t> s</a:t>
            </a:r>
          </a:p>
          <a:p>
            <a:r>
              <a:rPr lang="vi-VN" dirty="0"/>
              <a:t>             JOIN </a:t>
            </a:r>
            <a:r>
              <a:rPr lang="vi-VN" dirty="0" err="1"/>
              <a:t>SharedUser</a:t>
            </a:r>
            <a:r>
              <a:rPr lang="vi-VN" dirty="0"/>
              <a:t> su ON </a:t>
            </a:r>
            <a:r>
              <a:rPr lang="vi-VN" dirty="0" err="1"/>
              <a:t>s.ShareId</a:t>
            </a:r>
            <a:r>
              <a:rPr lang="vi-VN" dirty="0"/>
              <a:t> = </a:t>
            </a:r>
            <a:r>
              <a:rPr lang="vi-VN" dirty="0" err="1"/>
              <a:t>su.ShareId</a:t>
            </a:r>
            <a:endParaRPr lang="vi-VN" dirty="0"/>
          </a:p>
          <a:p>
            <a:r>
              <a:rPr lang="vi-VN" dirty="0"/>
              <a:t>             JOIN </a:t>
            </a:r>
            <a:r>
              <a:rPr lang="vi-VN" dirty="0" err="1"/>
              <a:t>Permission</a:t>
            </a:r>
            <a:r>
              <a:rPr lang="vi-VN" dirty="0"/>
              <a:t> p ON </a:t>
            </a:r>
            <a:r>
              <a:rPr lang="vi-VN" dirty="0" err="1"/>
              <a:t>su.PermissionId</a:t>
            </a:r>
            <a:r>
              <a:rPr lang="vi-VN" dirty="0"/>
              <a:t> = </a:t>
            </a:r>
            <a:r>
              <a:rPr lang="vi-VN" dirty="0" err="1"/>
              <a:t>p.PermissionId</a:t>
            </a:r>
            <a:endParaRPr lang="vi-VN" dirty="0"/>
          </a:p>
          <a:p>
            <a:r>
              <a:rPr lang="vi-VN" dirty="0"/>
              <a:t>             WHERE </a:t>
            </a:r>
            <a:r>
              <a:rPr lang="vi-VN" dirty="0" err="1"/>
              <a:t>s.ObjectId</a:t>
            </a:r>
            <a:r>
              <a:rPr lang="vi-VN" dirty="0"/>
              <a:t> = </a:t>
            </a:r>
            <a:r>
              <a:rPr lang="vi-VN" dirty="0" err="1"/>
              <a:t>uf.FileId</a:t>
            </a:r>
            <a:r>
              <a:rPr lang="vi-VN" dirty="0"/>
              <a:t> AND </a:t>
            </a:r>
            <a:r>
              <a:rPr lang="vi-VN" dirty="0" err="1"/>
              <a:t>s.ObjectTypeId</a:t>
            </a:r>
            <a:r>
              <a:rPr lang="vi-VN" dirty="0"/>
              <a:t> = 2  -- 2 là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/>
              <a:t>             AND </a:t>
            </a:r>
            <a:r>
              <a:rPr lang="vi-VN" dirty="0" err="1"/>
              <a:t>su.UserId</a:t>
            </a:r>
            <a:r>
              <a:rPr lang="vi-VN" dirty="0"/>
              <a:t> = @UserId),</a:t>
            </a:r>
          </a:p>
          <a:p>
            <a:r>
              <a:rPr lang="vi-VN" dirty="0"/>
              <a:t>            'No </a:t>
            </a:r>
            <a:r>
              <a:rPr lang="vi-VN" dirty="0" err="1"/>
              <a:t>Permission</a:t>
            </a:r>
            <a:r>
              <a:rPr lang="vi-VN" dirty="0"/>
              <a:t>'</a:t>
            </a:r>
          </a:p>
          <a:p>
            <a:r>
              <a:rPr lang="vi-VN" dirty="0"/>
              <a:t>        ) </a:t>
            </a:r>
          </a:p>
          <a:p>
            <a:r>
              <a:rPr lang="vi-VN" dirty="0"/>
              <a:t>    END AS </a:t>
            </a:r>
            <a:r>
              <a:rPr lang="vi-VN" dirty="0" err="1"/>
              <a:t>Permission</a:t>
            </a:r>
            <a:endParaRPr lang="vi-VN" dirty="0"/>
          </a:p>
          <a:p>
            <a:r>
              <a:rPr lang="vi-VN" dirty="0"/>
              <a:t>FROM </a:t>
            </a:r>
            <a:r>
              <a:rPr lang="vi-VN" dirty="0" err="1"/>
              <a:t>UserFile</a:t>
            </a:r>
            <a:r>
              <a:rPr lang="vi-VN" dirty="0"/>
              <a:t> </a:t>
            </a:r>
            <a:r>
              <a:rPr lang="vi-VN" dirty="0" err="1"/>
              <a:t>uf</a:t>
            </a:r>
            <a:endParaRPr lang="vi-VN" dirty="0"/>
          </a:p>
          <a:p>
            <a:r>
              <a:rPr lang="vi-VN" dirty="0"/>
              <a:t>WHERE </a:t>
            </a:r>
            <a:r>
              <a:rPr lang="vi-VN" dirty="0" err="1"/>
              <a:t>uf.FolderId</a:t>
            </a:r>
            <a:r>
              <a:rPr lang="vi-VN" dirty="0"/>
              <a:t> = @FolderId;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4390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Full-text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s.Term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s.TermFrequency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s.TermPositions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SearchIndex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</a:t>
            </a:r>
          </a:p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FileContent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s.FileContentId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fc.ContentId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s.Term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('project', 'proposal', 'employ')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s.Bm25Score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99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71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@LoginUser INT = 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@LoginUser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04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7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Login User Setting </a:t>
            </a:r>
          </a:p>
          <a:p>
            <a:endParaRPr lang="en-US" dirty="0"/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s.SettingKey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s.SettingValue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AppSetting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66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-- 1.SELECT shared file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shared folder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folder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file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1_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588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6" imgH="306" progId="TCLayout.ActiveDocument.1">
                  <p:embed/>
                </p:oleObj>
              </mc:Choice>
              <mc:Fallback>
                <p:oleObj name="think-cell Slide" r:id="rId30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  <p:sldLayoutId id="2147483710" r:id="rId26"/>
    <p:sldLayoutId id="2147483711" r:id="rId2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EE307-C082-A4D1-35E2-B05C737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A111-932F-BAF6-14DA-33CE968B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43" y="1198683"/>
            <a:ext cx="10141975" cy="5070988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46E49583-7245-E16A-3EFD-C5B60AC0E89C}"/>
              </a:ext>
            </a:extLst>
          </p:cNvPr>
          <p:cNvSpPr/>
          <p:nvPr/>
        </p:nvSpPr>
        <p:spPr>
          <a:xfrm>
            <a:off x="2563140" y="2406404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2DCDBEB-3C70-4F38-94C9-B50EFE2BB8E5}"/>
              </a:ext>
            </a:extLst>
          </p:cNvPr>
          <p:cNvSpPr/>
          <p:nvPr/>
        </p:nvSpPr>
        <p:spPr>
          <a:xfrm>
            <a:off x="2541329" y="2913163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9ACC0-391E-9A2B-4C6A-0B42F714765E}"/>
              </a:ext>
            </a:extLst>
          </p:cNvPr>
          <p:cNvSpPr/>
          <p:nvPr/>
        </p:nvSpPr>
        <p:spPr>
          <a:xfrm>
            <a:off x="346588" y="2389238"/>
            <a:ext cx="1681316" cy="4183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Settingkey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3EB01-1ECD-B396-2C19-F5ED780A990F}"/>
              </a:ext>
            </a:extLst>
          </p:cNvPr>
          <p:cNvSpPr/>
          <p:nvPr/>
        </p:nvSpPr>
        <p:spPr>
          <a:xfrm>
            <a:off x="294348" y="3278681"/>
            <a:ext cx="1681316" cy="4183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Settingvalue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59152-523B-8717-E7FB-9C3911520B9F}"/>
              </a:ext>
            </a:extLst>
          </p:cNvPr>
          <p:cNvCxnSpPr/>
          <p:nvPr/>
        </p:nvCxnSpPr>
        <p:spPr>
          <a:xfrm flipV="1">
            <a:off x="2098257" y="2459933"/>
            <a:ext cx="364414" cy="2753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947D8-B1F5-1A47-3775-2948B912F81D}"/>
              </a:ext>
            </a:extLst>
          </p:cNvPr>
          <p:cNvCxnSpPr/>
          <p:nvPr/>
        </p:nvCxnSpPr>
        <p:spPr>
          <a:xfrm flipV="1">
            <a:off x="2098257" y="3040982"/>
            <a:ext cx="364414" cy="55651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B9A4BA-65AA-D0C8-1920-8452A761B0E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0" cy="54154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1530E-2DD9-CEAE-5D9E-3253945BD98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468768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5A4643-5BAD-4052-CA9B-8C96AE8FD7EF}"/>
              </a:ext>
            </a:extLst>
          </p:cNvPr>
          <p:cNvCxnSpPr>
            <a:cxnSpLocks/>
          </p:cNvCxnSpPr>
          <p:nvPr/>
        </p:nvCxnSpPr>
        <p:spPr>
          <a:xfrm>
            <a:off x="7096586" y="1011116"/>
            <a:ext cx="0" cy="541549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E85EF-E692-A03C-8564-EA277E4C9FC5}"/>
              </a:ext>
            </a:extLst>
          </p:cNvPr>
          <p:cNvCxnSpPr>
            <a:cxnSpLocks/>
          </p:cNvCxnSpPr>
          <p:nvPr/>
        </p:nvCxnSpPr>
        <p:spPr>
          <a:xfrm flipV="1">
            <a:off x="2408903" y="6426610"/>
            <a:ext cx="4687683" cy="1597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6933F-2E54-1CEE-008F-E4EFC8B79EA4}"/>
              </a:ext>
            </a:extLst>
          </p:cNvPr>
          <p:cNvSpPr/>
          <p:nvPr/>
        </p:nvSpPr>
        <p:spPr>
          <a:xfrm>
            <a:off x="8059182" y="3136609"/>
            <a:ext cx="2637693" cy="46088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 of login Account 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F44D4-026B-0070-90E8-6597A464A9DC}"/>
              </a:ext>
            </a:extLst>
          </p:cNvPr>
          <p:cNvCxnSpPr>
            <a:cxnSpLocks/>
          </p:cNvCxnSpPr>
          <p:nvPr/>
        </p:nvCxnSpPr>
        <p:spPr>
          <a:xfrm flipH="1" flipV="1">
            <a:off x="7150353" y="2913163"/>
            <a:ext cx="807398" cy="51583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58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2A036-BDD0-53E6-E9C7-3A5C289C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6031-3FFD-1741-4633-CC01938D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5" y="1010092"/>
            <a:ext cx="9719999" cy="55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287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CFC91-9DE0-2252-A67C-5907CC7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Sample Data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CC2CF-E30F-ED2F-A04C-0E97BE38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76" y="1059214"/>
            <a:ext cx="8342847" cy="56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A7767-AAE9-1A93-E592-493B517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for login user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CDC5-D12B-4F11-E8E7-4986A488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3" y="904569"/>
            <a:ext cx="10018154" cy="5507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8A563E-6DA3-4E25-2D3A-577A05E9EBD6}"/>
              </a:ext>
            </a:extLst>
          </p:cNvPr>
          <p:cNvSpPr/>
          <p:nvPr/>
        </p:nvSpPr>
        <p:spPr>
          <a:xfrm>
            <a:off x="4724400" y="2136530"/>
            <a:ext cx="2368062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</a:t>
            </a:r>
            <a:r>
              <a:rPr lang="en-US" dirty="0" err="1">
                <a:solidFill>
                  <a:schemeClr val="bg1"/>
                </a:solidFill>
              </a:rPr>
              <a:t>ActionRecent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EF22B-5F08-12F7-A06F-9750961DE344}"/>
              </a:ext>
            </a:extLst>
          </p:cNvPr>
          <p:cNvSpPr/>
          <p:nvPr/>
        </p:nvSpPr>
        <p:spPr>
          <a:xfrm>
            <a:off x="5099537" y="1211261"/>
            <a:ext cx="1664677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Owner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E48F2-EFED-B109-134E-7E9AB3C56014}"/>
              </a:ext>
            </a:extLst>
          </p:cNvPr>
          <p:cNvSpPr/>
          <p:nvPr/>
        </p:nvSpPr>
        <p:spPr>
          <a:xfrm>
            <a:off x="2296753" y="2819233"/>
            <a:ext cx="1988031" cy="29307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Filetype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3AB5A6-3A08-E7CD-4A0A-36991A8259FD}"/>
              </a:ext>
            </a:extLst>
          </p:cNvPr>
          <p:cNvCxnSpPr>
            <a:cxnSpLocks/>
          </p:cNvCxnSpPr>
          <p:nvPr/>
        </p:nvCxnSpPr>
        <p:spPr>
          <a:xfrm flipV="1">
            <a:off x="2965622" y="1833632"/>
            <a:ext cx="0" cy="848346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7CB4-187A-86E3-0B68-709A6DC07B66}"/>
              </a:ext>
            </a:extLst>
          </p:cNvPr>
          <p:cNvCxnSpPr/>
          <p:nvPr/>
        </p:nvCxnSpPr>
        <p:spPr>
          <a:xfrm flipH="1">
            <a:off x="3470031" y="1211261"/>
            <a:ext cx="1629506" cy="44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A5C93-65CC-5EAA-8247-12CE91C63CEF}"/>
              </a:ext>
            </a:extLst>
          </p:cNvPr>
          <p:cNvCxnSpPr/>
          <p:nvPr/>
        </p:nvCxnSpPr>
        <p:spPr>
          <a:xfrm flipH="1" flipV="1">
            <a:off x="4384431" y="1899138"/>
            <a:ext cx="339969" cy="41030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258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FDC76-B99A-5F71-E2CA-BD5552A4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9" y="916683"/>
            <a:ext cx="9903388" cy="5807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A0F14-3BFB-6931-CB78-28D32791B072}"/>
              </a:ext>
            </a:extLst>
          </p:cNvPr>
          <p:cNvSpPr/>
          <p:nvPr/>
        </p:nvSpPr>
        <p:spPr>
          <a:xfrm>
            <a:off x="8106937" y="2430966"/>
            <a:ext cx="836341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Share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5BBAF-2388-5B54-BFCB-7F5CBB7BCBC6}"/>
              </a:ext>
            </a:extLst>
          </p:cNvPr>
          <p:cNvSpPr/>
          <p:nvPr/>
        </p:nvSpPr>
        <p:spPr>
          <a:xfrm>
            <a:off x="8028879" y="4014439"/>
            <a:ext cx="1349298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Permission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A0278-3DC7-4C9A-8AC5-1D0B0CFE0CFF}"/>
              </a:ext>
            </a:extLst>
          </p:cNvPr>
          <p:cNvCxnSpPr>
            <a:stCxn id="5" idx="1"/>
          </p:cNvCxnSpPr>
          <p:nvPr/>
        </p:nvCxnSpPr>
        <p:spPr>
          <a:xfrm flipH="1">
            <a:off x="7304049" y="4220737"/>
            <a:ext cx="724830" cy="15890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333-DAC4-EC58-6F9F-B764BF4EB66C}"/>
              </a:ext>
            </a:extLst>
          </p:cNvPr>
          <p:cNvCxnSpPr/>
          <p:nvPr/>
        </p:nvCxnSpPr>
        <p:spPr>
          <a:xfrm flipH="1">
            <a:off x="5965902" y="2732049"/>
            <a:ext cx="2141035" cy="61331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B798A-05A9-35BC-C734-6894F1F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49929-80D9-E092-B5B4-46973658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63" y="907881"/>
            <a:ext cx="9167473" cy="59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097A2-34BA-4D2D-7C6E-1438E4C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9C0C5-8F3C-A940-8408-62BF0181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00" y="933325"/>
            <a:ext cx="8704800" cy="58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8ADB-540E-D5F5-24A7-7DDAF10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Action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598-B8B4-55AD-7AD5-5AE3D354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" y="1098000"/>
            <a:ext cx="10151999" cy="50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010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B5CF3-1218-505F-5466-E99209A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ActionRecent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2B7ED-0732-D7D5-8C63-33E23FE4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4" y="2052333"/>
            <a:ext cx="9186351" cy="2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3591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F7AE5-B2E0-8F0C-0F54-54ED52C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2475-5F2B-98B7-DBC8-5E58D646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76" y="1100899"/>
            <a:ext cx="10282247" cy="49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96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37B39-8BF4-DAA4-B5C3-8DAB9D3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D1F22-8AD6-6F12-FBB6-71D084EC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6" y="1371576"/>
            <a:ext cx="8462927" cy="41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42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569F5-F752-78D2-7DEA-647D756E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80471-BF24-9F80-8C2E-65EB1150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089" y="976713"/>
            <a:ext cx="10410091" cy="5517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9DD77-5621-D63C-A2EA-7A9606972D82}"/>
              </a:ext>
            </a:extLst>
          </p:cNvPr>
          <p:cNvSpPr/>
          <p:nvPr/>
        </p:nvSpPr>
        <p:spPr>
          <a:xfrm>
            <a:off x="6343135" y="4168241"/>
            <a:ext cx="3493478" cy="750277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1F52B-1CA3-0377-477A-32A7B398E3B6}"/>
              </a:ext>
            </a:extLst>
          </p:cNvPr>
          <p:cNvCxnSpPr>
            <a:cxnSpLocks/>
          </p:cNvCxnSpPr>
          <p:nvPr/>
        </p:nvCxnSpPr>
        <p:spPr>
          <a:xfrm flipH="1" flipV="1">
            <a:off x="6670431" y="2754923"/>
            <a:ext cx="1262607" cy="141331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283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B56E2-CF3A-3EC2-9556-571C06A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78974-9A8D-BAF6-E0FF-B1EBAE97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221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8DD7E-EBBA-249F-C361-4A450B2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Trash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4413E-6733-CCD3-277E-531FFA44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1" y="2001643"/>
            <a:ext cx="8712878" cy="28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01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E50C7-1161-3FE9-1286-E09BD3F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UserCapacity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3B50E-18B4-ACB4-60AE-5014CEA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008186"/>
            <a:ext cx="9720000" cy="5500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0F04B-3C17-AB5C-220F-7835489917C2}"/>
              </a:ext>
            </a:extLst>
          </p:cNvPr>
          <p:cNvSpPr/>
          <p:nvPr/>
        </p:nvSpPr>
        <p:spPr>
          <a:xfrm>
            <a:off x="3855922" y="4314176"/>
            <a:ext cx="2872154" cy="527539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3529E-B3CF-858C-E6E4-E42401DDD9AE}"/>
              </a:ext>
            </a:extLst>
          </p:cNvPr>
          <p:cNvCxnSpPr>
            <a:cxnSpLocks/>
          </p:cNvCxnSpPr>
          <p:nvPr/>
        </p:nvCxnSpPr>
        <p:spPr>
          <a:xfrm flipH="1" flipV="1">
            <a:off x="3744097" y="2397211"/>
            <a:ext cx="1161535" cy="191696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1EE8E7C4-ED16-3993-9424-2E3E87B804FB}"/>
              </a:ext>
            </a:extLst>
          </p:cNvPr>
          <p:cNvSpPr/>
          <p:nvPr/>
        </p:nvSpPr>
        <p:spPr>
          <a:xfrm>
            <a:off x="2631688" y="3133493"/>
            <a:ext cx="8324312" cy="568712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8C124-B2BB-10A9-AFA1-CEE8986820D1}"/>
              </a:ext>
            </a:extLst>
          </p:cNvPr>
          <p:cNvSpPr/>
          <p:nvPr/>
        </p:nvSpPr>
        <p:spPr>
          <a:xfrm>
            <a:off x="7683190" y="1628078"/>
            <a:ext cx="2096430" cy="478108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list file by size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8AC4D-E79E-0F13-3A7D-D48DFB7F21B5}"/>
              </a:ext>
            </a:extLst>
          </p:cNvPr>
          <p:cNvCxnSpPr/>
          <p:nvPr/>
        </p:nvCxnSpPr>
        <p:spPr>
          <a:xfrm flipH="1">
            <a:off x="7817005" y="2121877"/>
            <a:ext cx="579863" cy="91125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53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EFB4F-60D6-1105-F0B3-82C38B4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UserProduct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F209-A2E8-A3D6-D643-B938C6FD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3" y="1048591"/>
            <a:ext cx="8950825" cy="5620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77DA68-BF8B-BBC6-5694-8E2057F818A1}"/>
              </a:ext>
            </a:extLst>
          </p:cNvPr>
          <p:cNvSpPr/>
          <p:nvPr/>
        </p:nvSpPr>
        <p:spPr>
          <a:xfrm>
            <a:off x="2353817" y="1671973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B2C51-D745-2658-ED99-7843062B9B0C}"/>
              </a:ext>
            </a:extLst>
          </p:cNvPr>
          <p:cNvSpPr/>
          <p:nvPr/>
        </p:nvSpPr>
        <p:spPr>
          <a:xfrm>
            <a:off x="4142232" y="1098000"/>
            <a:ext cx="4169664" cy="573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1A0C8-C7DA-6EAF-7AD3-4C430ACA181C}"/>
              </a:ext>
            </a:extLst>
          </p:cNvPr>
          <p:cNvSpPr txBox="1"/>
          <p:nvPr/>
        </p:nvSpPr>
        <p:spPr>
          <a:xfrm>
            <a:off x="108164" y="3323051"/>
            <a:ext cx="2492814" cy="369332"/>
          </a:xfrm>
          <a:prstGeom prst="rect">
            <a:avLst/>
          </a:prstGeom>
          <a:solidFill>
            <a:srgbClr val="669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75EEC-BA86-711F-E41E-8B9532ABB7DC}"/>
              </a:ext>
            </a:extLst>
          </p:cNvPr>
          <p:cNvSpPr txBox="1"/>
          <p:nvPr/>
        </p:nvSpPr>
        <p:spPr>
          <a:xfrm>
            <a:off x="8654796" y="1158169"/>
            <a:ext cx="3028078" cy="369332"/>
          </a:xfrm>
          <a:prstGeom prst="rect">
            <a:avLst/>
          </a:prstGeom>
          <a:solidFill>
            <a:srgbClr val="6697B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1BED0-13C0-9D22-DA08-624701A228EA}"/>
              </a:ext>
            </a:extLst>
          </p:cNvPr>
          <p:cNvSpPr txBox="1"/>
          <p:nvPr/>
        </p:nvSpPr>
        <p:spPr>
          <a:xfrm>
            <a:off x="350020" y="5811217"/>
            <a:ext cx="666750" cy="307777"/>
          </a:xfrm>
          <a:prstGeom prst="rect">
            <a:avLst/>
          </a:prstGeom>
          <a:solidFill>
            <a:srgbClr val="669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6FFF6-3682-FE93-D5D6-4591F579FAE7}"/>
              </a:ext>
            </a:extLst>
          </p:cNvPr>
          <p:cNvSpPr txBox="1"/>
          <p:nvPr/>
        </p:nvSpPr>
        <p:spPr>
          <a:xfrm>
            <a:off x="155777" y="4713130"/>
            <a:ext cx="1341643" cy="369332"/>
          </a:xfrm>
          <a:prstGeom prst="rect">
            <a:avLst/>
          </a:prstGeom>
          <a:solidFill>
            <a:srgbClr val="6697B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23B661-750B-58A8-D82C-45F55DDF7CD6}"/>
              </a:ext>
            </a:extLst>
          </p:cNvPr>
          <p:cNvCxnSpPr>
            <a:cxnSpLocks/>
          </p:cNvCxnSpPr>
          <p:nvPr/>
        </p:nvCxnSpPr>
        <p:spPr>
          <a:xfrm flipV="1">
            <a:off x="1643478" y="3429000"/>
            <a:ext cx="1568073" cy="13969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B10354-B828-F178-2897-084C9B3D6F54}"/>
              </a:ext>
            </a:extLst>
          </p:cNvPr>
          <p:cNvCxnSpPr>
            <a:cxnSpLocks/>
          </p:cNvCxnSpPr>
          <p:nvPr/>
        </p:nvCxnSpPr>
        <p:spPr>
          <a:xfrm flipV="1">
            <a:off x="1080806" y="4825993"/>
            <a:ext cx="2130745" cy="113911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FE7A7A-2395-DB12-6232-AE2DCFD22E10}"/>
              </a:ext>
            </a:extLst>
          </p:cNvPr>
          <p:cNvCxnSpPr>
            <a:cxnSpLocks/>
          </p:cNvCxnSpPr>
          <p:nvPr/>
        </p:nvCxnSpPr>
        <p:spPr>
          <a:xfrm flipV="1">
            <a:off x="2600978" y="2302304"/>
            <a:ext cx="1785671" cy="119148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47682-C7B7-C82D-4F49-966EB092DEEB}"/>
              </a:ext>
            </a:extLst>
          </p:cNvPr>
          <p:cNvCxnSpPr/>
          <p:nvPr/>
        </p:nvCxnSpPr>
        <p:spPr>
          <a:xfrm flipH="1">
            <a:off x="7025268" y="1465946"/>
            <a:ext cx="2330605" cy="63160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A2D5B-4CD6-276D-2568-EA320AD277F3}"/>
              </a:ext>
            </a:extLst>
          </p:cNvPr>
          <p:cNvSpPr/>
          <p:nvPr/>
        </p:nvSpPr>
        <p:spPr>
          <a:xfrm>
            <a:off x="214358" y="2183939"/>
            <a:ext cx="2364058" cy="501805"/>
          </a:xfrm>
          <a:prstGeom prst="rect">
            <a:avLst/>
          </a:prstGeom>
          <a:solidFill>
            <a:srgbClr val="6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Duration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068F64-1ECC-E23B-93A5-F19BBE113A19}"/>
              </a:ext>
            </a:extLst>
          </p:cNvPr>
          <p:cNvCxnSpPr>
            <a:cxnSpLocks/>
          </p:cNvCxnSpPr>
          <p:nvPr/>
        </p:nvCxnSpPr>
        <p:spPr>
          <a:xfrm flipV="1">
            <a:off x="2710941" y="1758367"/>
            <a:ext cx="2474224" cy="62368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93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E3DDF-3267-09C0-76D6-7D368478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6CFFC-DAC8-624C-7010-1506171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7C7CD-10D0-B9DC-6081-7444A1AB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114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ED0F5-7832-524E-6CB6-5D460DC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Product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859E4-949D-60FC-62F6-813892C1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8" y="1243583"/>
            <a:ext cx="8961364" cy="43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491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066C1-00EE-6081-87E5-02C276E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Banned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3EAC-D68F-505D-586E-F82236B7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56" y="947853"/>
            <a:ext cx="8424487" cy="5782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8A146-5090-FB62-ABEC-900CD8082E90}"/>
              </a:ext>
            </a:extLst>
          </p:cNvPr>
          <p:cNvSpPr txBox="1"/>
          <p:nvPr/>
        </p:nvSpPr>
        <p:spPr>
          <a:xfrm>
            <a:off x="2616152" y="2045853"/>
            <a:ext cx="2675847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62C56-7C2F-E41A-CFF7-2F0636E10244}"/>
              </a:ext>
            </a:extLst>
          </p:cNvPr>
          <p:cNvCxnSpPr>
            <a:cxnSpLocks/>
          </p:cNvCxnSpPr>
          <p:nvPr/>
        </p:nvCxnSpPr>
        <p:spPr>
          <a:xfrm>
            <a:off x="4386649" y="2780270"/>
            <a:ext cx="832122" cy="280649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882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887E9-70C3-2C1B-C969-ABFB059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Banned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DB78-18BC-F107-0C53-8A7DCF7A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3" y="1666628"/>
            <a:ext cx="8795473" cy="36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0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343608"/>
            <a:ext cx="5232000" cy="5082392"/>
          </a:xfrm>
        </p:spPr>
        <p:txBody>
          <a:bodyPr/>
          <a:lstStyle/>
          <a:p>
            <a:pPr lvl="0" indent="-676275">
              <a:spcBef>
                <a:spcPts val="0"/>
              </a:spcBef>
              <a:buSzPts val="3140"/>
              <a:buFont typeface="Arial"/>
              <a:buAutoNum type="arabicPeriod"/>
            </a:pPr>
            <a:r>
              <a:rPr lang="en-US" dirty="0"/>
              <a:t>Google Drive functions and database design as follow</a:t>
            </a:r>
          </a:p>
          <a:p>
            <a:pPr lvl="1"/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 err="1"/>
              <a:t>Fulltext</a:t>
            </a:r>
            <a:r>
              <a:rPr lang="en-GB" dirty="0"/>
              <a:t> Search with BM25</a:t>
            </a:r>
          </a:p>
          <a:p>
            <a:pPr lvl="0" indent="-676275">
              <a:buSzPts val="3140"/>
              <a:buFont typeface="Arial"/>
              <a:buAutoNum type="arabicPeriod"/>
            </a:pPr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/>
              <a:t>Q&amp;A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Resolve permission problem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Google Drive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2000" y="5894874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67920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column path to table folder</a:t>
            </a:r>
            <a:endParaRPr dirty="0"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676" y="941502"/>
            <a:ext cx="6620648" cy="31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872A-BBAE-61BA-2EAB-CEC71417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4F66A-E228-4B6C-1134-1682A66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AC6B-DC3D-8081-E64C-BC911740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2" y="1098000"/>
            <a:ext cx="8403795" cy="52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How to score in BM25 ?</a:t>
            </a:r>
            <a:endParaRPr dirty="0"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WHAT IS BM25 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1866900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k_1</a:t>
            </a:r>
            <a:r>
              <a:rPr lang="en-US" sz="3000" dirty="0">
                <a:solidFill>
                  <a:schemeClr val="bg2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b</a:t>
            </a:r>
            <a:r>
              <a:rPr lang="en-US" sz="3000" dirty="0">
                <a:solidFill>
                  <a:schemeClr val="bg2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dirty="0"/>
              <a:t>Sample Data</a:t>
            </a:r>
            <a:endParaRPr dirty="0"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85" y="1734007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6785" y="4124125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09439-6887-98AE-3704-BA025A1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6" y="-170777"/>
            <a:ext cx="9720000" cy="1098000"/>
          </a:xfrm>
        </p:spPr>
        <p:txBody>
          <a:bodyPr/>
          <a:lstStyle/>
          <a:p>
            <a:r>
              <a:rPr lang="en-US" dirty="0"/>
              <a:t>First Screen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1F64-B69F-31BD-F59C-9B9C7222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17" y="1024470"/>
            <a:ext cx="9887817" cy="5021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45CC15-7EA6-FFD1-B04C-6365D8A4BD79}"/>
              </a:ext>
            </a:extLst>
          </p:cNvPr>
          <p:cNvSpPr/>
          <p:nvPr/>
        </p:nvSpPr>
        <p:spPr>
          <a:xfrm>
            <a:off x="7706550" y="135748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823E-3500-CBD7-1673-F49C1647A979}"/>
              </a:ext>
            </a:extLst>
          </p:cNvPr>
          <p:cNvSpPr/>
          <p:nvPr/>
        </p:nvSpPr>
        <p:spPr>
          <a:xfrm>
            <a:off x="2708989" y="1866638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AEE36-AF37-CA01-6E7F-6A3DA26A95DC}"/>
              </a:ext>
            </a:extLst>
          </p:cNvPr>
          <p:cNvSpPr/>
          <p:nvPr/>
        </p:nvSpPr>
        <p:spPr>
          <a:xfrm>
            <a:off x="7667555" y="2909643"/>
            <a:ext cx="1726967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ActionRecent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503D4-7A6F-6362-0BF1-E81D1ACC1FBF}"/>
              </a:ext>
            </a:extLst>
          </p:cNvPr>
          <p:cNvSpPr/>
          <p:nvPr/>
        </p:nvSpPr>
        <p:spPr>
          <a:xfrm>
            <a:off x="840351" y="460331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UserFile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F7840-A688-944C-1128-51D7A77EAD57}"/>
              </a:ext>
            </a:extLst>
          </p:cNvPr>
          <p:cNvSpPr/>
          <p:nvPr/>
        </p:nvSpPr>
        <p:spPr>
          <a:xfrm>
            <a:off x="8935297" y="179628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Account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F02C1-FF60-F0CE-90F4-46827AEBBCC7}"/>
              </a:ext>
            </a:extLst>
          </p:cNvPr>
          <p:cNvCxnSpPr>
            <a:cxnSpLocks/>
          </p:cNvCxnSpPr>
          <p:nvPr/>
        </p:nvCxnSpPr>
        <p:spPr>
          <a:xfrm flipV="1">
            <a:off x="9774553" y="1232116"/>
            <a:ext cx="715398" cy="4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FB96D4-D52C-A654-FBD8-6E820853D4FE}"/>
              </a:ext>
            </a:extLst>
          </p:cNvPr>
          <p:cNvCxnSpPr/>
          <p:nvPr/>
        </p:nvCxnSpPr>
        <p:spPr>
          <a:xfrm>
            <a:off x="7518125" y="2356364"/>
            <a:ext cx="806245" cy="39666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CF437-2877-15A2-5896-8EE57B97DA2D}"/>
              </a:ext>
            </a:extLst>
          </p:cNvPr>
          <p:cNvCxnSpPr>
            <a:cxnSpLocks/>
          </p:cNvCxnSpPr>
          <p:nvPr/>
        </p:nvCxnSpPr>
        <p:spPr>
          <a:xfrm flipV="1">
            <a:off x="8884533" y="1215550"/>
            <a:ext cx="1196955" cy="283859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871E83-CF51-A128-453B-3D09D5FA2B0F}"/>
              </a:ext>
            </a:extLst>
          </p:cNvPr>
          <p:cNvCxnSpPr/>
          <p:nvPr/>
        </p:nvCxnSpPr>
        <p:spPr>
          <a:xfrm flipV="1">
            <a:off x="2063578" y="3954162"/>
            <a:ext cx="1383957" cy="86497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A3DC31-DE78-287E-CD7C-B26E8936F5FC}"/>
              </a:ext>
            </a:extLst>
          </p:cNvPr>
          <p:cNvCxnSpPr/>
          <p:nvPr/>
        </p:nvCxnSpPr>
        <p:spPr>
          <a:xfrm>
            <a:off x="3804418" y="2208191"/>
            <a:ext cx="458663" cy="34650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7332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272B6-7E7A-589C-283F-FC82991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44F9D-3361-8A27-383E-5F3535EB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8" y="1112406"/>
            <a:ext cx="10851604" cy="51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32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A25AE-9DD3-A8D2-6D9F-7E43C4D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74D4-EB38-8DC1-5BDD-406795FF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17" y="1241360"/>
            <a:ext cx="10659166" cy="50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62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4939C-AA73-BD16-296A-A120BDF5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80241-635B-A43B-737C-15CDF60F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15" y="1098000"/>
            <a:ext cx="9124769" cy="54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68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1E732-4B9B-8501-B4BB-C26D3432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B79C-CC3F-1491-33BC-32D87EE5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2" y="945208"/>
            <a:ext cx="10327714" cy="54424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5DBE0-7676-37E2-EA47-8C08CA597672}"/>
              </a:ext>
            </a:extLst>
          </p:cNvPr>
          <p:cNvSpPr/>
          <p:nvPr/>
        </p:nvSpPr>
        <p:spPr>
          <a:xfrm>
            <a:off x="512461" y="4740724"/>
            <a:ext cx="1829295" cy="1098000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where user login is owner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8A03F9-6FF8-16B7-5FAB-FE9EC4E34816}"/>
              </a:ext>
            </a:extLst>
          </p:cNvPr>
          <p:cNvSpPr/>
          <p:nvPr/>
        </p:nvSpPr>
        <p:spPr>
          <a:xfrm>
            <a:off x="2417746" y="2407142"/>
            <a:ext cx="8918100" cy="512219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B874E8-265E-69B6-F587-2BE77CA8BF34}"/>
              </a:ext>
            </a:extLst>
          </p:cNvPr>
          <p:cNvSpPr/>
          <p:nvPr/>
        </p:nvSpPr>
        <p:spPr>
          <a:xfrm>
            <a:off x="2417746" y="3347512"/>
            <a:ext cx="8918100" cy="517057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1F9B9-AA35-08FA-E371-515FF6607D85}"/>
              </a:ext>
            </a:extLst>
          </p:cNvPr>
          <p:cNvSpPr/>
          <p:nvPr/>
        </p:nvSpPr>
        <p:spPr>
          <a:xfrm>
            <a:off x="6079851" y="1383450"/>
            <a:ext cx="1193181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1C7E3-DDDD-E6EF-5956-43F0A01833D6}"/>
              </a:ext>
            </a:extLst>
          </p:cNvPr>
          <p:cNvSpPr/>
          <p:nvPr/>
        </p:nvSpPr>
        <p:spPr>
          <a:xfrm>
            <a:off x="8162121" y="1298506"/>
            <a:ext cx="929269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file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56EB60-852C-DA01-EB50-4EC675D7CD16}"/>
              </a:ext>
            </a:extLst>
          </p:cNvPr>
          <p:cNvCxnSpPr/>
          <p:nvPr/>
        </p:nvCxnSpPr>
        <p:spPr>
          <a:xfrm flipH="1">
            <a:off x="6095999" y="1828800"/>
            <a:ext cx="282499" cy="4014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33713-053F-067D-6053-121560520D4D}"/>
              </a:ext>
            </a:extLst>
          </p:cNvPr>
          <p:cNvCxnSpPr>
            <a:cxnSpLocks/>
          </p:cNvCxnSpPr>
          <p:nvPr/>
        </p:nvCxnSpPr>
        <p:spPr>
          <a:xfrm flipH="1">
            <a:off x="7864102" y="1721652"/>
            <a:ext cx="465859" cy="162586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17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0496E-96D9-C8F6-C463-3E95728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Recomment</a:t>
            </a:r>
            <a:r>
              <a:rPr lang="en-US" dirty="0"/>
              <a:t> file/folder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4B5F-166E-3BB4-4E42-D1EEBD2A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3" y="982064"/>
            <a:ext cx="10211314" cy="58759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EE134-F2C8-A0CA-44F1-22B3594D82A2}"/>
              </a:ext>
            </a:extLst>
          </p:cNvPr>
          <p:cNvCxnSpPr/>
          <p:nvPr/>
        </p:nvCxnSpPr>
        <p:spPr>
          <a:xfrm>
            <a:off x="1081668" y="2531327"/>
            <a:ext cx="114857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ABBBE-DCFE-2977-BE2F-2C2638811144}"/>
              </a:ext>
            </a:extLst>
          </p:cNvPr>
          <p:cNvCxnSpPr/>
          <p:nvPr/>
        </p:nvCxnSpPr>
        <p:spPr>
          <a:xfrm>
            <a:off x="1159727" y="3429000"/>
            <a:ext cx="8802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9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F1EDD-32B4-DED3-79B2-DB70B5E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49B85-42DF-4A0D-A8CA-1AA07F52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05" y="1031474"/>
            <a:ext cx="6792990" cy="4795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14:cNvPr>
              <p14:cNvContentPartPr/>
              <p14:nvPr/>
            </p14:nvContentPartPr>
            <p14:xfrm>
              <a:off x="-1072103" y="28217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78223" y="281565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41DB58E0-91C1-D534-444D-79057C0C357C}"/>
              </a:ext>
            </a:extLst>
          </p:cNvPr>
          <p:cNvSpPr/>
          <p:nvPr/>
        </p:nvSpPr>
        <p:spPr>
          <a:xfrm>
            <a:off x="4375355" y="2172929"/>
            <a:ext cx="3313471" cy="530942"/>
          </a:xfrm>
          <a:prstGeom prst="frame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0A718B5-F1B3-3855-26E0-602EDB023B4C}"/>
              </a:ext>
            </a:extLst>
          </p:cNvPr>
          <p:cNvSpPr/>
          <p:nvPr/>
        </p:nvSpPr>
        <p:spPr>
          <a:xfrm>
            <a:off x="4542503" y="4336026"/>
            <a:ext cx="3028336" cy="530942"/>
          </a:xfrm>
          <a:prstGeom prst="frame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6B6F7-466E-54FA-EE18-409DA4C02C08}"/>
              </a:ext>
            </a:extLst>
          </p:cNvPr>
          <p:cNvSpPr/>
          <p:nvPr/>
        </p:nvSpPr>
        <p:spPr>
          <a:xfrm>
            <a:off x="2040001" y="3055649"/>
            <a:ext cx="1622323" cy="462116"/>
          </a:xfrm>
          <a:prstGeom prst="rect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UserAvatar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E4099-99B4-EEC6-0198-8B261635AA08}"/>
              </a:ext>
            </a:extLst>
          </p:cNvPr>
          <p:cNvSpPr/>
          <p:nvPr/>
        </p:nvSpPr>
        <p:spPr>
          <a:xfrm>
            <a:off x="3941992" y="1115158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Email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9687-7A4C-113E-6D04-8EEC903F0C7E}"/>
              </a:ext>
            </a:extLst>
          </p:cNvPr>
          <p:cNvSpPr/>
          <p:nvPr/>
        </p:nvSpPr>
        <p:spPr>
          <a:xfrm>
            <a:off x="7870172" y="2822133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UserName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F58FF-F70B-800C-3006-8CB6A3E34F38}"/>
              </a:ext>
            </a:extLst>
          </p:cNvPr>
          <p:cNvCxnSpPr/>
          <p:nvPr/>
        </p:nvCxnSpPr>
        <p:spPr>
          <a:xfrm>
            <a:off x="3662324" y="3284249"/>
            <a:ext cx="1627431" cy="1447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55831F-2DAA-BE58-F365-127B1661710C}"/>
              </a:ext>
            </a:extLst>
          </p:cNvPr>
          <p:cNvCxnSpPr>
            <a:cxnSpLocks/>
          </p:cNvCxnSpPr>
          <p:nvPr/>
        </p:nvCxnSpPr>
        <p:spPr>
          <a:xfrm>
            <a:off x="4375355" y="1577274"/>
            <a:ext cx="443780" cy="59565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5C3381-4F98-6094-CEBD-D11C0FBD5E38}"/>
              </a:ext>
            </a:extLst>
          </p:cNvPr>
          <p:cNvCxnSpPr/>
          <p:nvPr/>
        </p:nvCxnSpPr>
        <p:spPr>
          <a:xfrm flipH="1">
            <a:off x="7295535" y="3055649"/>
            <a:ext cx="574637" cy="12115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809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1013</TotalTime>
  <Words>2089</Words>
  <Application>Microsoft Office PowerPoint</Application>
  <PresentationFormat>Widescreen</PresentationFormat>
  <Paragraphs>409</Paragraphs>
  <Slides>42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bbv template EN</vt:lpstr>
      <vt:lpstr>think-cell Slide</vt:lpstr>
      <vt:lpstr>PowerPoint Presentation</vt:lpstr>
      <vt:lpstr>Ypp 4</vt:lpstr>
      <vt:lpstr>Agenda</vt:lpstr>
      <vt:lpstr>First Screen </vt:lpstr>
      <vt:lpstr>Sample Data </vt:lpstr>
      <vt:lpstr>Data Structure </vt:lpstr>
      <vt:lpstr>My drive</vt:lpstr>
      <vt:lpstr>Recomment file/folder</vt:lpstr>
      <vt:lpstr>Account</vt:lpstr>
      <vt:lpstr>Setting</vt:lpstr>
      <vt:lpstr>Data Structure</vt:lpstr>
      <vt:lpstr>Setting Sample Data</vt:lpstr>
      <vt:lpstr>Share for login user </vt:lpstr>
      <vt:lpstr>Share</vt:lpstr>
      <vt:lpstr>Data Structure</vt:lpstr>
      <vt:lpstr>Sample Data Share</vt:lpstr>
      <vt:lpstr>Recent Action</vt:lpstr>
      <vt:lpstr>Sample Data ActionRecent</vt:lpstr>
      <vt:lpstr>FavoriteObject</vt:lpstr>
      <vt:lpstr>Sample Data FavoriteObject</vt:lpstr>
      <vt:lpstr>Trash </vt:lpstr>
      <vt:lpstr>Data Structure</vt:lpstr>
      <vt:lpstr>Sample Data Trash</vt:lpstr>
      <vt:lpstr>UserCapacity</vt:lpstr>
      <vt:lpstr>UserProduct</vt:lpstr>
      <vt:lpstr>Data Structure</vt:lpstr>
      <vt:lpstr>Sample Data Product</vt:lpstr>
      <vt:lpstr>Banned</vt:lpstr>
      <vt:lpstr>Sample Data Banned</vt:lpstr>
      <vt:lpstr>Resolve permission problem in Google Drive</vt:lpstr>
      <vt:lpstr>Add column path to table folder</vt:lpstr>
      <vt:lpstr>Sample Data Share</vt:lpstr>
      <vt:lpstr>WHAT IS BM25 ?</vt:lpstr>
      <vt:lpstr>PowerPoint Presentation</vt:lpstr>
      <vt:lpstr>PowerPoint Presentation</vt:lpstr>
      <vt:lpstr>PowerPoint Presentation</vt:lpstr>
      <vt:lpstr>HOW IT WORKS ? </vt:lpstr>
      <vt:lpstr>Sample Data</vt:lpstr>
      <vt:lpstr>Caculate IDF ( InverseIndexFrequency) </vt:lpstr>
      <vt:lpstr>TF (TermFrequency)</vt:lpstr>
      <vt:lpstr>Total Score</vt:lpstr>
      <vt:lpstr>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Khiem Bui Duc</cp:lastModifiedBy>
  <cp:revision>20</cp:revision>
  <dcterms:created xsi:type="dcterms:W3CDTF">2025-07-10T03:51:23Z</dcterms:created>
  <dcterms:modified xsi:type="dcterms:W3CDTF">2025-08-13T15:59:03Z</dcterms:modified>
</cp:coreProperties>
</file>