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Gill Sans" panose="020B0604020202020204" charset="0"/>
      <p:regular r:id="rId12"/>
      <p:bold r:id="rId13"/>
    </p:embeddedFont>
    <p:embeddedFont>
      <p:font typeface="Open Sans" panose="020B0606030504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hzGTgOWWw0CI8Q0XxOedrJhF9m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7AC827-4151-4DB3-8C7F-1B4AC0BAEE73}">
  <a:tblStyle styleId="{7B7AC827-4151-4DB3-8C7F-1B4AC0BAEE73}"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fontScale="85000" lnSpcReduction="20000"/>
          </a:bodyPr>
          <a:lstStyle/>
          <a:p>
            <a:pPr marL="0" lvl="0" indent="-93472" algn="l" rtl="0">
              <a:lnSpc>
                <a:spcPct val="100000"/>
              </a:lnSpc>
              <a:spcBef>
                <a:spcPts val="0"/>
              </a:spcBef>
              <a:spcAft>
                <a:spcPts val="0"/>
              </a:spcAft>
              <a:buSzPts val="1472"/>
              <a:buFont typeface="Noto Sans Symbols"/>
              <a:buChar char="◼"/>
            </a:pPr>
            <a:r>
              <a:rPr lang="en-US" b="1" dirty="0"/>
              <a:t>Summary of Situation:  </a:t>
            </a:r>
            <a:r>
              <a:rPr lang="en-US" dirty="0"/>
              <a:t>(Summarize the current threat situation)</a:t>
            </a:r>
          </a:p>
          <a:p>
            <a:pPr marL="0" lvl="0" indent="0" algn="l" rtl="0">
              <a:lnSpc>
                <a:spcPct val="100000"/>
              </a:lnSpc>
              <a:spcBef>
                <a:spcPts val="0"/>
              </a:spcBef>
              <a:spcAft>
                <a:spcPts val="0"/>
              </a:spcAft>
              <a:buSzPts val="1472"/>
            </a:pPr>
            <a:r>
              <a:rPr lang="en-US" dirty="0">
                <a:solidFill>
                  <a:srgbClr val="FF0000"/>
                </a:solidFill>
              </a:rPr>
              <a:t>3 hospitals (Hospital A , hospital B and Hospital C ) can not access their </a:t>
            </a:r>
            <a:r>
              <a:rPr lang="en-US" dirty="0" err="1">
                <a:solidFill>
                  <a:srgbClr val="FF0000"/>
                </a:solidFill>
              </a:rPr>
              <a:t>centeralized</a:t>
            </a:r>
            <a:r>
              <a:rPr lang="en-US" dirty="0">
                <a:solidFill>
                  <a:srgbClr val="FF0000"/>
                </a:solidFill>
              </a:rPr>
              <a:t>  </a:t>
            </a:r>
            <a:r>
              <a:rPr lang="en-US" b="0" i="0" dirty="0">
                <a:solidFill>
                  <a:srgbClr val="FF0000"/>
                </a:solidFill>
                <a:effectLst/>
                <a:latin typeface="Open Sans" panose="020B0606030504020204" pitchFamily="34" charset="0"/>
              </a:rPr>
              <a:t>log management systems, there was a message it shown on the screen asking for a ransom to unlock the system and </a:t>
            </a:r>
            <a:r>
              <a:rPr lang="en-US" dirty="0">
                <a:solidFill>
                  <a:srgbClr val="FF0000"/>
                </a:solidFill>
                <a:latin typeface="Open Sans" panose="020B0606030504020204" pitchFamily="34" charset="0"/>
              </a:rPr>
              <a:t>file recovery (decrepit files that FIN4 have it)</a:t>
            </a:r>
            <a:r>
              <a:rPr lang="en-US" b="0" i="0" dirty="0">
                <a:solidFill>
                  <a:srgbClr val="FF0000"/>
                </a:solidFill>
                <a:effectLst/>
                <a:latin typeface="Open Sans" panose="020B0606030504020204" pitchFamily="34" charset="0"/>
              </a:rPr>
              <a:t> , It start when one of the employee of Technology department opens an email attachment resource.</a:t>
            </a:r>
            <a:endParaRPr dirty="0">
              <a:solidFill>
                <a:srgbClr val="FF0000"/>
              </a:solidFill>
            </a:endParaRPr>
          </a:p>
          <a:p>
            <a:pPr marL="0" lvl="0" indent="-93472" algn="l" rtl="0">
              <a:spcBef>
                <a:spcPts val="920"/>
              </a:spcBef>
              <a:spcAft>
                <a:spcPts val="0"/>
              </a:spcAft>
              <a:buSzPts val="1472"/>
              <a:buChar char="◼"/>
            </a:pPr>
            <a:r>
              <a:rPr lang="en-US" b="1" dirty="0"/>
              <a:t>Asset: </a:t>
            </a:r>
            <a:r>
              <a:rPr lang="en-US" dirty="0"/>
              <a:t>(What assets are being targeted?)</a:t>
            </a:r>
            <a:r>
              <a:rPr lang="en-US" dirty="0">
                <a:solidFill>
                  <a:srgbClr val="FF0000"/>
                </a:solidFill>
              </a:rPr>
              <a:t> the log management system was no longer accessible also the control system used to monitor patient state and doctor reports feature was inaccessible .</a:t>
            </a:r>
          </a:p>
          <a:p>
            <a:pPr marL="0" lvl="0" indent="-93472" algn="l" rtl="0">
              <a:spcBef>
                <a:spcPts val="920"/>
              </a:spcBef>
              <a:spcAft>
                <a:spcPts val="0"/>
              </a:spcAft>
              <a:buSzPts val="1472"/>
              <a:buChar char="◼"/>
            </a:pPr>
            <a:r>
              <a:rPr lang="en-US" b="1" dirty="0"/>
              <a:t>Impact: </a:t>
            </a:r>
            <a:r>
              <a:rPr lang="en-US" dirty="0"/>
              <a:t>(What part of the CIA triad is being impacted?)</a:t>
            </a:r>
            <a:r>
              <a:rPr lang="en-US" dirty="0">
                <a:solidFill>
                  <a:srgbClr val="FF0000"/>
                </a:solidFill>
              </a:rPr>
              <a:t> the whole CIA triad being impacted</a:t>
            </a:r>
            <a:endParaRPr dirty="0"/>
          </a:p>
          <a:p>
            <a:pPr marL="0" lvl="0" indent="-93472" algn="l" rtl="0">
              <a:lnSpc>
                <a:spcPct val="100000"/>
              </a:lnSpc>
              <a:spcBef>
                <a:spcPts val="920"/>
              </a:spcBef>
              <a:spcAft>
                <a:spcPts val="0"/>
              </a:spcAft>
              <a:buSzPts val="1472"/>
              <a:buFont typeface="Noto Sans Symbols"/>
              <a:buChar char="◼"/>
            </a:pPr>
            <a:r>
              <a:rPr lang="en-US" b="1" dirty="0"/>
              <a:t>Threat Actor: </a:t>
            </a:r>
            <a:r>
              <a:rPr lang="en-US" dirty="0"/>
              <a:t>(Identify potential threat actors) </a:t>
            </a:r>
            <a:r>
              <a:rPr lang="en-US" dirty="0">
                <a:solidFill>
                  <a:srgbClr val="FF0000"/>
                </a:solidFill>
              </a:rPr>
              <a:t>intentional</a:t>
            </a:r>
            <a:r>
              <a:rPr lang="en-US" dirty="0"/>
              <a:t> </a:t>
            </a:r>
            <a:r>
              <a:rPr lang="en-US" dirty="0">
                <a:solidFill>
                  <a:srgbClr val="FF0000"/>
                </a:solidFill>
              </a:rPr>
              <a:t>external threat actors.</a:t>
            </a:r>
          </a:p>
          <a:p>
            <a:pPr marL="0" lvl="0" indent="0" algn="l" rtl="0">
              <a:lnSpc>
                <a:spcPct val="100000"/>
              </a:lnSpc>
              <a:spcBef>
                <a:spcPts val="920"/>
              </a:spcBef>
              <a:spcAft>
                <a:spcPts val="0"/>
              </a:spcAft>
              <a:buSzPts val="1472"/>
            </a:pPr>
            <a:r>
              <a:rPr lang="en-US" dirty="0">
                <a:solidFill>
                  <a:srgbClr val="FF0000"/>
                </a:solidFill>
              </a:rPr>
              <a:t>Intentional threat: the employee who interacted with the attachment unintentionally caused the incident.</a:t>
            </a:r>
          </a:p>
          <a:p>
            <a:pPr marL="0" lvl="0" indent="0" algn="l" rtl="0">
              <a:lnSpc>
                <a:spcPct val="100000"/>
              </a:lnSpc>
              <a:spcBef>
                <a:spcPts val="920"/>
              </a:spcBef>
              <a:spcAft>
                <a:spcPts val="0"/>
              </a:spcAft>
              <a:buSzPts val="1472"/>
            </a:pPr>
            <a:r>
              <a:rPr lang="en-US" dirty="0">
                <a:solidFill>
                  <a:srgbClr val="FF0000"/>
                </a:solidFill>
              </a:rPr>
              <a:t>External threat: a financially-motivated threat group called FIN4.</a:t>
            </a:r>
          </a:p>
          <a:p>
            <a:pPr marL="0" lvl="0" indent="-93472" algn="l" rtl="0">
              <a:lnSpc>
                <a:spcPct val="100000"/>
              </a:lnSpc>
              <a:spcBef>
                <a:spcPts val="920"/>
              </a:spcBef>
              <a:spcAft>
                <a:spcPts val="0"/>
              </a:spcAft>
              <a:buSzPts val="1472"/>
              <a:buFont typeface="Noto Sans Symbols"/>
              <a:buChar char="◼"/>
            </a:pPr>
            <a:r>
              <a:rPr lang="en-US" b="1" dirty="0"/>
              <a:t>Threat Actor Motivation: </a:t>
            </a:r>
            <a:r>
              <a:rPr lang="en-US" dirty="0"/>
              <a:t>(Share potential motivations behind the attacks) </a:t>
            </a:r>
            <a:r>
              <a:rPr lang="en-US" dirty="0">
                <a:solidFill>
                  <a:srgbClr val="FF0000"/>
                </a:solidFill>
              </a:rPr>
              <a:t>motivated by financial gain </a:t>
            </a:r>
          </a:p>
          <a:p>
            <a:pPr marL="0" lvl="0" indent="-93472" algn="l" rtl="0">
              <a:lnSpc>
                <a:spcPct val="100000"/>
              </a:lnSpc>
              <a:spcBef>
                <a:spcPts val="920"/>
              </a:spcBef>
              <a:spcAft>
                <a:spcPts val="0"/>
              </a:spcAft>
              <a:buSzPts val="1472"/>
              <a:buFont typeface="Noto Sans Symbols"/>
              <a:buChar char="◼"/>
            </a:pPr>
            <a:r>
              <a:rPr lang="en-US" b="1" dirty="0"/>
              <a:t>Common Threat Actor Techniques: </a:t>
            </a:r>
            <a:r>
              <a:rPr lang="en-US" dirty="0"/>
              <a:t>(Share attack methods commonly used by the threat actor.) </a:t>
            </a:r>
            <a:r>
              <a:rPr lang="en-US" dirty="0">
                <a:solidFill>
                  <a:srgbClr val="FF0000"/>
                </a:solidFill>
              </a:rPr>
              <a:t>Application Layer Protocol: Web Protocols, Proxy: Multi-hop Proxy and Phishing: Spearphishing Attachment etc.</a:t>
            </a:r>
          </a:p>
          <a:p>
            <a:pPr marL="0" lvl="0" indent="-93472" algn="l" rtl="0">
              <a:spcBef>
                <a:spcPts val="920"/>
              </a:spcBef>
              <a:spcAft>
                <a:spcPts val="0"/>
              </a:spcAft>
              <a:buSzPts val="1472"/>
              <a:buChar char="◼"/>
            </a:pPr>
            <a:r>
              <a:rPr lang="en-US" i="1" dirty="0"/>
              <a:t>Hint: Carefully check the ransom note for additional clues.</a:t>
            </a:r>
            <a:endParaRPr i="1" dirty="0"/>
          </a:p>
          <a:p>
            <a:pPr marL="0" lvl="0" indent="0" algn="l" rtl="0">
              <a:lnSpc>
                <a:spcPct val="100000"/>
              </a:lnSpc>
              <a:spcBef>
                <a:spcPts val="920"/>
              </a:spcBef>
              <a:spcAft>
                <a:spcPts val="0"/>
              </a:spcAft>
              <a:buNone/>
            </a:pPr>
            <a:endParaRPr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a:t>
            </a:r>
            <a:r>
              <a:rPr lang="en-US" dirty="0">
                <a:solidFill>
                  <a:srgbClr val="FF0000"/>
                </a:solidFill>
              </a:rPr>
              <a:t>one device</a:t>
            </a:r>
            <a:endParaRPr dirty="0">
              <a:solidFill>
                <a:srgbClr val="FF0000"/>
              </a:solidFill>
            </a:endParaRPr>
          </a:p>
          <a:p>
            <a:pPr marL="457200" lvl="1" indent="-70104" algn="l" rtl="0">
              <a:spcBef>
                <a:spcPts val="840"/>
              </a:spcBef>
              <a:spcAft>
                <a:spcPts val="0"/>
              </a:spcAft>
              <a:buSzPts val="1104"/>
              <a:buFont typeface="Noto Sans Symbols"/>
              <a:buChar char="◼"/>
            </a:pPr>
            <a:r>
              <a:rPr lang="en-US" dirty="0"/>
              <a:t>Device type: (operating system and version) </a:t>
            </a:r>
            <a:r>
              <a:rPr lang="en-US" dirty="0">
                <a:solidFill>
                  <a:srgbClr val="FF0000"/>
                </a:solidFill>
              </a:rPr>
              <a:t>Microsoft windows 10 </a:t>
            </a:r>
          </a:p>
          <a:p>
            <a:pPr marL="457200" lvl="1" indent="-70104" algn="l" rtl="0">
              <a:spcBef>
                <a:spcPts val="840"/>
              </a:spcBef>
              <a:spcAft>
                <a:spcPts val="0"/>
              </a:spcAft>
              <a:buSzPts val="1104"/>
              <a:buFont typeface="Noto Sans Symbols"/>
              <a:buChar char="◼"/>
            </a:pPr>
            <a:endParaRPr dirty="0">
              <a:solidFill>
                <a:srgbClr val="FF0000"/>
              </a:solidFill>
            </a:endParaRPr>
          </a:p>
          <a:p>
            <a:pPr marL="457200" lvl="1" indent="-70104" algn="l" rtl="0">
              <a:spcBef>
                <a:spcPts val="840"/>
              </a:spcBef>
              <a:spcAft>
                <a:spcPts val="0"/>
              </a:spcAft>
              <a:buSzPts val="1104"/>
              <a:buFont typeface="Noto Sans Symbols"/>
              <a:buChar char="◼"/>
            </a:pPr>
            <a:r>
              <a:rPr lang="en-US" dirty="0"/>
              <a:t>Primary purpose of device: (describe what the devices are used for and what kind of data might be on them) </a:t>
            </a:r>
            <a:r>
              <a:rPr lang="en-US" dirty="0">
                <a:solidFill>
                  <a:srgbClr val="FF0000"/>
                </a:solidFill>
              </a:rPr>
              <a:t>general purpose machine</a:t>
            </a:r>
            <a:endParaRPr dirty="0">
              <a:solidFill>
                <a:srgbClr val="FF0000"/>
              </a:solidFill>
            </a:endParaRPr>
          </a:p>
          <a:p>
            <a:pPr marL="0" lvl="0" indent="0" algn="l" rtl="0">
              <a:lnSpc>
                <a:spcPct val="100000"/>
              </a:lnSpc>
              <a:spcBef>
                <a:spcPts val="920"/>
              </a:spcBef>
              <a:spcAft>
                <a:spcPts val="0"/>
              </a:spcAft>
              <a:buSzPts val="1472"/>
              <a:buNone/>
            </a:pPr>
            <a:r>
              <a:rPr lang="en-US" dirty="0"/>
              <a:t>(insert 2 screenshots from scan configuration window – one of the settings tab and one of the plugins tab. Be sure to click on and display a plugin group relevant to your machines operating system)</a:t>
            </a:r>
            <a:endParaRPr dirty="0"/>
          </a:p>
        </p:txBody>
      </p:sp>
      <p:pic>
        <p:nvPicPr>
          <p:cNvPr id="11" name="Picture 10">
            <a:extLst>
              <a:ext uri="{FF2B5EF4-FFF2-40B4-BE49-F238E27FC236}">
                <a16:creationId xmlns:a16="http://schemas.microsoft.com/office/drawing/2014/main" id="{BFC48843-C4C5-EB1C-0F55-C2D2939AD97F}"/>
              </a:ext>
            </a:extLst>
          </p:cNvPr>
          <p:cNvPicPr>
            <a:picLocks noChangeAspect="1"/>
          </p:cNvPicPr>
          <p:nvPr/>
        </p:nvPicPr>
        <p:blipFill>
          <a:blip r:embed="rId3"/>
          <a:stretch>
            <a:fillRect/>
          </a:stretch>
        </p:blipFill>
        <p:spPr>
          <a:xfrm>
            <a:off x="1312270" y="4549982"/>
            <a:ext cx="4076153" cy="2224256"/>
          </a:xfrm>
          <a:prstGeom prst="rect">
            <a:avLst/>
          </a:prstGeom>
        </p:spPr>
      </p:pic>
      <p:pic>
        <p:nvPicPr>
          <p:cNvPr id="13" name="Picture 12">
            <a:extLst>
              <a:ext uri="{FF2B5EF4-FFF2-40B4-BE49-F238E27FC236}">
                <a16:creationId xmlns:a16="http://schemas.microsoft.com/office/drawing/2014/main" id="{2A92A53E-1DBC-7C2C-C8FB-F245CD2BC7F6}"/>
              </a:ext>
            </a:extLst>
          </p:cNvPr>
          <p:cNvPicPr>
            <a:picLocks noChangeAspect="1"/>
          </p:cNvPicPr>
          <p:nvPr/>
        </p:nvPicPr>
        <p:blipFill>
          <a:blip r:embed="rId4"/>
          <a:stretch>
            <a:fillRect/>
          </a:stretch>
        </p:blipFill>
        <p:spPr>
          <a:xfrm>
            <a:off x="6920966" y="4549982"/>
            <a:ext cx="4212378" cy="22926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findings:</a:t>
            </a:r>
            <a:endParaRPr dirty="0"/>
          </a:p>
          <a:p>
            <a:pPr marL="457200" lvl="1" indent="-70104" algn="l" rtl="0">
              <a:spcBef>
                <a:spcPts val="840"/>
              </a:spcBef>
              <a:spcAft>
                <a:spcPts val="0"/>
              </a:spcAft>
              <a:buSzPts val="1104"/>
              <a:buFont typeface="Noto Sans Symbols"/>
              <a:buChar char="◼"/>
            </a:pPr>
            <a:r>
              <a:rPr lang="en-US" dirty="0"/>
              <a:t>Total number of actionable findings: 12</a:t>
            </a:r>
            <a:endParaRPr dirty="0"/>
          </a:p>
          <a:p>
            <a:pPr marL="914400" lvl="2" indent="-58419" algn="l" rtl="0">
              <a:spcBef>
                <a:spcPts val="800"/>
              </a:spcBef>
              <a:spcAft>
                <a:spcPts val="0"/>
              </a:spcAft>
              <a:buSzPts val="920"/>
              <a:buFont typeface="Noto Sans Symbols"/>
              <a:buChar char="◼"/>
            </a:pPr>
            <a:r>
              <a:rPr lang="en-US" dirty="0"/>
              <a:t>Critical: 0 </a:t>
            </a:r>
            <a:endParaRPr dirty="0"/>
          </a:p>
          <a:p>
            <a:pPr marL="914400" lvl="2" indent="-58419" algn="l" rtl="0">
              <a:spcBef>
                <a:spcPts val="800"/>
              </a:spcBef>
              <a:spcAft>
                <a:spcPts val="0"/>
              </a:spcAft>
              <a:buSzPts val="920"/>
              <a:buFont typeface="Noto Sans Symbols"/>
              <a:buChar char="◼"/>
            </a:pPr>
            <a:r>
              <a:rPr lang="en-US" dirty="0"/>
              <a:t>High:  0</a:t>
            </a:r>
            <a:endParaRPr dirty="0"/>
          </a:p>
          <a:p>
            <a:pPr marL="914400" lvl="2" indent="-58419" algn="l" rtl="0">
              <a:spcBef>
                <a:spcPts val="800"/>
              </a:spcBef>
              <a:spcAft>
                <a:spcPts val="0"/>
              </a:spcAft>
              <a:buSzPts val="920"/>
              <a:buFont typeface="Noto Sans Symbols"/>
              <a:buChar char="◼"/>
            </a:pPr>
            <a:r>
              <a:rPr lang="en-US" dirty="0"/>
              <a:t>Medium: 2</a:t>
            </a:r>
            <a:endParaRPr dirty="0"/>
          </a:p>
          <a:p>
            <a:pPr marL="914400" lvl="2" indent="-58419" algn="l" rtl="0">
              <a:spcBef>
                <a:spcPts val="800"/>
              </a:spcBef>
              <a:spcAft>
                <a:spcPts val="0"/>
              </a:spcAft>
              <a:buSzPts val="920"/>
              <a:buFont typeface="Noto Sans Symbols"/>
              <a:buChar char="◼"/>
            </a:pPr>
            <a:r>
              <a:rPr lang="en-US" dirty="0"/>
              <a:t>Low: 1</a:t>
            </a:r>
            <a:endParaRPr dirty="0"/>
          </a:p>
          <a:p>
            <a:pPr marL="0" lvl="0" indent="0" algn="l" rtl="0">
              <a:lnSpc>
                <a:spcPct val="100000"/>
              </a:lnSpc>
              <a:spcBef>
                <a:spcPts val="920"/>
              </a:spcBef>
              <a:spcAft>
                <a:spcPts val="0"/>
              </a:spcAft>
              <a:buSzPts val="1472"/>
              <a:buNone/>
            </a:pPr>
            <a:r>
              <a:rPr lang="en-US" dirty="0"/>
              <a:t>(insert screenshot from scan results dashboard)</a:t>
            </a:r>
            <a:endParaRPr dirty="0"/>
          </a:p>
        </p:txBody>
      </p:sp>
      <p:pic>
        <p:nvPicPr>
          <p:cNvPr id="3" name="Picture 2">
            <a:extLst>
              <a:ext uri="{FF2B5EF4-FFF2-40B4-BE49-F238E27FC236}">
                <a16:creationId xmlns:a16="http://schemas.microsoft.com/office/drawing/2014/main" id="{8C4CD078-C535-8AE8-A7ED-5E3487250908}"/>
              </a:ext>
            </a:extLst>
          </p:cNvPr>
          <p:cNvPicPr>
            <a:picLocks noChangeAspect="1"/>
          </p:cNvPicPr>
          <p:nvPr/>
        </p:nvPicPr>
        <p:blipFill>
          <a:blip r:embed="rId3"/>
          <a:stretch>
            <a:fillRect/>
          </a:stretch>
        </p:blipFill>
        <p:spPr>
          <a:xfrm>
            <a:off x="4776743" y="4316340"/>
            <a:ext cx="5667884" cy="22170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4657345" y="698599"/>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a:solidFill>
                  <a:srgbClr val="3F3F3F"/>
                </a:solidFill>
                <a:latin typeface="Gill Sans"/>
                <a:ea typeface="Gill Sans"/>
                <a:cs typeface="Gill Sans"/>
                <a:sym typeface="Gill Sans"/>
              </a:rPr>
              <a:t>Fix within 30 days </a:t>
            </a:r>
            <a:endParaRPr/>
          </a:p>
        </p:txBody>
      </p:sp>
      <p:graphicFrame>
        <p:nvGraphicFramePr>
          <p:cNvPr id="168" name="Google Shape;168;p5"/>
          <p:cNvGraphicFramePr/>
          <p:nvPr>
            <p:extLst>
              <p:ext uri="{D42A27DB-BD31-4B8C-83A1-F6EECF244321}">
                <p14:modId xmlns:p14="http://schemas.microsoft.com/office/powerpoint/2010/main" val="1024630317"/>
              </p:ext>
            </p:extLst>
          </p:nvPr>
        </p:nvGraphicFramePr>
        <p:xfrm>
          <a:off x="4051301" y="1113914"/>
          <a:ext cx="7090155" cy="2844840"/>
        </p:xfrm>
        <a:graphic>
          <a:graphicData uri="http://schemas.openxmlformats.org/drawingml/2006/table">
            <a:tbl>
              <a:tblPr firstRow="1" bandRow="1">
                <a:noFill/>
                <a:tableStyleId>{7B7AC827-4151-4DB3-8C7F-1B4AC0BAEE73}</a:tableStyleId>
              </a:tblPr>
              <a:tblGrid>
                <a:gridCol w="2363385">
                  <a:extLst>
                    <a:ext uri="{9D8B030D-6E8A-4147-A177-3AD203B41FA5}">
                      <a16:colId xmlns:a16="http://schemas.microsoft.com/office/drawing/2014/main" val="20000"/>
                    </a:ext>
                  </a:extLst>
                </a:gridCol>
                <a:gridCol w="2363385">
                  <a:extLst>
                    <a:ext uri="{9D8B030D-6E8A-4147-A177-3AD203B41FA5}">
                      <a16:colId xmlns:a16="http://schemas.microsoft.com/office/drawing/2014/main" val="20001"/>
                    </a:ext>
                  </a:extLst>
                </a:gridCol>
                <a:gridCol w="236338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DNS server Request Amplification DDoS</a:t>
                      </a:r>
                      <a:endParaRPr sz="1800" dirty="0"/>
                    </a:p>
                  </a:txBody>
                  <a:tcPr marL="91450" marR="91450" marT="45725" marB="45725"/>
                </a:tc>
                <a:tc>
                  <a:txBody>
                    <a:bodyPr/>
                    <a:lstStyle/>
                    <a:p>
                      <a:pPr marL="0" marR="0" lvl="0" indent="0" algn="l" rtl="0">
                        <a:spcBef>
                          <a:spcPts val="0"/>
                        </a:spcBef>
                        <a:spcAft>
                          <a:spcPts val="0"/>
                        </a:spcAft>
                        <a:buNone/>
                      </a:pPr>
                      <a:r>
                        <a:rPr lang="en-US" sz="1800" dirty="0"/>
                        <a:t>medium</a:t>
                      </a:r>
                      <a:endParaRPr sz="1800" dirty="0"/>
                    </a:p>
                  </a:txBody>
                  <a:tcPr marL="91450" marR="91450" marT="45725" marB="45725"/>
                </a:tc>
                <a:tc>
                  <a:txBody>
                    <a:bodyPr/>
                    <a:lstStyle/>
                    <a:p>
                      <a:pPr marL="0" marR="0" lvl="0" indent="0" algn="l" rtl="0">
                        <a:spcBef>
                          <a:spcPts val="0"/>
                        </a:spcBef>
                        <a:spcAft>
                          <a:spcPts val="0"/>
                        </a:spcAft>
                        <a:buNone/>
                      </a:pPr>
                      <a:r>
                        <a:rPr lang="en-US" sz="1800" dirty="0"/>
                        <a:t>Restrict access to your DNS server from public network or configure it to reject such queries.</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t>DNS cache poisoning</a:t>
                      </a:r>
                      <a:endParaRPr sz="1800" dirty="0"/>
                    </a:p>
                  </a:txBody>
                  <a:tcPr marL="91450" marR="91450" marT="45725" marB="45725"/>
                </a:tc>
                <a:tc>
                  <a:txBody>
                    <a:bodyPr/>
                    <a:lstStyle/>
                    <a:p>
                      <a:pPr marL="0" marR="0" lvl="0" indent="0" algn="l" rtl="0">
                        <a:spcBef>
                          <a:spcPts val="0"/>
                        </a:spcBef>
                        <a:spcAft>
                          <a:spcPts val="0"/>
                        </a:spcAft>
                        <a:buNone/>
                      </a:pPr>
                      <a:r>
                        <a:rPr lang="en-US" sz="1800" dirty="0"/>
                        <a:t>medium</a:t>
                      </a:r>
                      <a:endParaRPr sz="1800" dirty="0"/>
                    </a:p>
                  </a:txBody>
                  <a:tcPr marL="91450" marR="91450" marT="45725" marB="45725"/>
                </a:tc>
                <a:tc>
                  <a:txBody>
                    <a:bodyPr/>
                    <a:lstStyle/>
                    <a:p>
                      <a:pPr marL="0" marR="0" lvl="0" indent="0" algn="l" rtl="0">
                        <a:spcBef>
                          <a:spcPts val="0"/>
                        </a:spcBef>
                        <a:spcAft>
                          <a:spcPts val="0"/>
                        </a:spcAft>
                        <a:buNone/>
                      </a:pPr>
                      <a:r>
                        <a:rPr lang="en-US" sz="1800" dirty="0"/>
                        <a:t>Upgrade to the latest virion of bind.</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4657329" y="3933580"/>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1361602904"/>
              </p:ext>
            </p:extLst>
          </p:nvPr>
        </p:nvGraphicFramePr>
        <p:xfrm>
          <a:off x="3886201" y="4332735"/>
          <a:ext cx="7255221" cy="2529880"/>
        </p:xfrm>
        <a:graphic>
          <a:graphicData uri="http://schemas.openxmlformats.org/drawingml/2006/table">
            <a:tbl>
              <a:tblPr firstRow="1" bandRow="1">
                <a:noFill/>
                <a:tableStyleId>{7B7AC827-4151-4DB3-8C7F-1B4AC0BAEE73}</a:tableStyleId>
              </a:tblPr>
              <a:tblGrid>
                <a:gridCol w="2418407">
                  <a:extLst>
                    <a:ext uri="{9D8B030D-6E8A-4147-A177-3AD203B41FA5}">
                      <a16:colId xmlns:a16="http://schemas.microsoft.com/office/drawing/2014/main" val="20000"/>
                    </a:ext>
                  </a:extLst>
                </a:gridCol>
                <a:gridCol w="2418407">
                  <a:extLst>
                    <a:ext uri="{9D8B030D-6E8A-4147-A177-3AD203B41FA5}">
                      <a16:colId xmlns:a16="http://schemas.microsoft.com/office/drawing/2014/main" val="20001"/>
                    </a:ext>
                  </a:extLst>
                </a:gridCol>
                <a:gridCol w="2418407">
                  <a:extLst>
                    <a:ext uri="{9D8B030D-6E8A-4147-A177-3AD203B41FA5}">
                      <a16:colId xmlns:a16="http://schemas.microsoft.com/office/drawing/2014/main" val="20002"/>
                    </a:ext>
                  </a:extLst>
                </a:gridCol>
              </a:tblGrid>
              <a:tr h="274085">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1195978">
                <a:tc>
                  <a:txBody>
                    <a:bodyPr/>
                    <a:lstStyle/>
                    <a:p>
                      <a:pPr marL="0" marR="0" lvl="0" indent="0" algn="l" rtl="0">
                        <a:spcBef>
                          <a:spcPts val="0"/>
                        </a:spcBef>
                        <a:spcAft>
                          <a:spcPts val="0"/>
                        </a:spcAft>
                        <a:buNone/>
                      </a:pPr>
                      <a:r>
                        <a:rPr lang="en-US" sz="1800" dirty="0"/>
                        <a:t>DHCP server Detection</a:t>
                      </a:r>
                      <a:endParaRPr sz="1800" dirty="0"/>
                    </a:p>
                  </a:txBody>
                  <a:tcPr marL="91450" marR="91450" marT="45725" marB="45725"/>
                </a:tc>
                <a:tc>
                  <a:txBody>
                    <a:bodyPr/>
                    <a:lstStyle/>
                    <a:p>
                      <a:pPr marL="0" marR="0" lvl="0" indent="0" algn="l" rtl="0">
                        <a:spcBef>
                          <a:spcPts val="0"/>
                        </a:spcBef>
                        <a:spcAft>
                          <a:spcPts val="0"/>
                        </a:spcAft>
                        <a:buNone/>
                      </a:pPr>
                      <a:r>
                        <a:rPr lang="en-US" sz="1800" dirty="0"/>
                        <a:t>Low </a:t>
                      </a:r>
                      <a:endParaRPr sz="1800" dirty="0"/>
                    </a:p>
                  </a:txBody>
                  <a:tcPr marL="91450" marR="91450" marT="45725" marB="45725"/>
                </a:tc>
                <a:tc>
                  <a:txBody>
                    <a:bodyPr/>
                    <a:lstStyle/>
                    <a:p>
                      <a:pPr marL="0" marR="0" lvl="0" indent="0" algn="l" rtl="0">
                        <a:spcBef>
                          <a:spcPts val="0"/>
                        </a:spcBef>
                        <a:spcAft>
                          <a:spcPts val="0"/>
                        </a:spcAft>
                        <a:buNone/>
                      </a:pPr>
                      <a:r>
                        <a:rPr lang="en-US" sz="1800" dirty="0"/>
                        <a:t>Apply the filtering to keep this information off the network and remove any options that are not in use </a:t>
                      </a:r>
                      <a:endParaRPr sz="1800" dirty="0"/>
                    </a:p>
                  </a:txBody>
                  <a:tcPr marL="91450" marR="91450" marT="45725" marB="45725"/>
                </a:tc>
                <a:extLst>
                  <a:ext uri="{0D108BD9-81ED-4DB2-BD59-A6C34878D82A}">
                    <a16:rowId xmlns:a16="http://schemas.microsoft.com/office/drawing/2014/main" val="10001"/>
                  </a:ext>
                </a:extLst>
              </a:tr>
              <a:tr h="299001">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299001">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71" name="Google Shape;171;p5"/>
          <p:cNvSpPr txBox="1"/>
          <p:nvPr/>
        </p:nvSpPr>
        <p:spPr>
          <a:xfrm>
            <a:off x="581200" y="4190975"/>
            <a:ext cx="2684400" cy="11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Gill Sans"/>
                <a:ea typeface="Gill Sans"/>
                <a:cs typeface="Gill Sans"/>
                <a:sym typeface="Gill Sans"/>
              </a:rPr>
              <a:t>Prioritization Notes:</a:t>
            </a:r>
            <a:endParaRPr>
              <a:latin typeface="Gill Sans"/>
              <a:ea typeface="Gill Sans"/>
              <a:cs typeface="Gill Sans"/>
              <a:sym typeface="Gill Sans"/>
            </a:endParaRPr>
          </a:p>
          <a:p>
            <a:pPr marL="0" lvl="0" indent="0" algn="l" rtl="0">
              <a:spcBef>
                <a:spcPts val="0"/>
              </a:spcBef>
              <a:spcAft>
                <a:spcPts val="0"/>
              </a:spcAft>
              <a:buNone/>
            </a:pPr>
            <a:r>
              <a:rPr lang="en-US">
                <a:latin typeface="Gill Sans"/>
                <a:ea typeface="Gill Sans"/>
                <a:cs typeface="Gill Sans"/>
                <a:sym typeface="Gill Sans"/>
              </a:rPr>
              <a:t>(Summarize your thought process for how you organized these here)</a:t>
            </a:r>
            <a:endParaRPr>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10793" y="14709"/>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0" name="Google Shape;180;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1" name="Google Shape;181;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4675830" y="465497"/>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txBox="1">
            <a:spLocks noGrp="1"/>
          </p:cNvSpPr>
          <p:nvPr>
            <p:ph type="body" idx="1"/>
          </p:nvPr>
        </p:nvSpPr>
        <p:spPr>
          <a:xfrm>
            <a:off x="3395133" y="683125"/>
            <a:ext cx="7746304" cy="5980142"/>
          </a:xfrm>
          <a:prstGeom prst="rect">
            <a:avLst/>
          </a:prstGeom>
          <a:noFill/>
          <a:ln>
            <a:noFill/>
          </a:ln>
        </p:spPr>
        <p:txBody>
          <a:bodyPr spcFirstLastPara="1" wrap="square" lIns="91425" tIns="45700" rIns="91425" bIns="45700" anchor="ctr" anchorCtr="0">
            <a:normAutofit fontScale="92500" lnSpcReduction="20000"/>
          </a:bodyPr>
          <a:lstStyle/>
          <a:p>
            <a:pPr marL="0" lvl="0" indent="-93472" algn="l" rtl="0">
              <a:lnSpc>
                <a:spcPct val="100000"/>
              </a:lnSpc>
              <a:spcBef>
                <a:spcPts val="0"/>
              </a:spcBef>
              <a:spcAft>
                <a:spcPts val="0"/>
              </a:spcAft>
              <a:buSzPts val="1472"/>
              <a:buFont typeface="Noto Sans Symbols"/>
              <a:buChar char="◼"/>
            </a:pPr>
            <a:r>
              <a:rPr lang="en-US" b="1" dirty="0"/>
              <a:t>Methodology: </a:t>
            </a:r>
            <a:r>
              <a:rPr lang="en-US" dirty="0"/>
              <a:t>(Summarize steps taken to test password security) </a:t>
            </a:r>
          </a:p>
          <a:p>
            <a:pPr marL="0" lvl="0" indent="0" algn="l" rtl="0">
              <a:lnSpc>
                <a:spcPct val="100000"/>
              </a:lnSpc>
              <a:spcBef>
                <a:spcPts val="0"/>
              </a:spcBef>
              <a:spcAft>
                <a:spcPts val="0"/>
              </a:spcAft>
              <a:buSzPts val="1472"/>
            </a:pPr>
            <a:r>
              <a:rPr lang="en-US" dirty="0">
                <a:solidFill>
                  <a:srgbClr val="FF0000"/>
                </a:solidFill>
              </a:rPr>
              <a:t>I used kali-</a:t>
            </a:r>
            <a:r>
              <a:rPr lang="en-US" dirty="0" err="1">
                <a:solidFill>
                  <a:srgbClr val="FF0000"/>
                </a:solidFill>
              </a:rPr>
              <a:t>linux</a:t>
            </a:r>
            <a:r>
              <a:rPr lang="en-US" dirty="0">
                <a:solidFill>
                  <a:srgbClr val="FF0000"/>
                </a:solidFill>
              </a:rPr>
              <a:t> and prepare hash file also used rockyou.txt .  </a:t>
            </a:r>
          </a:p>
          <a:p>
            <a:pPr marL="0" lvl="0" indent="0" algn="l" rtl="0">
              <a:lnSpc>
                <a:spcPct val="100000"/>
              </a:lnSpc>
              <a:spcBef>
                <a:spcPts val="0"/>
              </a:spcBef>
              <a:spcAft>
                <a:spcPts val="0"/>
              </a:spcAft>
              <a:buSzPts val="1472"/>
            </a:pPr>
            <a:endParaRPr lang="en-US" dirty="0"/>
          </a:p>
          <a:p>
            <a:pPr marL="0" lvl="0" indent="0" algn="l" rtl="0">
              <a:lnSpc>
                <a:spcPct val="100000"/>
              </a:lnSpc>
              <a:spcBef>
                <a:spcPts val="0"/>
              </a:spcBef>
              <a:spcAft>
                <a:spcPts val="0"/>
              </a:spcAft>
              <a:buSzPts val="1472"/>
            </a:pPr>
            <a:endParaRPr lang="en-US" dirty="0"/>
          </a:p>
          <a:p>
            <a:pPr marL="0" lvl="0" indent="0" algn="l" rtl="0">
              <a:lnSpc>
                <a:spcPct val="100000"/>
              </a:lnSpc>
              <a:spcBef>
                <a:spcPts val="0"/>
              </a:spcBef>
              <a:spcAft>
                <a:spcPts val="0"/>
              </a:spcAft>
              <a:buSzPts val="1472"/>
            </a:pPr>
            <a:endParaRPr lang="en-US" dirty="0"/>
          </a:p>
          <a:p>
            <a:pPr marL="0" lvl="0" indent="0" algn="l" rtl="0">
              <a:lnSpc>
                <a:spcPct val="100000"/>
              </a:lnSpc>
              <a:spcBef>
                <a:spcPts val="0"/>
              </a:spcBef>
              <a:spcAft>
                <a:spcPts val="0"/>
              </a:spcAft>
              <a:buSzPts val="1472"/>
            </a:pPr>
            <a:r>
              <a:rPr lang="en-US" dirty="0" err="1">
                <a:solidFill>
                  <a:srgbClr val="FF0000"/>
                </a:solidFill>
              </a:rPr>
              <a:t>Hashcat</a:t>
            </a:r>
            <a:r>
              <a:rPr lang="en-US" dirty="0">
                <a:solidFill>
                  <a:srgbClr val="FF0000"/>
                </a:solidFill>
              </a:rPr>
              <a:t> –a 0 –m 0 hash.txt /</a:t>
            </a:r>
            <a:r>
              <a:rPr lang="en-US" dirty="0" err="1">
                <a:solidFill>
                  <a:srgbClr val="FF0000"/>
                </a:solidFill>
              </a:rPr>
              <a:t>usr</a:t>
            </a:r>
            <a:r>
              <a:rPr lang="en-US" dirty="0">
                <a:solidFill>
                  <a:srgbClr val="FF0000"/>
                </a:solidFill>
              </a:rPr>
              <a:t>/share/wordlists/rockyou.txt</a:t>
            </a:r>
          </a:p>
          <a:p>
            <a:pPr marL="0" lvl="0" indent="0" algn="l" rtl="0">
              <a:lnSpc>
                <a:spcPct val="100000"/>
              </a:lnSpc>
              <a:spcBef>
                <a:spcPts val="0"/>
              </a:spcBef>
              <a:spcAft>
                <a:spcPts val="0"/>
              </a:spcAft>
              <a:buSzPts val="1472"/>
            </a:pPr>
            <a:r>
              <a:rPr lang="en-US" dirty="0">
                <a:solidFill>
                  <a:srgbClr val="FF0000"/>
                </a:solidFill>
              </a:rPr>
              <a:t>-a0 : means Dictionary attack</a:t>
            </a:r>
          </a:p>
          <a:p>
            <a:pPr marL="0" lvl="0" indent="0" algn="l" rtl="0">
              <a:lnSpc>
                <a:spcPct val="100000"/>
              </a:lnSpc>
              <a:spcBef>
                <a:spcPts val="0"/>
              </a:spcBef>
              <a:spcAft>
                <a:spcPts val="0"/>
              </a:spcAft>
              <a:buSzPts val="1472"/>
            </a:pPr>
            <a:r>
              <a:rPr lang="en-US" dirty="0">
                <a:solidFill>
                  <a:srgbClr val="FF0000"/>
                </a:solidFill>
              </a:rPr>
              <a:t>-m0 : means MD5 Algorithm</a:t>
            </a:r>
            <a:endParaRPr dirty="0">
              <a:solidFill>
                <a:srgbClr val="FF0000"/>
              </a:solidFill>
            </a:endParaRPr>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en-US" dirty="0"/>
              <a:t>(insert number) 41</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(insert number) 5</a:t>
            </a:r>
            <a:endParaRPr dirty="0"/>
          </a:p>
          <a:p>
            <a:pPr marL="0" lvl="0" indent="-93472" algn="l" rtl="0">
              <a:lnSpc>
                <a:spcPct val="100000"/>
              </a:lnSpc>
              <a:spcBef>
                <a:spcPts val="920"/>
              </a:spcBef>
              <a:spcAft>
                <a:spcPts val="0"/>
              </a:spcAft>
              <a:buSzPts val="1472"/>
              <a:buFont typeface="Noto Sans Symbols"/>
              <a:buChar char="◼"/>
            </a:pPr>
            <a:r>
              <a:rPr lang="en-US" b="1" dirty="0"/>
              <a:t>Evidence of weak passwords: </a:t>
            </a:r>
            <a:endParaRPr dirty="0"/>
          </a:p>
          <a:p>
            <a:pPr marL="0" lvl="0" indent="0" algn="l" rtl="0">
              <a:lnSpc>
                <a:spcPct val="100000"/>
              </a:lnSpc>
              <a:spcBef>
                <a:spcPts val="920"/>
              </a:spcBef>
              <a:spcAft>
                <a:spcPts val="0"/>
              </a:spcAft>
              <a:buSzPts val="1472"/>
              <a:buNone/>
            </a:pPr>
            <a:endParaRPr b="1" dirty="0"/>
          </a:p>
          <a:p>
            <a:pPr marL="0" lvl="0" indent="0" algn="l" rtl="0">
              <a:lnSpc>
                <a:spcPct val="100000"/>
              </a:lnSpc>
              <a:spcBef>
                <a:spcPts val="920"/>
              </a:spcBef>
              <a:spcAft>
                <a:spcPts val="0"/>
              </a:spcAft>
              <a:buSzPts val="1472"/>
              <a:buNone/>
            </a:pPr>
            <a:endParaRPr b="1" dirty="0"/>
          </a:p>
          <a:p>
            <a:pPr marL="0" lvl="0" indent="0" algn="l" rtl="0">
              <a:lnSpc>
                <a:spcPct val="100000"/>
              </a:lnSpc>
              <a:spcBef>
                <a:spcPts val="920"/>
              </a:spcBef>
              <a:spcAft>
                <a:spcPts val="0"/>
              </a:spcAft>
              <a:buSzPts val="1472"/>
              <a:buNone/>
            </a:pPr>
            <a:endParaRPr dirty="0"/>
          </a:p>
          <a:p>
            <a:pPr marL="0" lvl="0" indent="0" algn="l" rtl="0">
              <a:lnSpc>
                <a:spcPct val="100000"/>
              </a:lnSpc>
              <a:spcBef>
                <a:spcPts val="920"/>
              </a:spcBef>
              <a:spcAft>
                <a:spcPts val="0"/>
              </a:spcAft>
              <a:buSzPts val="1472"/>
              <a:buNone/>
            </a:pPr>
            <a:endParaRPr dirty="0"/>
          </a:p>
          <a:p>
            <a:pPr marL="0" lvl="0" indent="0" algn="l" rtl="0">
              <a:lnSpc>
                <a:spcPct val="100000"/>
              </a:lnSpc>
              <a:spcBef>
                <a:spcPts val="920"/>
              </a:spcBef>
              <a:spcAft>
                <a:spcPts val="0"/>
              </a:spcAft>
              <a:buSzPts val="1472"/>
              <a:buNone/>
            </a:pPr>
            <a:endParaRPr dirty="0"/>
          </a:p>
          <a:p>
            <a:pPr marL="0" lvl="0" indent="-93472" algn="l" rtl="0">
              <a:lnSpc>
                <a:spcPct val="100000"/>
              </a:lnSpc>
              <a:spcBef>
                <a:spcPts val="920"/>
              </a:spcBef>
              <a:spcAft>
                <a:spcPts val="0"/>
              </a:spcAft>
              <a:buSzPts val="1472"/>
              <a:buFont typeface="Noto Sans Symbols"/>
              <a:buChar char="◼"/>
            </a:pPr>
            <a:endParaRPr lang="en-US" b="1" dirty="0"/>
          </a:p>
          <a:p>
            <a:pPr marL="0" lvl="0" indent="-93472" algn="l" rtl="0">
              <a:lnSpc>
                <a:spcPct val="100000"/>
              </a:lnSpc>
              <a:spcBef>
                <a:spcPts val="920"/>
              </a:spcBef>
              <a:spcAft>
                <a:spcPts val="0"/>
              </a:spcAft>
              <a:buSzPts val="1472"/>
              <a:buFont typeface="Noto Sans Symbols"/>
              <a:buChar char="◼"/>
            </a:pPr>
            <a:endParaRPr lang="en-US" b="1"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r>
              <a:rPr lang="en-US" dirty="0"/>
              <a:t>(Summarize best practice recommendations to avoid brute force attacks in the future)</a:t>
            </a:r>
          </a:p>
          <a:p>
            <a:pPr marL="0" lvl="0" indent="0" algn="l" rtl="0">
              <a:lnSpc>
                <a:spcPct val="100000"/>
              </a:lnSpc>
              <a:spcBef>
                <a:spcPts val="920"/>
              </a:spcBef>
              <a:spcAft>
                <a:spcPts val="0"/>
              </a:spcAft>
              <a:buSzPts val="1472"/>
            </a:pPr>
            <a:r>
              <a:rPr lang="en-US" dirty="0">
                <a:solidFill>
                  <a:srgbClr val="FF0000"/>
                </a:solidFill>
              </a:rPr>
              <a:t>Uses a combination of symbols (@ # $ % &amp; * - _ ) , </a:t>
            </a:r>
            <a:r>
              <a:rPr lang="en-US" dirty="0" err="1">
                <a:solidFill>
                  <a:srgbClr val="FF0000"/>
                </a:solidFill>
              </a:rPr>
              <a:t>upper&amp;Lower</a:t>
            </a:r>
            <a:r>
              <a:rPr lang="en-US" dirty="0">
                <a:solidFill>
                  <a:srgbClr val="FF0000"/>
                </a:solidFill>
              </a:rPr>
              <a:t> case letters , Numbers and also I prefer to use phrases , make sure password length at least 10-12 , change your password Periodically ( 60 to 90 days ).</a:t>
            </a:r>
          </a:p>
        </p:txBody>
      </p:sp>
      <p:pic>
        <p:nvPicPr>
          <p:cNvPr id="3" name="Picture 2">
            <a:extLst>
              <a:ext uri="{FF2B5EF4-FFF2-40B4-BE49-F238E27FC236}">
                <a16:creationId xmlns:a16="http://schemas.microsoft.com/office/drawing/2014/main" id="{EDED9798-5969-71EE-6C50-3BE26D896362}"/>
              </a:ext>
            </a:extLst>
          </p:cNvPr>
          <p:cNvPicPr>
            <a:picLocks noChangeAspect="1"/>
          </p:cNvPicPr>
          <p:nvPr/>
        </p:nvPicPr>
        <p:blipFill>
          <a:blip r:embed="rId3"/>
          <a:stretch>
            <a:fillRect/>
          </a:stretch>
        </p:blipFill>
        <p:spPr>
          <a:xfrm>
            <a:off x="4013856" y="3249962"/>
            <a:ext cx="4325812" cy="2142103"/>
          </a:xfrm>
          <a:prstGeom prst="rect">
            <a:avLst/>
          </a:prstGeom>
        </p:spPr>
      </p:pic>
      <p:pic>
        <p:nvPicPr>
          <p:cNvPr id="5" name="Picture 4">
            <a:extLst>
              <a:ext uri="{FF2B5EF4-FFF2-40B4-BE49-F238E27FC236}">
                <a16:creationId xmlns:a16="http://schemas.microsoft.com/office/drawing/2014/main" id="{18C427B7-8534-C996-5C2F-B35A51D8976D}"/>
              </a:ext>
            </a:extLst>
          </p:cNvPr>
          <p:cNvPicPr>
            <a:picLocks noChangeAspect="1"/>
          </p:cNvPicPr>
          <p:nvPr/>
        </p:nvPicPr>
        <p:blipFill>
          <a:blip r:embed="rId4"/>
          <a:stretch>
            <a:fillRect/>
          </a:stretch>
        </p:blipFill>
        <p:spPr>
          <a:xfrm>
            <a:off x="4138328" y="1272225"/>
            <a:ext cx="4720359" cy="5171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9" name="Google Shape;189;p7"/>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What do you know so far?</a:t>
            </a:r>
          </a:p>
          <a:p>
            <a:pPr marL="387096" lvl="1" indent="0" algn="l" rtl="0">
              <a:spcBef>
                <a:spcPts val="840"/>
              </a:spcBef>
              <a:spcAft>
                <a:spcPts val="0"/>
              </a:spcAft>
              <a:buSzPts val="1104"/>
            </a:pPr>
            <a:r>
              <a:rPr lang="en-US" dirty="0">
                <a:solidFill>
                  <a:srgbClr val="FF0000"/>
                </a:solidFill>
              </a:rPr>
              <a:t>The system was hit by a ransomware attack , preventing administrators , doctors and nurses from accessing the system by encrypting of all system files </a:t>
            </a:r>
            <a:r>
              <a:rPr lang="en-US" dirty="0"/>
              <a:t>. </a:t>
            </a:r>
            <a:endParaRPr dirty="0"/>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a:t>
            </a:r>
            <a:r>
              <a:rPr lang="en-US" dirty="0">
                <a:solidFill>
                  <a:srgbClr val="FF0000"/>
                </a:solidFill>
              </a:rPr>
              <a:t>the incident was discovered by the helpdesk and end-users.</a:t>
            </a:r>
            <a:endParaRPr dirty="0">
              <a:solidFill>
                <a:srgbClr val="FF0000"/>
              </a:solidFill>
            </a:endParaRPr>
          </a:p>
          <a:p>
            <a:pPr marL="342900" lvl="0" indent="-342900" algn="l" rtl="0">
              <a:lnSpc>
                <a:spcPct val="100000"/>
              </a:lnSpc>
              <a:spcBef>
                <a:spcPts val="920"/>
              </a:spcBef>
              <a:spcAft>
                <a:spcPts val="0"/>
              </a:spcAft>
              <a:buSzPts val="1472"/>
              <a:buFont typeface="Arial"/>
              <a:buChar char="•"/>
            </a:pPr>
            <a:r>
              <a:rPr lang="en-US" dirty="0"/>
              <a:t>Step 2: </a:t>
            </a:r>
            <a:r>
              <a:rPr lang="en-US" dirty="0">
                <a:solidFill>
                  <a:srgbClr val="FF0000"/>
                </a:solidFill>
              </a:rPr>
              <a:t>the ransom message was the indicator of compromise, the impact that doctors cannot reach to patient reports  so they cannot provide them the treatment, Name of system being targeted is(The control systems used to monitor patient stats)</a:t>
            </a:r>
            <a:endParaRPr dirty="0">
              <a:solidFill>
                <a:srgbClr val="FF0000"/>
              </a:solidFill>
            </a:endParaRPr>
          </a:p>
          <a:p>
            <a:pPr marL="342900" lvl="0" indent="-342900" algn="l" rtl="0">
              <a:lnSpc>
                <a:spcPct val="100000"/>
              </a:lnSpc>
              <a:spcBef>
                <a:spcPts val="920"/>
              </a:spcBef>
              <a:spcAft>
                <a:spcPts val="0"/>
              </a:spcAft>
              <a:buSzPts val="1472"/>
              <a:buFont typeface="Arial"/>
              <a:buChar char="•"/>
            </a:pPr>
            <a:r>
              <a:rPr lang="en-US" dirty="0"/>
              <a:t>Step 3: </a:t>
            </a:r>
            <a:r>
              <a:rPr lang="en-US" sz="1800" dirty="0">
                <a:solidFill>
                  <a:srgbClr val="FF0000"/>
                </a:solidFill>
                <a:latin typeface="Times New Roman" panose="02020603050405020304" pitchFamily="18" charset="0"/>
              </a:rPr>
              <a:t>the incident was confirmed, and we can not access to the system, and it is still in progress. It is a malware (ransomware)</a:t>
            </a:r>
            <a:endParaRPr sz="1800" dirty="0">
              <a:solidFill>
                <a:srgbClr val="FF0000"/>
              </a:solidFill>
              <a:latin typeface="Times New Roman" panose="02020603050405020304" pitchFamily="18" charset="0"/>
            </a:endParaRPr>
          </a:p>
          <a:p>
            <a:pPr marL="342900" lvl="0" indent="-342900" algn="l" rtl="0">
              <a:lnSpc>
                <a:spcPct val="100000"/>
              </a:lnSpc>
              <a:spcBef>
                <a:spcPts val="920"/>
              </a:spcBef>
              <a:spcAft>
                <a:spcPts val="0"/>
              </a:spcAft>
              <a:buSzPts val="1472"/>
              <a:buFont typeface="Arial"/>
              <a:buChar char="•"/>
            </a:pPr>
            <a:r>
              <a:rPr lang="en-US" dirty="0"/>
              <a:t>Step 4: </a:t>
            </a:r>
            <a:r>
              <a:rPr lang="en-US" sz="1800" dirty="0">
                <a:solidFill>
                  <a:srgbClr val="FF0000"/>
                </a:solidFill>
                <a:latin typeface="Times New Roman" panose="02020603050405020304" pitchFamily="18" charset="0"/>
              </a:rPr>
              <a:t>human life at immediate risk</a:t>
            </a:r>
            <a:endParaRPr sz="1800" dirty="0">
              <a:solidFill>
                <a:srgbClr val="FF0000"/>
              </a:solidFill>
              <a:latin typeface="Times New Roman" panose="02020603050405020304" pitchFamily="18" charset="0"/>
            </a:endParaRPr>
          </a:p>
          <a:p>
            <a:pPr marL="342900" lvl="0" indent="-342900" algn="l" rtl="0">
              <a:lnSpc>
                <a:spcPct val="100000"/>
              </a:lnSpc>
              <a:spcBef>
                <a:spcPts val="920"/>
              </a:spcBef>
              <a:spcAft>
                <a:spcPts val="0"/>
              </a:spcAft>
              <a:buSzPts val="1472"/>
              <a:buFont typeface="Arial"/>
              <a:buChar char="•"/>
            </a:pPr>
            <a:r>
              <a:rPr lang="en-US" dirty="0"/>
              <a:t>Step 6:</a:t>
            </a:r>
            <a:r>
              <a:rPr lang="en-US" sz="1800"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Category one - A threat to public safety or life.</a:t>
            </a:r>
            <a:endParaRPr dirty="0">
              <a:solidFill>
                <a:srgbClr val="FF0000"/>
              </a:solidFill>
            </a:endParaRPr>
          </a:p>
          <a:p>
            <a:pPr marL="0" lvl="0" indent="0" algn="l" rtl="0">
              <a:lnSpc>
                <a:spcPct val="100000"/>
              </a:lnSpc>
              <a:spcBef>
                <a:spcPts val="920"/>
              </a:spcBef>
              <a:spcAft>
                <a:spcPts val="0"/>
              </a:spcAft>
              <a:buSzPts val="1472"/>
              <a:buNone/>
            </a:pPr>
            <a:r>
              <a:rPr lang="en-US" dirty="0"/>
              <a:t>(Add another slide if needed)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5" name="Google Shape;195;p8"/>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endParaRPr dirty="0"/>
          </a:p>
          <a:p>
            <a:pPr marL="457200" lvl="1" indent="-70104" algn="l" rtl="0">
              <a:spcBef>
                <a:spcPts val="840"/>
              </a:spcBef>
              <a:spcAft>
                <a:spcPts val="0"/>
              </a:spcAft>
              <a:buSzPts val="1104"/>
              <a:buFont typeface="Noto Sans Symbols"/>
              <a:buChar char="◼"/>
            </a:pPr>
            <a:r>
              <a:rPr lang="en-US" dirty="0"/>
              <a:t>Describe the overall recommended containment, eradication, and recovery plan</a:t>
            </a:r>
          </a:p>
          <a:p>
            <a:pPr marL="387096" lvl="1" indent="0" algn="l" rtl="0">
              <a:spcBef>
                <a:spcPts val="840"/>
              </a:spcBef>
              <a:spcAft>
                <a:spcPts val="0"/>
              </a:spcAft>
              <a:buSzPts val="1104"/>
            </a:pPr>
            <a:r>
              <a:rPr lang="en-US" dirty="0">
                <a:solidFill>
                  <a:srgbClr val="FF0000"/>
                </a:solidFill>
              </a:rPr>
              <a:t>Starting by isolating the affected system because if they are in the same network will explore other system </a:t>
            </a:r>
          </a:p>
          <a:p>
            <a:pPr marL="387096" lvl="1" indent="0" algn="l" rtl="0">
              <a:spcBef>
                <a:spcPts val="840"/>
              </a:spcBef>
              <a:spcAft>
                <a:spcPts val="0"/>
              </a:spcAft>
              <a:buSzPts val="1104"/>
            </a:pPr>
            <a:r>
              <a:rPr lang="en-US" dirty="0">
                <a:solidFill>
                  <a:srgbClr val="FF0000"/>
                </a:solidFill>
              </a:rPr>
              <a:t>Delete the system and recover from backup system and restore the update which is  missing that allow the attack happened .</a:t>
            </a:r>
          </a:p>
          <a:p>
            <a:pPr marL="387096" lvl="1" indent="0" algn="l" rtl="0">
              <a:spcBef>
                <a:spcPts val="840"/>
              </a:spcBef>
              <a:spcAft>
                <a:spcPts val="0"/>
              </a:spcAft>
              <a:buSzPts val="1104"/>
            </a:pPr>
            <a:r>
              <a:rPr lang="en-US" dirty="0">
                <a:solidFill>
                  <a:srgbClr val="FF0000"/>
                </a:solidFill>
              </a:rPr>
              <a:t>Finally document all steps and lessons to better respond in future</a:t>
            </a:r>
            <a:r>
              <a:rPr lang="en-US" dirty="0"/>
              <a:t>.</a:t>
            </a:r>
            <a:endParaRPr dirty="0"/>
          </a:p>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endParaRPr dirty="0"/>
          </a:p>
          <a:p>
            <a:pPr marL="342900" lvl="0" indent="-342900" algn="l" rtl="0">
              <a:lnSpc>
                <a:spcPct val="100000"/>
              </a:lnSpc>
              <a:spcBef>
                <a:spcPts val="920"/>
              </a:spcBef>
              <a:spcAft>
                <a:spcPts val="0"/>
              </a:spcAft>
              <a:buSzPts val="1472"/>
              <a:buFont typeface="Arial"/>
              <a:buChar char="•"/>
            </a:pPr>
            <a:r>
              <a:rPr lang="en-US" dirty="0"/>
              <a:t>Step 7: </a:t>
            </a:r>
            <a:r>
              <a:rPr lang="en-US" i="1" dirty="0"/>
              <a:t>(Tip: Select procedures you’d recommend for this type of incident) </a:t>
            </a:r>
            <a:r>
              <a:rPr lang="en-US" i="1" dirty="0">
                <a:solidFill>
                  <a:srgbClr val="FF0000"/>
                </a:solidFill>
              </a:rPr>
              <a:t>procedure that should the IR team follow is Malware response procedure </a:t>
            </a:r>
            <a:endParaRPr dirty="0">
              <a:solidFill>
                <a:srgbClr val="FF0000"/>
              </a:solidFill>
            </a:endParaRPr>
          </a:p>
          <a:p>
            <a:pPr marL="342900" lvl="0" indent="-342900" algn="l" rtl="0">
              <a:lnSpc>
                <a:spcPct val="100000"/>
              </a:lnSpc>
              <a:spcBef>
                <a:spcPts val="920"/>
              </a:spcBef>
              <a:spcAft>
                <a:spcPts val="0"/>
              </a:spcAft>
              <a:buSzPts val="1472"/>
              <a:buFont typeface="Arial"/>
              <a:buChar char="•"/>
            </a:pPr>
            <a:r>
              <a:rPr lang="en-US" dirty="0"/>
              <a:t>Step 8: </a:t>
            </a:r>
            <a:r>
              <a:rPr lang="en-US" dirty="0">
                <a:solidFill>
                  <a:srgbClr val="FF0000"/>
                </a:solidFill>
              </a:rPr>
              <a:t>ensuring business continuity by preparing temporary procedures may use digital forensic techniques, including reviewing system logs, checking computer activity</a:t>
            </a:r>
            <a:endParaRPr dirty="0">
              <a:solidFill>
                <a:srgbClr val="FF0000"/>
              </a:solidFill>
            </a:endParaRPr>
          </a:p>
          <a:p>
            <a:pPr marL="342900" lvl="0" indent="-342900" algn="l" rtl="0">
              <a:lnSpc>
                <a:spcPct val="100000"/>
              </a:lnSpc>
              <a:spcBef>
                <a:spcPts val="920"/>
              </a:spcBef>
              <a:spcAft>
                <a:spcPts val="0"/>
              </a:spcAft>
              <a:buSzPts val="1472"/>
              <a:buFont typeface="Arial"/>
              <a:buChar char="•"/>
            </a:pPr>
            <a:r>
              <a:rPr lang="en-US" dirty="0"/>
              <a:t>Step 9:</a:t>
            </a:r>
            <a:r>
              <a:rPr lang="en-US" dirty="0">
                <a:solidFill>
                  <a:srgbClr val="FF0000"/>
                </a:solidFill>
              </a:rPr>
              <a:t>Re-install the affected system(s) from scratch and restore data from backups if necessary. </a:t>
            </a:r>
            <a:endParaRPr dirty="0">
              <a:solidFill>
                <a:srgbClr val="FF0000"/>
              </a:solidFill>
            </a:endParaRPr>
          </a:p>
          <a:p>
            <a:pPr marL="342900" lvl="0" indent="-342900" algn="l" rtl="0">
              <a:lnSpc>
                <a:spcPct val="100000"/>
              </a:lnSpc>
              <a:spcBef>
                <a:spcPts val="920"/>
              </a:spcBef>
              <a:spcAft>
                <a:spcPts val="0"/>
              </a:spcAft>
              <a:buSzPts val="1472"/>
              <a:buFont typeface="Arial"/>
              <a:buChar char="•"/>
            </a:pPr>
            <a:r>
              <a:rPr lang="en-US" dirty="0"/>
              <a:t>Step 12: </a:t>
            </a:r>
            <a:r>
              <a:rPr lang="en-US" dirty="0">
                <a:solidFill>
                  <a:srgbClr val="FF0000"/>
                </a:solidFill>
              </a:rPr>
              <a:t>Document all steps and lessons to better respond in futures.</a:t>
            </a:r>
            <a:endParaRPr dirty="0">
              <a:solidFill>
                <a:srgbClr val="FF0000"/>
              </a:solidFill>
            </a:endParaRPr>
          </a:p>
          <a:p>
            <a:pPr marL="0" lvl="0" indent="0" algn="l" rtl="0">
              <a:lnSpc>
                <a:spcPct val="100000"/>
              </a:lnSpc>
              <a:spcBef>
                <a:spcPts val="920"/>
              </a:spcBef>
              <a:spcAft>
                <a:spcPts val="0"/>
              </a:spcAft>
              <a:buSzPts val="1472"/>
              <a:buNone/>
            </a:pPr>
            <a:r>
              <a:rPr lang="en-US" dirty="0"/>
              <a:t>(Add another slide if needed)</a:t>
            </a:r>
            <a:endParaRPr dirty="0"/>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11985</TotalTime>
  <Words>955</Words>
  <Application>Microsoft Office PowerPoint</Application>
  <PresentationFormat>Widescreen</PresentationFormat>
  <Paragraphs>91</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Times New Roman</vt:lpstr>
      <vt:lpstr>Gill Sans</vt:lpstr>
      <vt:lpstr>Open Sans</vt:lpstr>
      <vt:lpstr>Noto Sans Symbols</vt:lpstr>
      <vt:lpstr>DividendVTI</vt:lpstr>
      <vt:lpstr>DividendVTI</vt:lpstr>
      <vt:lpstr>FINAL PROJECT TEMPLATE</vt:lpstr>
      <vt:lpstr>THREAT SUMMARY</vt:lpstr>
      <vt:lpstr>VULNERABILITY SCANNING TARGETS</vt:lpstr>
      <vt:lpstr>VULNERABILITY SCAN RESULTS</vt:lpstr>
      <vt:lpstr>REMEDIATION RECOMMENDATION</vt:lpstr>
      <vt:lpstr>PASSWORD PENETRATION TEST OUTCOME</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بدور محمد بن زيدان الشمري</cp:lastModifiedBy>
  <cp:revision>11</cp:revision>
  <dcterms:created xsi:type="dcterms:W3CDTF">2020-04-24T02:20:58Z</dcterms:created>
  <dcterms:modified xsi:type="dcterms:W3CDTF">2022-12-16T02:58:33Z</dcterms:modified>
</cp:coreProperties>
</file>