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90" d="100"/>
          <a:sy n="90" d="100"/>
        </p:scale>
        <p:origin x="4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12/29/2022</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12/29/2022</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a:t>
            </a:r>
            <a:r>
              <a:rPr lang="en-US" sz="2000" dirty="0" err="1"/>
              <a:t>SwiftTech</a:t>
            </a:r>
            <a:r>
              <a:rPr lang="en-US" sz="2000" dirty="0"/>
              <a:t>.</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1200329"/>
          </a:xfrm>
          <a:prstGeom prst="rect">
            <a:avLst/>
          </a:prstGeom>
          <a:noFill/>
        </p:spPr>
        <p:txBody>
          <a:bodyPr wrap="square" rtlCol="0">
            <a:spAutoFit/>
          </a:bodyPr>
          <a:lstStyle/>
          <a:p>
            <a:pPr marL="342900" indent="-342900">
              <a:buAutoNum type="arabicPeriod"/>
            </a:pPr>
            <a:r>
              <a:rPr lang="en-US" sz="1800" b="0" i="0" u="none" strike="noStrike" baseline="0" dirty="0">
                <a:solidFill>
                  <a:srgbClr val="FF0000"/>
                </a:solidFill>
                <a:latin typeface="CanvaSans-Regular"/>
              </a:rPr>
              <a:t>The system must be able to reject passwords that are less than 7 characters. </a:t>
            </a:r>
          </a:p>
          <a:p>
            <a:pPr marL="342900" indent="-342900">
              <a:buAutoNum type="arabicPeriod"/>
            </a:pPr>
            <a:r>
              <a:rPr lang="en-US" dirty="0">
                <a:solidFill>
                  <a:srgbClr val="FF0000"/>
                </a:solidFill>
              </a:rPr>
              <a:t>Passwords must be Changed every 90days , the System may send a Remainder before this period. </a:t>
            </a:r>
          </a:p>
          <a:p>
            <a:r>
              <a:rPr lang="en-US" dirty="0">
                <a:solidFill>
                  <a:srgbClr val="FF0000"/>
                </a:solidFill>
              </a:rPr>
              <a:t>3. VPN access MUST require MFA that </a:t>
            </a:r>
            <a:r>
              <a:rPr lang="en-US" b="0" i="0" dirty="0">
                <a:solidFill>
                  <a:srgbClr val="FF0000"/>
                </a:solidFill>
                <a:effectLst/>
                <a:latin typeface="arial" panose="020B0604020202020204" pitchFamily="34" charset="0"/>
              </a:rPr>
              <a:t>prevents attackers.</a:t>
            </a:r>
            <a:endParaRPr lang="en-US" dirty="0">
              <a:solidFill>
                <a:srgbClr val="FF0000"/>
              </a:solidFill>
            </a:endParaRPr>
          </a:p>
          <a:p>
            <a:endParaRPr lang="en-US" dirty="0"/>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err="1">
                <a:solidFill>
                  <a:schemeClr val="accent3">
                    <a:lumMod val="50000"/>
                  </a:schemeClr>
                </a:solidFill>
                <a:latin typeface="Eras Bold ITC" panose="020B0907030504020204" pitchFamily="34" charset="0"/>
              </a:rPr>
              <a:t>SwiftTech</a:t>
            </a:r>
            <a:endParaRPr lang="en-US" sz="5400" i="1" dirty="0">
              <a:solidFill>
                <a:schemeClr val="accent3">
                  <a:lumMod val="50000"/>
                </a:schemeClr>
              </a:solidFill>
              <a:latin typeface="Eras Bold ITC" panose="020B0907030504020204" pitchFamily="34" charset="0"/>
            </a:endParaRP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BED73C-4160-73F8-2712-601EF20E6F86}"/>
              </a:ext>
            </a:extLst>
          </p:cNvPr>
          <p:cNvSpPr txBox="1"/>
          <p:nvPr/>
        </p:nvSpPr>
        <p:spPr>
          <a:xfrm>
            <a:off x="1063257" y="2183218"/>
            <a:ext cx="8456428" cy="923330"/>
          </a:xfrm>
          <a:prstGeom prst="rect">
            <a:avLst/>
          </a:prstGeom>
          <a:noFill/>
        </p:spPr>
        <p:txBody>
          <a:bodyPr wrap="square" rtlCol="0">
            <a:spAutoFit/>
          </a:bodyPr>
          <a:lstStyle/>
          <a:p>
            <a:r>
              <a:rPr lang="en-US" dirty="0">
                <a:solidFill>
                  <a:srgbClr val="FF0000"/>
                </a:solidFill>
              </a:rPr>
              <a:t>The organization are likely </a:t>
            </a:r>
            <a:r>
              <a:rPr lang="en-US" b="1" dirty="0">
                <a:solidFill>
                  <a:srgbClr val="FF0000"/>
                </a:solidFill>
              </a:rPr>
              <a:t>Risk Accepting </a:t>
            </a:r>
            <a:r>
              <a:rPr lang="en-US" dirty="0">
                <a:solidFill>
                  <a:srgbClr val="FF0000"/>
                </a:solidFill>
              </a:rPr>
              <a:t>because their success depend on the ability to create and fail quickly and  on their ability to overcome obstacles and do everything in their power to develop new ideas as quickly as possible</a:t>
            </a:r>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439A1F-D561-DB69-09B0-E41DB436C4F4}"/>
              </a:ext>
            </a:extLst>
          </p:cNvPr>
          <p:cNvSpPr txBox="1"/>
          <p:nvPr/>
        </p:nvSpPr>
        <p:spPr>
          <a:xfrm>
            <a:off x="261083" y="1328754"/>
            <a:ext cx="10344150" cy="3693319"/>
          </a:xfrm>
          <a:prstGeom prst="rect">
            <a:avLst/>
          </a:prstGeom>
          <a:noFill/>
        </p:spPr>
        <p:txBody>
          <a:bodyPr wrap="square" rtlCol="0">
            <a:spAutoFit/>
          </a:bodyPr>
          <a:lstStyle/>
          <a:p>
            <a:pPr marL="342900" indent="-342900">
              <a:buFont typeface="+mj-lt"/>
              <a:buAutoNum type="arabicPeriod"/>
            </a:pPr>
            <a:r>
              <a:rPr lang="en-US" b="1" dirty="0"/>
              <a:t>NIST 800 53r5 - </a:t>
            </a:r>
            <a:r>
              <a:rPr lang="en-US" b="1" i="0" dirty="0">
                <a:solidFill>
                  <a:srgbClr val="333333"/>
                </a:solidFill>
                <a:effectLst/>
                <a:latin typeface="Source Sans Pro" panose="020B0604020202020204" pitchFamily="34" charset="0"/>
              </a:rPr>
              <a:t>Security and Privacy Controls for Information Systems and Organizations</a:t>
            </a:r>
            <a:r>
              <a:rPr lang="en-US" i="0" dirty="0">
                <a:solidFill>
                  <a:srgbClr val="333333"/>
                </a:solidFill>
                <a:effectLst/>
                <a:latin typeface="Source Sans Pro" panose="020B0604020202020204" pitchFamily="34" charset="0"/>
              </a:rPr>
              <a:t>.</a:t>
            </a:r>
          </a:p>
          <a:p>
            <a:r>
              <a:rPr lang="en-US" dirty="0">
                <a:solidFill>
                  <a:srgbClr val="FF0000"/>
                </a:solidFill>
                <a:latin typeface="Source Sans Pro" panose="020B0604020202020204" pitchFamily="34" charset="0"/>
              </a:rPr>
              <a:t>It</a:t>
            </a:r>
            <a:r>
              <a:rPr lang="en-US" i="0" dirty="0">
                <a:solidFill>
                  <a:srgbClr val="FF0000"/>
                </a:solidFill>
                <a:effectLst/>
                <a:latin typeface="Source Sans Pro" panose="020B0604020202020204" pitchFamily="34" charset="0"/>
              </a:rPr>
              <a:t> </a:t>
            </a:r>
            <a:r>
              <a:rPr lang="en-US" dirty="0">
                <a:solidFill>
                  <a:srgbClr val="FF0000"/>
                </a:solidFill>
              </a:rPr>
              <a:t>is designed to provide a foundation of guiding elements, strategies, systems, and controls, that can agnostically support any organization's cybersecurity needs and priorities. I recommend this framework because The goal of NIST SP 800-53 is to protect operations, assets, individuals, organizations and the United States from a diverse set of cyber threats such as hostile attacks, human error and natural disasters. Also the Controls are written to be flexible and customizable to aid organizations in implementation.</a:t>
            </a:r>
          </a:p>
          <a:p>
            <a:endParaRPr lang="en-US" dirty="0"/>
          </a:p>
          <a:p>
            <a:endParaRPr lang="en-US" dirty="0"/>
          </a:p>
          <a:p>
            <a:r>
              <a:rPr lang="en-US" b="1" dirty="0"/>
              <a:t>2. HIPAA </a:t>
            </a:r>
            <a:r>
              <a:rPr lang="en-US" b="1" dirty="0">
                <a:solidFill>
                  <a:srgbClr val="FF0000"/>
                </a:solidFill>
              </a:rPr>
              <a:t>because it </a:t>
            </a:r>
            <a:r>
              <a:rPr lang="en-US" dirty="0">
                <a:solidFill>
                  <a:srgbClr val="FF0000"/>
                </a:solidFill>
                <a:effectLst/>
              </a:rPr>
              <a:t>Ensure the confidentiality, integrity, and availability of all electronic protected health information the covered entity or business associate creates, receives, maintains, or transmits</a:t>
            </a:r>
            <a:r>
              <a:rPr lang="en-US" b="1" dirty="0">
                <a:solidFill>
                  <a:srgbClr val="FF0000"/>
                </a:solidFill>
                <a:latin typeface="Source Sans Pro Web"/>
              </a:rPr>
              <a:t> </a:t>
            </a:r>
            <a:r>
              <a:rPr lang="en-US" dirty="0">
                <a:solidFill>
                  <a:srgbClr val="FF0000"/>
                </a:solidFill>
                <a:effectLst/>
              </a:rPr>
              <a:t>Protect against any reasonably anticipated threats or hazards to the security or integrity of such information.</a:t>
            </a:r>
          </a:p>
          <a:p>
            <a:endParaRPr lang="en-US" i="0" dirty="0">
              <a:solidFill>
                <a:srgbClr val="FF0000"/>
              </a:solidFill>
              <a:effectLst/>
              <a:latin typeface="Source Sans Pro" panose="020B0604020202020204" pitchFamily="34" charset="0"/>
            </a:endParaRPr>
          </a:p>
          <a:p>
            <a:endParaRPr lang="en-US" dirty="0"/>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987805-3C86-B0E2-E8EA-025C9E67141E}"/>
              </a:ext>
            </a:extLst>
          </p:cNvPr>
          <p:cNvSpPr txBox="1"/>
          <p:nvPr/>
        </p:nvSpPr>
        <p:spPr>
          <a:xfrm>
            <a:off x="985284" y="1672047"/>
            <a:ext cx="10051311" cy="5355312"/>
          </a:xfrm>
          <a:prstGeom prst="rect">
            <a:avLst/>
          </a:prstGeom>
          <a:noFill/>
        </p:spPr>
        <p:txBody>
          <a:bodyPr wrap="square" rtlCol="0">
            <a:spAutoFit/>
          </a:bodyPr>
          <a:lstStyle/>
          <a:p>
            <a:r>
              <a:rPr lang="en-US" b="1" dirty="0"/>
              <a:t>Controls</a:t>
            </a:r>
          </a:p>
          <a:p>
            <a:r>
              <a:rPr lang="en-US" dirty="0"/>
              <a:t>Data Storage</a:t>
            </a:r>
          </a:p>
          <a:p>
            <a:pPr marL="285750" indent="-285750">
              <a:buFont typeface="Arial" panose="020B0604020202020204" pitchFamily="34" charset="0"/>
              <a:buChar char="•"/>
            </a:pPr>
            <a:r>
              <a:rPr lang="en-US" dirty="0">
                <a:solidFill>
                  <a:srgbClr val="FF0000"/>
                </a:solidFill>
              </a:rPr>
              <a:t>VPC3 File storage must supports AES-256 encryption</a:t>
            </a:r>
          </a:p>
          <a:p>
            <a:pPr marL="285750" indent="-285750">
              <a:buFont typeface="Arial" panose="020B0604020202020204" pitchFamily="34" charset="0"/>
              <a:buChar char="•"/>
            </a:pPr>
            <a:r>
              <a:rPr lang="en-US" dirty="0">
                <a:solidFill>
                  <a:srgbClr val="FF0000"/>
                </a:solidFill>
              </a:rPr>
              <a:t>Databases in production environment must be encrypted</a:t>
            </a:r>
          </a:p>
          <a:p>
            <a:r>
              <a:rPr lang="en-US" dirty="0"/>
              <a:t>End User Management</a:t>
            </a:r>
          </a:p>
          <a:p>
            <a:pPr marL="285750" indent="-285750">
              <a:buFont typeface="Arial" panose="020B0604020202020204" pitchFamily="34" charset="0"/>
              <a:buChar char="•"/>
            </a:pPr>
            <a:r>
              <a:rPr lang="en-US" dirty="0">
                <a:solidFill>
                  <a:srgbClr val="FF0000"/>
                </a:solidFill>
              </a:rPr>
              <a:t>Internal Network users require Passwords need to contain a mixture of lowercase, uppercase, numbers and special characters.</a:t>
            </a:r>
          </a:p>
          <a:p>
            <a:pPr marL="285750" indent="-285750">
              <a:buFont typeface="Arial" panose="020B0604020202020204" pitchFamily="34" charset="0"/>
              <a:buChar char="•"/>
            </a:pPr>
            <a:r>
              <a:rPr lang="en-US" dirty="0">
                <a:solidFill>
                  <a:srgbClr val="FF0000"/>
                </a:solidFill>
              </a:rPr>
              <a:t>Passwords must expire, need to be changed on a regular basis</a:t>
            </a:r>
          </a:p>
          <a:p>
            <a:pPr marL="285750" indent="-285750">
              <a:buFont typeface="Arial" panose="020B0604020202020204" pitchFamily="34" charset="0"/>
              <a:buChar char="•"/>
            </a:pPr>
            <a:r>
              <a:rPr lang="en-US" dirty="0">
                <a:solidFill>
                  <a:srgbClr val="FF0000"/>
                </a:solidFill>
              </a:rPr>
              <a:t>VPN access must require MFA</a:t>
            </a:r>
          </a:p>
          <a:p>
            <a:r>
              <a:rPr lang="en-US" dirty="0"/>
              <a:t>Network Controls</a:t>
            </a:r>
          </a:p>
          <a:p>
            <a:pPr marL="285750" indent="-285750">
              <a:buFont typeface="Arial" panose="020B0604020202020204" pitchFamily="34" charset="0"/>
              <a:buChar char="•"/>
            </a:pPr>
            <a:r>
              <a:rPr lang="en-US" dirty="0">
                <a:solidFill>
                  <a:srgbClr val="FF0000"/>
                </a:solidFill>
              </a:rPr>
              <a:t>TLS v1.2 or higher is used between the cloud production environment and </a:t>
            </a:r>
            <a:r>
              <a:rPr lang="en-US" dirty="0" err="1">
                <a:solidFill>
                  <a:srgbClr val="FF0000"/>
                </a:solidFill>
              </a:rPr>
              <a:t>SwiftTech’s</a:t>
            </a:r>
            <a:r>
              <a:rPr lang="en-US" dirty="0">
                <a:solidFill>
                  <a:srgbClr val="FF0000"/>
                </a:solidFill>
              </a:rPr>
              <a:t> physical location</a:t>
            </a:r>
          </a:p>
          <a:p>
            <a:pPr marL="285750" indent="-285750">
              <a:buFont typeface="Arial" panose="020B0604020202020204" pitchFamily="34" charset="0"/>
              <a:buChar char="•"/>
            </a:pPr>
            <a:r>
              <a:rPr lang="en-US" dirty="0">
                <a:solidFill>
                  <a:srgbClr val="FF0000"/>
                </a:solidFill>
              </a:rPr>
              <a:t>Application development Tiers are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solidFill>
                  <a:srgbClr val="FF0000"/>
                </a:solidFill>
              </a:rPr>
              <a:t>Development Tier servers must be patched and contain NO vulnerabilities.</a:t>
            </a:r>
          </a:p>
          <a:p>
            <a:r>
              <a:rPr lang="en-US" dirty="0"/>
              <a:t>Secure Software Development</a:t>
            </a:r>
          </a:p>
          <a:p>
            <a:pPr marL="285750" indent="-285750">
              <a:buFont typeface="Arial" panose="020B0604020202020204" pitchFamily="34" charset="0"/>
              <a:buChar char="•"/>
            </a:pPr>
            <a:r>
              <a:rPr lang="en-US" dirty="0">
                <a:solidFill>
                  <a:srgbClr val="FF0000"/>
                </a:solidFill>
              </a:rPr>
              <a:t>Application code must be scanned for vulnerabilities before being published into production environment</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65125"/>
            <a:ext cx="8053358" cy="1325563"/>
          </a:xfrm>
        </p:spPr>
        <p:txBody>
          <a:bodyPr/>
          <a:lstStyle/>
          <a:p>
            <a:r>
              <a:rPr lang="en-US" dirty="0"/>
              <a:t>Audit Against Frameworks (3.) pg2 (if needed)</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81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8311</TotalTime>
  <Words>706</Words>
  <Application>Microsoft Office PowerPoint</Application>
  <PresentationFormat>Widescreen</PresentationFormat>
  <Paragraphs>123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vt:lpstr>
      <vt:lpstr>Calibri</vt:lpstr>
      <vt:lpstr>Calibri Light</vt:lpstr>
      <vt:lpstr>CanvaSans-Regular</vt:lpstr>
      <vt:lpstr>Eras Bold ITC</vt:lpstr>
      <vt:lpstr>Helvetica Neue Medium</vt:lpstr>
      <vt:lpstr>Source Sans Pro</vt:lpstr>
      <vt:lpstr>Source Sans Pro Web</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Audit Against Frameworks (3.) pg2 (if needed)</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بدور محمد بن زيدان الشمري</cp:lastModifiedBy>
  <cp:revision>37</cp:revision>
  <dcterms:created xsi:type="dcterms:W3CDTF">2020-04-13T05:32:58Z</dcterms:created>
  <dcterms:modified xsi:type="dcterms:W3CDTF">2022-12-30T18:22:03Z</dcterms:modified>
</cp:coreProperties>
</file>