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73" r:id="rId4"/>
    <p:sldId id="306" r:id="rId5"/>
    <p:sldId id="268" r:id="rId6"/>
    <p:sldId id="266" r:id="rId7"/>
    <p:sldId id="296" r:id="rId8"/>
    <p:sldId id="274" r:id="rId9"/>
    <p:sldId id="281" r:id="rId10"/>
    <p:sldId id="290" r:id="rId11"/>
    <p:sldId id="280" r:id="rId12"/>
    <p:sldId id="299" r:id="rId13"/>
    <p:sldId id="308" r:id="rId14"/>
    <p:sldId id="282" r:id="rId15"/>
    <p:sldId id="310" r:id="rId16"/>
    <p:sldId id="311" r:id="rId17"/>
    <p:sldId id="275" r:id="rId18"/>
    <p:sldId id="312" r:id="rId19"/>
    <p:sldId id="277" r:id="rId20"/>
    <p:sldId id="302" r:id="rId21"/>
    <p:sldId id="283" r:id="rId22"/>
    <p:sldId id="313" r:id="rId23"/>
    <p:sldId id="298" r:id="rId24"/>
    <p:sldId id="279" r:id="rId25"/>
    <p:sldId id="300" r:id="rId26"/>
    <p:sldId id="288" r:id="rId27"/>
    <p:sldId id="276" r:id="rId28"/>
    <p:sldId id="284" r:id="rId29"/>
    <p:sldId id="287" r:id="rId30"/>
    <p:sldId id="289" r:id="rId31"/>
    <p:sldId id="301" r:id="rId32"/>
    <p:sldId id="291" r:id="rId33"/>
    <p:sldId id="278" r:id="rId34"/>
    <p:sldId id="285" r:id="rId35"/>
    <p:sldId id="303" r:id="rId36"/>
    <p:sldId id="286" r:id="rId37"/>
    <p:sldId id="260" r:id="rId38"/>
    <p:sldId id="304" r:id="rId39"/>
    <p:sldId id="261" r:id="rId40"/>
    <p:sldId id="305" r:id="rId41"/>
    <p:sldId id="263" r:id="rId42"/>
    <p:sldId id="264" r:id="rId43"/>
    <p:sldId id="271" r:id="rId44"/>
    <p:sldId id="265" r:id="rId45"/>
    <p:sldId id="267" r:id="rId46"/>
    <p:sldId id="270" r:id="rId47"/>
    <p:sldId id="269" r:id="rId48"/>
    <p:sldId id="272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4FBD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8" autoAdjust="0"/>
    <p:restoredTop sz="94660"/>
  </p:normalViewPr>
  <p:slideViewPr>
    <p:cSldViewPr>
      <p:cViewPr varScale="1">
        <p:scale>
          <a:sx n="41" d="100"/>
          <a:sy n="41" d="100"/>
        </p:scale>
        <p:origin x="-12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DE50-12EE-4655-810E-BE382B046B15}" type="datetimeFigureOut">
              <a:rPr lang="ru-RU" smtClean="0"/>
              <a:pPr/>
              <a:t>12.04.2017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A8A-80D9-4CDC-A0F1-B619CF85D9C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DE50-12EE-4655-810E-BE382B046B15}" type="datetimeFigureOut">
              <a:rPr lang="ru-RU" smtClean="0"/>
              <a:pPr/>
              <a:t>12.04.2017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A8A-80D9-4CDC-A0F1-B619CF85D9C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DE50-12EE-4655-810E-BE382B046B15}" type="datetimeFigureOut">
              <a:rPr lang="ru-RU" smtClean="0"/>
              <a:pPr/>
              <a:t>12.04.2017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A8A-80D9-4CDC-A0F1-B619CF85D9C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DE50-12EE-4655-810E-BE382B046B15}" type="datetimeFigureOut">
              <a:rPr lang="ru-RU" smtClean="0"/>
              <a:pPr/>
              <a:t>12.04.2017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A8A-80D9-4CDC-A0F1-B619CF85D9C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DE50-12EE-4655-810E-BE382B046B15}" type="datetimeFigureOut">
              <a:rPr lang="ru-RU" smtClean="0"/>
              <a:pPr/>
              <a:t>12.04.2017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A8A-80D9-4CDC-A0F1-B619CF85D9C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DE50-12EE-4655-810E-BE382B046B15}" type="datetimeFigureOut">
              <a:rPr lang="ru-RU" smtClean="0"/>
              <a:pPr/>
              <a:t>12.04.2017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A8A-80D9-4CDC-A0F1-B619CF85D9C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DE50-12EE-4655-810E-BE382B046B15}" type="datetimeFigureOut">
              <a:rPr lang="ru-RU" smtClean="0"/>
              <a:pPr/>
              <a:t>12.04.2017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A8A-80D9-4CDC-A0F1-B619CF85D9C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DE50-12EE-4655-810E-BE382B046B15}" type="datetimeFigureOut">
              <a:rPr lang="ru-RU" smtClean="0"/>
              <a:pPr/>
              <a:t>12.04.2017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A8A-80D9-4CDC-A0F1-B619CF85D9C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DE50-12EE-4655-810E-BE382B046B15}" type="datetimeFigureOut">
              <a:rPr lang="ru-RU" smtClean="0"/>
              <a:pPr/>
              <a:t>12.04.2017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A8A-80D9-4CDC-A0F1-B619CF85D9C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DE50-12EE-4655-810E-BE382B046B15}" type="datetimeFigureOut">
              <a:rPr lang="ru-RU" smtClean="0"/>
              <a:pPr/>
              <a:t>12.04.2017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A8A-80D9-4CDC-A0F1-B619CF85D9C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DE50-12EE-4655-810E-BE382B046B15}" type="datetimeFigureOut">
              <a:rPr lang="ru-RU" smtClean="0"/>
              <a:pPr/>
              <a:t>12.04.2017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A8A-80D9-4CDC-A0F1-B619CF85D9C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CCCCFF">
                <a:alpha val="84000"/>
              </a:srgbClr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3DE50-12EE-4655-810E-BE382B046B15}" type="datetimeFigureOut">
              <a:rPr lang="ru-RU" smtClean="0"/>
              <a:pPr/>
              <a:t>12.04.2017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00A8A-80D9-4CDC-A0F1-B619CF85D9C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ru.wikipedia.org/wiki/&#208;&#152;&#208;&#183;&#208;&#190;&#208;&#177;&#209;&#128;&#208;&#176;&#208;&#182;&#208;&#181;&#208;&#189;&#208;&#184;&#208;&#181;:NGC6543.jpg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ru.wikipedia.org/wiki/&#208;&#152;&#208;&#183;&#208;&#190;&#208;&#177;&#209;&#128;&#208;&#176;&#208;&#182;&#208;&#181;&#208;&#189;&#208;&#184;&#208;&#181;:Neutron_star_cross_section_ru.jp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b="1" dirty="0"/>
              <a:t>Космологические концепции естествознания</a:t>
            </a:r>
            <a:r>
              <a:rPr lang="ru-RU" dirty="0"/>
              <a:t>.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ИРИНА\Мои документы\02_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715" y="60243"/>
            <a:ext cx="8604127" cy="6773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Звездные рекорды.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85926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CC0000"/>
                </a:solidFill>
              </a:rPr>
              <a:t>Ближайшая</a:t>
            </a:r>
            <a:r>
              <a:rPr lang="ru-RU" sz="2000" b="1" dirty="0" smtClean="0"/>
              <a:t>  (4,22 св. года ) звезда после Солнца – </a:t>
            </a:r>
            <a:r>
              <a:rPr lang="ru-RU" sz="2000" b="1" dirty="0" err="1" smtClean="0">
                <a:solidFill>
                  <a:srgbClr val="CC0000"/>
                </a:solidFill>
              </a:rPr>
              <a:t>Проксима</a:t>
            </a:r>
            <a:r>
              <a:rPr lang="ru-RU" sz="2000" b="1" dirty="0" smtClean="0">
                <a:solidFill>
                  <a:srgbClr val="CC0000"/>
                </a:solidFill>
              </a:rPr>
              <a:t> Центавра.</a:t>
            </a:r>
          </a:p>
          <a:p>
            <a:r>
              <a:rPr lang="ru-RU" sz="2000" b="1" dirty="0" smtClean="0">
                <a:solidFill>
                  <a:srgbClr val="CC0000"/>
                </a:solidFill>
              </a:rPr>
              <a:t>Самая</a:t>
            </a:r>
            <a:r>
              <a:rPr lang="ru-RU" sz="2000" b="1" dirty="0" smtClean="0"/>
              <a:t> </a:t>
            </a:r>
            <a:r>
              <a:rPr lang="ru-RU" sz="2000" b="1" dirty="0" smtClean="0">
                <a:solidFill>
                  <a:srgbClr val="CC0000"/>
                </a:solidFill>
              </a:rPr>
              <a:t>крупная</a:t>
            </a:r>
            <a:r>
              <a:rPr lang="ru-RU" sz="2000" b="1" dirty="0" smtClean="0"/>
              <a:t> из известных звезд – </a:t>
            </a:r>
            <a:r>
              <a:rPr lang="en-US" sz="2000" b="1" dirty="0" smtClean="0">
                <a:solidFill>
                  <a:srgbClr val="CC0000"/>
                </a:solidFill>
              </a:rPr>
              <a:t>VY</a:t>
            </a:r>
            <a:r>
              <a:rPr lang="ru-RU" sz="2000" b="1" dirty="0" smtClean="0">
                <a:solidFill>
                  <a:srgbClr val="CC0000"/>
                </a:solidFill>
              </a:rPr>
              <a:t> Большого Пса</a:t>
            </a:r>
            <a:r>
              <a:rPr lang="ru-RU" sz="2000" b="1" dirty="0" smtClean="0"/>
              <a:t>. Ее диаметр в 1800 – 2100 раз превосходит солнечный. Если бы ее поместили в центр Солнечной системы, то ее поверхность оказалась бы почти у  орбиты Сатурна. Внутри нее поместилось бы </a:t>
            </a:r>
            <a:r>
              <a:rPr lang="ru-RU" sz="2000" b="1" dirty="0" smtClean="0">
                <a:solidFill>
                  <a:srgbClr val="CC0000"/>
                </a:solidFill>
              </a:rPr>
              <a:t>8 млрд. </a:t>
            </a:r>
            <a:r>
              <a:rPr lang="ru-RU" sz="2000" b="1" dirty="0" smtClean="0"/>
              <a:t>звезд размером с Солнце.</a:t>
            </a:r>
          </a:p>
          <a:p>
            <a:r>
              <a:rPr lang="ru-RU" sz="2000" b="1" dirty="0" smtClean="0">
                <a:solidFill>
                  <a:srgbClr val="CC0000"/>
                </a:solidFill>
              </a:rPr>
              <a:t>Самая горячая </a:t>
            </a:r>
            <a:r>
              <a:rPr lang="ru-RU" sz="2000" b="1" dirty="0" smtClean="0"/>
              <a:t>звезда – белый карлик из планетарной туманности </a:t>
            </a:r>
            <a:r>
              <a:rPr lang="en-US" sz="2000" b="1" dirty="0" smtClean="0"/>
              <a:t>NGC </a:t>
            </a:r>
            <a:r>
              <a:rPr lang="ru-RU" sz="2000" b="1" dirty="0" smtClean="0"/>
              <a:t>2440. Температура поверхности достигает </a:t>
            </a:r>
            <a:r>
              <a:rPr lang="ru-RU" sz="2000" b="1" dirty="0" smtClean="0">
                <a:solidFill>
                  <a:srgbClr val="CC0000"/>
                </a:solidFill>
              </a:rPr>
              <a:t>200 000</a:t>
            </a:r>
            <a:r>
              <a:rPr lang="ru-RU" sz="2000" b="1" baseline="30000" dirty="0" smtClean="0">
                <a:solidFill>
                  <a:srgbClr val="CC0000"/>
                </a:solidFill>
              </a:rPr>
              <a:t>0</a:t>
            </a:r>
            <a:r>
              <a:rPr lang="ru-RU" sz="2000" b="1" dirty="0" smtClean="0">
                <a:solidFill>
                  <a:srgbClr val="CC0000"/>
                </a:solidFill>
              </a:rPr>
              <a:t>С  </a:t>
            </a:r>
            <a:r>
              <a:rPr lang="ru-RU" sz="2000" b="1" dirty="0" smtClean="0"/>
              <a:t>- в 30 раз выше, чем на поверхности Солнца.</a:t>
            </a:r>
          </a:p>
          <a:p>
            <a:r>
              <a:rPr lang="ru-RU" sz="2000" b="1" dirty="0" smtClean="0">
                <a:solidFill>
                  <a:srgbClr val="CC0000"/>
                </a:solidFill>
              </a:rPr>
              <a:t>Самая холодная </a:t>
            </a:r>
            <a:r>
              <a:rPr lang="ru-RU" sz="2000" b="1" dirty="0" smtClean="0"/>
              <a:t>– красный карлик </a:t>
            </a:r>
            <a:r>
              <a:rPr lang="ru-RU" sz="2000" b="1" dirty="0" err="1" smtClean="0">
                <a:solidFill>
                  <a:srgbClr val="C00000"/>
                </a:solidFill>
              </a:rPr>
              <a:t>Глизе</a:t>
            </a:r>
            <a:r>
              <a:rPr lang="ru-RU" sz="2000" b="1" dirty="0" smtClean="0">
                <a:solidFill>
                  <a:srgbClr val="C00000"/>
                </a:solidFill>
              </a:rPr>
              <a:t> 105С</a:t>
            </a:r>
            <a:r>
              <a:rPr lang="ru-RU" sz="2000" b="1" dirty="0" smtClean="0"/>
              <a:t>. Температура на его поверхности – </a:t>
            </a:r>
            <a:r>
              <a:rPr lang="ru-RU" sz="2000" b="1" dirty="0" smtClean="0">
                <a:solidFill>
                  <a:srgbClr val="CC0000"/>
                </a:solidFill>
              </a:rPr>
              <a:t>2 300</a:t>
            </a:r>
            <a:r>
              <a:rPr lang="ru-RU" sz="2000" b="1" baseline="30000" dirty="0" smtClean="0">
                <a:solidFill>
                  <a:srgbClr val="CC0000"/>
                </a:solidFill>
              </a:rPr>
              <a:t>0</a:t>
            </a:r>
            <a:r>
              <a:rPr lang="ru-RU" sz="2000" b="1" dirty="0" smtClean="0">
                <a:solidFill>
                  <a:srgbClr val="CC0000"/>
                </a:solidFill>
              </a:rPr>
              <a:t>С</a:t>
            </a:r>
            <a:r>
              <a:rPr lang="ru-RU" sz="2000" b="1" dirty="0" smtClean="0"/>
              <a:t>. Коричневые карлики еще холоднее, но астрономы не причисляют их к настоящим звездам.</a:t>
            </a:r>
          </a:p>
          <a:p>
            <a:r>
              <a:rPr lang="ru-RU" sz="2000" b="1" dirty="0" smtClean="0">
                <a:solidFill>
                  <a:srgbClr val="C00000"/>
                </a:solidFill>
              </a:rPr>
              <a:t>Самая яркая и массивная</a:t>
            </a:r>
            <a:r>
              <a:rPr lang="ru-RU" sz="2000" b="1" dirty="0" smtClean="0"/>
              <a:t> звезда – </a:t>
            </a:r>
            <a:r>
              <a:rPr lang="en-US" sz="2000" b="1" dirty="0" smtClean="0">
                <a:solidFill>
                  <a:srgbClr val="C00000"/>
                </a:solidFill>
              </a:rPr>
              <a:t>LV</a:t>
            </a:r>
            <a:r>
              <a:rPr lang="ru-RU" sz="2000" b="1" dirty="0" smtClean="0">
                <a:solidFill>
                  <a:srgbClr val="C00000"/>
                </a:solidFill>
              </a:rPr>
              <a:t> 1806-20. </a:t>
            </a:r>
            <a:r>
              <a:rPr lang="ru-RU" sz="2000" b="1" dirty="0" smtClean="0"/>
              <a:t>Она в </a:t>
            </a:r>
            <a:r>
              <a:rPr lang="ru-RU" sz="2000" b="1" dirty="0" smtClean="0">
                <a:solidFill>
                  <a:srgbClr val="C00000"/>
                </a:solidFill>
              </a:rPr>
              <a:t>150 раз массивнее </a:t>
            </a:r>
            <a:r>
              <a:rPr lang="ru-RU" sz="2000" b="1" dirty="0" smtClean="0"/>
              <a:t>Солнца, а светимость превышает солнечную в </a:t>
            </a:r>
            <a:r>
              <a:rPr lang="ru-RU" sz="2000" b="1" dirty="0" smtClean="0">
                <a:solidFill>
                  <a:srgbClr val="C00000"/>
                </a:solidFill>
              </a:rPr>
              <a:t>40 млн. раз</a:t>
            </a:r>
            <a:r>
              <a:rPr lang="ru-RU" sz="2000" b="1" dirty="0" smtClean="0"/>
              <a:t>. </a:t>
            </a:r>
            <a:endParaRPr lang="ru-RU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258888" y="549275"/>
            <a:ext cx="698500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000" b="1" dirty="0"/>
              <a:t>На звездах типа Солнца осуществляются </a:t>
            </a:r>
          </a:p>
          <a:p>
            <a:pPr algn="ctr"/>
            <a:r>
              <a:rPr lang="ru-RU" sz="2000" b="1" dirty="0"/>
              <a:t>следующие формы движения материи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39750" y="2349500"/>
            <a:ext cx="223202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000" b="1" dirty="0"/>
              <a:t>Механическая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724525" y="3933825"/>
            <a:ext cx="223202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000" b="1" dirty="0"/>
              <a:t>Электромагнитная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227763" y="2349500"/>
            <a:ext cx="223202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000" b="1" dirty="0"/>
              <a:t>Ядерная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142976" y="3857628"/>
            <a:ext cx="223202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000" b="1" dirty="0"/>
              <a:t>Тепловая</a:t>
            </a: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4643438" y="1341438"/>
            <a:ext cx="0" cy="302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2771775" y="2781300"/>
            <a:ext cx="3455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419475" y="4365625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Блеск звезд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571612"/>
            <a:ext cx="87868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6 видимых звездных величин, согласно греческой классификации</a:t>
            </a:r>
            <a:r>
              <a:rPr lang="ru-RU" dirty="0" smtClean="0"/>
              <a:t>.</a:t>
            </a:r>
          </a:p>
          <a:p>
            <a:r>
              <a:rPr lang="ru-RU" sz="2000" b="1" dirty="0" smtClean="0"/>
              <a:t>Абсолютная звездная величина – это количество энергии, излучаемое звездой за единицу времени (</a:t>
            </a:r>
            <a:r>
              <a:rPr lang="ru-RU" sz="2000" b="1" dirty="0" err="1" smtClean="0"/>
              <a:t>обозн</a:t>
            </a:r>
            <a:r>
              <a:rPr lang="ru-RU" sz="2000" b="1" dirty="0" smtClean="0"/>
              <a:t>.</a:t>
            </a:r>
            <a:r>
              <a:rPr lang="en-US" sz="2000" b="1" dirty="0" smtClean="0"/>
              <a:t> L</a:t>
            </a:r>
            <a:r>
              <a:rPr lang="ru-RU" sz="2000" b="1" dirty="0" smtClean="0"/>
              <a:t>, выражают в единицах светимости).</a:t>
            </a:r>
          </a:p>
          <a:p>
            <a:endParaRPr lang="ru-RU" sz="2000" b="1" dirty="0" smtClean="0"/>
          </a:p>
          <a:p>
            <a:r>
              <a:rPr lang="ru-RU" sz="2000" b="1" dirty="0" smtClean="0"/>
              <a:t>Яркие звезды:  </a:t>
            </a:r>
            <a:r>
              <a:rPr lang="en-US" sz="2000" b="1" dirty="0" smtClean="0"/>
              <a:t>S</a:t>
            </a:r>
            <a:r>
              <a:rPr lang="ru-RU" sz="2000" b="1" dirty="0" smtClean="0"/>
              <a:t> Золотая Рыба, Антарес, Бетельгейзе, Ригель.</a:t>
            </a:r>
            <a:endParaRPr lang="ru-RU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Цвет и температура звезд.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71546"/>
            <a:ext cx="9144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               </a:t>
            </a:r>
          </a:p>
          <a:p>
            <a:endParaRPr lang="ru-RU" dirty="0" smtClean="0"/>
          </a:p>
          <a:p>
            <a:r>
              <a:rPr lang="ru-RU" sz="2000" b="1" dirty="0" smtClean="0"/>
              <a:t>                 Красный: все холодные звезды имеют хорошо выраженный красный цвет, а температура на их поверхности составляет 3200</a:t>
            </a:r>
            <a:r>
              <a:rPr lang="ru-RU" sz="2000" b="1" baseline="30000" dirty="0" smtClean="0"/>
              <a:t>0</a:t>
            </a:r>
            <a:r>
              <a:rPr lang="ru-RU" sz="2000" b="1" dirty="0" smtClean="0"/>
              <a:t>С.   Антарес, Бетельгейзе                  </a:t>
            </a:r>
          </a:p>
          <a:p>
            <a:endParaRPr lang="ru-RU" sz="2000" b="1" dirty="0" smtClean="0"/>
          </a:p>
          <a:p>
            <a:r>
              <a:rPr lang="ru-RU" sz="2000" b="1" dirty="0" smtClean="0"/>
              <a:t>                  Оранжевый: несколько более холодные объекты - температура на их                                   поверхности составляет 4900</a:t>
            </a:r>
            <a:r>
              <a:rPr lang="ru-RU" sz="2000" b="1" baseline="30000" dirty="0" smtClean="0"/>
              <a:t>0</a:t>
            </a:r>
            <a:r>
              <a:rPr lang="ru-RU" sz="2000" b="1" dirty="0" smtClean="0"/>
              <a:t>С.</a:t>
            </a:r>
          </a:p>
          <a:p>
            <a:r>
              <a:rPr lang="ru-RU" sz="2000" b="1" dirty="0" smtClean="0"/>
              <a:t>                  </a:t>
            </a:r>
          </a:p>
          <a:p>
            <a:r>
              <a:rPr lang="ru-RU" sz="2000" b="1" dirty="0" smtClean="0"/>
              <a:t>                     Желтый: температура на их поверхности составляет 6000</a:t>
            </a:r>
            <a:r>
              <a:rPr lang="ru-RU" sz="2000" b="1" baseline="30000" dirty="0" smtClean="0"/>
              <a:t>0</a:t>
            </a:r>
            <a:r>
              <a:rPr lang="ru-RU" sz="2000" b="1" dirty="0" smtClean="0"/>
              <a:t>С. Капелла</a:t>
            </a:r>
          </a:p>
          <a:p>
            <a:endParaRPr lang="ru-RU" sz="2000" b="1" dirty="0" smtClean="0"/>
          </a:p>
          <a:p>
            <a:r>
              <a:rPr lang="ru-RU" sz="2000" b="1" dirty="0" smtClean="0"/>
              <a:t>                      Белый: температура на их поверхности составляет 10 000</a:t>
            </a:r>
            <a:r>
              <a:rPr lang="ru-RU" sz="2000" b="1" baseline="30000" dirty="0" smtClean="0"/>
              <a:t>0</a:t>
            </a:r>
            <a:r>
              <a:rPr lang="ru-RU" sz="2000" b="1" dirty="0" smtClean="0"/>
              <a:t>С. Сириус</a:t>
            </a:r>
          </a:p>
          <a:p>
            <a:endParaRPr lang="ru-RU" sz="2000" b="1" dirty="0" smtClean="0"/>
          </a:p>
          <a:p>
            <a:endParaRPr lang="ru-RU" sz="2000" b="1" dirty="0" smtClean="0"/>
          </a:p>
          <a:p>
            <a:r>
              <a:rPr lang="ru-RU" sz="2000" b="1" dirty="0" smtClean="0"/>
              <a:t>                      </a:t>
            </a:r>
            <a:r>
              <a:rPr lang="ru-RU" sz="2000" b="1" dirty="0" err="1" smtClean="0"/>
              <a:t>Голубой</a:t>
            </a:r>
            <a:r>
              <a:rPr lang="ru-RU" sz="2000" b="1" dirty="0" smtClean="0"/>
              <a:t>: цвет самых горячих звезд , температура на их поверхности может  достигать  30 000</a:t>
            </a:r>
            <a:r>
              <a:rPr lang="ru-RU" sz="2000" b="1" baseline="30000" dirty="0" smtClean="0"/>
              <a:t>0</a:t>
            </a:r>
            <a:r>
              <a:rPr lang="ru-RU" sz="2000" b="1" dirty="0" smtClean="0"/>
              <a:t>С и выше. Вега</a:t>
            </a:r>
            <a:endParaRPr lang="ru-RU" sz="2000" b="1" dirty="0"/>
          </a:p>
        </p:txBody>
      </p:sp>
      <p:sp>
        <p:nvSpPr>
          <p:cNvPr id="4" name="Пятно 2 3"/>
          <p:cNvSpPr/>
          <p:nvPr/>
        </p:nvSpPr>
        <p:spPr>
          <a:xfrm>
            <a:off x="428596" y="1285860"/>
            <a:ext cx="500066" cy="64294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ятно 2 4"/>
          <p:cNvSpPr/>
          <p:nvPr/>
        </p:nvSpPr>
        <p:spPr>
          <a:xfrm>
            <a:off x="571472" y="2285992"/>
            <a:ext cx="500066" cy="642942"/>
          </a:xfrm>
          <a:prstGeom prst="irregularSeal2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ятно 2 5"/>
          <p:cNvSpPr/>
          <p:nvPr/>
        </p:nvSpPr>
        <p:spPr>
          <a:xfrm>
            <a:off x="500034" y="3357562"/>
            <a:ext cx="500066" cy="64294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ятно 2 6"/>
          <p:cNvSpPr/>
          <p:nvPr/>
        </p:nvSpPr>
        <p:spPr>
          <a:xfrm>
            <a:off x="571472" y="4000504"/>
            <a:ext cx="500066" cy="642942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ятно 2 7"/>
          <p:cNvSpPr/>
          <p:nvPr/>
        </p:nvSpPr>
        <p:spPr>
          <a:xfrm>
            <a:off x="500034" y="4643446"/>
            <a:ext cx="500066" cy="642942"/>
          </a:xfrm>
          <a:prstGeom prst="irregularSeal2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000100" y="5000636"/>
            <a:ext cx="142876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 flipH="1">
            <a:off x="1643042" y="4929198"/>
            <a:ext cx="214314" cy="214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 flipH="1">
            <a:off x="2928926" y="4786322"/>
            <a:ext cx="357190" cy="3571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 flipH="1">
            <a:off x="3786182" y="4643446"/>
            <a:ext cx="571504" cy="5715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 flipH="1">
            <a:off x="2143108" y="4857760"/>
            <a:ext cx="285752" cy="2857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 flipH="1">
            <a:off x="5072066" y="4357694"/>
            <a:ext cx="928694" cy="8572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 flipH="1">
            <a:off x="6500826" y="3929066"/>
            <a:ext cx="1285884" cy="12144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71472" y="5572140"/>
            <a:ext cx="800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        </a:t>
            </a:r>
            <a:r>
              <a:rPr lang="en-US" sz="2000" b="1" dirty="0" smtClean="0"/>
              <a:t>M         K     G           </a:t>
            </a:r>
            <a:r>
              <a:rPr lang="ru-RU" sz="2000" b="1" dirty="0" smtClean="0"/>
              <a:t>А         </a:t>
            </a:r>
            <a:r>
              <a:rPr lang="en-US" sz="2000" b="1" dirty="0" smtClean="0"/>
              <a:t>     F</a:t>
            </a:r>
            <a:r>
              <a:rPr lang="ru-RU" sz="2000" b="1" dirty="0" smtClean="0"/>
              <a:t> </a:t>
            </a:r>
            <a:r>
              <a:rPr lang="en-US" sz="2000" b="1" dirty="0" smtClean="0"/>
              <a:t>        </a:t>
            </a:r>
            <a:r>
              <a:rPr lang="ru-RU" sz="2000" b="1" dirty="0" smtClean="0"/>
              <a:t>              </a:t>
            </a:r>
            <a:r>
              <a:rPr lang="en-US" sz="2000" b="1" dirty="0" smtClean="0"/>
              <a:t>B                             O</a:t>
            </a:r>
            <a:endParaRPr lang="ru-RU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43042" y="642918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Основные спектральные классы</a:t>
            </a:r>
            <a:endParaRPr lang="ru-RU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2910" y="1785926"/>
            <a:ext cx="7858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Солнце относится к классу </a:t>
            </a:r>
            <a:r>
              <a:rPr lang="en-US" sz="2000" b="1" dirty="0" smtClean="0"/>
              <a:t>G2</a:t>
            </a:r>
            <a:r>
              <a:rPr lang="ru-RU" sz="2000" b="1" dirty="0" smtClean="0"/>
              <a:t> – желтый карлик.</a:t>
            </a:r>
          </a:p>
          <a:p>
            <a:endParaRPr lang="ru-RU" sz="2000" b="1" dirty="0" smtClean="0"/>
          </a:p>
          <a:p>
            <a:r>
              <a:rPr lang="ru-RU" sz="2000" b="1" dirty="0" smtClean="0"/>
              <a:t>Что мешает обнаруживать </a:t>
            </a:r>
            <a:r>
              <a:rPr lang="ru-RU" sz="2000" b="1" dirty="0" err="1" smtClean="0"/>
              <a:t>ИК-звезды</a:t>
            </a:r>
            <a:r>
              <a:rPr lang="ru-RU" sz="2000" b="1" dirty="0" smtClean="0"/>
              <a:t>?</a:t>
            </a:r>
            <a:endParaRPr lang="ru-RU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Масса звезды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285852" y="2143116"/>
            <a:ext cx="1428760" cy="1285884"/>
          </a:xfrm>
          <a:prstGeom prst="ellipse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5572132" y="3786190"/>
            <a:ext cx="642942" cy="571504"/>
          </a:xfrm>
          <a:prstGeom prst="ellipse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714744" y="3500438"/>
            <a:ext cx="142876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00496" y="292893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Барицентр</a:t>
            </a:r>
            <a:endParaRPr lang="ru-RU" dirty="0"/>
          </a:p>
        </p:txBody>
      </p:sp>
      <p:sp>
        <p:nvSpPr>
          <p:cNvPr id="8" name="Выгнутая вверх стрелка 7"/>
          <p:cNvSpPr/>
          <p:nvPr/>
        </p:nvSpPr>
        <p:spPr>
          <a:xfrm>
            <a:off x="1785918" y="1428736"/>
            <a:ext cx="1714512" cy="5715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Выгнутая вверх стрелка 8"/>
          <p:cNvSpPr/>
          <p:nvPr/>
        </p:nvSpPr>
        <p:spPr>
          <a:xfrm rot="7816358">
            <a:off x="5357818" y="4786322"/>
            <a:ext cx="1714512" cy="5715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Переменные звезды.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2918"/>
            <a:ext cx="892971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Примерно до 1600 г. астрономы считали  все звезды постоянными и неизменными</a:t>
            </a:r>
          </a:p>
          <a:p>
            <a:r>
              <a:rPr lang="ru-RU" sz="2000" b="1" dirty="0" smtClean="0"/>
              <a:t>Многие звезды меняют свой блеск. Некоторые из них представляют собой двойные системы, в которых две звезды обращаются вокруг друг друга, и периодически одна </a:t>
            </a:r>
            <a:r>
              <a:rPr lang="ru-RU" sz="2000" b="1" dirty="0" smtClean="0">
                <a:solidFill>
                  <a:srgbClr val="C00000"/>
                </a:solidFill>
              </a:rPr>
              <a:t>закрывает </a:t>
            </a:r>
            <a:r>
              <a:rPr lang="ru-RU" sz="2000" b="1" dirty="0" smtClean="0"/>
              <a:t>другую, они называются </a:t>
            </a:r>
            <a:r>
              <a:rPr lang="ru-RU" sz="2000" b="1" dirty="0" err="1" smtClean="0">
                <a:solidFill>
                  <a:srgbClr val="C00000"/>
                </a:solidFill>
              </a:rPr>
              <a:t>затменными</a:t>
            </a:r>
            <a:r>
              <a:rPr lang="ru-RU" sz="2000" b="1" dirty="0" smtClean="0">
                <a:solidFill>
                  <a:srgbClr val="C00000"/>
                </a:solidFill>
              </a:rPr>
              <a:t> </a:t>
            </a:r>
            <a:r>
              <a:rPr lang="ru-RU" sz="2000" b="1" dirty="0" smtClean="0"/>
              <a:t>двойными. Для земного наблюдателя такая пара выглядит </a:t>
            </a:r>
            <a:r>
              <a:rPr lang="ru-RU" sz="2000" b="1" dirty="0" smtClean="0">
                <a:solidFill>
                  <a:srgbClr val="C00000"/>
                </a:solidFill>
              </a:rPr>
              <a:t>как одна мерцающая звезда</a:t>
            </a:r>
            <a:r>
              <a:rPr lang="ru-RU" sz="2000" b="1" dirty="0" smtClean="0"/>
              <a:t>. </a:t>
            </a:r>
          </a:p>
          <a:p>
            <a:r>
              <a:rPr lang="ru-RU" sz="2000" b="1" dirty="0" smtClean="0"/>
              <a:t>Блеск других звезд, таких как </a:t>
            </a:r>
            <a:r>
              <a:rPr lang="ru-RU" sz="2000" b="1" dirty="0" smtClean="0">
                <a:solidFill>
                  <a:srgbClr val="C00000"/>
                </a:solidFill>
              </a:rPr>
              <a:t>цефеиды и </a:t>
            </a:r>
            <a:r>
              <a:rPr lang="ru-RU" sz="2000" b="1" dirty="0" err="1" smtClean="0">
                <a:solidFill>
                  <a:srgbClr val="C00000"/>
                </a:solidFill>
              </a:rPr>
              <a:t>мириды</a:t>
            </a:r>
            <a:r>
              <a:rPr lang="ru-RU" sz="2000" b="1" dirty="0" smtClean="0"/>
              <a:t>, меняется, когда они, </a:t>
            </a:r>
            <a:r>
              <a:rPr lang="ru-RU" sz="2000" b="1" dirty="0" smtClean="0">
                <a:solidFill>
                  <a:srgbClr val="C00000"/>
                </a:solidFill>
              </a:rPr>
              <a:t>пульсируя, сжимаются и расширяются</a:t>
            </a:r>
            <a:r>
              <a:rPr lang="ru-RU" sz="2000" b="1" dirty="0" smtClean="0"/>
              <a:t>. Всего астрономами внесено в каталоги </a:t>
            </a:r>
            <a:r>
              <a:rPr lang="ru-RU" sz="2000" b="1" dirty="0" err="1" smtClean="0"/>
              <a:t>ок</a:t>
            </a:r>
            <a:r>
              <a:rPr lang="ru-RU" sz="2000" b="1" dirty="0" smtClean="0"/>
              <a:t>. </a:t>
            </a:r>
            <a:r>
              <a:rPr lang="ru-RU" sz="2000" b="1" dirty="0" smtClean="0">
                <a:solidFill>
                  <a:srgbClr val="C00000"/>
                </a:solidFill>
              </a:rPr>
              <a:t>40 000 переменных звезд. </a:t>
            </a:r>
            <a:endParaRPr lang="ru-RU" sz="2000" b="1" dirty="0" smtClean="0"/>
          </a:p>
          <a:p>
            <a:r>
              <a:rPr lang="ru-RU" sz="2000" b="1" dirty="0" err="1" smtClean="0">
                <a:solidFill>
                  <a:srgbClr val="C00000"/>
                </a:solidFill>
              </a:rPr>
              <a:t>Катаклизмические</a:t>
            </a:r>
            <a:r>
              <a:rPr lang="ru-RU" sz="2000" b="1" dirty="0" smtClean="0">
                <a:solidFill>
                  <a:srgbClr val="C00000"/>
                </a:solidFill>
              </a:rPr>
              <a:t> двойные </a:t>
            </a:r>
            <a:r>
              <a:rPr lang="ru-RU" sz="2000" b="1" dirty="0" smtClean="0"/>
              <a:t>звезды: перемещение вещества в таких двойных системах вызывает мощные взрывы, которые сопровождаются сбросом  яркой газовой оболочки, - </a:t>
            </a:r>
            <a:r>
              <a:rPr lang="ru-RU" sz="2000" b="1" dirty="0" smtClean="0">
                <a:solidFill>
                  <a:srgbClr val="C00000"/>
                </a:solidFill>
              </a:rPr>
              <a:t>«вспышкой новой звезды».</a:t>
            </a:r>
          </a:p>
          <a:p>
            <a:r>
              <a:rPr lang="ru-RU" sz="2000" b="1" dirty="0" err="1" smtClean="0">
                <a:solidFill>
                  <a:srgbClr val="C00000"/>
                </a:solidFill>
              </a:rPr>
              <a:t>Мириды</a:t>
            </a:r>
            <a:r>
              <a:rPr lang="ru-RU" sz="2000" b="1" dirty="0" smtClean="0"/>
              <a:t> – это самый распространенный класс переменных звезд, получили название от первого открытого объекта этого типа  - звезды Мира («удивительная»)в созвездии Кита, открытой Д.Фабрициусом в </a:t>
            </a:r>
            <a:r>
              <a:rPr lang="en-US" sz="2000" b="1" dirty="0" smtClean="0"/>
              <a:t>XVI</a:t>
            </a:r>
            <a:r>
              <a:rPr lang="ru-RU" sz="2000" b="1" dirty="0" smtClean="0"/>
              <a:t> в. </a:t>
            </a:r>
          </a:p>
          <a:p>
            <a:r>
              <a:rPr lang="ru-RU" sz="2000" b="1" dirty="0" smtClean="0"/>
              <a:t>Т= 11 мес.</a:t>
            </a:r>
            <a:endParaRPr lang="en-US" sz="2000" b="1" dirty="0" smtClean="0"/>
          </a:p>
          <a:p>
            <a:r>
              <a:rPr lang="ru-RU" sz="2000" b="1" dirty="0" smtClean="0"/>
              <a:t> </a:t>
            </a:r>
            <a:r>
              <a:rPr lang="ru-RU" sz="2000" b="1" dirty="0" err="1" smtClean="0"/>
              <a:t>Мириды</a:t>
            </a:r>
            <a:r>
              <a:rPr lang="ru-RU" sz="2000" b="1" dirty="0" smtClean="0"/>
              <a:t> – это </a:t>
            </a:r>
            <a:r>
              <a:rPr lang="ru-RU" sz="2000" b="1" dirty="0" smtClean="0">
                <a:solidFill>
                  <a:srgbClr val="C00000"/>
                </a:solidFill>
              </a:rPr>
              <a:t>пульсирующие красные гиганты</a:t>
            </a:r>
            <a:r>
              <a:rPr lang="ru-RU" sz="2000" b="1" dirty="0" smtClean="0"/>
              <a:t>, блеск которых меняется по мере расширения и сжатия звезды.</a:t>
            </a:r>
            <a:endParaRPr lang="ru-RU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85720" y="1643050"/>
            <a:ext cx="86439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Короткопериодические звезды: Т=(1сут. – 1 мес.). </a:t>
            </a:r>
            <a:r>
              <a:rPr lang="ru-RU" sz="2000" b="1" dirty="0" smtClean="0">
                <a:solidFill>
                  <a:srgbClr val="CC0000"/>
                </a:solidFill>
              </a:rPr>
              <a:t>Дельта Цефея </a:t>
            </a:r>
            <a:r>
              <a:rPr lang="ru-RU" sz="2000" b="1" dirty="0" smtClean="0"/>
              <a:t>имеет </a:t>
            </a:r>
            <a:r>
              <a:rPr lang="ru-RU" sz="2000" b="1" dirty="0" smtClean="0">
                <a:solidFill>
                  <a:srgbClr val="CC0000"/>
                </a:solidFill>
              </a:rPr>
              <a:t>Т=5,37 </a:t>
            </a:r>
            <a:r>
              <a:rPr lang="ru-RU" sz="2000" b="1" dirty="0" err="1" smtClean="0">
                <a:solidFill>
                  <a:srgbClr val="CC0000"/>
                </a:solidFill>
              </a:rPr>
              <a:t>сут</a:t>
            </a:r>
            <a:r>
              <a:rPr lang="ru-RU" sz="2000" b="1" dirty="0" smtClean="0">
                <a:solidFill>
                  <a:srgbClr val="CC0000"/>
                </a:solidFill>
              </a:rPr>
              <a:t>.</a:t>
            </a:r>
          </a:p>
          <a:p>
            <a:r>
              <a:rPr lang="ru-RU" sz="2000" b="1" dirty="0" smtClean="0"/>
              <a:t>Начало ХХ века – </a:t>
            </a:r>
            <a:r>
              <a:rPr lang="ru-RU" sz="2000" b="1" dirty="0" smtClean="0">
                <a:solidFill>
                  <a:srgbClr val="CC0000"/>
                </a:solidFill>
              </a:rPr>
              <a:t>Генриетта </a:t>
            </a:r>
            <a:r>
              <a:rPr lang="ru-RU" sz="2000" b="1" dirty="0" err="1" smtClean="0">
                <a:solidFill>
                  <a:srgbClr val="CC0000"/>
                </a:solidFill>
              </a:rPr>
              <a:t>Левитт</a:t>
            </a:r>
            <a:r>
              <a:rPr lang="ru-RU" sz="2000" b="1" dirty="0" smtClean="0">
                <a:solidFill>
                  <a:srgbClr val="CC0000"/>
                </a:solidFill>
              </a:rPr>
              <a:t> </a:t>
            </a:r>
            <a:r>
              <a:rPr lang="ru-RU" sz="2000" b="1" dirty="0" smtClean="0"/>
              <a:t>обнаружила зависимость между </a:t>
            </a:r>
            <a:r>
              <a:rPr lang="ru-RU" sz="2000" b="1" dirty="0" smtClean="0">
                <a:solidFill>
                  <a:srgbClr val="CC0000"/>
                </a:solidFill>
              </a:rPr>
              <a:t>светимостью и периодом </a:t>
            </a:r>
            <a:r>
              <a:rPr lang="ru-RU" sz="2000" b="1" dirty="0" smtClean="0"/>
              <a:t>для некоторых цефеид. Чем выше температура, тем больше энергия излучения за единицу времени. Оказалось возможным </a:t>
            </a:r>
            <a:r>
              <a:rPr lang="ru-RU" sz="2000" b="1" dirty="0" smtClean="0">
                <a:solidFill>
                  <a:srgbClr val="CC0000"/>
                </a:solidFill>
              </a:rPr>
              <a:t>рассчитать расстояние до цефеиды.</a:t>
            </a:r>
          </a:p>
          <a:p>
            <a:r>
              <a:rPr lang="ru-RU" sz="2000" b="1" dirty="0" smtClean="0"/>
              <a:t>Цефеиды – желтые сверхгиганты с мощностью излучения в десятки тысяч раз превосходящей солнечную.</a:t>
            </a:r>
          </a:p>
          <a:p>
            <a:r>
              <a:rPr lang="ru-RU" sz="2000" b="1" dirty="0" smtClean="0"/>
              <a:t>В ХХ веке были открыты </a:t>
            </a:r>
            <a:r>
              <a:rPr lang="ru-RU" sz="2000" b="1" dirty="0" smtClean="0">
                <a:solidFill>
                  <a:srgbClr val="CC0000"/>
                </a:solidFill>
              </a:rPr>
              <a:t>«стандартные свечи» </a:t>
            </a:r>
            <a:r>
              <a:rPr lang="ru-RU" sz="2000" b="1" dirty="0" smtClean="0"/>
              <a:t>сверхновые типа </a:t>
            </a:r>
            <a:r>
              <a:rPr lang="en-US" sz="2000" b="1" dirty="0" smtClean="0"/>
              <a:t>I</a:t>
            </a:r>
            <a:r>
              <a:rPr lang="ru-RU" sz="2000" b="1" dirty="0" smtClean="0"/>
              <a:t>а, светимость которых лежит в очень узких пределах.</a:t>
            </a:r>
            <a:endParaRPr lang="ru-RU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500166" y="1357298"/>
          <a:ext cx="6096000" cy="432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Мира</a:t>
                      </a:r>
                    </a:p>
                    <a:p>
                      <a:r>
                        <a:rPr lang="ru-RU" sz="2000" b="1" dirty="0" smtClean="0"/>
                        <a:t>Тип: пульсирующая переменная. Блеск меняется от 3,4 до 9,3 звездной величины.</a:t>
                      </a:r>
                      <a:r>
                        <a:rPr lang="ru-RU" sz="2000" b="1" baseline="0" dirty="0" smtClean="0"/>
                        <a:t> Период 332 суток</a:t>
                      </a:r>
                      <a:endParaRPr lang="ru-RU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Алголь</a:t>
                      </a:r>
                    </a:p>
                    <a:p>
                      <a:r>
                        <a:rPr lang="ru-RU" sz="2000" b="1" dirty="0" smtClean="0"/>
                        <a:t>Тип: </a:t>
                      </a:r>
                      <a:r>
                        <a:rPr lang="ru-RU" sz="2000" b="1" dirty="0" err="1" smtClean="0"/>
                        <a:t>затменная</a:t>
                      </a:r>
                      <a:r>
                        <a:rPr lang="ru-RU" sz="2000" b="1" dirty="0" smtClean="0"/>
                        <a:t> переменная. Блеск меняется от 2,1 до 3,4</a:t>
                      </a:r>
                      <a:r>
                        <a:rPr lang="ru-RU" sz="2000" b="1" baseline="0" dirty="0" smtClean="0"/>
                        <a:t> </a:t>
                      </a:r>
                      <a:r>
                        <a:rPr lang="ru-RU" sz="2000" b="1" dirty="0" smtClean="0"/>
                        <a:t>звездной величины.</a:t>
                      </a:r>
                      <a:r>
                        <a:rPr lang="ru-RU" sz="2000" b="1" baseline="0" dirty="0" smtClean="0"/>
                        <a:t> Период 2 суток</a:t>
                      </a:r>
                      <a:endParaRPr lang="ru-RU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Дельта Цефея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/>
                        <a:t>Тип: цефеида. Блеск меняется от 3,4 до 4,3 звездной величины.</a:t>
                      </a:r>
                      <a:r>
                        <a:rPr lang="ru-RU" sz="2000" b="1" baseline="0" dirty="0" smtClean="0"/>
                        <a:t> Период 5 суток</a:t>
                      </a:r>
                      <a:endParaRPr lang="ru-RU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Полярная звезда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/>
                        <a:t>Тип: цефеида. Блеск меняется от 1,92 до 2,07 звездной величины.</a:t>
                      </a:r>
                      <a:r>
                        <a:rPr lang="ru-RU" sz="2000" b="1" baseline="0" dirty="0" smtClean="0"/>
                        <a:t> Период 4 суток</a:t>
                      </a:r>
                      <a:endParaRPr lang="ru-RU" sz="2000" b="1" dirty="0" smtClean="0"/>
                    </a:p>
                    <a:p>
                      <a:endParaRPr lang="ru-RU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35975" cy="1143000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Масштабы и состав Вселенной.</a:t>
            </a:r>
            <a:br>
              <a:rPr lang="ru-RU" sz="3200" b="1" dirty="0" smtClean="0"/>
            </a:br>
            <a:r>
              <a:rPr lang="ru-RU" sz="3200" b="1" dirty="0" smtClean="0"/>
              <a:t>Астрономические </a:t>
            </a:r>
            <a:r>
              <a:rPr lang="ru-RU" sz="3200" b="1" dirty="0"/>
              <a:t>единицы</a:t>
            </a:r>
            <a:r>
              <a:rPr lang="ru-RU" sz="4000" b="1" dirty="0"/>
              <a:t> </a:t>
            </a:r>
            <a:r>
              <a:rPr lang="ru-RU" sz="3200" b="1" dirty="0"/>
              <a:t>расстояний.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39750" y="1690688"/>
            <a:ext cx="82804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AutoNum type="arabicPeriod"/>
            </a:pPr>
            <a:r>
              <a:rPr lang="ru-RU" sz="2000" b="1" dirty="0" smtClean="0"/>
              <a:t>1 а.е</a:t>
            </a:r>
            <a:r>
              <a:rPr lang="ru-RU" sz="2000" b="1" dirty="0"/>
              <a:t>. (астрономическая единица) – среднее расстояние от Земли до Солнца, составляющее  149 600 000 </a:t>
            </a:r>
            <a:r>
              <a:rPr lang="ru-RU" sz="2000" b="1" dirty="0" smtClean="0"/>
              <a:t>км</a:t>
            </a:r>
          </a:p>
          <a:p>
            <a:pPr marL="457200" indent="-457200">
              <a:buAutoNum type="arabicPeriod"/>
            </a:pPr>
            <a:r>
              <a:rPr lang="ru-RU" sz="2000" b="1" dirty="0" smtClean="0"/>
              <a:t> </a:t>
            </a:r>
            <a:r>
              <a:rPr lang="ru-RU" sz="2000" b="1" dirty="0"/>
              <a:t>Световой год – 63 240 а.е</a:t>
            </a:r>
            <a:r>
              <a:rPr lang="ru-RU" sz="2000" b="1" dirty="0" smtClean="0"/>
              <a:t>. = </a:t>
            </a:r>
            <a:r>
              <a:rPr lang="ru-RU" sz="2000" b="1" dirty="0"/>
              <a:t>9,5 *10</a:t>
            </a:r>
            <a:r>
              <a:rPr lang="ru-RU" sz="2000" b="1" baseline="30000" dirty="0"/>
              <a:t>15 </a:t>
            </a:r>
            <a:r>
              <a:rPr lang="ru-RU" sz="2000" b="1" dirty="0"/>
              <a:t>м</a:t>
            </a:r>
            <a:r>
              <a:rPr lang="ru-RU" sz="2000" b="1" dirty="0" smtClean="0"/>
              <a:t>. - определяется расстоянием, которое проходит свет за один год (около 10 трлн. км.).</a:t>
            </a:r>
          </a:p>
          <a:p>
            <a:pPr>
              <a:spcBef>
                <a:spcPct val="50000"/>
              </a:spcBef>
            </a:pPr>
            <a:r>
              <a:rPr lang="ru-RU" sz="2000" b="1" dirty="0" smtClean="0"/>
              <a:t>3.     1пс (парсек) – 31*10</a:t>
            </a:r>
            <a:r>
              <a:rPr lang="ru-RU" sz="2000" b="1" baseline="30000" dirty="0" smtClean="0"/>
              <a:t>15 </a:t>
            </a:r>
            <a:r>
              <a:rPr lang="ru-RU" sz="2000" b="1" dirty="0" smtClean="0"/>
              <a:t>м.</a:t>
            </a:r>
            <a:endParaRPr lang="ru-RU" sz="2000" b="1" dirty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684213" y="3573463"/>
            <a:ext cx="7704137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b="1" dirty="0"/>
              <a:t>Временные </a:t>
            </a:r>
            <a:r>
              <a:rPr lang="ru-RU" sz="2800" b="1" dirty="0" smtClean="0"/>
              <a:t>интервалы.</a:t>
            </a:r>
          </a:p>
          <a:p>
            <a:pPr algn="ctr">
              <a:spcBef>
                <a:spcPct val="50000"/>
              </a:spcBef>
            </a:pPr>
            <a:endParaRPr lang="ru-RU" dirty="0"/>
          </a:p>
          <a:p>
            <a:pPr>
              <a:spcBef>
                <a:spcPct val="50000"/>
              </a:spcBef>
            </a:pPr>
            <a:r>
              <a:rPr lang="ru-RU" sz="2000" b="1" dirty="0"/>
              <a:t>Время обращения Земли вокруг Солнца – 1 год.</a:t>
            </a:r>
          </a:p>
          <a:p>
            <a:pPr>
              <a:spcBef>
                <a:spcPct val="50000"/>
              </a:spcBef>
            </a:pPr>
            <a:r>
              <a:rPr lang="ru-RU" sz="2000" b="1" dirty="0"/>
              <a:t>Сутки – один оборот Луны с запада на восток.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50900"/>
          </a:xfrm>
        </p:spPr>
        <p:txBody>
          <a:bodyPr/>
          <a:lstStyle/>
          <a:p>
            <a:r>
              <a:rPr lang="ru-RU" sz="2400" b="1"/>
              <a:t>Диаграмма Герцшпрунга-Рассела.</a:t>
            </a:r>
            <a:br>
              <a:rPr lang="ru-RU" sz="2400" b="1"/>
            </a:br>
            <a:r>
              <a:rPr lang="ru-RU" sz="2400" b="1"/>
              <a:t>(1905-1913гг.)</a:t>
            </a:r>
          </a:p>
        </p:txBody>
      </p:sp>
      <p:pic>
        <p:nvPicPr>
          <p:cNvPr id="15365" name="Picture 5" descr="0_134b1_1dd32699_L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28662" y="818498"/>
            <a:ext cx="7429552" cy="5882310"/>
          </a:xfrm>
          <a:noFill/>
          <a:ln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19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71480"/>
            <a:ext cx="763270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звезды.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214554"/>
            <a:ext cx="86439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Средний химический состав наружных слоев звезды: на 10 000 атомов водорода приходится: </a:t>
            </a:r>
            <a:r>
              <a:rPr lang="ru-RU" sz="2000" b="1" dirty="0" err="1" smtClean="0"/>
              <a:t>ок</a:t>
            </a:r>
            <a:r>
              <a:rPr lang="ru-RU" sz="2000" b="1" dirty="0" smtClean="0"/>
              <a:t>. 1000 атомов гелия, 5 атомов кислорода, 2 атома азота, 1 атом углерода, 0,3 атома железа.</a:t>
            </a:r>
          </a:p>
          <a:p>
            <a:r>
              <a:rPr lang="ru-RU" sz="2000" b="1" dirty="0" smtClean="0"/>
              <a:t>Термоядерные реакции недр играют двоякую роль: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b="1" dirty="0" smtClean="0"/>
              <a:t>Обогащают звезду тяжелыми элементами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b="1" dirty="0" smtClean="0"/>
              <a:t>Поддерживают на определенном уровне температуру и давление, которое препятствует гравитационному сжатию.</a:t>
            </a:r>
            <a:endParaRPr lang="ru-RU" sz="2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46075"/>
          </a:xfrm>
        </p:spPr>
        <p:txBody>
          <a:bodyPr>
            <a:normAutofit fontScale="90000"/>
          </a:bodyPr>
          <a:lstStyle/>
          <a:p>
            <a:r>
              <a:rPr lang="ru-RU" sz="2400" b="1"/>
              <a:t>Общая эволюция звезд.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555875" y="908050"/>
            <a:ext cx="18002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/>
              <a:t>Обычные звезды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019925" y="908050"/>
            <a:ext cx="18002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/>
              <a:t>Черный карлик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4787900" y="908050"/>
            <a:ext cx="18002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/>
              <a:t>Белый карлик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79388" y="2708275"/>
            <a:ext cx="18002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b="1"/>
              <a:t>Звездные</a:t>
            </a:r>
          </a:p>
          <a:p>
            <a:pPr algn="ctr"/>
            <a:r>
              <a:rPr lang="ru-RU" sz="1400" b="1"/>
              <a:t>ассоциации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4716463" y="2708275"/>
            <a:ext cx="24479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b="1"/>
              <a:t>Нестационарные звезды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2484438" y="2708275"/>
            <a:ext cx="19431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b="1"/>
              <a:t>Переменные звезды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179388" y="5157788"/>
            <a:ext cx="187325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/>
              <a:t>Красные гиганты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4573588" y="5157788"/>
            <a:ext cx="18002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/>
              <a:t>Белые дыры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2484438" y="5157788"/>
            <a:ext cx="18002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/>
              <a:t>Черные дыры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4787900" y="1844675"/>
            <a:ext cx="18002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/>
              <a:t>Новые звезды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6877050" y="1557338"/>
            <a:ext cx="1800225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/>
              <a:t>Газовые </a:t>
            </a:r>
          </a:p>
          <a:p>
            <a:pPr algn="ctr"/>
            <a:r>
              <a:rPr lang="ru-RU" sz="1600" b="1"/>
              <a:t>Туманности</a:t>
            </a:r>
          </a:p>
          <a:p>
            <a:pPr algn="ctr"/>
            <a:r>
              <a:rPr lang="ru-RU" sz="1600" b="1"/>
              <a:t>(</a:t>
            </a:r>
            <a:r>
              <a:rPr lang="ru-RU" sz="1200" b="1"/>
              <a:t>остатки вспышек</a:t>
            </a:r>
          </a:p>
          <a:p>
            <a:pPr algn="ctr"/>
            <a:r>
              <a:rPr lang="ru-RU" sz="1200" b="1"/>
              <a:t> сверхновых)</a:t>
            </a:r>
            <a:endParaRPr lang="ru-RU" sz="1600" b="1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6659563" y="5157788"/>
            <a:ext cx="18002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/>
              <a:t>Квазары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4284663" y="3644900"/>
            <a:ext cx="223043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/>
              <a:t>Сверхновые звезды</a:t>
            </a:r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4356100" y="11255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6588125" y="11255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2051050" y="28527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4427538" y="292417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 flipV="1">
            <a:off x="2916238" y="1268413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 flipV="1">
            <a:off x="6084888" y="22050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6877050" y="3644900"/>
            <a:ext cx="20161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b="1"/>
              <a:t>Нейтронные звезды</a:t>
            </a:r>
          </a:p>
          <a:p>
            <a:pPr algn="ctr"/>
            <a:r>
              <a:rPr lang="ru-RU" sz="1400" b="1"/>
              <a:t>(пульсары)</a:t>
            </a:r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6084888" y="30686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6516688" y="38608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>
            <a:off x="2051050" y="53006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200" name="Line 32"/>
          <p:cNvSpPr>
            <a:spLocks noChangeShapeType="1"/>
          </p:cNvSpPr>
          <p:nvPr/>
        </p:nvSpPr>
        <p:spPr bwMode="auto">
          <a:xfrm>
            <a:off x="4284663" y="53736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 flipV="1">
            <a:off x="6588125" y="2565400"/>
            <a:ext cx="12969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 flipH="1">
            <a:off x="1116013" y="2997200"/>
            <a:ext cx="3600450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Образование звезды.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85926"/>
            <a:ext cx="89297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b="1" dirty="0" smtClean="0"/>
              <a:t>Газовое облако сжимается под действием тяготения, и температура в его центре повышается. Образуется вращающаяся структура – </a:t>
            </a:r>
            <a:r>
              <a:rPr lang="ru-RU" sz="2000" b="1" dirty="0" smtClean="0">
                <a:solidFill>
                  <a:srgbClr val="CC0000"/>
                </a:solidFill>
              </a:rPr>
              <a:t>протопланетный диск</a:t>
            </a:r>
            <a:r>
              <a:rPr lang="ru-RU" sz="2000" b="1" dirty="0" smtClean="0"/>
              <a:t>.</a:t>
            </a:r>
          </a:p>
          <a:p>
            <a:pPr marL="342900" indent="-342900">
              <a:buAutoNum type="arabicPeriod"/>
            </a:pPr>
            <a:r>
              <a:rPr lang="ru-RU" sz="2000" b="1" dirty="0" smtClean="0"/>
              <a:t>Температура в центре диска выше, чем в остальных его частях. Через миллионы лет </a:t>
            </a:r>
            <a:r>
              <a:rPr lang="ru-RU" sz="2000" b="1" dirty="0" smtClean="0">
                <a:solidFill>
                  <a:srgbClr val="CC0000"/>
                </a:solidFill>
              </a:rPr>
              <a:t>центр диска </a:t>
            </a:r>
            <a:r>
              <a:rPr lang="ru-RU" sz="2000" b="1" dirty="0" smtClean="0"/>
              <a:t>превращается в </a:t>
            </a:r>
            <a:r>
              <a:rPr lang="ru-RU" sz="2000" b="1" dirty="0" smtClean="0">
                <a:solidFill>
                  <a:srgbClr val="CC0000"/>
                </a:solidFill>
              </a:rPr>
              <a:t>протозвезду</a:t>
            </a:r>
            <a:r>
              <a:rPr lang="ru-RU" sz="2000" b="1" dirty="0" smtClean="0"/>
              <a:t>.</a:t>
            </a:r>
          </a:p>
          <a:p>
            <a:pPr marL="342900" indent="-342900">
              <a:buAutoNum type="arabicPeriod"/>
            </a:pPr>
            <a:r>
              <a:rPr lang="ru-RU" sz="2000" b="1" dirty="0" smtClean="0"/>
              <a:t>Через несколько миллионов лет </a:t>
            </a:r>
            <a:r>
              <a:rPr lang="ru-RU" sz="2000" b="1" dirty="0" smtClean="0">
                <a:solidFill>
                  <a:srgbClr val="CC0000"/>
                </a:solidFill>
              </a:rPr>
              <a:t>протозвезда сжимается. </a:t>
            </a:r>
            <a:r>
              <a:rPr lang="ru-RU" sz="2000" b="1" dirty="0" smtClean="0"/>
              <a:t> Ее поверхность покрывается темными пятнами.</a:t>
            </a:r>
          </a:p>
          <a:p>
            <a:pPr marL="342900" indent="-342900">
              <a:buAutoNum type="arabicPeriod"/>
            </a:pPr>
            <a:r>
              <a:rPr lang="ru-RU" sz="2000" b="1" dirty="0" smtClean="0"/>
              <a:t>Молодая звезда продолжает сжиматься под действием температуры и тяготения. Через несколько миллионов лет она станет настоящей </a:t>
            </a:r>
            <a:r>
              <a:rPr lang="ru-RU" sz="2000" b="1" dirty="0" smtClean="0">
                <a:solidFill>
                  <a:srgbClr val="CC0000"/>
                </a:solidFill>
              </a:rPr>
              <a:t>звездой</a:t>
            </a:r>
            <a:r>
              <a:rPr lang="ru-RU" sz="2000" b="1" dirty="0" smtClean="0"/>
              <a:t>.</a:t>
            </a:r>
          </a:p>
          <a:p>
            <a:pPr marL="342900" indent="-342900"/>
            <a:endParaRPr lang="ru-RU" sz="2000" b="1" dirty="0" smtClean="0"/>
          </a:p>
          <a:p>
            <a:pPr marL="342900" indent="-342900"/>
            <a:r>
              <a:rPr lang="ru-RU" sz="2000" b="1" dirty="0" smtClean="0"/>
              <a:t>Солнце живет 5 млрд. лет, а рождалось 30 млн. лет, звезды с утроенной массой Солнца рождаются всего за 100 000 лет, а красные карлики  -  в течение сотен млн. лет.</a:t>
            </a:r>
          </a:p>
          <a:p>
            <a:pPr marL="342900" indent="-342900">
              <a:buAutoNum type="arabicPeriod"/>
            </a:pPr>
            <a:endParaRPr lang="ru-RU" sz="2000" b="1" dirty="0" smtClean="0"/>
          </a:p>
          <a:p>
            <a:pPr marL="342900" indent="-342900">
              <a:buAutoNum type="arabicPeriod"/>
            </a:pPr>
            <a:endParaRPr lang="ru-RU" sz="2000" b="1" dirty="0" smtClean="0"/>
          </a:p>
          <a:p>
            <a:pPr marL="342900" indent="-342900">
              <a:buAutoNum type="arabicPeriod"/>
            </a:pPr>
            <a:endParaRPr lang="ru-RU" sz="2000" b="1" dirty="0" smtClean="0"/>
          </a:p>
          <a:p>
            <a:pPr marL="342900" indent="-342900">
              <a:buAutoNum type="arabicPeriod"/>
            </a:pPr>
            <a:endParaRPr lang="ru-RU" sz="2000" b="1" dirty="0" smtClean="0"/>
          </a:p>
          <a:p>
            <a:pPr marL="342900" indent="-342900">
              <a:buAutoNum type="arabicPeriod"/>
            </a:pPr>
            <a:endParaRPr lang="ru-RU" sz="2000" b="1" dirty="0" smtClean="0"/>
          </a:p>
          <a:p>
            <a:pPr marL="342900" indent="-342900">
              <a:buAutoNum type="arabicPeriod"/>
            </a:pPr>
            <a:endParaRPr lang="ru-RU" sz="2000" b="1" dirty="0" smtClean="0"/>
          </a:p>
          <a:p>
            <a:pPr marL="342900" indent="-342900"/>
            <a:endParaRPr lang="ru-RU" sz="20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Облако 41"/>
          <p:cNvSpPr/>
          <p:nvPr/>
        </p:nvSpPr>
        <p:spPr>
          <a:xfrm>
            <a:off x="7715272" y="1357298"/>
            <a:ext cx="1143008" cy="1143008"/>
          </a:xfrm>
          <a:prstGeom prst="cloud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блако 34"/>
          <p:cNvSpPr/>
          <p:nvPr/>
        </p:nvSpPr>
        <p:spPr>
          <a:xfrm>
            <a:off x="4786314" y="3000372"/>
            <a:ext cx="1143008" cy="1143008"/>
          </a:xfrm>
          <a:prstGeom prst="cloud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/>
              <a:t>Варианты развития звезд.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95288" y="1989138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476375" y="1557338"/>
            <a:ext cx="1365250" cy="1365250"/>
          </a:xfrm>
          <a:prstGeom prst="ellipse">
            <a:avLst/>
          </a:prstGeom>
          <a:solidFill>
            <a:srgbClr val="AF072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>
                <a:solidFill>
                  <a:schemeClr val="bg1"/>
                </a:solidFill>
              </a:rPr>
              <a:t>Красный</a:t>
            </a:r>
          </a:p>
          <a:p>
            <a:pPr algn="ctr"/>
            <a:r>
              <a:rPr lang="ru-RU">
                <a:solidFill>
                  <a:schemeClr val="bg1"/>
                </a:solidFill>
              </a:rPr>
              <a:t> гигант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8143900" y="17859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323850" y="3429000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180975" y="3286125"/>
            <a:ext cx="79057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323850" y="5159375"/>
            <a:ext cx="935038" cy="935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003800" y="335756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7500958" y="3286124"/>
            <a:ext cx="504825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 rot="16200000">
            <a:off x="7466825" y="3320258"/>
            <a:ext cx="504825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7596188" y="5300663"/>
            <a:ext cx="504825" cy="504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971550" y="22764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2987675" y="2276475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1042988" y="3716338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2571736" y="371475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5651500" y="3789363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5076825" y="5589588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1403350" y="5661025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 flipV="1">
            <a:off x="5435600" y="3141663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5364163" y="3789363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>
            <a:off x="4932363" y="3789363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 flipV="1">
            <a:off x="4932363" y="3141663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V="1">
            <a:off x="5508625" y="3500438"/>
            <a:ext cx="35877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H="1" flipV="1">
            <a:off x="4787900" y="3500438"/>
            <a:ext cx="2159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4716463" y="4221163"/>
            <a:ext cx="1512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Сверхновая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7631113" y="642918"/>
            <a:ext cx="1512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/>
              <a:t>Белый карлик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6659563" y="4149725"/>
            <a:ext cx="1512887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 smtClean="0"/>
              <a:t>Нейтронная звезда</a:t>
            </a:r>
          </a:p>
          <a:p>
            <a:pPr>
              <a:spcBef>
                <a:spcPct val="50000"/>
              </a:spcBef>
            </a:pPr>
            <a:r>
              <a:rPr lang="ru-RU" dirty="0" smtClean="0"/>
              <a:t>Пульсар</a:t>
            </a:r>
            <a:endParaRPr lang="ru-RU" dirty="0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7164388" y="6021388"/>
            <a:ext cx="1512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Черная дыра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50825" y="2636838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 &lt; 1,5M</a:t>
            </a:r>
            <a:r>
              <a:rPr lang="en-US" baseline="-25000"/>
              <a:t>c</a:t>
            </a:r>
            <a:endParaRPr lang="ru-RU"/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50825" y="4221163"/>
            <a:ext cx="1944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3M</a:t>
            </a:r>
            <a:r>
              <a:rPr lang="en-US" baseline="-25000"/>
              <a:t>c </a:t>
            </a:r>
            <a:r>
              <a:rPr lang="en-US"/>
              <a:t>&gt; M &gt;1,5M</a:t>
            </a:r>
            <a:r>
              <a:rPr lang="en-US" baseline="-25000"/>
              <a:t>c</a:t>
            </a:r>
            <a:endParaRPr lang="ru-RU" baseline="-25000"/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250825" y="6308725"/>
            <a:ext cx="1944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 &gt; 3M</a:t>
            </a:r>
            <a:r>
              <a:rPr lang="en-US" baseline="-25000"/>
              <a:t>c</a:t>
            </a:r>
            <a:endParaRPr lang="ru-RU" baseline="-25000"/>
          </a:p>
        </p:txBody>
      </p:sp>
      <p:sp>
        <p:nvSpPr>
          <p:cNvPr id="36" name="TextBox 35"/>
          <p:cNvSpPr txBox="1"/>
          <p:nvPr/>
        </p:nvSpPr>
        <p:spPr>
          <a:xfrm>
            <a:off x="6357950" y="1142984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Планетарная туманность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4929190" y="3357562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5000628" y="3429000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5143504" y="3500438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3571868" y="564357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3" name="Облако 42"/>
          <p:cNvSpPr/>
          <p:nvPr/>
        </p:nvSpPr>
        <p:spPr>
          <a:xfrm>
            <a:off x="6215074" y="2643182"/>
            <a:ext cx="1143008" cy="1143008"/>
          </a:xfrm>
          <a:prstGeom prst="cloud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4-конечная звезда 43"/>
          <p:cNvSpPr/>
          <p:nvPr/>
        </p:nvSpPr>
        <p:spPr>
          <a:xfrm>
            <a:off x="6715140" y="2857496"/>
            <a:ext cx="271458" cy="2143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3929058" y="3857628"/>
            <a:ext cx="928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1054 г.</a:t>
            </a:r>
          </a:p>
          <a:p>
            <a:r>
              <a:rPr lang="ru-RU" dirty="0" smtClean="0"/>
              <a:t>1572г.</a:t>
            </a:r>
          </a:p>
          <a:p>
            <a:r>
              <a:rPr lang="ru-RU" dirty="0" smtClean="0"/>
              <a:t>1604г.</a:t>
            </a:r>
            <a:endParaRPr lang="ru-RU" dirty="0"/>
          </a:p>
        </p:txBody>
      </p:sp>
      <p:sp>
        <p:nvSpPr>
          <p:cNvPr id="46" name="Выгнутая вправо стрелка 45"/>
          <p:cNvSpPr/>
          <p:nvPr/>
        </p:nvSpPr>
        <p:spPr>
          <a:xfrm>
            <a:off x="7572396" y="3643314"/>
            <a:ext cx="428628" cy="500066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0" descr="NGC 6543, Туманность Кошачий Глаз — внутренняя область, изображение в псевдоцвете (красный — Hα; синий — нейтральный кислород, 630 нм; зелёный — ионизированный азот, 658.4 нм).">
            <a:hlinkClick r:id="rId2" tooltip="NGC 6543, Туманность Кошачий Глаз — внутренняя область, изображение в псевдоцвете (красный — Hα; синий — нейтральный кислород, 630 нм; зелёный — ионизированный азот, 658.4 нм).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42852"/>
            <a:ext cx="4929222" cy="553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571472" y="5643578"/>
            <a:ext cx="8572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NGC 6543, Туманность Кошачий Глаз —Планетарные туманности образуются при сбросе внешних слоёв (оболочек) красных гигантов и сверхгигантов  на завершающей стадии их эволюции</a:t>
            </a:r>
            <a:endParaRPr lang="ru-RU" sz="20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Сверхновые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857364"/>
            <a:ext cx="86439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Смерть массивной звезды сопровождается взрывом – вспышкой сверхновой.</a:t>
            </a:r>
          </a:p>
          <a:p>
            <a:r>
              <a:rPr lang="ru-RU" sz="2000" b="1" dirty="0" smtClean="0"/>
              <a:t>Выделяемое в результате термоядерных реакций, протекающих в недрах звезды, тепло обеспечивает огромное давление, которое сдерживает коллапс звезды, т.е. падение ее внешних слоев внутрь. Но когда термоядерное горючее заканчивается, ядро сжимается, а потом резко расширяется, порождая сверхмощный взрыв. Остатки звезды служат сырьем для возникновения других звезд.</a:t>
            </a:r>
          </a:p>
          <a:p>
            <a:r>
              <a:rPr lang="ru-RU" sz="2000" b="1" dirty="0" smtClean="0"/>
              <a:t>Вспышки сверхновых – очень редкое явление. </a:t>
            </a:r>
          </a:p>
          <a:p>
            <a:r>
              <a:rPr lang="ru-RU" sz="2000" b="1" dirty="0" smtClean="0"/>
              <a:t>Различают  СН двух типов.</a:t>
            </a:r>
            <a:endParaRPr lang="ru-RU" sz="20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18" descr="Строение нейтронной звезды.">
            <a:hlinkClick r:id="rId2" tooltip="Строение нейтронной звезды.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57166"/>
            <a:ext cx="3303988" cy="264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Величественные закручивающиеся спиральные рукава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1643049"/>
            <a:ext cx="4786326" cy="366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14282" y="5226784"/>
            <a:ext cx="86439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 dirty="0" err="1" smtClean="0">
                <a:latin typeface="Times New Roman" pitchFamily="18" charset="0"/>
              </a:rPr>
              <a:t>Крабовидная</a:t>
            </a:r>
            <a:r>
              <a:rPr lang="ru-RU" sz="2000" b="1" dirty="0" smtClean="0">
                <a:latin typeface="Times New Roman" pitchFamily="18" charset="0"/>
              </a:rPr>
              <a:t> туманность - газовый остаток сверхновой с коллапсом ядра, взрыв которой наблюдался в 1054г. В центре - нейтронная звезда, выбрасывающая частицы, заставляющие газ светиться (</a:t>
            </a:r>
            <a:r>
              <a:rPr lang="ru-RU" sz="2000" b="1" dirty="0" err="1" smtClean="0">
                <a:latin typeface="Times New Roman" pitchFamily="18" charset="0"/>
              </a:rPr>
              <a:t>голубой</a:t>
            </a:r>
            <a:r>
              <a:rPr lang="ru-RU" sz="2000" b="1" dirty="0" smtClean="0">
                <a:latin typeface="Times New Roman" pitchFamily="18" charset="0"/>
              </a:rPr>
              <a:t>). Внешние волокна в основном состоят из водорода и гелия разрушенной массивной звезды.</a:t>
            </a: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143248"/>
            <a:ext cx="3571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Д.Белл и </a:t>
            </a:r>
            <a:r>
              <a:rPr lang="ru-RU" sz="2000" b="1" dirty="0" err="1" smtClean="0"/>
              <a:t>Э.Хьюиш</a:t>
            </a:r>
            <a:r>
              <a:rPr lang="ru-RU" sz="2000" b="1" dirty="0" smtClean="0"/>
              <a:t> в 1967г. Обнаружили импульсный радиоисточник (1,33 с) – пульсар.</a:t>
            </a:r>
            <a:endParaRPr lang="ru-RU" sz="20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ru-RU" dirty="0" smtClean="0"/>
              <a:t>Черные дыры.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57232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Астрономы наблюдают черные дыры (ЧД) нескольких типов:</a:t>
            </a:r>
          </a:p>
          <a:p>
            <a:pPr>
              <a:buFont typeface="Arial" pitchFamily="34" charset="0"/>
              <a:buChar char="•"/>
            </a:pPr>
            <a:r>
              <a:rPr lang="ru-RU" sz="2000" b="1" dirty="0" smtClean="0"/>
              <a:t> ЧД звездных масс, которые возникли в результате смерти массивных звезд</a:t>
            </a:r>
          </a:p>
          <a:p>
            <a:pPr>
              <a:buFont typeface="Arial" pitchFamily="34" charset="0"/>
              <a:buChar char="•"/>
            </a:pPr>
            <a:r>
              <a:rPr lang="ru-RU" sz="2000" b="1" dirty="0" smtClean="0"/>
              <a:t> сверхмассивные ЧД, массы которых превышают массу Солнца в млн. и млрд. раз. Астрономы считают, что такие объекты находятся в ядрах многих -  если не всех – галактик, включая и Млечный Путь. </a:t>
            </a:r>
          </a:p>
          <a:p>
            <a:r>
              <a:rPr lang="ru-RU" sz="2000" b="1" dirty="0" smtClean="0"/>
              <a:t>Хоты ЧД есть  во многих галактиках, чаще всего они никак себя не проявляют – возможно потому, что уже «съели» окружающий  их аккреционный диск. Но когда вещества в </a:t>
            </a:r>
            <a:r>
              <a:rPr lang="ru-RU" sz="2000" b="1" dirty="0" err="1" smtClean="0"/>
              <a:t>аккреционном</a:t>
            </a:r>
            <a:r>
              <a:rPr lang="ru-RU" sz="2000" b="1" dirty="0" smtClean="0"/>
              <a:t> диске достаточно, газ, расположенный на его внутреннем крае, падает в ЧД. Перед тем, как исчезнуть, он нагревается и начинает светиться. Такая галактика получила название активной – у нее заметно яркое светящееся ядро с исходящими струями. </a:t>
            </a:r>
          </a:p>
          <a:p>
            <a:r>
              <a:rPr lang="ru-RU" sz="2000" b="1" dirty="0" smtClean="0"/>
              <a:t>Типы активных галактик: </a:t>
            </a:r>
            <a:r>
              <a:rPr lang="ru-RU" sz="2000" b="1" dirty="0" err="1" smtClean="0"/>
              <a:t>блазар</a:t>
            </a:r>
            <a:r>
              <a:rPr lang="ru-RU" sz="2000" b="1" dirty="0" smtClean="0"/>
              <a:t> (галактика, на которую мы смотрим сверху), квазар (наблюдаем сбоку), радиогалактика ((наблюдается под прямым углом).</a:t>
            </a:r>
            <a:endParaRPr lang="ru-RU" sz="2000" b="1" dirty="0"/>
          </a:p>
        </p:txBody>
      </p:sp>
      <p:sp>
        <p:nvSpPr>
          <p:cNvPr id="4" name="Облако 3"/>
          <p:cNvSpPr/>
          <p:nvPr/>
        </p:nvSpPr>
        <p:spPr>
          <a:xfrm rot="17116724">
            <a:off x="323425" y="5556470"/>
            <a:ext cx="1214446" cy="857256"/>
          </a:xfrm>
          <a:prstGeom prst="cloud">
            <a:avLst/>
          </a:prstGeom>
          <a:gradFill flip="none" rotWithShape="1">
            <a:gsLst>
              <a:gs pos="84000">
                <a:schemeClr val="accent6">
                  <a:lumMod val="20000"/>
                  <a:lumOff val="80000"/>
                  <a:alpha val="41000"/>
                </a:schemeClr>
              </a:gs>
              <a:gs pos="84000">
                <a:schemeClr val="accent6">
                  <a:lumMod val="20000"/>
                  <a:lumOff val="80000"/>
                  <a:alpha val="41000"/>
                </a:schemeClr>
              </a:gs>
              <a:gs pos="84000">
                <a:srgbClr val="F4FBDD">
                  <a:alpha val="40784"/>
                </a:srgbClr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лако 4"/>
          <p:cNvSpPr/>
          <p:nvPr/>
        </p:nvSpPr>
        <p:spPr>
          <a:xfrm rot="14664232">
            <a:off x="3439315" y="5556472"/>
            <a:ext cx="1214446" cy="857256"/>
          </a:xfrm>
          <a:prstGeom prst="cloud">
            <a:avLst/>
          </a:prstGeom>
          <a:gradFill flip="none" rotWithShape="1">
            <a:gsLst>
              <a:gs pos="7400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лако 5"/>
          <p:cNvSpPr/>
          <p:nvPr/>
        </p:nvSpPr>
        <p:spPr>
          <a:xfrm rot="659690">
            <a:off x="6214238" y="5394330"/>
            <a:ext cx="1214446" cy="857256"/>
          </a:xfrm>
          <a:prstGeom prst="cloud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14282" y="5929330"/>
            <a:ext cx="1714512" cy="1588"/>
          </a:xfrm>
          <a:prstGeom prst="line">
            <a:avLst/>
          </a:prstGeom>
          <a:ln w="25400">
            <a:solidFill>
              <a:schemeClr val="tx1"/>
            </a:solidFill>
            <a:head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10800000" flipV="1">
            <a:off x="3000364" y="5429264"/>
            <a:ext cx="1785950" cy="1143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6000760" y="5857892"/>
            <a:ext cx="1571636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000232" y="578645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000628" y="571501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8001024" y="564357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Туманности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643050"/>
            <a:ext cx="8786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Газопылевые облака – туманности, служат источником вещества для образования для образования новых звезд и местом, где рассеивается прах умерших звезд.  Туманности светят </a:t>
            </a:r>
            <a:r>
              <a:rPr lang="ru-RU" b="1" dirty="0" smtClean="0">
                <a:solidFill>
                  <a:srgbClr val="CC0000"/>
                </a:solidFill>
              </a:rPr>
              <a:t>отраженным </a:t>
            </a:r>
            <a:r>
              <a:rPr lang="ru-RU" b="1" dirty="0" smtClean="0"/>
              <a:t>светом ближних звезд или </a:t>
            </a:r>
            <a:r>
              <a:rPr lang="ru-RU" b="1" dirty="0" smtClean="0">
                <a:solidFill>
                  <a:srgbClr val="CC0000"/>
                </a:solidFill>
              </a:rPr>
              <a:t>излучают</a:t>
            </a:r>
            <a:r>
              <a:rPr lang="ru-RU" b="1" dirty="0" smtClean="0"/>
              <a:t> свет звезд, расположенных внутри их. Но существуют и </a:t>
            </a:r>
            <a:r>
              <a:rPr lang="ru-RU" b="1" dirty="0" smtClean="0">
                <a:solidFill>
                  <a:srgbClr val="CC0000"/>
                </a:solidFill>
              </a:rPr>
              <a:t>темные</a:t>
            </a:r>
            <a:r>
              <a:rPr lang="ru-RU" b="1" dirty="0" smtClean="0"/>
              <a:t> туманности, которые вообще не светятся , а видим мы их потому, что они закрывают свет расположенных за ними ярких звезд и ярких туманностей. Если поместить наблюдателя внутрь туманности, то он увидит пустое пространство, т.к. туманности сильно разрежены.</a:t>
            </a:r>
          </a:p>
          <a:p>
            <a:r>
              <a:rPr lang="ru-RU" b="1" dirty="0" smtClean="0"/>
              <a:t>Эмиссионная </a:t>
            </a:r>
            <a:r>
              <a:rPr lang="ru-RU" b="1" dirty="0" smtClean="0">
                <a:solidFill>
                  <a:srgbClr val="CC0000"/>
                </a:solidFill>
              </a:rPr>
              <a:t>туманность Орла (7000 световых лет) </a:t>
            </a:r>
            <a:r>
              <a:rPr lang="ru-RU" b="1" dirty="0" smtClean="0"/>
              <a:t>является своеобразной фабрикой звезд. Длина столба туманности 9,5 св.года. Под действием излучения молодых горячих звезд тонкие части туманности испарились и остались лишь комковатые области – пальцы. Из-за высокой плотности некоторых фрагментов пальцев они под действием собственного тяготения сжимаются, выделяются из общей структуры, образуя коконы, из которых рождаются звезды.</a:t>
            </a:r>
          </a:p>
          <a:p>
            <a:r>
              <a:rPr lang="ru-RU" b="1" dirty="0" smtClean="0">
                <a:solidFill>
                  <a:srgbClr val="CC0000"/>
                </a:solidFill>
              </a:rPr>
              <a:t>Туманность Улитка </a:t>
            </a:r>
            <a:r>
              <a:rPr lang="ru-RU" b="1" dirty="0" smtClean="0"/>
              <a:t>– пример одной из ближайших к нам планетарных туманностей. Такая туманность возникает, когда умирает </a:t>
            </a:r>
            <a:r>
              <a:rPr lang="ru-RU" b="1" dirty="0" err="1" smtClean="0"/>
              <a:t>маломассивная</a:t>
            </a:r>
            <a:r>
              <a:rPr lang="ru-RU" b="1" dirty="0" smtClean="0"/>
              <a:t> звезда. В конце жизни звезда сдувает свою атмосферу, образуя что-то вроде гигантского кольца дыма. Газ светится до тех пор, пока его освещает излучение умирающей звезды. Но по мере расширения туманность становится все тусклее и исчезает спустя примерно 10 000 лет.</a:t>
            </a:r>
            <a:endParaRPr lang="ru-RU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428728" y="5786454"/>
            <a:ext cx="66437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 dirty="0" smtClean="0"/>
              <a:t>Рисунок: аккреционный диск горячей плазмы, вращающийся вокруг чёрной дыры </a:t>
            </a:r>
            <a:endParaRPr lang="ru-RU" sz="2000" b="1" dirty="0"/>
          </a:p>
        </p:txBody>
      </p:sp>
      <p:pic>
        <p:nvPicPr>
          <p:cNvPr id="2050" name="Picture 2" descr="C:\Documents and Settings\ИРИНА\Мои документы\развор2.инф 0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0"/>
            <a:ext cx="6215106" cy="565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наука 0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260350"/>
            <a:ext cx="3362325" cy="6408738"/>
          </a:xfrm>
          <a:prstGeom prst="rect">
            <a:avLst/>
          </a:prstGeom>
          <a:noFill/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50825" y="333375"/>
            <a:ext cx="5113338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ru-RU"/>
              <a:t>Виды черных дыр Вселенной:</a:t>
            </a:r>
          </a:p>
          <a:p>
            <a:pPr marL="342900" indent="-342900">
              <a:spcBef>
                <a:spcPct val="50000"/>
              </a:spcBef>
            </a:pPr>
            <a:endParaRPr lang="ru-RU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ru-RU"/>
              <a:t>Образуются на месте умирающих звезд.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ru-RU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ru-RU"/>
              <a:t>Черные дыры в ядрах галактик (масса составляет сотни млн и млрд масс Солнца).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ru-RU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ru-RU"/>
              <a:t>Первичные черные дыры с массой в млрд тонн.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астро\развор2.инф 0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0" cy="6500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Звездные скопления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42984"/>
            <a:ext cx="8572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Некоторые газовые облака столь массивны, что звезды в них возникают целыми группами, образуя звездные скопления. Небольшие скопления – </a:t>
            </a:r>
            <a:r>
              <a:rPr lang="ru-RU" sz="2000" b="1" dirty="0" smtClean="0">
                <a:solidFill>
                  <a:srgbClr val="CC0000"/>
                </a:solidFill>
              </a:rPr>
              <a:t>рассеянные </a:t>
            </a:r>
            <a:r>
              <a:rPr lang="ru-RU" sz="2000" b="1" dirty="0" smtClean="0"/>
              <a:t>с числом звезд от нескольких десятков до нескольких сотен. Они встречаются в спиральных рукавах Млечного Пути. </a:t>
            </a:r>
            <a:r>
              <a:rPr lang="ru-RU" sz="2000" b="1" dirty="0" smtClean="0">
                <a:solidFill>
                  <a:srgbClr val="CC0000"/>
                </a:solidFill>
              </a:rPr>
              <a:t>Шаровые </a:t>
            </a:r>
            <a:r>
              <a:rPr lang="ru-RU" sz="2000" b="1" dirty="0" smtClean="0"/>
              <a:t>скопления – крупнее и старше рассеянных, они насчитывают до миллиона звезд и движутся в разных направлениях, заполняя огромное гало нашей Галактики.</a:t>
            </a:r>
          </a:p>
          <a:p>
            <a:r>
              <a:rPr lang="ru-RU" sz="2000" b="1" dirty="0" smtClean="0">
                <a:solidFill>
                  <a:srgbClr val="CC0000"/>
                </a:solidFill>
              </a:rPr>
              <a:t>Омега-Центавра </a:t>
            </a:r>
            <a:r>
              <a:rPr lang="ru-RU" sz="2000" b="1" dirty="0" smtClean="0"/>
              <a:t>– </a:t>
            </a:r>
            <a:r>
              <a:rPr lang="ru-RU" sz="2000" b="1" dirty="0" smtClean="0">
                <a:solidFill>
                  <a:srgbClr val="CC0000"/>
                </a:solidFill>
              </a:rPr>
              <a:t>самое яркое и крупное шаровое скопление </a:t>
            </a:r>
            <a:r>
              <a:rPr lang="ru-RU" sz="2000" b="1" dirty="0" smtClean="0"/>
              <a:t>невероятных размеров в нашей Галактике: диаметр – 600 световых лет, а население превышает миллион звезд.</a:t>
            </a:r>
            <a:endParaRPr lang="ru-RU" sz="2000" b="1" dirty="0"/>
          </a:p>
        </p:txBody>
      </p:sp>
      <p:pic>
        <p:nvPicPr>
          <p:cNvPr id="4" name="Picture 10" descr="19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4013200"/>
            <a:ext cx="40513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Галактики.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285860"/>
            <a:ext cx="9144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Число галактик во Вселенной, по-видимому, сопоставимо с числом звезд в нашей Галактике. Галактики бывают самых разных размеров, но чаще всего встречаются </a:t>
            </a:r>
            <a:r>
              <a:rPr lang="ru-RU" sz="2000" b="1" dirty="0" smtClean="0">
                <a:solidFill>
                  <a:srgbClr val="CC0000"/>
                </a:solidFill>
              </a:rPr>
              <a:t>мелкие -  карликовые </a:t>
            </a:r>
            <a:r>
              <a:rPr lang="ru-RU" sz="2000" b="1" dirty="0" smtClean="0"/>
              <a:t>галактики. Население карликовых галактик составляет </a:t>
            </a:r>
            <a:r>
              <a:rPr lang="ru-RU" sz="2000" b="1" dirty="0" err="1" smtClean="0"/>
              <a:t>ок</a:t>
            </a:r>
            <a:r>
              <a:rPr lang="ru-RU" sz="2000" b="1" dirty="0" smtClean="0"/>
              <a:t>. </a:t>
            </a:r>
            <a:r>
              <a:rPr lang="ru-RU" sz="2000" b="1" dirty="0" smtClean="0">
                <a:solidFill>
                  <a:srgbClr val="CC0000"/>
                </a:solidFill>
              </a:rPr>
              <a:t>1 млн. звезд</a:t>
            </a:r>
            <a:r>
              <a:rPr lang="ru-RU" sz="2000" b="1" dirty="0" smtClean="0"/>
              <a:t>, в то время как т.н. гигантские эллиптические  насчитывают свыше триллиона звезд.</a:t>
            </a:r>
          </a:p>
          <a:p>
            <a:r>
              <a:rPr lang="ru-RU" sz="2000" b="1" dirty="0" smtClean="0">
                <a:solidFill>
                  <a:srgbClr val="CC0000"/>
                </a:solidFill>
              </a:rPr>
              <a:t>Спиральные</a:t>
            </a:r>
            <a:r>
              <a:rPr lang="ru-RU" sz="2000" b="1" dirty="0" smtClean="0"/>
              <a:t> галактики – самые красивые, имеют плоскую </a:t>
            </a:r>
            <a:r>
              <a:rPr lang="ru-RU" sz="2000" b="1" dirty="0" err="1" smtClean="0"/>
              <a:t>дискообразную</a:t>
            </a:r>
            <a:r>
              <a:rPr lang="ru-RU" sz="2000" b="1" dirty="0" smtClean="0"/>
              <a:t> форму с шарообразным утолщением в центре. В их ветвях много пыли и молодых звезд, а центральные области населены старыми звездами. (Например, галактика Водоворот).</a:t>
            </a:r>
          </a:p>
          <a:p>
            <a:r>
              <a:rPr lang="ru-RU" sz="2000" b="1" dirty="0" smtClean="0">
                <a:solidFill>
                  <a:srgbClr val="CC0000"/>
                </a:solidFill>
              </a:rPr>
              <a:t>Эллиптические </a:t>
            </a:r>
            <a:r>
              <a:rPr lang="ru-RU" sz="2000" b="1" dirty="0" smtClean="0"/>
              <a:t>галактики – </a:t>
            </a:r>
            <a:r>
              <a:rPr lang="ru-RU" sz="2000" b="1" dirty="0" smtClean="0">
                <a:solidFill>
                  <a:srgbClr val="CC0000"/>
                </a:solidFill>
              </a:rPr>
              <a:t>самые крупные </a:t>
            </a:r>
            <a:r>
              <a:rPr lang="ru-RU" sz="2000" b="1" dirty="0" smtClean="0"/>
              <a:t>из известных, представляют собой сферические или эллипсоидальные звездные рои. Внутри таких галактик </a:t>
            </a:r>
            <a:r>
              <a:rPr lang="ru-RU" sz="2000" b="1" dirty="0" smtClean="0">
                <a:solidFill>
                  <a:srgbClr val="CC0000"/>
                </a:solidFill>
              </a:rPr>
              <a:t>нет газовых облаков, и поэтому там нет ярких разноцветных туманностей</a:t>
            </a:r>
            <a:r>
              <a:rPr lang="ru-RU" sz="2000" b="1" dirty="0" smtClean="0"/>
              <a:t>, и </a:t>
            </a:r>
            <a:r>
              <a:rPr lang="ru-RU" sz="2000" b="1" dirty="0" smtClean="0">
                <a:solidFill>
                  <a:srgbClr val="CC0000"/>
                </a:solidFill>
              </a:rPr>
              <a:t>нет,</a:t>
            </a:r>
            <a:r>
              <a:rPr lang="ru-RU" sz="2000" b="1" dirty="0" smtClean="0"/>
              <a:t> соответственно, </a:t>
            </a:r>
            <a:r>
              <a:rPr lang="ru-RU" sz="2000" b="1" dirty="0" smtClean="0">
                <a:solidFill>
                  <a:srgbClr val="CC0000"/>
                </a:solidFill>
              </a:rPr>
              <a:t>предпосылок для рождения звезд.</a:t>
            </a:r>
            <a:r>
              <a:rPr lang="ru-RU" sz="2000" b="1" dirty="0" smtClean="0"/>
              <a:t> Они населены многочисленными старыми красноватыми звездами. (Например, галактика М87 – находится на расстоянии 52 млн. св. лет ).</a:t>
            </a:r>
          </a:p>
          <a:p>
            <a:r>
              <a:rPr lang="ru-RU" sz="2000" b="1" dirty="0" smtClean="0">
                <a:solidFill>
                  <a:srgbClr val="CC0000"/>
                </a:solidFill>
              </a:rPr>
              <a:t>Неправильные</a:t>
            </a:r>
            <a:r>
              <a:rPr lang="ru-RU" sz="2000" b="1" dirty="0" smtClean="0"/>
              <a:t> галактики (например, галактика Бернарда) обычно бывают двух типов.</a:t>
            </a:r>
            <a:endParaRPr lang="ru-RU" sz="20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/>
              <a:t>Галактики</a:t>
            </a:r>
            <a:br>
              <a:rPr lang="ru-RU" sz="2800" b="1"/>
            </a:br>
            <a:r>
              <a:rPr lang="ru-RU" sz="2000" b="1"/>
              <a:t>(Крупные системы, состоящие из звезд, планет, газа и пыли).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23850" y="1617663"/>
            <a:ext cx="84963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ru-RU" sz="2000" b="1" dirty="0"/>
              <a:t>Сверхскопление галактик: диаметр 40 </a:t>
            </a:r>
            <a:r>
              <a:rPr lang="ru-RU" sz="2000" b="1" dirty="0" err="1"/>
              <a:t>Мпс</a:t>
            </a:r>
            <a:r>
              <a:rPr lang="ru-RU" sz="2000" b="1" dirty="0"/>
              <a:t>, число галактик 10000 (ближайшие – в созвездиях Льва и Геркулеса).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ru-RU" sz="2000" b="1" dirty="0"/>
              <a:t>Скопление галактик: диаметр 5 </a:t>
            </a:r>
            <a:r>
              <a:rPr lang="ru-RU" sz="2000" b="1" dirty="0" err="1"/>
              <a:t>Мпс</a:t>
            </a:r>
            <a:r>
              <a:rPr lang="ru-RU" sz="2000" b="1" dirty="0"/>
              <a:t>, число галактик 100-500 (ближайшие – в созвездиях Пегаса и Рыбы).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ru-RU" sz="2000" b="1" dirty="0"/>
              <a:t>Группа галактик: диаметр 1 </a:t>
            </a:r>
            <a:r>
              <a:rPr lang="ru-RU" sz="2000" b="1" dirty="0" err="1"/>
              <a:t>Мпс</a:t>
            </a:r>
            <a:r>
              <a:rPr lang="ru-RU" sz="2000" b="1" dirty="0"/>
              <a:t>, число галактик 5-30 (ближайшие находятся на расстоянии 2-4 </a:t>
            </a:r>
            <a:r>
              <a:rPr lang="ru-RU" sz="2000" b="1" dirty="0" err="1"/>
              <a:t>Мпс</a:t>
            </a:r>
            <a:r>
              <a:rPr lang="ru-RU" sz="2000" b="1" dirty="0"/>
              <a:t>).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268538" y="4076700"/>
            <a:ext cx="43910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800" b="1" dirty="0"/>
              <a:t>Галактики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68313" y="5589588"/>
            <a:ext cx="23034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b="1" dirty="0"/>
              <a:t>Спиральные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276600" y="5589588"/>
            <a:ext cx="23034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b="1" dirty="0"/>
              <a:t>Неправильные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6011863" y="5589588"/>
            <a:ext cx="23034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b="1" dirty="0"/>
              <a:t>Эллиптические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4427538" y="472440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1547813" y="5157788"/>
            <a:ext cx="5616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1547813" y="51577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7164388" y="51577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Скопления галактик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928802"/>
            <a:ext cx="89297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Изолированных галактик  во Вселенной мало, они объединяются в скопления, где удерживаются силами  взаимного тяготения. Некоторые насчитывают несколько десятков членов (Местная Группа –  47 галактик, размер - </a:t>
            </a:r>
            <a:r>
              <a:rPr lang="ru-RU" sz="2000" b="1" dirty="0" err="1" smtClean="0"/>
              <a:t>ок</a:t>
            </a:r>
            <a:r>
              <a:rPr lang="ru-RU" sz="2000" b="1" dirty="0" smtClean="0"/>
              <a:t>. 8 млн.св.лет), но есть и скопления, содержащие тысячи галактик (скопления в созвездии Девы – 1100 галактик).</a:t>
            </a:r>
          </a:p>
          <a:p>
            <a:r>
              <a:rPr lang="ru-RU" sz="2000" b="1" dirty="0" smtClean="0"/>
              <a:t>Сверхскопления поражают воображение  - могут содержать от 10 до 300 скоплений галактик, а их диаметр достигает 300 млн. св. лет. Они являются частью более крупной структуры в распределении галактик, которая пронизывает всю Вселенную</a:t>
            </a:r>
          </a:p>
          <a:p>
            <a:endParaRPr lang="ru-RU" sz="20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Млечный путь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857364"/>
            <a:ext cx="84296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Галактика напоминает </a:t>
            </a:r>
            <a:r>
              <a:rPr lang="ru-RU" sz="2000" b="1" dirty="0" err="1" smtClean="0"/>
              <a:t>блинообразный</a:t>
            </a:r>
            <a:r>
              <a:rPr lang="ru-RU" sz="2000" b="1" dirty="0" smtClean="0"/>
              <a:t> вихрь диаметром </a:t>
            </a:r>
            <a:r>
              <a:rPr lang="ru-RU" sz="2000" b="1" dirty="0" err="1" smtClean="0"/>
              <a:t>ок</a:t>
            </a:r>
            <a:r>
              <a:rPr lang="ru-RU" sz="2000" b="1" dirty="0" smtClean="0"/>
              <a:t>. 100 000 световых лет, состоящий из пыли, газа и 200 млрд. звезд. На пыль и газ приходится всего 5% общей массы Млечного Пути.</a:t>
            </a:r>
          </a:p>
          <a:p>
            <a:r>
              <a:rPr lang="ru-RU" sz="2000" b="1" dirty="0" smtClean="0"/>
              <a:t>Млечный Путь содержит </a:t>
            </a:r>
            <a:r>
              <a:rPr lang="ru-RU" sz="2000" b="1" dirty="0" err="1" smtClean="0"/>
              <a:t>ок</a:t>
            </a:r>
            <a:r>
              <a:rPr lang="ru-RU" sz="2000" b="1" dirty="0" smtClean="0"/>
              <a:t>. 150 шаровых и 1000 рассеянных скоплений.</a:t>
            </a:r>
          </a:p>
          <a:p>
            <a:r>
              <a:rPr lang="ru-RU" sz="2000" b="1" dirty="0" smtClean="0"/>
              <a:t>Ближайшие к нам галактики образуют так называемую Местную группу.</a:t>
            </a:r>
            <a:endParaRPr lang="ru-RU" sz="20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/>
              <a:t>Звездная система Млечный путь.</a:t>
            </a:r>
            <a:br>
              <a:rPr lang="ru-RU" sz="3200"/>
            </a:br>
            <a:r>
              <a:rPr lang="ru-RU" sz="2400" b="1"/>
              <a:t>(Содержит около 150 млрд. звезд).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771775" y="2781300"/>
            <a:ext cx="2736850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611188" y="3141663"/>
            <a:ext cx="73453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4067175" y="2781300"/>
            <a:ext cx="73025" cy="935038"/>
          </a:xfrm>
          <a:prstGeom prst="upDownArrowCallout">
            <a:avLst>
              <a:gd name="adj1" fmla="val 25000"/>
              <a:gd name="adj2" fmla="val 25000"/>
              <a:gd name="adj3" fmla="val 160054"/>
              <a:gd name="adj4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140200" y="3716338"/>
            <a:ext cx="50323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643438" y="46529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4716463" y="4354513"/>
            <a:ext cx="403225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 b="1"/>
              <a:t>Толщина 10 000 световых лет</a:t>
            </a:r>
          </a:p>
          <a:p>
            <a:pPr>
              <a:spcBef>
                <a:spcPct val="50000"/>
              </a:spcBef>
            </a:pPr>
            <a:endParaRPr lang="ru-RU" sz="1600" b="1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611188" y="24209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611188" y="3213100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7956550" y="3284538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611188" y="5734050"/>
            <a:ext cx="7345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611188" y="57340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7524750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692275" y="5373688"/>
            <a:ext cx="511175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 b="1" dirty="0"/>
              <a:t>Диаметр – около </a:t>
            </a:r>
            <a:r>
              <a:rPr lang="ru-RU" sz="1600" b="1" dirty="0" smtClean="0"/>
              <a:t>100 </a:t>
            </a:r>
            <a:r>
              <a:rPr lang="ru-RU" sz="1600" b="1" dirty="0"/>
              <a:t>000 световых лет</a:t>
            </a:r>
          </a:p>
          <a:p>
            <a:pPr>
              <a:spcBef>
                <a:spcPct val="50000"/>
              </a:spcBef>
            </a:pPr>
            <a:endParaRPr lang="ru-RU" sz="1600" b="1" dirty="0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>
            <a:off x="1331913" y="2420938"/>
            <a:ext cx="3603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1258888" y="3141663"/>
            <a:ext cx="73025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1692275" y="2349500"/>
            <a:ext cx="1366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Солнце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611188" y="6237288"/>
            <a:ext cx="7561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Полный оборот осуществляется за 180 млн. лет.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72066" y="250030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 smtClean="0"/>
              <a:t>Бандж</a:t>
            </a:r>
            <a:endParaRPr lang="ru-RU" sz="20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Солнечная система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928802"/>
            <a:ext cx="8001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Возраст Солнечной системы составляет  </a:t>
            </a:r>
            <a:r>
              <a:rPr lang="ru-RU" dirty="0" err="1" smtClean="0"/>
              <a:t>ок</a:t>
            </a:r>
            <a:r>
              <a:rPr lang="ru-RU" dirty="0" smtClean="0"/>
              <a:t>. 4,6 млрд. лет. Она возникла, когда газопылевое облако – туманность начало сжиматься под действием собственного тяготения. По мере сжатия облако разогревалось, приобретало все более плоскую форму, и стало вращаться, приняв форму диска. Частицы вещества внутри диска притягивались друг к другу и росли, пока не достигли размеров небольших небесных тел. Сталкиваясь, они превращались во все более крупные тела. В центре - там, где температура была выше всего, - появилось Солнце. Газообразные планеты – гиганты, по-видимому, сформировались первыми, и уже потом из оставшихся обломков возникли маленькие «каменные» планеты.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57818" y="550070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Туманность Улитка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542926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Туманность Орла</a:t>
            </a: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857364"/>
            <a:ext cx="87154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Луна обращается вокруг Земли на расстоянии 385 000 км. Траектория не является идеальной окружностью, и расстояние между двумя космическими телами изменяется в пределах 10%.</a:t>
            </a:r>
          </a:p>
          <a:p>
            <a:r>
              <a:rPr lang="ru-RU" sz="2000" b="1" dirty="0" smtClean="0"/>
              <a:t>Внутренняя часть  Солнечной системы включает в себя все планеты вплоть до Марса, а также пояс астероидов. Внешняя граница пояса астероидов находится примерно на расстоянии  3 а.е. от  Солнца.</a:t>
            </a:r>
          </a:p>
          <a:p>
            <a:r>
              <a:rPr lang="ru-RU" sz="2000" b="1" dirty="0" smtClean="0"/>
              <a:t>Внешняя часть Солнечной системы простирается далеко за пределы ее внутренней части. Самая далекая планета – Нептун - находится на расстоянии 30 а.е. от Солнца. За орбитой Нептуна располагается гигантское кольцо, состоящее из обломков небесных тел, похожее на пояс астероидов, это – пояс </a:t>
            </a:r>
            <a:r>
              <a:rPr lang="ru-RU" sz="2000" b="1" dirty="0" err="1" smtClean="0"/>
              <a:t>Койпера</a:t>
            </a:r>
            <a:r>
              <a:rPr lang="ru-RU" sz="2000" b="1" dirty="0" smtClean="0"/>
              <a:t>, где находится карликовая планета Плутон.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Солнце.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500174"/>
            <a:ext cx="828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Экваториальный диаметр 1 397 000 км.</a:t>
            </a:r>
          </a:p>
          <a:p>
            <a:r>
              <a:rPr lang="ru-RU" dirty="0" smtClean="0"/>
              <a:t>Масса 333 000 масс Земли.</a:t>
            </a:r>
          </a:p>
          <a:p>
            <a:r>
              <a:rPr lang="ru-RU" dirty="0" smtClean="0"/>
              <a:t>Температура на поверхности 5 500 </a:t>
            </a:r>
            <a:r>
              <a:rPr lang="ru-RU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ru-RU" dirty="0" smtClean="0"/>
              <a:t>С.</a:t>
            </a:r>
          </a:p>
          <a:p>
            <a:r>
              <a:rPr lang="ru-RU" dirty="0" smtClean="0"/>
              <a:t>Температура ядра 15 500 000 </a:t>
            </a:r>
            <a:r>
              <a:rPr lang="ru-RU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ru-RU" dirty="0" smtClean="0"/>
              <a:t>С.</a:t>
            </a:r>
          </a:p>
          <a:p>
            <a:r>
              <a:rPr lang="ru-RU" dirty="0" smtClean="0"/>
              <a:t>За 1 сек. Солнце излучает энергии больше, чем человечество израсходовало за всю свою историю.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286124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Солнце состоит из нескольких «слоев».</a:t>
            </a:r>
          </a:p>
          <a:p>
            <a:r>
              <a:rPr lang="ru-RU" dirty="0" smtClean="0"/>
              <a:t>В центре находится ядро, там протекают ядерные реакции, в результате которых вырабатывается энергия, необходимая для поддержания светимости Солнца. Над ядром находится зона лучистого переноса и конвективная зона.  Они отличаются способом переноса энергии к поверхности светила. Над конвективной зоной располагается фотосфера, которую можно считать поверхностью Солнца, хотя она и состоит из газа.</a:t>
            </a:r>
          </a:p>
          <a:p>
            <a:r>
              <a:rPr lang="ru-RU" dirty="0" smtClean="0"/>
              <a:t>Корона – это  часть солнечной атмосферы, простирающейся на несколько миллионов  км от  видимой поверхности светила – фотосферы. Яркость короны невелика - она излучает  в миллион раз меньше света, чем фотосфера. Поэтому ее легче всего сфотографировать во время солнечного затмения, когда фотосферу закрывает Луна.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4290"/>
            <a:ext cx="86439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Поверхность Солнца имеет зернистый вид – это т.н. солнечная грануляция. Поперечный размер гранул составляет </a:t>
            </a:r>
            <a:r>
              <a:rPr lang="ru-RU" dirty="0" err="1" smtClean="0"/>
              <a:t>ок</a:t>
            </a:r>
            <a:r>
              <a:rPr lang="ru-RU" dirty="0" smtClean="0"/>
              <a:t>. 1000 км. Причиной возникновения солнечной грануляции считают горячий газ, который поднимается из недр Солнца., а достигая поверхности расширяется и рассеивается.</a:t>
            </a:r>
          </a:p>
          <a:p>
            <a:r>
              <a:rPr lang="ru-RU" dirty="0" smtClean="0"/>
              <a:t>Солнечные пятна имеют вид воронкообразных углублений, которые в поперечнике достигают размеров 80 500 км. Углубления появляются парами или группами и движутся по поверхности Солнца под действием силовых линий магнитного поля.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Образцы солнечного вещества.</a:t>
            </a:r>
          </a:p>
          <a:p>
            <a:r>
              <a:rPr lang="ru-RU" dirty="0" smtClean="0"/>
              <a:t>Космический аппарат «</a:t>
            </a:r>
            <a:r>
              <a:rPr lang="ru-RU" dirty="0" err="1" smtClean="0"/>
              <a:t>Дженесис</a:t>
            </a:r>
            <a:r>
              <a:rPr lang="ru-RU" dirty="0" smtClean="0"/>
              <a:t>» был запущен НАСА с целью поймать  вылетающие с поверхности частицы солнечного ветра и доставить их на Землю для дальнейшего исследования. Несмотря на то, что аппарат разбился при приземлении в 2004 г., исследователям все же удалось извлечь часть его ценного груза.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857496"/>
            <a:ext cx="9144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Космический аппарат «СОХО» был запущен в декабре 1995 г. для исследования Солнца.  12 аппаратов обсерватории непрерывно осуществляют  наблюдение за поверхностью Солнца, солнечным ветром и короной.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Внутренняя часть Солнечной системы.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0017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Четыре ближайшие к Солнцу планеты земной группы: Меркурий, Венера, Земля и Марс.</a:t>
            </a:r>
          </a:p>
          <a:p>
            <a:r>
              <a:rPr lang="ru-RU" dirty="0" smtClean="0"/>
              <a:t>Самая жаркая планета – Венера,  температура на ее поверхности достигает 464 </a:t>
            </a:r>
            <a:r>
              <a:rPr lang="ru-RU" baseline="30000" dirty="0" smtClean="0"/>
              <a:t>0</a:t>
            </a:r>
            <a:r>
              <a:rPr lang="ru-RU" dirty="0" smtClean="0"/>
              <a:t>С (температура Меркурия 430</a:t>
            </a:r>
            <a:r>
              <a:rPr lang="ru-RU" baseline="30000" dirty="0" smtClean="0"/>
              <a:t>0</a:t>
            </a:r>
            <a:r>
              <a:rPr lang="ru-RU" dirty="0" smtClean="0"/>
              <a:t>С .</a:t>
            </a:r>
          </a:p>
          <a:p>
            <a:r>
              <a:rPr lang="ru-RU" dirty="0" smtClean="0"/>
              <a:t>Самая высокая гора  - Олимп на Марсе. Высота 27 км, диаметр у основания 550 км. (Для сравнения Джомолунгма имеет высоту 8,8 км над уровнем моря).</a:t>
            </a:r>
          </a:p>
          <a:p>
            <a:r>
              <a:rPr lang="ru-RU" dirty="0" smtClean="0"/>
              <a:t>Самая маленькая планета – Меркурий: его диаметр составляет 38% от диаметра Земли, но в 1,4 раза превышает диаметр Луны.</a:t>
            </a:r>
          </a:p>
          <a:p>
            <a:r>
              <a:rPr lang="ru-RU" dirty="0" smtClean="0"/>
              <a:t>Самый большой объект пояса астероидов – карликовая планета Церера: диаметр составляет 975 км.</a:t>
            </a:r>
          </a:p>
          <a:p>
            <a:r>
              <a:rPr lang="ru-RU" dirty="0" smtClean="0"/>
              <a:t>Самый сильный метеорный дождь прошел 13.11.1833 г. При прохождении метеорного потока Леонид на Землю падало до 200 000 метеоров в час. Это событие помогло астрономам понять, что метеоры проникают в земную атмосферу из космоса, а не являются  </a:t>
            </a:r>
            <a:r>
              <a:rPr lang="ru-RU" dirty="0" err="1" smtClean="0"/>
              <a:t>чичто</a:t>
            </a:r>
            <a:r>
              <a:rPr lang="ru-RU" dirty="0" smtClean="0"/>
              <a:t> земными явлениями подобно дождю.</a:t>
            </a: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524000" y="1397000"/>
          <a:ext cx="7262842" cy="304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543048"/>
                <a:gridCol w="1714512"/>
                <a:gridCol w="1428760"/>
                <a:gridCol w="135732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небесного тела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Расстояние от Солнца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Размеры относительно Земли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спутников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Период обращения вокруг Солнца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Меркурий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57,9 млн. км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38%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88 </a:t>
                      </a:r>
                      <a:r>
                        <a:rPr lang="ru-RU" dirty="0" err="1" smtClean="0"/>
                        <a:t>сут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Венера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108 млн.км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91%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225 </a:t>
                      </a:r>
                      <a:r>
                        <a:rPr lang="ru-RU" dirty="0" err="1" smtClean="0"/>
                        <a:t>сут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Земля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149,6 млн.км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365 </a:t>
                      </a:r>
                      <a:r>
                        <a:rPr lang="ru-RU" dirty="0" err="1" smtClean="0"/>
                        <a:t>сут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Луна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27%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365 </a:t>
                      </a:r>
                      <a:r>
                        <a:rPr lang="ru-RU" dirty="0" err="1" smtClean="0"/>
                        <a:t>сут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Марс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228 млн. км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53%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687 </a:t>
                      </a:r>
                      <a:r>
                        <a:rPr lang="ru-RU" dirty="0" err="1" smtClean="0"/>
                        <a:t>сут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Пояс астероидов.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85926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Кольцеобразная область за орбитой Марса, находящаяся на расстоянии 310-490 млн. км от Солнца,  заполнена вращающимися по своим орбитам  небесными телами – астероидами.</a:t>
            </a:r>
          </a:p>
          <a:p>
            <a:r>
              <a:rPr lang="ru-RU" dirty="0" smtClean="0"/>
              <a:t>Астероиды считаются реликтами первых дней существования Солнечной системы. Возможно, что это осколки, которые не смогли вовремя столкнуться и образовать единую планету. Возможно, что им помешал находящийся поблизости гигант Юпитер.</a:t>
            </a:r>
          </a:p>
          <a:p>
            <a:r>
              <a:rPr lang="ru-RU" dirty="0" smtClean="0"/>
              <a:t>Кроме Юпитера, по той же самой орбите движутся </a:t>
            </a:r>
            <a:r>
              <a:rPr lang="ru-RU" dirty="0" err="1" smtClean="0"/>
              <a:t>ок</a:t>
            </a:r>
            <a:r>
              <a:rPr lang="ru-RU" dirty="0" smtClean="0"/>
              <a:t>.  1500 астероидов. Больше половины из них образуют группу, которая опережает Юпитер, - эти астероиды называются Греками. Остальные отстают, образуя группу позади планеты-гиганта, - они получили название Троянцы.</a:t>
            </a:r>
          </a:p>
          <a:p>
            <a:r>
              <a:rPr lang="ru-RU" dirty="0" smtClean="0"/>
              <a:t>Самый большой астероид – Церера был открыт Джузеппе </a:t>
            </a:r>
            <a:r>
              <a:rPr lang="ru-RU" dirty="0" err="1" smtClean="0"/>
              <a:t>Пиацци</a:t>
            </a:r>
            <a:r>
              <a:rPr lang="ru-RU" dirty="0" smtClean="0"/>
              <a:t> в 1801 г., ее диаметр составляет 1000 км., и это единственный сферический астероид, принадлежащий к новому классу астрономических объектов – карликовым планетам.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5572140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Космические аппараты для изучения астероидов.</a:t>
            </a:r>
          </a:p>
          <a:p>
            <a:r>
              <a:rPr lang="ru-RU" dirty="0" smtClean="0"/>
              <a:t>Межпланетная станция «</a:t>
            </a:r>
            <a:r>
              <a:rPr lang="en-US" dirty="0" smtClean="0"/>
              <a:t>NEAR</a:t>
            </a:r>
            <a:r>
              <a:rPr lang="ru-RU" dirty="0" smtClean="0"/>
              <a:t>-</a:t>
            </a:r>
            <a:r>
              <a:rPr lang="ru-RU" dirty="0" err="1" smtClean="0"/>
              <a:t>Шумейкер</a:t>
            </a:r>
            <a:r>
              <a:rPr lang="ru-RU" dirty="0" smtClean="0"/>
              <a:t>» стал первым космическим аппаратом, совершившим облет астероида и посадку на него. Он достиг астероида Эрос в 2001 г.</a:t>
            </a: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Краткая история изучения космоса во внешней части Солнечной системы.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071678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1610 г. - Галилей открывает спутники Юпитера</a:t>
            </a:r>
          </a:p>
          <a:p>
            <a:r>
              <a:rPr lang="ru-RU" dirty="0" smtClean="0"/>
              <a:t>1781 г. – Гершель открывает  Уран – седьмую планету Солнечной системы</a:t>
            </a:r>
          </a:p>
          <a:p>
            <a:r>
              <a:rPr lang="ru-RU" dirty="0" smtClean="0"/>
              <a:t>1846 г. – Иоганн Галле и Генрих Д</a:t>
            </a:r>
            <a:r>
              <a:rPr lang="en-US" dirty="0" smtClean="0"/>
              <a:t>’</a:t>
            </a:r>
            <a:r>
              <a:rPr lang="ru-RU" dirty="0" err="1" smtClean="0"/>
              <a:t>Аррест</a:t>
            </a:r>
            <a:r>
              <a:rPr lang="ru-RU" dirty="0" smtClean="0"/>
              <a:t> открывают Нептун –восьмую планету Солнечной системы</a:t>
            </a:r>
          </a:p>
          <a:p>
            <a:r>
              <a:rPr lang="ru-RU" dirty="0" smtClean="0"/>
              <a:t>1930 г. – Клайд </a:t>
            </a:r>
            <a:r>
              <a:rPr lang="ru-RU" dirty="0" err="1" smtClean="0"/>
              <a:t>Томбо</a:t>
            </a:r>
            <a:r>
              <a:rPr lang="ru-RU" dirty="0" smtClean="0"/>
              <a:t> открывает Плутон – карликовую планету, по размерам сильно уступающую остальным планетам Солнечной системы.</a:t>
            </a:r>
          </a:p>
          <a:p>
            <a:r>
              <a:rPr lang="ru-RU" dirty="0" smtClean="0"/>
              <a:t>1973 г. -  Зонд НАСА «Пионер-10» первым достиг Юпитера  и обнаружил у планеты мощные радиационные пояса.</a:t>
            </a:r>
          </a:p>
          <a:p>
            <a:r>
              <a:rPr lang="ru-RU" dirty="0" smtClean="0"/>
              <a:t>1979 г. – Космические аппараты «Вояджер -1» и «Вояджер-2» пролетают мимо Юпитера</a:t>
            </a:r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Рекорды внешней части солнечной системы.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785926"/>
            <a:ext cx="87154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Самое холодное место – Тритон (самый большой спутник Нептуна). В1989 г. пролетавший мимо него «Вояджер», зафиксировал температуру не его поверхности  -235</a:t>
            </a:r>
            <a:r>
              <a:rPr lang="ru-RU" baseline="30000" dirty="0" smtClean="0"/>
              <a:t>0</a:t>
            </a:r>
            <a:r>
              <a:rPr lang="ru-RU" dirty="0" smtClean="0"/>
              <a:t>С.</a:t>
            </a:r>
          </a:p>
          <a:p>
            <a:r>
              <a:rPr lang="ru-RU" dirty="0" smtClean="0"/>
              <a:t>Самая сплюснутая планета – Сатурн: из-за быстрого вращения на его экваторе возникает заметная вздутость.</a:t>
            </a:r>
          </a:p>
          <a:p>
            <a:r>
              <a:rPr lang="ru-RU" dirty="0" smtClean="0"/>
              <a:t>Самая большая планета – Юпитер, который массивнее всех остальных планет, комет,  астероидов и спутников планет вместе взятых. При этом его масса в 100 раз меньше массы самой маленькой звезды.</a:t>
            </a:r>
          </a:p>
          <a:p>
            <a:r>
              <a:rPr lang="ru-RU" dirty="0" smtClean="0"/>
              <a:t>Самый большой объект пояса </a:t>
            </a:r>
            <a:r>
              <a:rPr lang="ru-RU" dirty="0" err="1" smtClean="0"/>
              <a:t>Койпера</a:t>
            </a:r>
            <a:r>
              <a:rPr lang="ru-RU" dirty="0" smtClean="0"/>
              <a:t> – карликовая планета </a:t>
            </a:r>
            <a:r>
              <a:rPr lang="ru-RU" dirty="0" err="1" smtClean="0"/>
              <a:t>Эрис</a:t>
            </a:r>
            <a:r>
              <a:rPr lang="ru-RU" dirty="0" smtClean="0"/>
              <a:t>. Ее диаметр 2320 км, на 4% больше диаметра Плутона.</a:t>
            </a:r>
          </a:p>
          <a:p>
            <a:r>
              <a:rPr lang="ru-RU" dirty="0" smtClean="0"/>
              <a:t>Самый большой спутник планеты, это спутник Юпитера Ганимед – его диаметр 5268 км.</a:t>
            </a:r>
          </a:p>
          <a:p>
            <a:r>
              <a:rPr lang="ru-RU" dirty="0" smtClean="0"/>
              <a:t>Самый большой кометный хвост: длина хвоста Великой кометы марта 1843 г.  Составляла 300 млн. км. (расстояние, превышающее расстояние от Солнца до орбиты Марса)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планетные системы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43050"/>
            <a:ext cx="9001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 1995 г. открыто  более 170 звезд со своими планетными системами. К настоящему времени открыто более 400 </a:t>
            </a:r>
            <a:r>
              <a:rPr lang="ru-RU" dirty="0" err="1" smtClean="0"/>
              <a:t>экзопланет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Смещение спектра служит главным средством обнаружения планет вокруг ярких звезд. Но не все экзопланеты вращаются вокруг звезд, они могут вращаться и вокруг, например, коричневых карликов. Самая далекая звезда, для которой надежно установлено  наличие планеты, находится на расстоянии 17 000 световых лет .</a:t>
            </a:r>
          </a:p>
          <a:p>
            <a:r>
              <a:rPr lang="ru-RU" dirty="0" smtClean="0"/>
              <a:t>Солнечная система не очень похожа на планетные системы у других звезд. Большинство </a:t>
            </a:r>
            <a:r>
              <a:rPr lang="ru-RU" dirty="0" err="1" smtClean="0"/>
              <a:t>внесолнечных</a:t>
            </a:r>
            <a:r>
              <a:rPr lang="ru-RU" dirty="0" smtClean="0"/>
              <a:t> планет массивны и движутся в непосредственной близости от своих звезд.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Кометы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14488"/>
            <a:ext cx="89297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Эти небольшие ( диаметром всего несколько километров) глыбы из льда и камней остались бы невидимы земному наблюдателю, если бы не их яркие хвосты, которые тянутся на миллионы км. Они состоят из газа и пыли, которые улетучиваются  с поверхности кометы, когда она нагревается приближаясь к Солнцу. При удалении кометы от Солнца по вытянутой эллиптической орбите, ее хвост постепенно исчезает. В результате многократного прохождения кометы через область, прогреваемую солнечными лучами, ее ледяное ядро полностью испаряется. У многих комет бывает два слегка </a:t>
            </a:r>
            <a:r>
              <a:rPr lang="ru-RU" sz="2000" b="1" dirty="0" smtClean="0">
                <a:solidFill>
                  <a:srgbClr val="CC0000"/>
                </a:solidFill>
              </a:rPr>
              <a:t>расходящихся хвоста</a:t>
            </a:r>
            <a:r>
              <a:rPr lang="ru-RU" sz="2000" b="1" dirty="0" smtClean="0"/>
              <a:t>: сияющий</a:t>
            </a:r>
            <a:r>
              <a:rPr lang="ru-RU" sz="2000" b="1" dirty="0" smtClean="0">
                <a:solidFill>
                  <a:srgbClr val="CC0000"/>
                </a:solidFill>
              </a:rPr>
              <a:t> собственным </a:t>
            </a:r>
            <a:r>
              <a:rPr lang="ru-RU" sz="2000" b="1" dirty="0" err="1" smtClean="0">
                <a:solidFill>
                  <a:srgbClr val="CC0000"/>
                </a:solidFill>
              </a:rPr>
              <a:t>голубым</a:t>
            </a:r>
            <a:r>
              <a:rPr lang="ru-RU" sz="2000" b="1" dirty="0" smtClean="0">
                <a:solidFill>
                  <a:srgbClr val="CC0000"/>
                </a:solidFill>
              </a:rPr>
              <a:t> светом  газовый и пылевой, который светит отраженным солнечным светом</a:t>
            </a:r>
            <a:r>
              <a:rPr lang="ru-RU" sz="2000" b="1" dirty="0" smtClean="0"/>
              <a:t>.</a:t>
            </a:r>
          </a:p>
          <a:p>
            <a:r>
              <a:rPr lang="ru-RU" sz="2000" b="1" dirty="0" smtClean="0"/>
              <a:t>Космический аппарат </a:t>
            </a:r>
            <a:r>
              <a:rPr lang="ru-RU" sz="2000" b="1" dirty="0" smtClean="0">
                <a:solidFill>
                  <a:srgbClr val="CC0000"/>
                </a:solidFill>
              </a:rPr>
              <a:t>«</a:t>
            </a:r>
            <a:r>
              <a:rPr lang="ru-RU" sz="2000" b="1" dirty="0" err="1" smtClean="0">
                <a:solidFill>
                  <a:srgbClr val="CC0000"/>
                </a:solidFill>
              </a:rPr>
              <a:t>Стардаст</a:t>
            </a:r>
            <a:r>
              <a:rPr lang="ru-RU" sz="2000" b="1" dirty="0" smtClean="0">
                <a:solidFill>
                  <a:srgbClr val="CC0000"/>
                </a:solidFill>
              </a:rPr>
              <a:t>» </a:t>
            </a:r>
            <a:r>
              <a:rPr lang="ru-RU" sz="2000" b="1" dirty="0" smtClean="0"/>
              <a:t>был запущен НАСА в 1999 г. с целью пролететь сквозь хвост кометы </a:t>
            </a:r>
            <a:r>
              <a:rPr lang="ru-RU" sz="2000" b="1" dirty="0" smtClean="0">
                <a:solidFill>
                  <a:srgbClr val="CC0000"/>
                </a:solidFill>
              </a:rPr>
              <a:t>Вильда-2</a:t>
            </a:r>
            <a:r>
              <a:rPr lang="ru-RU" sz="2000" b="1" dirty="0" smtClean="0"/>
              <a:t> и доставить на Землю контейнер с кометной пылью. Аппарат встретился с кометой в 2004 г., а в 2006 контейнер был успешно доставлен на Землю.</a:t>
            </a:r>
            <a:endParaRPr lang="ru-RU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Метеоры и метеориты.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857364"/>
            <a:ext cx="8786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«</a:t>
            </a:r>
            <a:r>
              <a:rPr lang="ru-RU" sz="2000" b="1" i="1" dirty="0" smtClean="0"/>
              <a:t>Падающие звезды». </a:t>
            </a:r>
            <a:r>
              <a:rPr lang="ru-RU" sz="2000" b="1" dirty="0" smtClean="0"/>
              <a:t>Маленькие метеорные частицы и частицы кометной пыли иногда попадают в земную атмосферу. </a:t>
            </a:r>
          </a:p>
          <a:p>
            <a:r>
              <a:rPr lang="ru-RU" sz="2000" b="1" dirty="0" smtClean="0"/>
              <a:t>Космические тела, которые </a:t>
            </a:r>
            <a:r>
              <a:rPr lang="ru-RU" sz="2000" b="1" dirty="0" smtClean="0">
                <a:solidFill>
                  <a:srgbClr val="CC0000"/>
                </a:solidFill>
              </a:rPr>
              <a:t>не успевают испариться в атмосфере </a:t>
            </a:r>
            <a:r>
              <a:rPr lang="ru-RU" sz="2000" b="1" dirty="0" smtClean="0"/>
              <a:t>и достигают поверхности земли, - называются </a:t>
            </a:r>
            <a:r>
              <a:rPr lang="ru-RU" sz="2000" b="1" dirty="0" smtClean="0">
                <a:solidFill>
                  <a:srgbClr val="CC0000"/>
                </a:solidFill>
              </a:rPr>
              <a:t>метеоритами</a:t>
            </a:r>
            <a:r>
              <a:rPr lang="ru-RU" sz="2000" b="1" dirty="0" smtClean="0"/>
              <a:t>.</a:t>
            </a:r>
            <a:endParaRPr lang="ru-R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3643314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solidFill>
                  <a:srgbClr val="CC0000"/>
                </a:solidFill>
              </a:rPr>
              <a:t>Виды метеоритов</a:t>
            </a:r>
            <a:r>
              <a:rPr lang="ru-RU" sz="2000" b="1" i="1" dirty="0" smtClean="0"/>
              <a:t>: </a:t>
            </a:r>
            <a:r>
              <a:rPr lang="ru-RU" sz="2000" b="1" dirty="0" smtClean="0"/>
              <a:t>в зависимости от химического  состава метеориты подразделяются на </a:t>
            </a:r>
            <a:r>
              <a:rPr lang="ru-RU" sz="2000" b="1" dirty="0" smtClean="0">
                <a:solidFill>
                  <a:srgbClr val="CC0000"/>
                </a:solidFill>
              </a:rPr>
              <a:t>три вида</a:t>
            </a:r>
            <a:r>
              <a:rPr lang="ru-RU" sz="2000" b="1" dirty="0" smtClean="0"/>
              <a:t>: </a:t>
            </a:r>
            <a:r>
              <a:rPr lang="ru-RU" sz="2000" b="1" dirty="0" smtClean="0">
                <a:solidFill>
                  <a:srgbClr val="CC0000"/>
                </a:solidFill>
              </a:rPr>
              <a:t>железные</a:t>
            </a:r>
            <a:r>
              <a:rPr lang="ru-RU" sz="2000" b="1" dirty="0" smtClean="0"/>
              <a:t> (чаще всего главными составляющими являются железо и никель), </a:t>
            </a:r>
            <a:r>
              <a:rPr lang="ru-RU" sz="2000" b="1" dirty="0" smtClean="0">
                <a:solidFill>
                  <a:srgbClr val="CC0000"/>
                </a:solidFill>
              </a:rPr>
              <a:t>каменные и железокаменные</a:t>
            </a:r>
            <a:r>
              <a:rPr lang="ru-RU" dirty="0" smtClean="0">
                <a:solidFill>
                  <a:srgbClr val="CC0000"/>
                </a:solidFill>
              </a:rPr>
              <a:t>.</a:t>
            </a:r>
            <a:endParaRPr lang="ru-RU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1143000"/>
          </a:xfrm>
        </p:spPr>
        <p:txBody>
          <a:bodyPr/>
          <a:lstStyle/>
          <a:p>
            <a:r>
              <a:rPr lang="ru-RU" sz="2800" b="1" dirty="0"/>
              <a:t>Звездная форма бытия космической материи.</a:t>
            </a:r>
            <a:br>
              <a:rPr lang="ru-RU" sz="2800" b="1" dirty="0"/>
            </a:br>
            <a:r>
              <a:rPr lang="ru-RU" sz="2800" b="1" dirty="0"/>
              <a:t>(97% массы  Млечного пути).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0" y="1500174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dirty="0"/>
              <a:t>Звезды – космические тела, состоящие из сильно ионизированного газа, в которых вся энергия, высвобождаемая при термоядерных реакциях, излучается через звездную атмосферу в космос.. Давление газа внутри звезды уравновешивает вес ее внешних слоев.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276600" y="3068638"/>
            <a:ext cx="18002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b="1" dirty="0"/>
              <a:t>Звезды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3644900"/>
            <a:ext cx="18002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b="1" dirty="0"/>
              <a:t>Переменные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4365625"/>
            <a:ext cx="1800225" cy="290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b="1" dirty="0"/>
              <a:t>Кратные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5157788"/>
            <a:ext cx="18002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b="1" dirty="0"/>
              <a:t>Новые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7092950" y="3644900"/>
            <a:ext cx="1800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b="1" dirty="0"/>
              <a:t>Нейтронные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2339975" y="3644900"/>
            <a:ext cx="1800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b="1" dirty="0"/>
              <a:t>Нестационарные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2339975" y="4365625"/>
            <a:ext cx="1800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b="1" dirty="0"/>
              <a:t>Двойные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2268538" y="5157788"/>
            <a:ext cx="20161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b="1" dirty="0"/>
              <a:t>Спектрально-двойные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0" y="6021388"/>
            <a:ext cx="1800225" cy="476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b="1" dirty="0"/>
              <a:t>Сверхновые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4500563" y="4365625"/>
            <a:ext cx="1800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b="1" dirty="0"/>
              <a:t>Красные гиганты</a:t>
            </a: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7019925" y="4292600"/>
            <a:ext cx="1800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b="1" dirty="0"/>
              <a:t>Пульсары</a:t>
            </a:r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4427538" y="5157788"/>
            <a:ext cx="1800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b="1" dirty="0"/>
              <a:t>Белые карлики</a:t>
            </a:r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4427538" y="6237288"/>
            <a:ext cx="1800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b="1" dirty="0"/>
              <a:t>Черные дыры</a:t>
            </a:r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4500563" y="3644900"/>
            <a:ext cx="1800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b="1" dirty="0"/>
              <a:t>Красные карлик</a:t>
            </a:r>
            <a:r>
              <a:rPr lang="ru-RU" dirty="0"/>
              <a:t>и</a:t>
            </a:r>
          </a:p>
        </p:txBody>
      </p:sp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7092950" y="5589588"/>
            <a:ext cx="1800225" cy="476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b="1" dirty="0"/>
              <a:t>Квазары</a:t>
            </a:r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 flipH="1">
            <a:off x="2124075" y="32131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>
            <a:off x="2124075" y="3213100"/>
            <a:ext cx="0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>
            <a:off x="1835150" y="37893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1835150" y="45085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 flipH="1">
            <a:off x="1763713" y="53006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>
            <a:off x="3203575" y="46529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 flipH="1">
            <a:off x="1835150" y="63087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5076825" y="3213100"/>
            <a:ext cx="1582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>
            <a:off x="6588125" y="3213100"/>
            <a:ext cx="0" cy="208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54" name="Line 34"/>
          <p:cNvSpPr>
            <a:spLocks noChangeShapeType="1"/>
          </p:cNvSpPr>
          <p:nvPr/>
        </p:nvSpPr>
        <p:spPr bwMode="auto">
          <a:xfrm>
            <a:off x="6300788" y="37893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55" name="Line 35"/>
          <p:cNvSpPr>
            <a:spLocks noChangeShapeType="1"/>
          </p:cNvSpPr>
          <p:nvPr/>
        </p:nvSpPr>
        <p:spPr bwMode="auto">
          <a:xfrm flipH="1">
            <a:off x="6227763" y="45085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56" name="Line 36"/>
          <p:cNvSpPr>
            <a:spLocks noChangeShapeType="1"/>
          </p:cNvSpPr>
          <p:nvPr/>
        </p:nvSpPr>
        <p:spPr bwMode="auto">
          <a:xfrm flipH="1">
            <a:off x="6227763" y="53006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57" name="Line 37"/>
          <p:cNvSpPr>
            <a:spLocks noChangeShapeType="1"/>
          </p:cNvSpPr>
          <p:nvPr/>
        </p:nvSpPr>
        <p:spPr bwMode="auto">
          <a:xfrm>
            <a:off x="7956550" y="39338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Звезды.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214422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Звезды – яркие светящиеся газовые шары, </a:t>
            </a:r>
            <a:r>
              <a:rPr lang="ru-RU" sz="2000" b="1" dirty="0" smtClean="0">
                <a:solidFill>
                  <a:srgbClr val="CC0000"/>
                </a:solidFill>
              </a:rPr>
              <a:t>цвет</a:t>
            </a:r>
            <a:r>
              <a:rPr lang="ru-RU" sz="2000" b="1" dirty="0" smtClean="0"/>
              <a:t> которых зависит от их температуры. </a:t>
            </a:r>
            <a:r>
              <a:rPr lang="ru-RU" sz="2000" b="1" dirty="0" smtClean="0">
                <a:solidFill>
                  <a:srgbClr val="CC0000"/>
                </a:solidFill>
              </a:rPr>
              <a:t>Размеры</a:t>
            </a:r>
            <a:r>
              <a:rPr lang="ru-RU" sz="2000" b="1" dirty="0" smtClean="0"/>
              <a:t> звезд тоже сильно отличаются: от крошечных нейтронных - до сверхгигантов, которые в сотни раз больше Солнца. </a:t>
            </a:r>
          </a:p>
          <a:p>
            <a:r>
              <a:rPr lang="ru-RU" sz="2000" b="1" dirty="0" smtClean="0"/>
              <a:t>Карликовые звезды, находящиеся в самой длительной стадии жизни, когда энергия вырабатывается в ходе ядерных реакций. </a:t>
            </a:r>
          </a:p>
          <a:p>
            <a:r>
              <a:rPr lang="ru-RU" sz="2000" b="1" dirty="0" smtClean="0">
                <a:solidFill>
                  <a:srgbClr val="CC0000"/>
                </a:solidFill>
              </a:rPr>
              <a:t>Красные карлики </a:t>
            </a:r>
            <a:r>
              <a:rPr lang="ru-RU" sz="2000" b="1" dirty="0" smtClean="0"/>
              <a:t>– звезды </a:t>
            </a:r>
            <a:r>
              <a:rPr lang="ru-RU" sz="2000" b="1" dirty="0" smtClean="0">
                <a:solidFill>
                  <a:srgbClr val="CC0000"/>
                </a:solidFill>
              </a:rPr>
              <a:t>с низкой светимостью и температурой</a:t>
            </a:r>
            <a:r>
              <a:rPr lang="ru-RU" sz="2000" b="1" dirty="0" smtClean="0"/>
              <a:t>. Это самый многочисленный тип звезд во Вселенной</a:t>
            </a:r>
            <a:r>
              <a:rPr lang="ru-RU" sz="2000" b="1" dirty="0" smtClean="0">
                <a:solidFill>
                  <a:srgbClr val="CC0000"/>
                </a:solidFill>
              </a:rPr>
              <a:t>. Белые карлики </a:t>
            </a:r>
            <a:r>
              <a:rPr lang="ru-RU" sz="2000" b="1" dirty="0" smtClean="0"/>
              <a:t>– это мертвые, сильно сжавшиеся ядра старых звезд, образуются после превращения звезды в красного гиганта. Ядра некоторых белых карликов, возможно, состоят из кристаллического </a:t>
            </a:r>
            <a:r>
              <a:rPr lang="ru-RU" sz="2000" b="1" dirty="0" smtClean="0">
                <a:solidFill>
                  <a:srgbClr val="CC0000"/>
                </a:solidFill>
              </a:rPr>
              <a:t>углерода, или алмаза</a:t>
            </a:r>
            <a:r>
              <a:rPr lang="ru-RU" sz="2000" b="1" dirty="0" smtClean="0"/>
              <a:t>.</a:t>
            </a:r>
          </a:p>
          <a:p>
            <a:r>
              <a:rPr lang="ru-RU" sz="2000" b="1" dirty="0" smtClean="0">
                <a:solidFill>
                  <a:srgbClr val="CC0000"/>
                </a:solidFill>
              </a:rPr>
              <a:t>Гиганты и сверхгиганты </a:t>
            </a:r>
            <a:r>
              <a:rPr lang="ru-RU" sz="2000" b="1" dirty="0" smtClean="0"/>
              <a:t>– это состарившиеся звезды, которые раздулись до размеров, в десятки и сотни раз превышающих размеры нормальной звезды. Цвет многих гигантов </a:t>
            </a:r>
            <a:r>
              <a:rPr lang="ru-RU" sz="2000" b="1" dirty="0" smtClean="0">
                <a:solidFill>
                  <a:srgbClr val="CC0000"/>
                </a:solidFill>
              </a:rPr>
              <a:t>красный</a:t>
            </a:r>
            <a:r>
              <a:rPr lang="ru-RU" sz="2000" b="1" dirty="0" smtClean="0"/>
              <a:t>, но встречаются и </a:t>
            </a:r>
            <a:r>
              <a:rPr lang="ru-RU" sz="2000" b="1" dirty="0" err="1" smtClean="0">
                <a:solidFill>
                  <a:srgbClr val="CC0000"/>
                </a:solidFill>
              </a:rPr>
              <a:t>голубые</a:t>
            </a:r>
            <a:r>
              <a:rPr lang="ru-RU" sz="2000" b="1" dirty="0" smtClean="0"/>
              <a:t> гиганты. </a:t>
            </a:r>
            <a:r>
              <a:rPr lang="ru-RU" sz="2000" b="1" dirty="0" smtClean="0">
                <a:solidFill>
                  <a:srgbClr val="CC0000"/>
                </a:solidFill>
              </a:rPr>
              <a:t>Сверхгиганты – самые большие звезды с высокой светимостью. </a:t>
            </a:r>
          </a:p>
          <a:p>
            <a:r>
              <a:rPr lang="ru-RU" sz="2000" b="1" dirty="0" smtClean="0"/>
              <a:t>Ядро сверхгиганта очень мало по сравнению с размерами всей звезды. Перед коллапсом и вспышкой сверхновой в разных его слоях происходит термоядерное сгорание разных химических элементов. Более тяжелые элементы накапливаются в ядре.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42844" y="1643050"/>
          <a:ext cx="8786874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6874"/>
              </a:tblGrid>
              <a:tr h="545802">
                <a:tc>
                  <a:txBody>
                    <a:bodyPr/>
                    <a:lstStyle/>
                    <a:p>
                      <a:r>
                        <a:rPr lang="ru-RU" dirty="0" smtClean="0"/>
                        <a:t>Солнце</a:t>
                      </a:r>
                    </a:p>
                    <a:p>
                      <a:r>
                        <a:rPr lang="ru-RU" dirty="0" smtClean="0"/>
                        <a:t>Тип: желтый карлик главной последовательности. Диаметр 1 392 000 км</a:t>
                      </a:r>
                      <a:endParaRPr lang="ru-RU" dirty="0"/>
                    </a:p>
                  </a:txBody>
                  <a:tcPr/>
                </a:tc>
              </a:tr>
              <a:tr h="548664">
                <a:tc>
                  <a:txBody>
                    <a:bodyPr/>
                    <a:lstStyle/>
                    <a:p>
                      <a:r>
                        <a:rPr lang="ru-RU" dirty="0" smtClean="0"/>
                        <a:t>Сириус В</a:t>
                      </a:r>
                    </a:p>
                    <a:p>
                      <a:r>
                        <a:rPr lang="ru-RU" dirty="0" smtClean="0"/>
                        <a:t>Тип: белый карлик .  Диаметр 1% диаметра Солнца.</a:t>
                      </a:r>
                      <a:endParaRPr lang="ru-RU" dirty="0"/>
                    </a:p>
                  </a:txBody>
                  <a:tcPr/>
                </a:tc>
              </a:tr>
              <a:tr h="551526">
                <a:tc>
                  <a:txBody>
                    <a:bodyPr/>
                    <a:lstStyle/>
                    <a:p>
                      <a:r>
                        <a:rPr lang="ru-RU" dirty="0" smtClean="0"/>
                        <a:t>Бетельгейзе</a:t>
                      </a:r>
                    </a:p>
                    <a:p>
                      <a:r>
                        <a:rPr lang="ru-RU" dirty="0" smtClean="0"/>
                        <a:t>Тип: красный гигант. Диаметр 800 диаметров</a:t>
                      </a:r>
                      <a:r>
                        <a:rPr lang="ru-RU" baseline="0" dirty="0" smtClean="0"/>
                        <a:t> Солнца.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Проксима</a:t>
                      </a:r>
                      <a:r>
                        <a:rPr lang="ru-RU" dirty="0" smtClean="0"/>
                        <a:t> Центавра</a:t>
                      </a:r>
                    </a:p>
                    <a:p>
                      <a:r>
                        <a:rPr lang="ru-RU" dirty="0" smtClean="0"/>
                        <a:t>Тип: красный карлик (относится к самому распространенному типу звезд) – ближайшая к Солнцу звезда (4,2 св. года). Светимость</a:t>
                      </a:r>
                      <a:r>
                        <a:rPr lang="ru-RU" baseline="0" dirty="0" smtClean="0"/>
                        <a:t> в 20 000 раз меньше солнечной, а размер в 7 раз меньше размера Солнца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3962</Words>
  <Application>Microsoft Office PowerPoint</Application>
  <PresentationFormat>Экран (4:3)</PresentationFormat>
  <Paragraphs>306</Paragraphs>
  <Slides>48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Тема Office</vt:lpstr>
      <vt:lpstr>Космологические концепции естествознания.</vt:lpstr>
      <vt:lpstr>Масштабы и состав Вселенной. Астрономические единицы расстояний.</vt:lpstr>
      <vt:lpstr>Туманности</vt:lpstr>
      <vt:lpstr> </vt:lpstr>
      <vt:lpstr>Кометы</vt:lpstr>
      <vt:lpstr>Метеоры и метеориты.</vt:lpstr>
      <vt:lpstr>Звездная форма бытия космической материи. (97% массы  Млечного пути).</vt:lpstr>
      <vt:lpstr>Звезды.</vt:lpstr>
      <vt:lpstr>Презентация PowerPoint</vt:lpstr>
      <vt:lpstr>Презентация PowerPoint</vt:lpstr>
      <vt:lpstr>Звездные рекорды.</vt:lpstr>
      <vt:lpstr>Презентация PowerPoint</vt:lpstr>
      <vt:lpstr>Блеск звезд</vt:lpstr>
      <vt:lpstr>Цвет и температура звезд.</vt:lpstr>
      <vt:lpstr>Презентация PowerPoint</vt:lpstr>
      <vt:lpstr>Масса звезды</vt:lpstr>
      <vt:lpstr>Переменные звезды.</vt:lpstr>
      <vt:lpstr>Презентация PowerPoint</vt:lpstr>
      <vt:lpstr>Презентация PowerPoint</vt:lpstr>
      <vt:lpstr>Диаграмма Герцшпрунга-Рассела. (1905-1913гг.)</vt:lpstr>
      <vt:lpstr>Презентация PowerPoint</vt:lpstr>
      <vt:lpstr>Состав звезды.</vt:lpstr>
      <vt:lpstr>Общая эволюция звезд.</vt:lpstr>
      <vt:lpstr>Образование звезды.</vt:lpstr>
      <vt:lpstr>Варианты развития звезд.</vt:lpstr>
      <vt:lpstr>Презентация PowerPoint</vt:lpstr>
      <vt:lpstr>Сверхновые</vt:lpstr>
      <vt:lpstr>Презентация PowerPoint</vt:lpstr>
      <vt:lpstr>Черные дыры.</vt:lpstr>
      <vt:lpstr>Презентация PowerPoint</vt:lpstr>
      <vt:lpstr>Презентация PowerPoint</vt:lpstr>
      <vt:lpstr>Презентация PowerPoint</vt:lpstr>
      <vt:lpstr>Звездные скопления</vt:lpstr>
      <vt:lpstr>Галактики.</vt:lpstr>
      <vt:lpstr>Галактики (Крупные системы, состоящие из звезд, планет, газа и пыли).</vt:lpstr>
      <vt:lpstr>Скопления галактик</vt:lpstr>
      <vt:lpstr>Млечный путь</vt:lpstr>
      <vt:lpstr>Звездная система Млечный путь. (Содержит около 150 млрд. звезд).</vt:lpstr>
      <vt:lpstr>Солнечная система</vt:lpstr>
      <vt:lpstr>Презентация PowerPoint</vt:lpstr>
      <vt:lpstr>Солнце.</vt:lpstr>
      <vt:lpstr>Презентация PowerPoint</vt:lpstr>
      <vt:lpstr>Внутренняя часть Солнечной системы.</vt:lpstr>
      <vt:lpstr>Презентация PowerPoint</vt:lpstr>
      <vt:lpstr>Пояс астероидов.</vt:lpstr>
      <vt:lpstr>Краткая история изучения космоса во внешней части Солнечной системы.</vt:lpstr>
      <vt:lpstr>Рекорды внешней части солнечной системы.</vt:lpstr>
      <vt:lpstr>Другие планетные системы</vt:lpstr>
    </vt:vector>
  </TitlesOfParts>
  <Company>USN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Концепции космологии.</dc:title>
  <dc:creator>c400</dc:creator>
  <cp:lastModifiedBy>-</cp:lastModifiedBy>
  <cp:revision>28</cp:revision>
  <dcterms:created xsi:type="dcterms:W3CDTF">2012-11-12T14:59:58Z</dcterms:created>
  <dcterms:modified xsi:type="dcterms:W3CDTF">2017-04-12T12:29:51Z</dcterms:modified>
</cp:coreProperties>
</file>