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1CACE-5A13-9444-B555-BA0E3C0DF624}" type="datetimeFigureOut">
              <a:rPr lang="ru-RU" smtClean="0"/>
              <a:t>09.04.17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A552C-6E98-504B-A91D-85C009678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гаммирования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работа 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вообще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Метод </a:t>
            </a:r>
            <a:r>
              <a:rPr lang="ru-RU" dirty="0" smtClean="0"/>
              <a:t>симметричного шифрования</a:t>
            </a:r>
          </a:p>
          <a:p>
            <a:pPr lvl="1"/>
            <a:r>
              <a:rPr lang="ru-RU" dirty="0" smtClean="0"/>
              <a:t>Задаём ключ шифрования </a:t>
            </a:r>
            <a:r>
              <a:rPr lang="mr-IN" dirty="0" smtClean="0"/>
              <a:t>–</a:t>
            </a:r>
            <a:r>
              <a:rPr lang="ru-RU" dirty="0" smtClean="0"/>
              <a:t> «гамму-последовательность» - и «накладываем» его на исходное сообщение</a:t>
            </a:r>
          </a:p>
          <a:p>
            <a:pPr lvl="1"/>
            <a:r>
              <a:rPr lang="ru-RU" dirty="0" smtClean="0"/>
              <a:t>«Накладывание» </a:t>
            </a:r>
            <a:r>
              <a:rPr lang="mr-IN" dirty="0" smtClean="0"/>
              <a:t>–</a:t>
            </a:r>
            <a:r>
              <a:rPr lang="ru-RU" dirty="0" smtClean="0"/>
              <a:t> операция сложения в каком-нибудь конечном поле</a:t>
            </a:r>
          </a:p>
          <a:p>
            <a:pPr lvl="1"/>
            <a:r>
              <a:rPr lang="ru-RU" dirty="0" smtClean="0"/>
              <a:t>Операция сложения в конечном поле </a:t>
            </a:r>
            <a:r>
              <a:rPr lang="mr-IN" dirty="0" smtClean="0"/>
              <a:t>–</a:t>
            </a:r>
            <a:r>
              <a:rPr lang="ru-RU" dirty="0" smtClean="0"/>
              <a:t> обычно </a:t>
            </a:r>
            <a:r>
              <a:rPr lang="ru-RU" dirty="0"/>
              <a:t>операция целочисленного деления, вычисляющая остаток от </a:t>
            </a:r>
            <a:r>
              <a:rPr lang="ru-RU" dirty="0" smtClean="0"/>
              <a:t>деления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5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Чуть глубже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Шифрование</a:t>
            </a:r>
            <a:r>
              <a:rPr lang="ru-RU" dirty="0"/>
              <a:t>:</a:t>
            </a:r>
            <a:r>
              <a:rPr lang="ru-RU" b="1" i="1" dirty="0" smtClean="0"/>
              <a:t> </a:t>
            </a:r>
            <a:r>
              <a:rPr lang="mr-IN" b="1" i="1" dirty="0" err="1" smtClean="0"/>
              <a:t>C</a:t>
            </a:r>
            <a:r>
              <a:rPr lang="mr-IN" b="1" i="1" baseline="-25000" dirty="0" err="1" smtClean="0"/>
              <a:t>i</a:t>
            </a:r>
            <a:r>
              <a:rPr lang="mr-IN" b="1" i="1" dirty="0"/>
              <a:t> = (</a:t>
            </a:r>
            <a:r>
              <a:rPr lang="mr-IN" b="1" i="1" dirty="0" err="1"/>
              <a:t>T</a:t>
            </a:r>
            <a:r>
              <a:rPr lang="mr-IN" b="1" i="1" baseline="-25000" dirty="0" err="1"/>
              <a:t>i</a:t>
            </a:r>
            <a:r>
              <a:rPr lang="mr-IN" b="1" i="1" dirty="0" err="1"/>
              <a:t>+G</a:t>
            </a:r>
            <a:r>
              <a:rPr lang="mr-IN" b="1" i="1" baseline="-25000" dirty="0" err="1"/>
              <a:t>i</a:t>
            </a:r>
            <a:r>
              <a:rPr lang="mr-IN" b="1" i="1" dirty="0"/>
              <a:t>) </a:t>
            </a:r>
            <a:r>
              <a:rPr lang="mr-IN" b="1" i="1" dirty="0" err="1"/>
              <a:t>mod</a:t>
            </a:r>
            <a:r>
              <a:rPr lang="mr-IN" b="1" i="1" dirty="0"/>
              <a:t> </a:t>
            </a:r>
            <a:r>
              <a:rPr lang="mr-IN" b="1" i="1" dirty="0" err="1" smtClean="0"/>
              <a:t>N</a:t>
            </a:r>
            <a:endParaRPr lang="ru-RU" b="1" i="1" dirty="0" smtClean="0"/>
          </a:p>
          <a:p>
            <a:pPr lvl="1"/>
            <a:r>
              <a:rPr lang="ru-RU" dirty="0" smtClean="0"/>
              <a:t>Дешифрование: </a:t>
            </a:r>
            <a:r>
              <a:rPr lang="mr-IN" b="1" i="1" dirty="0" err="1"/>
              <a:t>T</a:t>
            </a:r>
            <a:r>
              <a:rPr lang="mr-IN" b="1" i="1" baseline="-25000" dirty="0" err="1"/>
              <a:t>i</a:t>
            </a:r>
            <a:r>
              <a:rPr lang="mr-IN" b="1" i="1" dirty="0"/>
              <a:t> = (</a:t>
            </a:r>
            <a:r>
              <a:rPr lang="mr-IN" b="1" i="1" dirty="0" err="1"/>
              <a:t>C</a:t>
            </a:r>
            <a:r>
              <a:rPr lang="mr-IN" b="1" i="1" baseline="-25000" dirty="0" err="1"/>
              <a:t>i</a:t>
            </a:r>
            <a:r>
              <a:rPr lang="mr-IN" b="1" i="1" dirty="0" err="1"/>
              <a:t>-G</a:t>
            </a:r>
            <a:r>
              <a:rPr lang="mr-IN" b="1" i="1" baseline="-25000" dirty="0" err="1"/>
              <a:t>i</a:t>
            </a:r>
            <a:r>
              <a:rPr lang="mr-IN" b="1" i="1" dirty="0" err="1"/>
              <a:t>+N</a:t>
            </a:r>
            <a:r>
              <a:rPr lang="mr-IN" b="1" i="1" dirty="0"/>
              <a:t>) </a:t>
            </a:r>
            <a:r>
              <a:rPr lang="mr-IN" b="1" i="1" dirty="0" err="1"/>
              <a:t>mod</a:t>
            </a:r>
            <a:r>
              <a:rPr lang="mr-IN" b="1" i="1" dirty="0"/>
              <a:t> </a:t>
            </a:r>
            <a:r>
              <a:rPr lang="mr-IN" b="1" i="1" dirty="0" err="1"/>
              <a:t>N</a:t>
            </a:r>
            <a:endParaRPr lang="ru-RU" dirty="0" smtClean="0"/>
          </a:p>
          <a:p>
            <a:pPr lvl="1"/>
            <a:r>
              <a:rPr lang="ru-RU" b="1" i="1" dirty="0" err="1"/>
              <a:t>N</a:t>
            </a:r>
            <a:r>
              <a:rPr lang="ru-RU" dirty="0"/>
              <a:t> </a:t>
            </a:r>
            <a:r>
              <a:rPr lang="ru-RU" dirty="0" smtClean="0"/>
              <a:t>- количество </a:t>
            </a:r>
            <a:r>
              <a:rPr lang="ru-RU" dirty="0"/>
              <a:t>символов применяемого </a:t>
            </a:r>
            <a:r>
              <a:rPr lang="ru-RU" dirty="0" smtClean="0"/>
              <a:t>алфавита</a:t>
            </a:r>
          </a:p>
          <a:p>
            <a:pPr lvl="1"/>
            <a:r>
              <a:rPr lang="ru-RU" b="1" i="1" dirty="0" err="1"/>
              <a:t>C</a:t>
            </a:r>
            <a:r>
              <a:rPr lang="ru-RU" b="1" i="1" baseline="-25000" dirty="0" err="1"/>
              <a:t>i</a:t>
            </a:r>
            <a:r>
              <a:rPr lang="ru-RU" dirty="0"/>
              <a:t>, </a:t>
            </a:r>
            <a:r>
              <a:rPr lang="ru-RU" b="1" i="1" dirty="0" err="1"/>
              <a:t>T</a:t>
            </a:r>
            <a:r>
              <a:rPr lang="ru-RU" b="1" i="1" baseline="-25000" dirty="0" err="1"/>
              <a:t>i</a:t>
            </a:r>
            <a:r>
              <a:rPr lang="ru-RU" dirty="0"/>
              <a:t> и </a:t>
            </a:r>
            <a:r>
              <a:rPr lang="ru-RU" b="1" i="1" dirty="0" err="1"/>
              <a:t>G</a:t>
            </a:r>
            <a:r>
              <a:rPr lang="ru-RU" b="1" i="1" baseline="-25000" dirty="0" err="1"/>
              <a:t>i</a:t>
            </a:r>
            <a:r>
              <a:rPr lang="ru-RU" dirty="0"/>
              <a:t> - номера </a:t>
            </a:r>
            <a:r>
              <a:rPr lang="ru-RU" b="1" i="1" dirty="0" err="1"/>
              <a:t>i</a:t>
            </a:r>
            <a:r>
              <a:rPr lang="ru-RU" dirty="0"/>
              <a:t>-х символов, соответственно, шифрограммы, шифруемого текста и гаммы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60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шифрования </a:t>
            </a:r>
            <a:r>
              <a:rPr lang="ru-RU" dirty="0" err="1"/>
              <a:t>гаммированием</a:t>
            </a:r>
            <a:r>
              <a:rPr lang="ru-RU" dirty="0"/>
              <a:t> по модулю </a:t>
            </a:r>
            <a:r>
              <a:rPr lang="ru-RU" b="1" i="1" dirty="0" err="1"/>
              <a:t>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2409825"/>
            <a:ext cx="8096250" cy="2895600"/>
          </a:xfrm>
        </p:spPr>
      </p:pic>
    </p:spTree>
    <p:extLst>
      <p:ext uri="{BB962C8B-B14F-4D97-AF65-F5344CB8AC3E}">
        <p14:creationId xmlns:p14="http://schemas.microsoft.com/office/powerpoint/2010/main" val="37324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дешифрования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13" y="2219325"/>
            <a:ext cx="8115300" cy="3276600"/>
          </a:xfrm>
        </p:spPr>
      </p:pic>
    </p:spTree>
    <p:extLst>
      <p:ext uri="{BB962C8B-B14F-4D97-AF65-F5344CB8AC3E}">
        <p14:creationId xmlns:p14="http://schemas.microsoft.com/office/powerpoint/2010/main" val="2465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72580"/>
            <a:ext cx="6798082" cy="4112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Пример передатчика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72580"/>
            <a:ext cx="6798082" cy="4112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Пример приёмника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Шеннон доказал, что </a:t>
            </a:r>
            <a:r>
              <a:rPr lang="ru-RU" dirty="0"/>
              <a:t>при определённых свойствах гаммы этот метод шифрования является абсолютно </a:t>
            </a:r>
            <a:r>
              <a:rPr lang="ru-RU" dirty="0" smtClean="0"/>
              <a:t>стойким</a:t>
            </a:r>
          </a:p>
          <a:p>
            <a:pPr lvl="1"/>
            <a:r>
              <a:rPr lang="ru-RU" dirty="0"/>
              <a:t>Для шифрования каждого нового сообщения нужно использовать новую </a:t>
            </a:r>
            <a:r>
              <a:rPr lang="ru-RU" dirty="0" smtClean="0"/>
              <a:t>гамму</a:t>
            </a:r>
          </a:p>
          <a:p>
            <a:pPr lvl="1"/>
            <a:r>
              <a:rPr lang="ru-RU" dirty="0" smtClean="0"/>
              <a:t>Гамма в идеальном случае должна быть:</a:t>
            </a:r>
          </a:p>
          <a:p>
            <a:pPr lvl="2"/>
            <a:r>
              <a:rPr lang="ru-RU" dirty="0" smtClean="0"/>
              <a:t>последовательностью случайных чисел</a:t>
            </a:r>
          </a:p>
          <a:p>
            <a:pPr lvl="2"/>
            <a:r>
              <a:rPr lang="ru-RU" dirty="0" smtClean="0"/>
              <a:t>не меньше по длине, </a:t>
            </a:r>
            <a:r>
              <a:rPr lang="ru-RU" smtClean="0"/>
              <a:t>чем исходный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17458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68</TotalTime>
  <Words>113</Words>
  <Application>Microsoft Macintosh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Mangal</vt:lpstr>
      <vt:lpstr>Ретроспектива</vt:lpstr>
      <vt:lpstr>Метод гаммирования</vt:lpstr>
      <vt:lpstr>Что это вообще такое?</vt:lpstr>
      <vt:lpstr>Чуть глубже</vt:lpstr>
      <vt:lpstr>Пример шифрования гаммированием по модулю N</vt:lpstr>
      <vt:lpstr>Пример дешифрования</vt:lpstr>
      <vt:lpstr>Пример передатчика</vt:lpstr>
      <vt:lpstr>Пример приёмника</vt:lpstr>
      <vt:lpstr>Особенности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гаммирования</dc:title>
  <dc:creator>Максим Смирнов</dc:creator>
  <cp:lastModifiedBy>Максим Смирнов</cp:lastModifiedBy>
  <cp:revision>6</cp:revision>
  <dcterms:created xsi:type="dcterms:W3CDTF">2017-04-09T09:24:51Z</dcterms:created>
  <dcterms:modified xsi:type="dcterms:W3CDTF">2017-04-09T10:44:41Z</dcterms:modified>
</cp:coreProperties>
</file>