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3"/>
  </p:normalViewPr>
  <p:slideViewPr>
    <p:cSldViewPr snapToGrid="0" snapToObjects="1">
      <p:cViewPr varScale="1">
        <p:scale>
          <a:sx n="134" d="100"/>
          <a:sy n="134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Специфические особенности защиты информации в сетях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Давай </a:t>
            </a:r>
            <a:r>
              <a:rPr lang="ru-RU" dirty="0" err="1" smtClean="0"/>
              <a:t>швифтанемся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52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Интерсеть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Интерсеть – это объединение соединённых промежуточными сетевыми устройствами индивидуальных сетей которое функционирует, как одна большая сеть. К реализации интерсетей относится производство, продукты и процедуры, которые соответствуют проблеме создания и администрирования интерсетей.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99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компьютерных </a:t>
            </a:r>
            <a:r>
              <a:rPr lang="ru-RU" dirty="0" smtClean="0"/>
              <a:t>атак</a:t>
            </a:r>
            <a:r>
              <a:rPr lang="en-US" dirty="0" smtClean="0"/>
              <a:t> (1)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удаленное проникновение (от англ. </a:t>
            </a:r>
            <a:r>
              <a:rPr lang="ru-RU" dirty="0" err="1"/>
              <a:t>remote</a:t>
            </a:r>
            <a:r>
              <a:rPr lang="ru-RU" dirty="0"/>
              <a:t> </a:t>
            </a:r>
            <a:r>
              <a:rPr lang="ru-RU" dirty="0" err="1"/>
              <a:t>penetration</a:t>
            </a:r>
            <a:r>
              <a:rPr lang="ru-RU" dirty="0"/>
              <a:t>) — это тип атак, которые позволяют реализовать удаленное управление компьютером через сеть</a:t>
            </a:r>
            <a:r>
              <a:rPr lang="ru-RU" dirty="0" smtClean="0"/>
              <a:t>;</a:t>
            </a:r>
            <a:endParaRPr lang="en-US" dirty="0" smtClean="0"/>
          </a:p>
          <a:p>
            <a:pPr lvl="1"/>
            <a:r>
              <a:rPr lang="ru-RU" dirty="0"/>
              <a:t>локальное проникновение (от англ. </a:t>
            </a:r>
            <a:r>
              <a:rPr lang="ru-RU" dirty="0" err="1"/>
              <a:t>local</a:t>
            </a:r>
            <a:r>
              <a:rPr lang="ru-RU" dirty="0"/>
              <a:t> </a:t>
            </a:r>
            <a:r>
              <a:rPr lang="ru-RU" dirty="0" err="1"/>
              <a:t>penetration</a:t>
            </a:r>
            <a:r>
              <a:rPr lang="ru-RU" dirty="0"/>
              <a:t>) — это тип атак, которые приводят к получению несанкционированного доступа к узлу, на который они направлены</a:t>
            </a:r>
            <a:r>
              <a:rPr lang="ru-RU" dirty="0" smtClean="0"/>
              <a:t>;</a:t>
            </a:r>
          </a:p>
          <a:p>
            <a:pPr lvl="1"/>
            <a:r>
              <a:rPr lang="ru-RU" dirty="0"/>
              <a:t>удаленный отказ в обслуживании (от англ. </a:t>
            </a:r>
            <a:r>
              <a:rPr lang="ru-RU" dirty="0" err="1"/>
              <a:t>remote</a:t>
            </a:r>
            <a:r>
              <a:rPr lang="ru-RU" dirty="0"/>
              <a:t> </a:t>
            </a:r>
            <a:r>
              <a:rPr lang="ru-RU" dirty="0" err="1"/>
              <a:t>denial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service</a:t>
            </a:r>
            <a:r>
              <a:rPr lang="ru-RU" dirty="0"/>
              <a:t>) — тип атак, которые позволяют нарушить функционирование системы в рамках глобальной сети</a:t>
            </a:r>
            <a:r>
              <a:rPr lang="ru-RU" dirty="0" smtClean="0"/>
              <a:t>;</a:t>
            </a:r>
          </a:p>
          <a:p>
            <a:pPr lvl="1"/>
            <a:r>
              <a:rPr lang="ru-RU" dirty="0"/>
              <a:t>локальный отказ в обслуживании (от англ. </a:t>
            </a:r>
            <a:r>
              <a:rPr lang="ru-RU" dirty="0" err="1"/>
              <a:t>local</a:t>
            </a:r>
            <a:r>
              <a:rPr lang="ru-RU" dirty="0"/>
              <a:t> </a:t>
            </a:r>
            <a:r>
              <a:rPr lang="ru-RU" dirty="0" err="1"/>
              <a:t>denial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service</a:t>
            </a:r>
            <a:r>
              <a:rPr lang="ru-RU" dirty="0"/>
              <a:t>) — тип атак, позволяющих нарушить функционирование системы в рамках локальной сети. В качестве примера такой атаки можно привести внедрение и запуск враждебной программы, которая загружает центральный процессор бесконечным циклом, что приводит к невозможности обработки запросов других приложений; </a:t>
            </a:r>
            <a:endParaRPr lang="ru-RU" dirty="0" smtClean="0"/>
          </a:p>
          <a:p>
            <a:pPr lvl="1"/>
            <a:r>
              <a:rPr lang="ru-RU" dirty="0"/>
              <a:t>атаки с использованием сетевых сканеров (от англ. </a:t>
            </a:r>
            <a:r>
              <a:rPr lang="ru-RU" dirty="0" err="1"/>
              <a:t>network</a:t>
            </a:r>
            <a:r>
              <a:rPr lang="ru-RU" dirty="0"/>
              <a:t> </a:t>
            </a:r>
            <a:r>
              <a:rPr lang="ru-RU" dirty="0" err="1"/>
              <a:t>scanners</a:t>
            </a:r>
            <a:r>
              <a:rPr lang="ru-RU" dirty="0"/>
              <a:t>) — это тип атак, основанных на использовании сетевых сканеров — программ, которые анализируют топологию сети и обнаруживают сервисы, доступные для атаки;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127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компьютерных </a:t>
            </a:r>
            <a:r>
              <a:rPr lang="ru-RU" dirty="0" smtClean="0"/>
              <a:t>атак</a:t>
            </a:r>
            <a:r>
              <a:rPr lang="en-US" dirty="0" smtClean="0"/>
              <a:t> 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атаки с использованием сканеров уязвимостей (от англ. </a:t>
            </a:r>
            <a:r>
              <a:rPr lang="ru-RU" dirty="0" err="1"/>
              <a:t>vulnerability</a:t>
            </a:r>
            <a:r>
              <a:rPr lang="ru-RU" dirty="0"/>
              <a:t> </a:t>
            </a:r>
            <a:r>
              <a:rPr lang="ru-RU" dirty="0" err="1"/>
              <a:t>scanners</a:t>
            </a:r>
            <a:r>
              <a:rPr lang="ru-RU" dirty="0"/>
              <a:t>) — тип атак, основанных на использовании сканеров уязвимостей — программ, осуществляющих поиск уязвимостей на узлах сети, которые в дальнейшем могут быть применены для реализации сетевых атак; </a:t>
            </a:r>
            <a:endParaRPr lang="ru-RU" dirty="0" smtClean="0"/>
          </a:p>
          <a:p>
            <a:pPr lvl="1"/>
            <a:r>
              <a:rPr lang="ru-RU" dirty="0"/>
              <a:t>атаки с использованием взломщиков паролей (от англ. </a:t>
            </a:r>
            <a:r>
              <a:rPr lang="ru-RU" dirty="0" err="1"/>
              <a:t>password</a:t>
            </a:r>
            <a:r>
              <a:rPr lang="ru-RU" dirty="0"/>
              <a:t> </a:t>
            </a:r>
            <a:r>
              <a:rPr lang="ru-RU" dirty="0" err="1"/>
              <a:t>crackers</a:t>
            </a:r>
            <a:r>
              <a:rPr lang="ru-RU" dirty="0"/>
              <a:t>) — это тип атак, которые основаны на использовании взломщиков паролей — программ, подбирающих пароли пользователей</a:t>
            </a:r>
            <a:r>
              <a:rPr lang="ru-RU" dirty="0" smtClean="0"/>
              <a:t>;</a:t>
            </a:r>
          </a:p>
          <a:p>
            <a:pPr lvl="1"/>
            <a:r>
              <a:rPr lang="ru-RU" dirty="0"/>
              <a:t>атаки с использованием анализаторов протоколов (от англ. </a:t>
            </a:r>
            <a:r>
              <a:rPr lang="ru-RU" dirty="0" err="1"/>
              <a:t>sniffers</a:t>
            </a:r>
            <a:r>
              <a:rPr lang="ru-RU" dirty="0"/>
              <a:t>) — это тип атак, основанных на использовании анализаторов протоколов — программах, "прослушивающих сетевой трафик. С их помощью можно автоматизировать поиск в сетевом трафике такой информации, как идентификаторы и пароли пользователей, информацию о кредитных картах и т. д.</a:t>
            </a:r>
          </a:p>
        </p:txBody>
      </p:sp>
    </p:spTree>
    <p:extLst>
      <p:ext uri="{BB962C8B-B14F-4D97-AF65-F5344CB8AC3E}">
        <p14:creationId xmlns:p14="http://schemas.microsoft.com/office/powerpoint/2010/main" val="50264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по типу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сбор</a:t>
            </a:r>
            <a:r>
              <a:rPr lang="en-US" dirty="0"/>
              <a:t> </a:t>
            </a:r>
            <a:r>
              <a:rPr lang="en-US" dirty="0" err="1"/>
              <a:t>информации</a:t>
            </a:r>
            <a:r>
              <a:rPr lang="en-US" dirty="0"/>
              <a:t> (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англ</a:t>
            </a:r>
            <a:r>
              <a:rPr lang="en-US" dirty="0"/>
              <a:t>. information gathering);</a:t>
            </a:r>
          </a:p>
          <a:p>
            <a:pPr lvl="1"/>
            <a:r>
              <a:rPr lang="ru-RU" dirty="0"/>
              <a:t>попытки несанкционированного доступа (от англ. </a:t>
            </a:r>
            <a:r>
              <a:rPr lang="ru-RU" dirty="0" err="1"/>
              <a:t>unauthorized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attempts</a:t>
            </a:r>
            <a:r>
              <a:rPr lang="ru-RU" dirty="0"/>
              <a:t>);</a:t>
            </a:r>
          </a:p>
          <a:p>
            <a:pPr lvl="1"/>
            <a:r>
              <a:rPr lang="ru-RU" dirty="0"/>
              <a:t>отказ в обслуживании (от англ. </a:t>
            </a:r>
            <a:r>
              <a:rPr lang="ru-RU" dirty="0" err="1"/>
              <a:t>denial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service</a:t>
            </a:r>
            <a:r>
              <a:rPr lang="ru-RU" dirty="0"/>
              <a:t>);</a:t>
            </a:r>
          </a:p>
          <a:p>
            <a:pPr lvl="1"/>
            <a:r>
              <a:rPr lang="ru-RU" dirty="0"/>
              <a:t>подозрительная активность (от англ. </a:t>
            </a:r>
            <a:r>
              <a:rPr lang="ru-RU" dirty="0" err="1"/>
              <a:t>suspicious</a:t>
            </a:r>
            <a:r>
              <a:rPr lang="ru-RU" dirty="0"/>
              <a:t> </a:t>
            </a:r>
            <a:r>
              <a:rPr lang="ru-RU" dirty="0" err="1"/>
              <a:t>activity</a:t>
            </a:r>
            <a:r>
              <a:rPr lang="ru-RU" dirty="0"/>
              <a:t>);</a:t>
            </a:r>
          </a:p>
          <a:p>
            <a:pPr lvl="1"/>
            <a:r>
              <a:rPr lang="ru-RU" dirty="0"/>
              <a:t>системные атаки (от англ.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attack</a:t>
            </a:r>
            <a:r>
              <a:rPr lang="ru-RU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919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по степени риска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высокий (</a:t>
            </a:r>
            <a:r>
              <a:rPr lang="ru-RU" dirty="0" err="1"/>
              <a:t>High</a:t>
            </a:r>
            <a:r>
              <a:rPr lang="ru-RU" dirty="0"/>
              <a:t>) — атаки, успешная реализация которых позволяет атакующему немедленно получить доступ к машине, получить права администратора или обойти межсетевые экраны (например, атака, основанная на использовании ошибки в ПО </a:t>
            </a:r>
            <a:r>
              <a:rPr lang="ru-RU" dirty="0" err="1"/>
              <a:t>Sendmail</a:t>
            </a:r>
            <a:r>
              <a:rPr lang="ru-RU" dirty="0"/>
              <a:t> версии 8.6.5, позволяет атакующему исполнять любую команду на сервере</a:t>
            </a:r>
            <a:r>
              <a:rPr lang="ru-RU" dirty="0" smtClean="0"/>
              <a:t>);</a:t>
            </a:r>
            <a:endParaRPr lang="ru-RU" dirty="0"/>
          </a:p>
          <a:p>
            <a:pPr lvl="1"/>
            <a:r>
              <a:rPr lang="ru-RU" dirty="0"/>
              <a:t>средний (</a:t>
            </a:r>
            <a:r>
              <a:rPr lang="ru-RU" dirty="0" err="1"/>
              <a:t>Medium</a:t>
            </a:r>
            <a:r>
              <a:rPr lang="ru-RU" dirty="0"/>
              <a:t>) — атаки, успешная реализация которых потенциально может дать атакующему доступ к машине. Например, ошибки в сервере NIS, позволяющие атакующему получить файл с гостевым паролем</a:t>
            </a:r>
            <a:r>
              <a:rPr lang="ru-RU" dirty="0" smtClean="0"/>
              <a:t>;</a:t>
            </a:r>
          </a:p>
          <a:p>
            <a:pPr lvl="1"/>
            <a:r>
              <a:rPr lang="ru-RU" dirty="0"/>
              <a:t>низкий (</a:t>
            </a:r>
            <a:r>
              <a:rPr lang="ru-RU" dirty="0" err="1"/>
              <a:t>Low</a:t>
            </a:r>
            <a:r>
              <a:rPr lang="ru-RU" dirty="0"/>
              <a:t>) — атаки, при успешной реализации которых атакующий может получить сведения, облегчающие ему задачу взлома данной машины. Например, используя сервис </a:t>
            </a:r>
            <a:r>
              <a:rPr lang="ru-RU" dirty="0" err="1"/>
              <a:t>finger</a:t>
            </a:r>
            <a:r>
              <a:rPr lang="ru-RU" dirty="0"/>
              <a:t>, атакующий может определить список пользователей сервера и, используя атаку по словарю, попытаться получить доступ к машине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24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DMZ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Сегмент сети, содержащий общедоступные сервисы и отделяющий их от частных. В качестве общедоступного может выступать, например, веб-сервис: обеспечивающий его сервер, который физически размещён в локальной сети (</a:t>
            </a:r>
            <a:r>
              <a:rPr lang="ru-RU" dirty="0" err="1"/>
              <a:t>Интранет</a:t>
            </a:r>
            <a:r>
              <a:rPr lang="ru-RU" dirty="0"/>
              <a:t>), должен отвечать на любые запросы из внешней сети (Интернет), при этом другие локальные ресурсы (например, файловые серверы, рабочие станции) необходимо изолировать от внешнего доступа</a:t>
            </a:r>
            <a:r>
              <a:rPr lang="ru-RU" dirty="0" smtClean="0"/>
              <a:t>.</a:t>
            </a:r>
          </a:p>
          <a:p>
            <a:pPr lvl="1"/>
            <a:r>
              <a:rPr lang="ru-RU"/>
              <a:t>Цель ДМЗ — добавить дополнительный уровень безопасности в локальной сети, позволяющий минимизировать ущерб в случае атаки на один из общедоступных сервисов: внешний злоумышленник имеет прямой доступ только к оборудованию </a:t>
            </a:r>
            <a:r>
              <a:rPr lang="ru-RU"/>
              <a:t>в </a:t>
            </a:r>
            <a:r>
              <a:rPr lang="ru-RU" smtClean="0"/>
              <a:t>ДМЗ.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9203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Ретроспектива</Template>
  <TotalTime>79</TotalTime>
  <Words>641</Words>
  <Application>Microsoft Macintosh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Ретроспектива</vt:lpstr>
      <vt:lpstr>Специфические особенности защиты информации в сетях</vt:lpstr>
      <vt:lpstr>Интерсеть</vt:lpstr>
      <vt:lpstr>Классификация компьютерных атак (1)</vt:lpstr>
      <vt:lpstr>Классификация компьютерных атак (2)</vt:lpstr>
      <vt:lpstr>Классификация по типу</vt:lpstr>
      <vt:lpstr>Классификация по степени риска</vt:lpstr>
      <vt:lpstr>DMZ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Специфические особенности защиты информации в сетях</dc:title>
  <dc:creator>Максим Смирнов</dc:creator>
  <cp:lastModifiedBy>Максим Смирнов</cp:lastModifiedBy>
  <cp:revision>4</cp:revision>
  <dcterms:created xsi:type="dcterms:W3CDTF">2017-05-21T16:03:34Z</dcterms:created>
  <dcterms:modified xsi:type="dcterms:W3CDTF">2017-05-21T17:23:00Z</dcterms:modified>
</cp:coreProperties>
</file>