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3BA46-FF01-CD48-81E1-5C5F1AF424BF}" type="datetimeFigureOut">
              <a:rPr lang="ru-RU" smtClean="0"/>
              <a:t>05.11.2017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0EF72-3112-0248-9A81-FCB708676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08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Художественная культура Средневековья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Романский и готический стили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" r="17507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AA6468-80AC-4DDF-9CFB-C7A9507E2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AB900CC-5074-4746-A1A4-AF640455B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Романский стиль</a:t>
            </a:r>
          </a:p>
        </p:txBody>
      </p:sp>
    </p:spTree>
    <p:extLst>
      <p:ext uri="{BB962C8B-B14F-4D97-AF65-F5344CB8AC3E}">
        <p14:creationId xmlns:p14="http://schemas.microsoft.com/office/powerpoint/2010/main" val="14503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Охватывает период с </a:t>
            </a:r>
            <a:r>
              <a:rPr lang="ru-RU" dirty="0" err="1"/>
              <a:t>X</a:t>
            </a:r>
            <a:r>
              <a:rPr lang="ru-RU" dirty="0"/>
              <a:t> по XII </a:t>
            </a:r>
            <a:r>
              <a:rPr lang="ru-RU" dirty="0" smtClean="0"/>
              <a:t>века</a:t>
            </a:r>
          </a:p>
          <a:p>
            <a:pPr lvl="1"/>
            <a:r>
              <a:rPr lang="ru-RU" dirty="0" smtClean="0"/>
              <a:t>Термин </a:t>
            </a:r>
            <a:r>
              <a:rPr lang="ru-RU" dirty="0"/>
              <a:t>происходит от слова «рома» - «римский» </a:t>
            </a:r>
            <a:endParaRPr lang="ru-RU" dirty="0" smtClean="0"/>
          </a:p>
          <a:p>
            <a:pPr lvl="1"/>
            <a:r>
              <a:rPr lang="ru-RU" dirty="0" smtClean="0"/>
              <a:t>Предпосылкой </a:t>
            </a:r>
            <a:r>
              <a:rPr lang="ru-RU" dirty="0"/>
              <a:t>появления романского стиля архитектуры стала разобщенность феодализма на территории Западной Европы, когда феодалы старались присвоить себе чужие земли, и власть была децентрализована </a:t>
            </a:r>
            <a:endParaRPr lang="ru-RU" dirty="0" smtClean="0"/>
          </a:p>
          <a:p>
            <a:pPr lvl="1"/>
            <a:r>
              <a:rPr lang="ru-RU" dirty="0" smtClean="0"/>
              <a:t>Романский </a:t>
            </a:r>
            <a:r>
              <a:rPr lang="ru-RU" dirty="0"/>
              <a:t>стиль признан общеевропейским благодаря массивности и основательности при строительстве архитектурных построек</a:t>
            </a:r>
          </a:p>
        </p:txBody>
      </p:sp>
    </p:spTree>
    <p:extLst>
      <p:ext uri="{BB962C8B-B14F-4D97-AF65-F5344CB8AC3E}">
        <p14:creationId xmlns:p14="http://schemas.microsoft.com/office/powerpoint/2010/main" val="77157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При сооружении замка в романском стиле руководствовались прежде всего соображениями прочности и мощности построек при набегах и нападениях, внешняя неприглядность при этом роли особой не играла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Замок в романском стиле создавался как подобие крепости, оттого и преобладание в архитектуре масштабности и основательности. </a:t>
            </a:r>
            <a:endParaRPr lang="ru-RU" dirty="0" smtClean="0"/>
          </a:p>
          <a:p>
            <a:pPr lvl="1"/>
            <a:r>
              <a:rPr lang="ru-RU" dirty="0" smtClean="0"/>
              <a:t>Лаконичность</a:t>
            </a:r>
            <a:r>
              <a:rPr lang="ru-RU" dirty="0"/>
              <a:t>, незамысловатость форм, массивные размеры, преобладание горизонтальных линий над вертикальными </a:t>
            </a:r>
            <a:r>
              <a:rPr lang="ru-RU" dirty="0" smtClean="0"/>
              <a:t>- все </a:t>
            </a:r>
            <a:r>
              <a:rPr lang="ru-RU" dirty="0"/>
              <a:t>это является составными частями романского стиля в архитектуре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Другое название: «стиль полукруглой арки»</a:t>
            </a:r>
            <a:endParaRPr lang="en-US" dirty="0" smtClean="0"/>
          </a:p>
          <a:p>
            <a:pPr lvl="1"/>
            <a:r>
              <a:rPr lang="ru-RU" dirty="0"/>
              <a:t>Наиболее яркое выражение романский стиль получил в соборах и монастырях, в сооружениях светского характера данный стиль практически не </a:t>
            </a:r>
            <a:r>
              <a:rPr lang="ru-RU" dirty="0" smtClean="0"/>
              <a:t>встречается</a:t>
            </a:r>
          </a:p>
        </p:txBody>
      </p:sp>
    </p:spTree>
    <p:extLst>
      <p:ext uri="{BB962C8B-B14F-4D97-AF65-F5344CB8AC3E}">
        <p14:creationId xmlns:p14="http://schemas.microsoft.com/office/powerpoint/2010/main" val="172958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/>
              <a:t>центральной части крепости романской эпохи располагался донжон или дом-башня феодала. </a:t>
            </a:r>
            <a:endParaRPr lang="ru-RU" dirty="0" smtClean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этаже донжона находились хозяйственные </a:t>
            </a:r>
            <a:r>
              <a:rPr lang="ru-RU" dirty="0" smtClean="0"/>
              <a:t>помещения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 втором - парадные помещения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 третьем - спальни хозяев</a:t>
            </a:r>
          </a:p>
          <a:p>
            <a:pPr lvl="1"/>
            <a:r>
              <a:rPr lang="ru-RU" dirty="0" smtClean="0"/>
              <a:t>Четвертый </a:t>
            </a:r>
            <a:r>
              <a:rPr lang="ru-RU" dirty="0"/>
              <a:t>этаж обычно занимала прислуга и охрана </a:t>
            </a:r>
            <a:r>
              <a:rPr lang="ru-RU" dirty="0" smtClean="0"/>
              <a:t>замка</a:t>
            </a:r>
          </a:p>
          <a:p>
            <a:pPr lvl="1"/>
            <a:r>
              <a:rPr lang="ru-RU" dirty="0"/>
              <a:t>Замки старались сооружать в малодоступном </a:t>
            </a:r>
            <a:r>
              <a:rPr lang="ru-RU" dirty="0" smtClean="0"/>
              <a:t>месте</a:t>
            </a:r>
          </a:p>
          <a:p>
            <a:pPr lvl="1"/>
            <a:r>
              <a:rPr lang="ru-RU" dirty="0" smtClean="0"/>
              <a:t>Для </a:t>
            </a:r>
            <a:r>
              <a:rPr lang="ru-RU" dirty="0"/>
              <a:t>защиты и безопасности крепость была ограждена высокой каменной стеной и </a:t>
            </a:r>
            <a:r>
              <a:rPr lang="ru-RU" dirty="0" smtClean="0"/>
              <a:t>рвом</a:t>
            </a:r>
          </a:p>
          <a:p>
            <a:pPr lvl="1"/>
            <a:r>
              <a:rPr lang="ru-RU" dirty="0" smtClean="0"/>
              <a:t>Для </a:t>
            </a:r>
            <a:r>
              <a:rPr lang="ru-RU" dirty="0"/>
              <a:t>коммуникации с внешним миром жителями использовался подъемный мост.</a:t>
            </a:r>
          </a:p>
        </p:txBody>
      </p:sp>
    </p:spTree>
    <p:extLst>
      <p:ext uri="{BB962C8B-B14F-4D97-AF65-F5344CB8AC3E}">
        <p14:creationId xmlns:p14="http://schemas.microsoft.com/office/powerpoint/2010/main" val="445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7" b="12134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AA6468-80AC-4DDF-9CFB-C7A9507E2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AB900CC-5074-4746-A1A4-AF640455B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Готический стиль</a:t>
            </a:r>
          </a:p>
        </p:txBody>
      </p:sp>
    </p:spTree>
    <p:extLst>
      <p:ext uri="{BB962C8B-B14F-4D97-AF65-F5344CB8AC3E}">
        <p14:creationId xmlns:p14="http://schemas.microsoft.com/office/powerpoint/2010/main" val="8809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Просуществовал </a:t>
            </a:r>
            <a:r>
              <a:rPr lang="ru-RU" dirty="0"/>
              <a:t>с XII по XIV </a:t>
            </a:r>
            <a:r>
              <a:rPr lang="ru-RU" dirty="0" smtClean="0"/>
              <a:t>век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отличие от романского стиля готический имеет более светский </a:t>
            </a:r>
            <a:r>
              <a:rPr lang="ru-RU" dirty="0" smtClean="0"/>
              <a:t>характер</a:t>
            </a:r>
          </a:p>
          <a:p>
            <a:pPr lvl="1"/>
            <a:r>
              <a:rPr lang="ru-RU" dirty="0" smtClean="0"/>
              <a:t>Готический </a:t>
            </a:r>
            <a:r>
              <a:rPr lang="ru-RU" dirty="0"/>
              <a:t>стиль нашел отражение в архитектуре храмов, соборов, церквей, </a:t>
            </a:r>
            <a:r>
              <a:rPr lang="ru-RU" dirty="0" smtClean="0"/>
              <a:t>монастырей</a:t>
            </a:r>
            <a:endParaRPr lang="en-US" dirty="0" smtClean="0"/>
          </a:p>
          <a:p>
            <a:pPr lvl="1"/>
            <a:r>
              <a:rPr lang="ru-RU" dirty="0" smtClean="0"/>
              <a:t>Основан </a:t>
            </a:r>
            <a:r>
              <a:rPr lang="ru-RU" dirty="0"/>
              <a:t>на бургундской </a:t>
            </a:r>
            <a:r>
              <a:rPr lang="ru-RU" dirty="0" smtClean="0"/>
              <a:t>архитектуре</a:t>
            </a:r>
          </a:p>
          <a:p>
            <a:pPr lvl="1"/>
            <a:r>
              <a:rPr lang="ru-RU" dirty="0"/>
              <a:t>Считается, что первым название «готика» употребил Джорджо Вазари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53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EE378F3-9642-471B-8215-AA32884221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41" y="630202"/>
            <a:ext cx="3010934" cy="55758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6405F82-F7FB-4124-AE2B-3D69A007C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AAE29FD-C3A6-46E4-BF94-132A4C4EE2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 lvl="1"/>
            <a:r>
              <a:rPr lang="ru-RU">
                <a:solidFill>
                  <a:srgbClr val="FFFFFF"/>
                </a:solidFill>
              </a:rPr>
              <a:t>Свод сооружений имеет крестовую форму и опирается на прочный «скелет»</a:t>
            </a:r>
          </a:p>
          <a:p>
            <a:pPr lvl="1"/>
            <a:r>
              <a:rPr lang="ru-RU">
                <a:solidFill>
                  <a:srgbClr val="FFFFFF"/>
                </a:solidFill>
              </a:rPr>
              <a:t>Основой сводчатой конструкции являются ребра – нервюры</a:t>
            </a:r>
          </a:p>
          <a:p>
            <a:pPr lvl="1"/>
            <a:r>
              <a:rPr lang="ru-RU">
                <a:solidFill>
                  <a:srgbClr val="FFFFFF"/>
                </a:solidFill>
              </a:rPr>
              <a:t>Скульптура становится неотъемлемой частью собора</a:t>
            </a:r>
          </a:p>
          <a:p>
            <a:pPr lvl="1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3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А</a:t>
            </a:r>
            <a:r>
              <a:rPr lang="ru-RU" dirty="0" smtClean="0"/>
              <a:t>рки </a:t>
            </a:r>
            <a:r>
              <a:rPr lang="ru-RU" dirty="0"/>
              <a:t>с заострённым </a:t>
            </a:r>
            <a:r>
              <a:rPr lang="ru-RU" dirty="0" smtClean="0"/>
              <a:t>верхом</a:t>
            </a:r>
          </a:p>
          <a:p>
            <a:pPr lvl="1"/>
            <a:r>
              <a:rPr lang="ru-RU" dirty="0" smtClean="0"/>
              <a:t>У</a:t>
            </a:r>
            <a:r>
              <a:rPr lang="ru-RU" dirty="0"/>
              <a:t>зкие и высокие башни и </a:t>
            </a:r>
            <a:r>
              <a:rPr lang="ru-RU" dirty="0" smtClean="0"/>
              <a:t>колонны</a:t>
            </a:r>
          </a:p>
          <a:p>
            <a:pPr lvl="1"/>
            <a:r>
              <a:rPr lang="ru-RU" dirty="0" smtClean="0"/>
              <a:t>Б</a:t>
            </a:r>
            <a:r>
              <a:rPr lang="ru-RU" dirty="0"/>
              <a:t>огато украшенный фасад с резными </a:t>
            </a:r>
            <a:r>
              <a:rPr lang="ru-RU" dirty="0" smtClean="0"/>
              <a:t>деталями</a:t>
            </a:r>
          </a:p>
          <a:p>
            <a:pPr lvl="1"/>
            <a:r>
              <a:rPr lang="ru-RU" dirty="0" smtClean="0"/>
              <a:t>М</a:t>
            </a:r>
            <a:r>
              <a:rPr lang="ru-RU" dirty="0"/>
              <a:t>ногоцветные витражные стрельчатые окна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8193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325</Words>
  <Application>Microsoft Macintosh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Ретроспектива</vt:lpstr>
      <vt:lpstr>Художественная культура Средневековья</vt:lpstr>
      <vt:lpstr>Романский стиль</vt:lpstr>
      <vt:lpstr>Общие сведения</vt:lpstr>
      <vt:lpstr>Особенности</vt:lpstr>
      <vt:lpstr>Проектирование</vt:lpstr>
      <vt:lpstr>Готический стиль</vt:lpstr>
      <vt:lpstr>Общие сведения</vt:lpstr>
      <vt:lpstr>Особенности</vt:lpstr>
      <vt:lpstr>Проектирование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Художественная культура Средневековья</dc:title>
  <dc:creator>Максим Смирнов</dc:creator>
  <cp:lastModifiedBy>Максим Смирнов</cp:lastModifiedBy>
  <cp:revision>6</cp:revision>
  <dcterms:created xsi:type="dcterms:W3CDTF">2017-11-05T12:03:56Z</dcterms:created>
  <dcterms:modified xsi:type="dcterms:W3CDTF">2017-11-05T12:48:33Z</dcterms:modified>
</cp:coreProperties>
</file>