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2"/>
    <p:restoredTop sz="94643"/>
  </p:normalViewPr>
  <p:slideViewPr>
    <p:cSldViewPr snapToGrid="0" snapToObjects="1">
      <p:cViewPr varScale="1">
        <p:scale>
          <a:sx n="134" d="100"/>
          <a:sy n="134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78947-CD3E-8C48-8EDB-18FB9B19E391}" type="datetimeFigureOut">
              <a:rPr lang="ru-RU" smtClean="0"/>
              <a:t>15.10.2017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94167-2233-FE4B-B7A5-E25B8AD38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753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Болонье со второй половины XI века в школах преподавали свободные искусства, в особенности – логику и риторику, понимаемую как искусство судебного красноречия. Вскоре некоторые школы начали специализироваться на преподавании права: школа полулегендарного магистра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Пепо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его преемника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Вернерия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Последний был советником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маркграфини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Матильды Тосканской, подарившей болонским магистрам старую рукопись «Дигест» Юстиниана. Согласование между собой разных частей этого римского правового источника, а, главное – их комментирование (составление глосс), разрешение внутренних противоречий при помощи формальной логики Аристотеля и стало главным предметом деятельности болонских юристов – преподавателей права и советников правителей. Ученики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Ирнерия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так называемые «четыре доктора» завершили складывание системы преподавания права к середине XII в. Болонья стала прославленным центром науки и образования –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Studia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но говорить об университете еще было рано.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94167-2233-FE4B-B7A5-E25B8AD3862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530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Левом берегу Парижа, на холме, располагалось древнее аббатство Святой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Женевьевы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считавшейся покровительницей Парижа. Слава аббатства была настолько велика, что Римский Папа, посетивший Париж в 1107 г., в знак уважения к святой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Женевьеве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в благодарность за прекрасный прием даровал этой обители полную независимость от епископа Парижского. Это означало, что аббат считался своего рода «маленьким епископом» на территории, подвластной аббатству, и, следовательно, мог и выдавать право преподавания на своих землях. Этим и воспользовался Абеляр, которого считают одним из основателей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Парижского университета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конфликтовавший с парижскими церковными властями, и многие другие преподаватели. Впрочем, аббат Святой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Женевьевы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 только выдавал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лиценции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другим, но и сам организовал неплохую школу в стенах монастыря. Поэтому если еще в начале столетия Левый берег был в основном покрыт садами и виноградниками, то к середине века жизнь здесь все более напоминала городскую, во многом благодаря многочисленным школам, где преподавали «свободные искусства», важнейшим из которых считали логику.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Ситэ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близ епископского дворца, располагались школы теологов, а соединявший остров с Левым берегом Малый мост был застроен домами, где помещались медицинские школы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94167-2233-FE4B-B7A5-E25B8AD3862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536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отличие от ряда европейских стран, например от Италии, где инициатива создания университетов принадлежала в первую очередь городам, первый испанский университет обязан своим рождением королевской власти. В 1218 году король Леона Альфонс IX, осознав потребность государства в образованных людях, объединил в Универсальную школу сеть учебных заведений Саламанки, занимавшихся в основном изучением Священного Писания и канонического права. Королевский указ привлек в Саламанку ученых со всей Испании, а также из Италии и Франции. Способствовала созданию вуза и католическая церковь. К тому же без папской буллы не было статуса университета, то есть </a:t>
            </a:r>
            <a:r>
              <a:rPr lang="ru-RU" dirty="0" err="1" smtClean="0"/>
              <a:t>Estudios</a:t>
            </a:r>
            <a:r>
              <a:rPr lang="ru-RU" dirty="0" smtClean="0"/>
              <a:t> </a:t>
            </a:r>
            <a:r>
              <a:rPr lang="ru-RU" dirty="0" err="1" smtClean="0"/>
              <a:t>Generales</a:t>
            </a:r>
            <a:r>
              <a:rPr lang="ru-RU" dirty="0" smtClean="0"/>
              <a:t> (всеобщее обучение). С самого начала большинство профессоров и студентов принадлежали клиру.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94167-2233-FE4B-B7A5-E25B8AD3862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763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Основан преподавателями и студентами, оставившими Болонский университет из-за конфликта с начальством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(!)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Средние века в Падуе учились студенты со всей Европы, разделённые на «нации» (землячества) по месту происхождения. С 1339 по 1813 годы разделён на две организации —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Universitas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Iuristarum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где преподавалось гражданское и каноническое право и богословие,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Universitas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Artistarum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где преподавались астрономия, диалектика, философия, грамматика, медицина и риторика.</a:t>
            </a:r>
          </a:p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Падуанский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университет стал одним из центров науки (астрономия, медицина, право) эпохи Возрождения, ему покровительствовала Венецианская республика, обеспечивавшая дух независимости от схоластической догматики и влияний Рима. Здесь учились или работали такие деятели первой величины Возрождения и раннего Нового времени, как Пико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делла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Мирандола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Николай Кузанский, Коперник, один из основателей итальянского литературного языка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Пьетро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Бембо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Торквато Тассо, Галилей, Везалий, белорусский первопечатник Франциск Скорина. В 1678 году степень доктора философии впервые в мире получила женщина — Елена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Корнаро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Пископия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начале XVIII века доктором медицины и философии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Падуанского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университета был Пётр Васильевич Постников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ок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1670 —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ок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1730).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94167-2233-FE4B-B7A5-E25B8AD3862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210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Члены многих монашеских орденов — доминиканцы, францисканцы, кармелиты, августинцы, — обосновались в Оксфорде в середине XIII века; они оказывали влияние и поддерживали студенческие дома</a:t>
            </a:r>
            <a:r>
              <a:rPr lang="en-US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94167-2233-FE4B-B7A5-E25B8AD3862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418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Кембридже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групу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выходцев из Оксфорда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приютила церковь Святого Петра. Они остепенились и обустроились, после чего вернулись к учебе. Новая академическая община требовала новое здание, которое приказал построить епископ Йельский Хью де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Балшем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Впоследствии колледж Святого Петра стал первым из 31 колледжа Кембриджского университета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A94167-2233-FE4B-B7A5-E25B8AD3862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007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.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. загол.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Чтобы добавить рисунок, перетащите его в заполнитель или щелкните значок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ox.ac.uk/about/organisation/history)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000" dirty="0"/>
              <a:t>Образование в Средние века. Первые университеты в Западной </a:t>
            </a:r>
            <a:r>
              <a:rPr lang="ru-RU" sz="6000" dirty="0" smtClean="0"/>
              <a:t>Европе</a:t>
            </a:r>
            <a:r>
              <a:rPr lang="en-US" sz="6000" dirty="0"/>
              <a:t>.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Максим </a:t>
            </a:r>
            <a:r>
              <a:rPr lang="ru-RU" dirty="0" err="1" smtClean="0"/>
              <a:t>смирнов</a:t>
            </a:r>
            <a:r>
              <a:rPr lang="ru-RU" dirty="0" smtClean="0"/>
              <a:t>, группа </a:t>
            </a:r>
            <a:r>
              <a:rPr lang="en-US" dirty="0" smtClean="0"/>
              <a:t>N3264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067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5C8D2C1-DA83-420D-9635-D52CE066B5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34F74C9-6A0B-409E-AD1C-45B58BE91B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F5486A9D-1265-4B57-91E6-68E666B978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9" r="2" b="2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90AA6468-80AC-4DDF-9CFB-C7A9507E20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4AB900CC-5074-4746-A1A4-AF640455BD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>
                <a:solidFill>
                  <a:srgbClr val="FFFFFF"/>
                </a:solidFill>
              </a:rPr>
              <a:t>Оксфордский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университет</a:t>
            </a:r>
            <a:endParaRPr lang="en-US" sz="4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653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Оксфордский </a:t>
            </a:r>
            <a:r>
              <a:rPr lang="ru-RU" dirty="0" smtClean="0"/>
              <a:t>университет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Старейшие университет англоговорящего мира</a:t>
            </a:r>
            <a:endParaRPr lang="en-US" dirty="0" smtClean="0"/>
          </a:p>
          <a:p>
            <a:pPr lvl="1"/>
            <a:r>
              <a:rPr lang="ru-RU" dirty="0" smtClean="0"/>
              <a:t>Точная </a:t>
            </a:r>
            <a:r>
              <a:rPr lang="ru-RU" dirty="0"/>
              <a:t>дата основания университета неизвестна, имеются сведения, что преподавание там велось уже с 1096 </a:t>
            </a:r>
            <a:r>
              <a:rPr lang="ru-RU" dirty="0" smtClean="0"/>
              <a:t>года</a:t>
            </a:r>
            <a:endParaRPr lang="en-US" dirty="0" smtClean="0"/>
          </a:p>
          <a:p>
            <a:pPr lvl="1"/>
            <a:r>
              <a:rPr lang="ru-RU" dirty="0"/>
              <a:t>Второй точкой отсчета считают 1167 год, когда Генрих II запретил английским студентам поступать в Парижский университет, в связи с чем многие были </a:t>
            </a:r>
            <a:r>
              <a:rPr lang="ru-RU" dirty="0" smtClean="0"/>
              <a:t>вынуждены поселиться </a:t>
            </a:r>
            <a:r>
              <a:rPr lang="ru-RU" dirty="0"/>
              <a:t>в </a:t>
            </a:r>
            <a:r>
              <a:rPr lang="ru-RU" dirty="0" smtClean="0"/>
              <a:t>Оксфорде</a:t>
            </a:r>
          </a:p>
          <a:p>
            <a:pPr lvl="1"/>
            <a:r>
              <a:rPr lang="ru-RU" dirty="0"/>
              <a:t>В Средние века в университете обучались только священнослужители, которые зачастую были очень </a:t>
            </a:r>
            <a:r>
              <a:rPr lang="ru-RU" dirty="0" smtClean="0"/>
              <a:t>бедны</a:t>
            </a:r>
          </a:p>
          <a:p>
            <a:pPr lvl="1"/>
            <a:r>
              <a:rPr lang="ru-RU" dirty="0"/>
              <a:t>При поступлении в университет каждый студент должен пройти обряд </a:t>
            </a:r>
            <a:r>
              <a:rPr lang="ru-RU" dirty="0" err="1"/>
              <a:t>матрикуляции</a:t>
            </a:r>
            <a:r>
              <a:rPr lang="ru-RU" dirty="0"/>
              <a:t>, который заключается в произношении клятвы студента на латыни перед канцлерами </a:t>
            </a:r>
            <a:r>
              <a:rPr lang="ru-RU" dirty="0" smtClean="0"/>
              <a:t>университета</a:t>
            </a:r>
          </a:p>
          <a:p>
            <a:pPr lvl="1"/>
            <a:r>
              <a:rPr lang="ru-RU" dirty="0"/>
              <a:t>На выпускном </a:t>
            </a:r>
            <a:r>
              <a:rPr lang="ru-RU" dirty="0" smtClean="0"/>
              <a:t> вечере студент </a:t>
            </a:r>
            <a:r>
              <a:rPr lang="ru-RU" dirty="0"/>
              <a:t>также произносит клятву на латыни и меняет свою старую мантию на новую, соответствующую полученной им ученой </a:t>
            </a:r>
            <a:r>
              <a:rPr lang="ru-RU" dirty="0" smtClean="0"/>
              <a:t>степени</a:t>
            </a:r>
          </a:p>
          <a:p>
            <a:pPr lvl="1"/>
            <a:r>
              <a:rPr lang="ru-RU" dirty="0"/>
              <a:t>Обе церемонии проводятся в </a:t>
            </a:r>
            <a:r>
              <a:rPr lang="ru-RU" dirty="0" err="1"/>
              <a:t>Шелдонианском</a:t>
            </a:r>
            <a:r>
              <a:rPr lang="ru-RU" dirty="0"/>
              <a:t> театре, построенном в XVII веке знаменитым британским архитектором Кристофером </a:t>
            </a:r>
            <a:r>
              <a:rPr lang="ru-RU" dirty="0" err="1"/>
              <a:t>Реном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6048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5C8D2C1-DA83-420D-9635-D52CE066B5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34F74C9-6A0B-409E-AD1C-45B58BE91B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F5486A9D-1265-4B57-91E6-68E666B978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3" r="1584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90AA6468-80AC-4DDF-9CFB-C7A9507E20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4AB900CC-5074-4746-A1A4-AF640455BD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0080"/>
            <a:ext cx="3810000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 err="1" smtClean="0">
                <a:solidFill>
                  <a:srgbClr val="FFFFFF"/>
                </a:solidFill>
              </a:rPr>
              <a:t>Кембриджский</a:t>
            </a:r>
            <a:r>
              <a:rPr lang="en-US" sz="4400" dirty="0" smtClean="0">
                <a:solidFill>
                  <a:srgbClr val="FFFFFF"/>
                </a:solidFill>
              </a:rPr>
              <a:t> </a:t>
            </a:r>
            <a:br>
              <a:rPr lang="en-US" sz="4400" dirty="0" smtClean="0">
                <a:solidFill>
                  <a:srgbClr val="FFFFFF"/>
                </a:solidFill>
              </a:rPr>
            </a:br>
            <a:r>
              <a:rPr lang="en-US" sz="4400" dirty="0" err="1" smtClean="0">
                <a:solidFill>
                  <a:srgbClr val="FFFFFF"/>
                </a:solidFill>
              </a:rPr>
              <a:t>университет</a:t>
            </a:r>
            <a:endParaRPr lang="en-US" sz="4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523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Кембриджский </a:t>
            </a:r>
            <a:r>
              <a:rPr lang="ru-RU" dirty="0" smtClean="0"/>
              <a:t>университет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Создан </a:t>
            </a:r>
            <a:r>
              <a:rPr lang="ru-RU" dirty="0"/>
              <a:t>в 1209 году группой преподавателей и студентов, бежавших из Оксфорда из-за конфликта с местной </a:t>
            </a:r>
            <a:r>
              <a:rPr lang="ru-RU" dirty="0" smtClean="0"/>
              <a:t>общиной</a:t>
            </a:r>
          </a:p>
          <a:p>
            <a:pPr lvl="1"/>
            <a:r>
              <a:rPr lang="ru-RU" dirty="0"/>
              <a:t>В 1231 году студентов Кембриджа под свою опеку взял </a:t>
            </a:r>
            <a:r>
              <a:rPr lang="ru-RU" dirty="0" smtClean="0"/>
              <a:t>король </a:t>
            </a:r>
            <a:r>
              <a:rPr lang="ru-RU" dirty="0"/>
              <a:t>Генрих </a:t>
            </a:r>
            <a:r>
              <a:rPr lang="ru-RU" dirty="0" smtClean="0"/>
              <a:t>ІІІ</a:t>
            </a:r>
          </a:p>
          <a:p>
            <a:pPr lvl="1"/>
            <a:r>
              <a:rPr lang="ru-RU" dirty="0"/>
              <a:t>Я</a:t>
            </a:r>
            <a:r>
              <a:rPr lang="ru-RU" dirty="0" smtClean="0"/>
              <a:t>вляется </a:t>
            </a:r>
            <a:r>
              <a:rPr lang="ru-RU" dirty="0"/>
              <a:t>коллегиальным университетом, состоит из автономных колледжей, которые обладают собственным имуществом и </a:t>
            </a:r>
            <a:r>
              <a:rPr lang="ru-RU" dirty="0" smtClean="0"/>
              <a:t>доходами</a:t>
            </a:r>
          </a:p>
          <a:p>
            <a:pPr lvl="1"/>
            <a:r>
              <a:rPr lang="ru-RU" dirty="0"/>
              <a:t>Кембриджский университет имеет свою собственную конституцию, которая, конечно, не противоречит законам Соединенного Королевства, и законодательный орган </a:t>
            </a:r>
            <a:r>
              <a:rPr lang="ru-RU" dirty="0" err="1"/>
              <a:t>Regent</a:t>
            </a:r>
            <a:r>
              <a:rPr lang="ru-RU" dirty="0"/>
              <a:t> </a:t>
            </a:r>
            <a:r>
              <a:rPr lang="ru-RU" dirty="0" err="1" smtClean="0"/>
              <a:t>House</a:t>
            </a:r>
            <a:endParaRPr lang="ru-RU" dirty="0" smtClean="0"/>
          </a:p>
          <a:p>
            <a:pPr lvl="1"/>
            <a:r>
              <a:rPr lang="ru-RU" dirty="0"/>
              <a:t>Одной из самых знаменитых кембриджских традиция является традиция «деревянной ложки». Ее вручали студенту, получившему наименьший балл на финальных экзаменах</a:t>
            </a:r>
          </a:p>
        </p:txBody>
      </p:sp>
    </p:spTree>
    <p:extLst>
      <p:ext uri="{BB962C8B-B14F-4D97-AF65-F5344CB8AC3E}">
        <p14:creationId xmlns:p14="http://schemas.microsoft.com/office/powerpoint/2010/main" val="165273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Два из пяти старейших университетов были основаны в результате конфликта либо внутреннего, либо </a:t>
            </a:r>
            <a:r>
              <a:rPr lang="ru-RU" dirty="0" smtClean="0"/>
              <a:t>внешнего</a:t>
            </a:r>
            <a:endParaRPr lang="en-US" dirty="0"/>
          </a:p>
          <a:p>
            <a:pPr lvl="1"/>
            <a:r>
              <a:rPr lang="ru-RU" dirty="0" smtClean="0"/>
              <a:t>Между «конфликтными» университетами до сих пор продолжается острая конкуренция</a:t>
            </a:r>
            <a:endParaRPr lang="ru-RU" dirty="0" smtClean="0"/>
          </a:p>
          <a:p>
            <a:pPr lvl="1"/>
            <a:r>
              <a:rPr lang="ru-RU" dirty="0" smtClean="0"/>
              <a:t>Первоначально основными направлениями </a:t>
            </a:r>
            <a:r>
              <a:rPr lang="ru-RU" dirty="0" smtClean="0"/>
              <a:t>образования </a:t>
            </a:r>
            <a:r>
              <a:rPr lang="ru-RU" dirty="0" smtClean="0"/>
              <a:t>были</a:t>
            </a:r>
            <a:r>
              <a:rPr lang="ru-RU" dirty="0" smtClean="0"/>
              <a:t> </a:t>
            </a:r>
            <a:r>
              <a:rPr lang="ru-RU" dirty="0" smtClean="0"/>
              <a:t>богословие и </a:t>
            </a:r>
            <a:r>
              <a:rPr lang="ru-RU" dirty="0" smtClean="0"/>
              <a:t>право</a:t>
            </a:r>
          </a:p>
          <a:p>
            <a:pPr lvl="1"/>
            <a:r>
              <a:rPr lang="ru-RU" dirty="0" smtClean="0"/>
              <a:t>Большинство университетов были сформированы на базе богословских школ</a:t>
            </a:r>
          </a:p>
          <a:p>
            <a:pPr lvl="1"/>
            <a:r>
              <a:rPr lang="ru-RU" dirty="0" smtClean="0"/>
              <a:t>Остальные </a:t>
            </a:r>
            <a:r>
              <a:rPr lang="mr-IN" dirty="0" smtClean="0"/>
              <a:t>–</a:t>
            </a:r>
            <a:r>
              <a:rPr lang="ru-RU" dirty="0" smtClean="0"/>
              <a:t> как школы для подготовки юридических кадров</a:t>
            </a:r>
          </a:p>
          <a:p>
            <a:pPr lvl="1"/>
            <a:r>
              <a:rPr lang="ru-RU" dirty="0" smtClean="0"/>
              <a:t>Особый статус «школяров» приводил к стычкам с населением, что постепенно формировало уважительно-неприязненное отношение к клиру и студентам</a:t>
            </a:r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437837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Лекция профессора Уварова П.Ю. «</a:t>
            </a:r>
            <a:r>
              <a:rPr lang="ru-RU" dirty="0"/>
              <a:t>У истоков университетской </a:t>
            </a:r>
            <a:r>
              <a:rPr lang="ru-RU" dirty="0" smtClean="0"/>
              <a:t>корпорации» (</a:t>
            </a:r>
            <a:r>
              <a:rPr lang="en-US" dirty="0"/>
              <a:t>http://www.polit.ru/article/2010/02/04/university</a:t>
            </a:r>
            <a:r>
              <a:rPr lang="en-US" dirty="0" smtClean="0"/>
              <a:t>/</a:t>
            </a:r>
            <a:r>
              <a:rPr lang="ru-RU" dirty="0" smtClean="0"/>
              <a:t>)</a:t>
            </a:r>
          </a:p>
          <a:p>
            <a:pPr lvl="1"/>
            <a:r>
              <a:rPr lang="fr-FR" dirty="0"/>
              <a:t>André Tuilier "HISTOIRE DE L'UNIVERSITÉ DE PARIS ET DE LA </a:t>
            </a:r>
            <a:r>
              <a:rPr lang="fr-FR" dirty="0" smtClean="0"/>
              <a:t>SORBONNE »</a:t>
            </a:r>
          </a:p>
          <a:p>
            <a:pPr lvl="1"/>
            <a:r>
              <a:rPr lang="ru-RU" dirty="0" smtClean="0"/>
              <a:t>«</a:t>
            </a:r>
            <a:r>
              <a:rPr lang="fr-FR" dirty="0" smtClean="0"/>
              <a:t>Introduction </a:t>
            </a:r>
            <a:r>
              <a:rPr lang="fr-FR" dirty="0"/>
              <a:t>and </a:t>
            </a:r>
            <a:r>
              <a:rPr lang="fr-FR" dirty="0" err="1" smtClean="0"/>
              <a:t>history</a:t>
            </a:r>
            <a:r>
              <a:rPr lang="ru-RU" dirty="0" smtClean="0"/>
              <a:t>»</a:t>
            </a:r>
            <a:r>
              <a:rPr lang="fr-FR" dirty="0" smtClean="0"/>
              <a:t> </a:t>
            </a:r>
            <a:r>
              <a:rPr lang="fr-FR" dirty="0"/>
              <a:t>(https://</a:t>
            </a:r>
            <a:r>
              <a:rPr lang="fr-FR" dirty="0" smtClean="0"/>
              <a:t>www.ox.ac.uk/about/organisation/history</a:t>
            </a:r>
            <a:r>
              <a:rPr lang="fr-FR" dirty="0" smtClean="0">
                <a:hlinkClick r:id="rId2"/>
              </a:rPr>
              <a:t>)</a:t>
            </a:r>
            <a:endParaRPr lang="fr-FR" dirty="0" smtClean="0"/>
          </a:p>
          <a:p>
            <a:pPr lvl="1"/>
            <a:r>
              <a:rPr lang="fr-FR" dirty="0" err="1" smtClean="0"/>
              <a:t>History</a:t>
            </a:r>
            <a:r>
              <a:rPr lang="fr-FR" dirty="0" smtClean="0"/>
              <a:t> | </a:t>
            </a:r>
            <a:r>
              <a:rPr lang="fr-FR" dirty="0" err="1" smtClean="0"/>
              <a:t>Early</a:t>
            </a:r>
            <a:r>
              <a:rPr lang="fr-FR" dirty="0"/>
              <a:t> records (https://</a:t>
            </a:r>
            <a:r>
              <a:rPr lang="fr-FR" dirty="0" smtClean="0"/>
              <a:t>www.cam.ac.uk/about-the-university/history/early-records)</a:t>
            </a:r>
          </a:p>
          <a:p>
            <a:pPr lvl="1"/>
            <a:r>
              <a:rPr lang="ru-RU" dirty="0" smtClean="0"/>
              <a:t>«</a:t>
            </a:r>
            <a:r>
              <a:rPr lang="fr-FR" dirty="0" smtClean="0"/>
              <a:t>The </a:t>
            </a:r>
            <a:r>
              <a:rPr lang="fr-FR" dirty="0" err="1"/>
              <a:t>University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the 12th to the 20th </a:t>
            </a:r>
            <a:r>
              <a:rPr lang="fr-FR" dirty="0" err="1" smtClean="0"/>
              <a:t>century</a:t>
            </a:r>
            <a:r>
              <a:rPr lang="ru-RU" dirty="0" smtClean="0"/>
              <a:t>»</a:t>
            </a:r>
            <a:r>
              <a:rPr lang="fr-FR" dirty="0" smtClean="0"/>
              <a:t> </a:t>
            </a:r>
            <a:r>
              <a:rPr lang="fr-FR" dirty="0"/>
              <a:t>(http://www.unibo.it/en/university/who-we-are/our-history/university-from-12th-to-20th-century</a:t>
            </a:r>
            <a:r>
              <a:rPr lang="fr-FR" dirty="0" smtClean="0"/>
              <a:t>)</a:t>
            </a:r>
          </a:p>
          <a:p>
            <a:pPr lvl="1"/>
            <a:r>
              <a:rPr lang="ru-RU" dirty="0" smtClean="0"/>
              <a:t>«</a:t>
            </a:r>
            <a:r>
              <a:rPr lang="fr-FR" dirty="0" smtClean="0"/>
              <a:t>The </a:t>
            </a:r>
            <a:r>
              <a:rPr lang="fr-FR" dirty="0" err="1"/>
              <a:t>History</a:t>
            </a:r>
            <a:r>
              <a:rPr lang="fr-FR" dirty="0"/>
              <a:t> of </a:t>
            </a:r>
            <a:r>
              <a:rPr lang="fr-FR" dirty="0" err="1" smtClean="0"/>
              <a:t>Padova</a:t>
            </a:r>
            <a:r>
              <a:rPr lang="ru-RU" dirty="0" smtClean="0"/>
              <a:t>» (</a:t>
            </a:r>
            <a:r>
              <a:rPr lang="en-US" dirty="0"/>
              <a:t>http://</a:t>
            </a:r>
            <a:r>
              <a:rPr lang="en-US" dirty="0" err="1"/>
              <a:t>m.unipd.it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/discovering-</a:t>
            </a:r>
            <a:r>
              <a:rPr lang="en-US" dirty="0" err="1"/>
              <a:t>padova</a:t>
            </a:r>
            <a:r>
              <a:rPr lang="en-US" dirty="0"/>
              <a:t>/history-</a:t>
            </a:r>
            <a:r>
              <a:rPr lang="en-US" dirty="0" err="1"/>
              <a:t>padova</a:t>
            </a:r>
            <a:r>
              <a:rPr lang="ru-RU" dirty="0" smtClean="0"/>
              <a:t>)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309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5C8D2C1-DA83-420D-9635-D52CE066B5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34F74C9-6A0B-409E-AD1C-45B58BE91B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F5486A9D-1265-4B57-91E6-68E666B978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4" r="5639" b="2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90AA6468-80AC-4DDF-9CFB-C7A9507E20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4AB900CC-5074-4746-A1A4-AF640455BD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Болонский универститет</a:t>
            </a:r>
          </a:p>
        </p:txBody>
      </p:sp>
    </p:spTree>
    <p:extLst>
      <p:ext uri="{BB962C8B-B14F-4D97-AF65-F5344CB8AC3E}">
        <p14:creationId xmlns:p14="http://schemas.microsoft.com/office/powerpoint/2010/main" val="200954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Болонский университет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Годом основания считается год,  когда </a:t>
            </a:r>
            <a:r>
              <a:rPr lang="ru-RU" dirty="0" err="1"/>
              <a:t>Вернерий</a:t>
            </a:r>
            <a:r>
              <a:rPr lang="ru-RU" dirty="0"/>
              <a:t> открыл свои публичные чтения – </a:t>
            </a:r>
            <a:r>
              <a:rPr lang="ru-RU" dirty="0" smtClean="0"/>
              <a:t>1088 по просьбе Матильды Тосканской</a:t>
            </a:r>
            <a:endParaRPr lang="ru-RU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Изначально преподавались только римское и каноническое </a:t>
            </a:r>
            <a:r>
              <a:rPr lang="ru-RU" dirty="0" smtClean="0"/>
              <a:t>права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dirty="0" smtClean="0"/>
              <a:t>Имея свою школу права, появилась возможность использовать собственные «подготовленные» кадры, а не приглашать легистов из </a:t>
            </a:r>
            <a:r>
              <a:rPr lang="ru-RU" dirty="0" err="1" smtClean="0"/>
              <a:t>Равены</a:t>
            </a:r>
            <a:endParaRPr lang="ru-RU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ru-RU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+mj-lt"/>
              <a:buAutoNum type="arabicPeriod"/>
            </a:pPr>
            <a:endParaRPr lang="ru-RU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79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1">
                  <a:tint val="96000"/>
                  <a:shade val="99000"/>
                  <a:satMod val="140000"/>
                </a:schemeClr>
              </a:gs>
              <a:gs pos="65000">
                <a:schemeClr val="bg1">
                  <a:tint val="100000"/>
                  <a:shade val="80000"/>
                  <a:satMod val="130000"/>
                </a:schemeClr>
              </a:gs>
              <a:gs pos="100000">
                <a:schemeClr val="bg1">
                  <a:tint val="100000"/>
                  <a:shade val="48000"/>
                  <a:satMod val="120000"/>
                </a:schemeClr>
              </a:gs>
            </a:gsLst>
            <a:lin ang="16200000" scaled="0"/>
          </a:gradFill>
          <a:ln>
            <a:noFill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5C8D2C1-DA83-420D-9635-D52CE066B5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34F74C9-6A0B-409E-AD1C-45B58BE91B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F5486A9D-1265-4B57-91E6-68E666B978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6" r="1299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25F4A20-71FB-4A26-92E2-89DED49264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4E89C94-E462-4566-A15A-32835FD68B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4071767D-5FF7-4508-B8B7-BB60FF3AB25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Парижский университет</a:t>
            </a:r>
          </a:p>
        </p:txBody>
      </p:sp>
    </p:spTree>
    <p:extLst>
      <p:ext uri="{BB962C8B-B14F-4D97-AF65-F5344CB8AC3E}">
        <p14:creationId xmlns:p14="http://schemas.microsoft.com/office/powerpoint/2010/main" val="130146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Парижский университет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Второе название </a:t>
            </a:r>
            <a:r>
              <a:rPr lang="mr-IN" dirty="0" smtClean="0"/>
              <a:t>–</a:t>
            </a:r>
            <a:r>
              <a:rPr lang="ru-RU" dirty="0" smtClean="0"/>
              <a:t> Сорбонна, по название богословского коллежа, вошедшего в университет</a:t>
            </a:r>
          </a:p>
          <a:p>
            <a:pPr lvl="1"/>
            <a:r>
              <a:rPr lang="ru-RU" dirty="0" smtClean="0"/>
              <a:t>Основным образованием было богословие и свободные искусства</a:t>
            </a:r>
          </a:p>
          <a:p>
            <a:pPr lvl="1"/>
            <a:r>
              <a:rPr lang="ru-RU" dirty="0"/>
              <a:t>Официально признан французским королём Филиппом-Августом в 1200 году и папой Иннокентием III в 1215 </a:t>
            </a:r>
            <a:r>
              <a:rPr lang="ru-RU" dirty="0" smtClean="0"/>
              <a:t>году</a:t>
            </a:r>
          </a:p>
          <a:p>
            <a:pPr lvl="1"/>
            <a:r>
              <a:rPr lang="ru-RU" dirty="0"/>
              <a:t>Долго не признавал чужих дипломов, или же связывал их признание с соблюдением некоторых формальностей, сокращённого экзамена, </a:t>
            </a:r>
            <a:r>
              <a:rPr lang="ru-RU" dirty="0" smtClean="0"/>
              <a:t>диспута</a:t>
            </a:r>
            <a:r>
              <a:rPr lang="en-US" dirty="0" smtClean="0"/>
              <a:t>,</a:t>
            </a:r>
            <a:r>
              <a:rPr lang="ru-RU" dirty="0" smtClean="0"/>
              <a:t>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4629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5C8D2C1-DA83-420D-9635-D52CE066B5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34F74C9-6A0B-409E-AD1C-45B58BE91B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F5486A9D-1265-4B57-91E6-68E666B978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1" r="11713" b="-3"/>
          <a:stretch/>
        </p:blipFill>
        <p:spPr>
          <a:xfrm>
            <a:off x="4639733" y="10"/>
            <a:ext cx="7552266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90AA6468-80AC-4DDF-9CFB-C7A9507E203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4AB900CC-5074-4746-A1A4-AF640455BD4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Университет Саламанки</a:t>
            </a:r>
          </a:p>
        </p:txBody>
      </p:sp>
    </p:spTree>
    <p:extLst>
      <p:ext uri="{BB962C8B-B14F-4D97-AF65-F5344CB8AC3E}">
        <p14:creationId xmlns:p14="http://schemas.microsoft.com/office/powerpoint/2010/main" val="4249779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Университет Саламанки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Был образован в качестве школы при соборе</a:t>
            </a:r>
          </a:p>
          <a:p>
            <a:pPr lvl="1"/>
            <a:r>
              <a:rPr lang="ru-RU" dirty="0" smtClean="0"/>
              <a:t>В 1218 году присвоил степень «всеобщей школы» (</a:t>
            </a:r>
            <a:r>
              <a:rPr lang="de-DE" dirty="0"/>
              <a:t>«Studium </a:t>
            </a:r>
            <a:r>
              <a:rPr lang="de-DE" dirty="0" smtClean="0"/>
              <a:t>Generale</a:t>
            </a:r>
            <a:r>
              <a:rPr lang="ru-RU" dirty="0" smtClean="0"/>
              <a:t>»)</a:t>
            </a:r>
          </a:p>
          <a:p>
            <a:pPr lvl="1"/>
            <a:r>
              <a:rPr lang="ru-RU" dirty="0" smtClean="0"/>
              <a:t>Первый университет с собственной публичной библиотекой</a:t>
            </a:r>
          </a:p>
          <a:p>
            <a:pPr lvl="1"/>
            <a:r>
              <a:rPr lang="ru-RU" dirty="0"/>
              <a:t> В 1255 году Папа Римский Александр IV признал университетский статус Саламанки, а также предоставил университету право собственной печати, а за его выпускникам утвердил право преподавать во всех существующих </a:t>
            </a:r>
            <a:r>
              <a:rPr lang="ru-RU" dirty="0" smtClean="0"/>
              <a:t>университетах</a:t>
            </a:r>
          </a:p>
          <a:p>
            <a:pPr lvl="1"/>
            <a:r>
              <a:rPr lang="ru-RU" dirty="0"/>
              <a:t>В </a:t>
            </a:r>
            <a:r>
              <a:rPr lang="ru-RU" dirty="0" err="1"/>
              <a:t>Саламанском</a:t>
            </a:r>
            <a:r>
              <a:rPr lang="ru-RU" dirty="0"/>
              <a:t> университета был рассмотрен Трансатлантический проект Христофора </a:t>
            </a:r>
            <a:r>
              <a:rPr lang="ru-RU" dirty="0" smtClean="0"/>
              <a:t>Колумба </a:t>
            </a:r>
          </a:p>
          <a:p>
            <a:pPr lvl="1"/>
            <a:r>
              <a:rPr lang="ru-RU" dirty="0"/>
              <a:t>Университет оставался папским вплоть до 21 мая 1852 года, когда церковные факультеты в нем были упразднены</a:t>
            </a:r>
            <a:endParaRPr lang="ru-RU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453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gradFill rotWithShape="1">
            <a:gsLst>
              <a:gs pos="0">
                <a:schemeClr val="bg1">
                  <a:tint val="96000"/>
                  <a:shade val="99000"/>
                  <a:satMod val="140000"/>
                </a:schemeClr>
              </a:gs>
              <a:gs pos="65000">
                <a:schemeClr val="bg1">
                  <a:tint val="100000"/>
                  <a:shade val="80000"/>
                  <a:satMod val="130000"/>
                </a:schemeClr>
              </a:gs>
              <a:gs pos="100000">
                <a:schemeClr val="bg1">
                  <a:tint val="100000"/>
                  <a:shade val="48000"/>
                  <a:satMod val="120000"/>
                </a:schemeClr>
              </a:gs>
            </a:gsLst>
            <a:lin ang="16200000" scaled="0"/>
          </a:gradFill>
          <a:ln>
            <a:noFill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25C8D2C1-DA83-420D-9635-D52CE066B5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34F74C9-6A0B-409E-AD1C-45B58BE91BB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F5486A9D-1265-4B57-91E6-68E666B978B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1" b="187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E25F4A20-71FB-4A26-92E2-89DED49264C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C4E89C94-E462-4566-A15A-32835FD68B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4071767D-5FF7-4508-B8B7-BB60FF3AB250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Падуанский университет</a:t>
            </a:r>
          </a:p>
        </p:txBody>
      </p:sp>
    </p:spTree>
    <p:extLst>
      <p:ext uri="{BB962C8B-B14F-4D97-AF65-F5344CB8AC3E}">
        <p14:creationId xmlns:p14="http://schemas.microsoft.com/office/powerpoint/2010/main" val="14802706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Падуанский</a:t>
            </a:r>
            <a:r>
              <a:rPr lang="ru-RU" dirty="0" smtClean="0"/>
              <a:t> университет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Основан </a:t>
            </a:r>
            <a:r>
              <a:rPr lang="ru-RU" dirty="0"/>
              <a:t>в 1222 году преподавателями и студентами, оставившими Болонский университет из-за конфликта с </a:t>
            </a:r>
            <a:r>
              <a:rPr lang="ru-RU" dirty="0" smtClean="0"/>
              <a:t>начальством</a:t>
            </a:r>
          </a:p>
          <a:p>
            <a:pPr lvl="1"/>
            <a:r>
              <a:rPr lang="ru-RU" dirty="0" smtClean="0"/>
              <a:t>Ботанический сад при университете претендует на звание старейшего</a:t>
            </a:r>
            <a:endParaRPr lang="en-US" dirty="0" smtClean="0"/>
          </a:p>
          <a:p>
            <a:pPr lvl="1"/>
            <a:r>
              <a:rPr lang="ru-RU" dirty="0"/>
              <a:t>С 1339 по 1813 годы университет был разделен на две части — </a:t>
            </a:r>
            <a:r>
              <a:rPr lang="ru-RU" dirty="0" err="1"/>
              <a:t>Universitas</a:t>
            </a:r>
            <a:r>
              <a:rPr lang="ru-RU" dirty="0"/>
              <a:t> </a:t>
            </a:r>
            <a:r>
              <a:rPr lang="ru-RU" dirty="0" err="1"/>
              <a:t>Iuristarum</a:t>
            </a:r>
            <a:r>
              <a:rPr lang="ru-RU" dirty="0"/>
              <a:t>, где преподавали право и богословие, и </a:t>
            </a:r>
            <a:r>
              <a:rPr lang="ru-RU" dirty="0" err="1"/>
              <a:t>Universitas</a:t>
            </a:r>
            <a:r>
              <a:rPr lang="ru-RU" dirty="0"/>
              <a:t> </a:t>
            </a:r>
            <a:r>
              <a:rPr lang="ru-RU" dirty="0" err="1"/>
              <a:t>Artistarum</a:t>
            </a:r>
            <a:r>
              <a:rPr lang="ru-RU" dirty="0"/>
              <a:t>, где изучали философию, астрономию, диалектику, грамматику, медицину, </a:t>
            </a:r>
            <a:r>
              <a:rPr lang="ru-RU" dirty="0" smtClean="0"/>
              <a:t>риторику</a:t>
            </a:r>
            <a:endParaRPr lang="en-US" dirty="0" smtClean="0"/>
          </a:p>
          <a:p>
            <a:pPr lvl="1"/>
            <a:r>
              <a:rPr lang="ru-RU" dirty="0"/>
              <a:t>В конце XVI века  в университете был построен первый в Европе </a:t>
            </a:r>
            <a:r>
              <a:rPr lang="ru-RU" dirty="0" smtClean="0"/>
              <a:t>анатомический театр</a:t>
            </a:r>
          </a:p>
          <a:p>
            <a:pPr lvl="1"/>
            <a:r>
              <a:rPr lang="ru-RU" dirty="0" err="1"/>
              <a:t>Падуанский</a:t>
            </a:r>
            <a:r>
              <a:rPr lang="ru-RU" dirty="0"/>
              <a:t> университет находится во дворце </a:t>
            </a:r>
            <a:r>
              <a:rPr lang="ru-RU" dirty="0" err="1"/>
              <a:t>дель</a:t>
            </a:r>
            <a:r>
              <a:rPr lang="ru-RU" dirty="0"/>
              <a:t> </a:t>
            </a:r>
            <a:r>
              <a:rPr lang="ru-RU" dirty="0" err="1"/>
              <a:t>Бо</a:t>
            </a:r>
            <a:r>
              <a:rPr lang="ru-RU" dirty="0"/>
              <a:t>, что означает по-венециански «бык» или «вол» (раньше поблизости находились мясные лавки)</a:t>
            </a:r>
          </a:p>
        </p:txBody>
      </p:sp>
    </p:spTree>
    <p:extLst>
      <p:ext uri="{BB962C8B-B14F-4D97-AF65-F5344CB8AC3E}">
        <p14:creationId xmlns:p14="http://schemas.microsoft.com/office/powerpoint/2010/main" val="1234268195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спектива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Ретроспектива</Template>
  <TotalTime>355</TotalTime>
  <Words>1168</Words>
  <Application>Microsoft Macintosh PowerPoint</Application>
  <PresentationFormat>Широкоэкранный</PresentationFormat>
  <Paragraphs>75</Paragraphs>
  <Slides>15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Mangal</vt:lpstr>
      <vt:lpstr>Ретроспектива</vt:lpstr>
      <vt:lpstr>Образование в Средние века. Первые университеты в Западной Европе.</vt:lpstr>
      <vt:lpstr>Болонский универститет</vt:lpstr>
      <vt:lpstr>Болонский университет</vt:lpstr>
      <vt:lpstr>Парижский университет</vt:lpstr>
      <vt:lpstr>Парижский университет</vt:lpstr>
      <vt:lpstr>Университет Саламанки</vt:lpstr>
      <vt:lpstr>Университет Саламанки</vt:lpstr>
      <vt:lpstr>Падуанский университет</vt:lpstr>
      <vt:lpstr>Падуанский университет</vt:lpstr>
      <vt:lpstr>Оксфордский университет</vt:lpstr>
      <vt:lpstr>Оксфордский университет</vt:lpstr>
      <vt:lpstr>Кембриджский  университет</vt:lpstr>
      <vt:lpstr>Кембриджский университет</vt:lpstr>
      <vt:lpstr>Выводы</vt:lpstr>
      <vt:lpstr>Источники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Образование в Средние века. Первые университеты в Западной Европе.</dc:title>
  <dc:creator>Максим Смирнов</dc:creator>
  <cp:lastModifiedBy>Максим Смирнов</cp:lastModifiedBy>
  <cp:revision>17</cp:revision>
  <dcterms:created xsi:type="dcterms:W3CDTF">2017-10-10T08:57:24Z</dcterms:created>
  <dcterms:modified xsi:type="dcterms:W3CDTF">2017-10-15T12:29:41Z</dcterms:modified>
</cp:coreProperties>
</file>