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A64C-5D95-4197-97D7-FB1659E172BA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D839-23B1-44E5-AB2D-25F79786CC9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БИОРАЗНООБРАЗИЕ</a:t>
            </a:r>
            <a:endParaRPr lang="ru-RU" dirty="0"/>
          </a:p>
        </p:txBody>
      </p:sp>
      <p:pic>
        <p:nvPicPr>
          <p:cNvPr id="4" name="Рисунок 3" descr="biodiversity_logo_2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4005064"/>
            <a:ext cx="3648861" cy="2625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243408"/>
            <a:ext cx="8229600" cy="1143000"/>
          </a:xfrm>
        </p:spPr>
        <p:txBody>
          <a:bodyPr/>
          <a:lstStyle/>
          <a:p>
            <a:r>
              <a:rPr lang="ru-RU" dirty="0" smtClean="0"/>
              <a:t>Паразиты</a:t>
            </a:r>
            <a:endParaRPr lang="ru-RU" dirty="0"/>
          </a:p>
        </p:txBody>
      </p:sp>
      <p:pic>
        <p:nvPicPr>
          <p:cNvPr id="4" name="Рисунок 3" descr="1e951b04d0b961136b63e8e57fe90ed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92696"/>
            <a:ext cx="2758255" cy="24200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068960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Leucochloridium</a:t>
            </a:r>
            <a:r>
              <a:rPr lang="ru-RU" dirty="0" smtClean="0"/>
              <a:t> </a:t>
            </a:r>
            <a:r>
              <a:rPr lang="ru-RU" dirty="0" err="1" smtClean="0"/>
              <a:t>paradoxum</a:t>
            </a:r>
            <a:r>
              <a:rPr lang="en-US" dirty="0" smtClean="0"/>
              <a:t> </a:t>
            </a:r>
            <a:r>
              <a:rPr lang="ru-RU" dirty="0" smtClean="0"/>
              <a:t>у улиток, наблюдайте по весне в Петергофе</a:t>
            </a:r>
            <a:endParaRPr lang="ru-RU" dirty="0"/>
          </a:p>
        </p:txBody>
      </p:sp>
      <p:pic>
        <p:nvPicPr>
          <p:cNvPr id="6" name="Рисунок 5" descr="image1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3284984"/>
            <a:ext cx="4419600" cy="34194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6021288"/>
            <a:ext cx="3851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Членистоногий</a:t>
            </a:r>
            <a:r>
              <a:rPr lang="ru-RU" dirty="0" smtClean="0"/>
              <a:t> недруг отгрызающий и заменяющий язык </a:t>
            </a:r>
            <a:r>
              <a:rPr lang="en-US" dirty="0" err="1" smtClean="0"/>
              <a:t>Cymothoa</a:t>
            </a:r>
            <a:r>
              <a:rPr lang="en-US" dirty="0" smtClean="0"/>
              <a:t> </a:t>
            </a:r>
            <a:r>
              <a:rPr lang="en-US" dirty="0" err="1" smtClean="0"/>
              <a:t>exigua</a:t>
            </a:r>
            <a:endParaRPr lang="ru-RU" dirty="0"/>
          </a:p>
        </p:txBody>
      </p:sp>
      <p:pic>
        <p:nvPicPr>
          <p:cNvPr id="8" name="Рисунок 7" descr="cymothoa_exigua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33056"/>
            <a:ext cx="2736304" cy="2047953"/>
          </a:xfrm>
          <a:prstGeom prst="rect">
            <a:avLst/>
          </a:prstGeom>
        </p:spPr>
      </p:pic>
      <p:pic>
        <p:nvPicPr>
          <p:cNvPr id="9" name="Рисунок 8" descr="1-45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5896" y="1484784"/>
            <a:ext cx="3511006" cy="1785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692696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Наездники (сем. </a:t>
            </a:r>
            <a:r>
              <a:rPr lang="en-US" dirty="0" err="1" smtClean="0"/>
              <a:t>Ichnimanidae</a:t>
            </a:r>
            <a:r>
              <a:rPr lang="en-US" dirty="0" smtClean="0"/>
              <a:t>) </a:t>
            </a:r>
            <a:r>
              <a:rPr lang="ru-RU" dirty="0" smtClean="0"/>
              <a:t>парализуют гусеницу делая точные уколы в нервные узлы и </a:t>
            </a:r>
            <a:r>
              <a:rPr lang="ru-RU" dirty="0" err="1" smtClean="0"/>
              <a:t>отклыдывают</a:t>
            </a:r>
            <a:r>
              <a:rPr lang="ru-RU" dirty="0" smtClean="0"/>
              <a:t> личинки, после трапезы они выходят разрывая хозяина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ООПТ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2908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sz="2000" b="1" dirty="0" smtClean="0"/>
              <a:t>Особо </a:t>
            </a:r>
            <a:r>
              <a:rPr lang="ru-RU" sz="2000" b="1" dirty="0" smtClean="0"/>
              <a:t>охраняемые природные территории (ООПТ)</a:t>
            </a:r>
            <a:r>
              <a:rPr lang="ru-RU" sz="2000" dirty="0" smtClean="0"/>
              <a:t> — участки земли, водной поверхности и воздушного пространства над ними, где располагаются природные комплексы и объекты, которые имеют особое природоохранное, научное, культурное, эстетическое, рекреационное и оздоровительное значение, которые изъяты решениями органов государственной власти полностью или частично из хозяйственного использования и для которых установлен режим особой </a:t>
            </a:r>
            <a:r>
              <a:rPr lang="ru-RU" sz="2000" dirty="0" smtClean="0"/>
              <a:t>охраны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484641"/>
            <a:ext cx="4572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Государственные природные заповедники (в том числе биосферные)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Национальные парки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Природные парки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Государственные природные заказники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Памятники природы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Дендрологические парки и ботанические сады</a:t>
            </a:r>
            <a:endParaRPr lang="ru-RU" dirty="0"/>
          </a:p>
        </p:txBody>
      </p:sp>
      <p:pic>
        <p:nvPicPr>
          <p:cNvPr id="5" name="Рисунок 4" descr="map_big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645024"/>
            <a:ext cx="4644008" cy="25542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2891" y="3645025"/>
            <a:ext cx="3651109" cy="32129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Красная книга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820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/>
              <a:t>	</a:t>
            </a:r>
            <a:r>
              <a:rPr lang="ru-RU" sz="2000" b="1" dirty="0" err="1" smtClean="0"/>
              <a:t>Кра́сная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кни́га</a:t>
            </a:r>
            <a:r>
              <a:rPr lang="ru-RU" sz="2000" dirty="0" smtClean="0"/>
              <a:t> — аннотированный список редких и находящихся под угрозой исчезновения </a:t>
            </a:r>
            <a:r>
              <a:rPr lang="ru-RU" sz="2000" dirty="0" smtClean="0"/>
              <a:t>организмов.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44824"/>
            <a:ext cx="7272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Первый блок подразделяется на три категории: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 в критическом состоянии (CR)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 под угрозой исчезновения (EN)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 в уязвимости (VU)</a:t>
            </a:r>
          </a:p>
          <a:p>
            <a:r>
              <a:rPr lang="ru-RU" dirty="0" smtClean="0"/>
              <a:t>Эти три категории и являются основными, предупреждающими о серьёзности утраты представителей таксона в недалёком будущем. Именно они и составляют основной массив таксонов, заносимых в красные книги различного ранга.</a:t>
            </a:r>
          </a:p>
          <a:p>
            <a:r>
              <a:rPr lang="ru-RU" dirty="0" smtClean="0"/>
              <a:t>Второй блок включает представителей, не относящихся ни к одной из категорий первой группы, и состоит из следующих категорий: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таксоны, зависящие от степени и мер охраны (CD)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таксоны, близкие к переходу в группу угрожаемых (NT)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 минимального риска (LC)</a:t>
            </a:r>
          </a:p>
          <a:p>
            <a:r>
              <a:rPr lang="ru-RU" dirty="0" smtClean="0"/>
              <a:t>Несколько особняком стоят ещё две категории, не имеющие непосредственного отношения к проблемам охраны: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таксоны, полностью исчезнувшие (EX)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таксоны, сохранившиеся только в неволе (EW)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Biodiversity-Hare-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7216" y="3933056"/>
            <a:ext cx="7056784" cy="2924944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900" dirty="0" smtClean="0"/>
              <a:t>К </a:t>
            </a:r>
            <a:r>
              <a:rPr lang="ru-RU" sz="2900" dirty="0"/>
              <a:t>одной из ключевых проблем современности, нашедшей отражение в конвенции Конференции ООН 1992 г. в Рио-де-Жанейро, относится сохранение биологического разнообразия. Вокруг проблемы сохранения </a:t>
            </a:r>
            <a:r>
              <a:rPr lang="ru-RU" sz="2900" dirty="0" err="1"/>
              <a:t>биоразнообразия</a:t>
            </a:r>
            <a:r>
              <a:rPr lang="ru-RU" sz="2900" dirty="0"/>
              <a:t> складывается широкая система международного </a:t>
            </a:r>
            <a:r>
              <a:rPr lang="ru-RU" sz="2900" dirty="0" smtClean="0"/>
              <a:t>сотрудничества. </a:t>
            </a:r>
          </a:p>
          <a:p>
            <a:pPr>
              <a:buNone/>
            </a:pPr>
            <a:endParaRPr lang="ru-RU" sz="2900" dirty="0" smtClean="0"/>
          </a:p>
          <a:p>
            <a:pPr>
              <a:buNone/>
            </a:pPr>
            <a:r>
              <a:rPr lang="ru-RU" sz="2900" b="1" dirty="0" smtClean="0"/>
              <a:t>	</a:t>
            </a:r>
            <a:r>
              <a:rPr lang="ru-RU" sz="2900" b="1" dirty="0" err="1" smtClean="0"/>
              <a:t>Биоразнообра́зие</a:t>
            </a:r>
            <a:r>
              <a:rPr lang="ru-RU" sz="2900" dirty="0"/>
              <a:t> (</a:t>
            </a:r>
            <a:r>
              <a:rPr lang="ru-RU" sz="2900" b="1" dirty="0" err="1"/>
              <a:t>биологи́ческое</a:t>
            </a:r>
            <a:r>
              <a:rPr lang="ru-RU" sz="2900" b="1" dirty="0"/>
              <a:t> </a:t>
            </a:r>
            <a:r>
              <a:rPr lang="ru-RU" sz="2900" b="1" dirty="0" err="1"/>
              <a:t>разнообра́зие</a:t>
            </a:r>
            <a:r>
              <a:rPr lang="ru-RU" sz="2900" dirty="0"/>
              <a:t>) — разнообразие жизни во всех её проявлениях, а также показатель сложности биологической системы, </a:t>
            </a:r>
            <a:r>
              <a:rPr lang="ru-RU" sz="2900" dirty="0" err="1"/>
              <a:t>разнокачественности</a:t>
            </a:r>
            <a:r>
              <a:rPr lang="ru-RU" sz="2900" dirty="0"/>
              <a:t> её компонентов. Также под </a:t>
            </a:r>
            <a:r>
              <a:rPr lang="ru-RU" sz="2900" dirty="0" err="1"/>
              <a:t>биоразнообразием</a:t>
            </a:r>
            <a:r>
              <a:rPr lang="ru-RU" sz="2900" dirty="0"/>
              <a:t> понимают разнообразие на трёх уровнях организации: генетическое разнообразие (</a:t>
            </a:r>
            <a:r>
              <a:rPr lang="ru-RU" sz="2900" dirty="0" err="1"/>
              <a:t>разнообразие</a:t>
            </a:r>
            <a:r>
              <a:rPr lang="ru-RU" sz="2900" dirty="0"/>
              <a:t> генов и их вариантов — аллелей), видовое разнообразие (</a:t>
            </a:r>
            <a:r>
              <a:rPr lang="ru-RU" sz="2900" dirty="0" err="1"/>
              <a:t>разнообразие</a:t>
            </a:r>
            <a:r>
              <a:rPr lang="ru-RU" sz="2900" dirty="0"/>
              <a:t> видов в экосистемах) и, наконец, </a:t>
            </a:r>
            <a:r>
              <a:rPr lang="ru-RU" sz="2900" dirty="0" err="1"/>
              <a:t>экосистемное</a:t>
            </a:r>
            <a:r>
              <a:rPr lang="ru-RU" sz="2900" dirty="0"/>
              <a:t> разнообразие, то есть разнообразие самих экосистем.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128" y="5661248"/>
            <a:ext cx="2962672" cy="648072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Определение ввел</a:t>
            </a:r>
            <a:br>
              <a:rPr lang="ru-RU" sz="2000" dirty="0" smtClean="0"/>
            </a:br>
            <a:r>
              <a:rPr lang="ru-RU" sz="2000" dirty="0" smtClean="0"/>
              <a:t> </a:t>
            </a:r>
            <a:r>
              <a:rPr lang="ru-RU" sz="2000" dirty="0"/>
              <a:t> Г. </a:t>
            </a:r>
            <a:r>
              <a:rPr lang="ru-RU" sz="2000" dirty="0" err="1"/>
              <a:t>Бэйтс</a:t>
            </a:r>
            <a:r>
              <a:rPr lang="ru-RU" sz="2000" dirty="0"/>
              <a:t> в 1892 </a:t>
            </a:r>
            <a:r>
              <a:rPr lang="ru-RU" sz="2000" dirty="0" smtClean="0"/>
              <a:t>г.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20688"/>
            <a:ext cx="5040560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000" dirty="0" smtClean="0"/>
              <a:t>В </a:t>
            </a:r>
            <a:r>
              <a:rPr lang="ru-RU" sz="2000" dirty="0"/>
              <a:t>работах Роберта </a:t>
            </a:r>
            <a:r>
              <a:rPr lang="ru-RU" sz="2000" dirty="0" err="1" smtClean="0"/>
              <a:t>Уиттекера</a:t>
            </a:r>
            <a:r>
              <a:rPr lang="ru-RU" sz="2000" dirty="0"/>
              <a:t> была предложена организация уровней </a:t>
            </a:r>
            <a:r>
              <a:rPr lang="ru-RU" sz="2000" dirty="0" err="1"/>
              <a:t>экосистемного</a:t>
            </a:r>
            <a:r>
              <a:rPr lang="ru-RU" sz="2000" dirty="0"/>
              <a:t> разнообразия и исследованы зависимости </a:t>
            </a:r>
            <a:r>
              <a:rPr lang="ru-RU" sz="2000" dirty="0" err="1"/>
              <a:t>биоразнообразия</a:t>
            </a:r>
            <a:r>
              <a:rPr lang="ru-RU" sz="2000" dirty="0"/>
              <a:t> от факторов окружающей среды. Согласно его представлениям выделяют</a:t>
            </a:r>
            <a:r>
              <a:rPr lang="ru-RU" sz="2000" dirty="0" smtClean="0"/>
              <a:t>:</a:t>
            </a:r>
          </a:p>
          <a:p>
            <a:pPr>
              <a:buNone/>
            </a:pPr>
            <a:endParaRPr lang="ru-RU" sz="2000" dirty="0"/>
          </a:p>
          <a:p>
            <a:r>
              <a:rPr lang="ru-RU" sz="2000" b="1" dirty="0"/>
              <a:t>альфа-разнообразие</a:t>
            </a:r>
            <a:r>
              <a:rPr lang="ru-RU" sz="2000" dirty="0"/>
              <a:t> — разнообразие внутри сообщества,</a:t>
            </a:r>
          </a:p>
          <a:p>
            <a:r>
              <a:rPr lang="ru-RU" sz="2000" b="1" dirty="0"/>
              <a:t>бета-разнообразие</a:t>
            </a:r>
            <a:r>
              <a:rPr lang="ru-RU" sz="2000" dirty="0"/>
              <a:t> — разнообразие между сообществами</a:t>
            </a:r>
            <a:r>
              <a:rPr lang="ru-RU" sz="2000" dirty="0" smtClean="0"/>
              <a:t>,</a:t>
            </a:r>
          </a:p>
          <a:p>
            <a:r>
              <a:rPr lang="ru-RU" sz="2000" b="1" dirty="0"/>
              <a:t>гамма-разнообразие</a:t>
            </a:r>
            <a:r>
              <a:rPr lang="ru-RU" sz="2000" dirty="0"/>
              <a:t> — разнообразие </a:t>
            </a:r>
            <a:r>
              <a:rPr lang="ru-RU" sz="2000" dirty="0" err="1"/>
              <a:t>надценотической</a:t>
            </a:r>
            <a:r>
              <a:rPr lang="ru-RU" sz="2000" dirty="0"/>
              <a:t> системы по градиентам среды.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800px-Henry_Walter_Bates_Maull_&amp;_Fox_BNF_Gall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548680"/>
            <a:ext cx="3109058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4500" b="1" dirty="0"/>
              <a:t>Основные принципы охранной деятельности по сохранению </a:t>
            </a:r>
            <a:r>
              <a:rPr lang="ru-RU" sz="4500" b="1" dirty="0" err="1"/>
              <a:t>биоразнообразия</a:t>
            </a:r>
            <a:r>
              <a:rPr lang="ru-RU" sz="4500" b="1" dirty="0"/>
              <a:t>:</a:t>
            </a:r>
          </a:p>
          <a:p>
            <a:r>
              <a:rPr lang="ru-RU" sz="4500" dirty="0" smtClean="0"/>
              <a:t>«</a:t>
            </a:r>
            <a:r>
              <a:rPr lang="ru-RU" sz="4500" dirty="0"/>
              <a:t>Все живые существа в своём роде неповторимы и чем-то важны для биосферы в целом и человечества, как его частицы».</a:t>
            </a:r>
          </a:p>
          <a:p>
            <a:r>
              <a:rPr lang="ru-RU" sz="4500" dirty="0" smtClean="0"/>
              <a:t>Сохранять надо не только нескольких </a:t>
            </a:r>
            <a:r>
              <a:rPr lang="ru-RU" sz="4500" dirty="0"/>
              <a:t>особо богатых видами экосистем (таких, например, как тропические леса или коралловые рифы).</a:t>
            </a:r>
          </a:p>
          <a:p>
            <a:r>
              <a:rPr lang="ru-RU" sz="4500" dirty="0" smtClean="0"/>
              <a:t>Сохранять надо не только заповедники</a:t>
            </a:r>
            <a:r>
              <a:rPr lang="ru-RU" sz="4500" dirty="0"/>
              <a:t>, местообитания тех или иных редких видов и др</a:t>
            </a:r>
            <a:r>
              <a:rPr lang="ru-RU" sz="4500" dirty="0" smtClean="0"/>
              <a:t>., </a:t>
            </a:r>
            <a:r>
              <a:rPr lang="ru-RU" sz="4500" dirty="0"/>
              <a:t>но и местности, где люди живут и работают.</a:t>
            </a:r>
          </a:p>
          <a:p>
            <a:r>
              <a:rPr lang="ru-RU" sz="4500" dirty="0" smtClean="0"/>
              <a:t>Рассмотрение человека</a:t>
            </a:r>
            <a:r>
              <a:rPr lang="ru-RU" sz="4500" dirty="0" smtClean="0"/>
              <a:t>, </a:t>
            </a:r>
            <a:r>
              <a:rPr lang="ru-RU" sz="4500" dirty="0"/>
              <a:t>как биологического вида, и отдельных населяющих его народов. </a:t>
            </a:r>
          </a:p>
          <a:p>
            <a:r>
              <a:rPr lang="ru-RU" sz="4500" dirty="0"/>
              <a:t>Увеличение финансирования деятельности по сохранению </a:t>
            </a:r>
            <a:r>
              <a:rPr lang="ru-RU" sz="4500" dirty="0" err="1"/>
              <a:t>биоразнообразия</a:t>
            </a:r>
            <a:r>
              <a:rPr lang="ru-RU" sz="4500" dirty="0"/>
              <a:t> само по себе не замедлит темпов исчезновения видов, биотопов и ландшафтов. Необходима особая политика государств и целая совокупность </a:t>
            </a:r>
            <a:r>
              <a:rPr lang="ru-RU" sz="4500" dirty="0" smtClean="0"/>
              <a:t>преобразований</a:t>
            </a:r>
            <a:endParaRPr lang="ru-RU" sz="4500" dirty="0"/>
          </a:p>
          <a:p>
            <a:r>
              <a:rPr lang="ru-RU" sz="4500" dirty="0" smtClean="0"/>
              <a:t>Сохранение </a:t>
            </a:r>
            <a:r>
              <a:rPr lang="ru-RU" sz="4500" dirty="0" err="1"/>
              <a:t>биоразнообразия</a:t>
            </a:r>
            <a:r>
              <a:rPr lang="ru-RU" sz="4500" dirty="0"/>
              <a:t> в будущем может быть устойчивым только в том случае, если осведомлённость и ответственность общества (на всех его уровнях</a:t>
            </a:r>
            <a:r>
              <a:rPr lang="ru-RU" sz="4500" dirty="0" smtClean="0"/>
              <a:t>)</a:t>
            </a:r>
            <a:endParaRPr lang="ru-RU" sz="4500" dirty="0"/>
          </a:p>
          <a:p>
            <a:r>
              <a:rPr lang="ru-RU" sz="4500" dirty="0" smtClean="0"/>
              <a:t>Расходы</a:t>
            </a:r>
            <a:r>
              <a:rPr lang="ru-RU" sz="4500" dirty="0"/>
              <a:t>, которые необходимы для сохранения </a:t>
            </a:r>
            <a:r>
              <a:rPr lang="ru-RU" sz="4500" dirty="0" err="1"/>
              <a:t>биоразнообразия</a:t>
            </a:r>
            <a:r>
              <a:rPr lang="ru-RU" sz="4500" dirty="0"/>
              <a:t>, доходы и прибыль, которые даёт или даст в будущем эта деятельность, целесообразно более справедливо распределять между разными странами и между людьми внутри отдельных стран. </a:t>
            </a:r>
            <a:endParaRPr lang="ru-RU" sz="4500" dirty="0" smtClean="0"/>
          </a:p>
          <a:p>
            <a:r>
              <a:rPr lang="ru-RU" sz="4500" dirty="0" smtClean="0"/>
              <a:t>Международное сотрудничество</a:t>
            </a:r>
            <a:endParaRPr lang="ru-RU" sz="4500" dirty="0"/>
          </a:p>
          <a:p>
            <a:r>
              <a:rPr lang="ru-RU" sz="4500" dirty="0" smtClean="0"/>
              <a:t>Культурное </a:t>
            </a:r>
            <a:r>
              <a:rPr lang="ru-RU" sz="4500" dirty="0"/>
              <a:t>разнообразие тесно связано с разнообразием природным. Представления человечества о разнообразии природы, его значении и использовании основываются на культурном разнообразии народов и наоборот, действия по сохранению биологического разнообразия часто усиливают культурную интеграцию и повышают её значимость.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сохранения БР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69160"/>
          </a:xfrm>
        </p:spPr>
        <p:txBody>
          <a:bodyPr>
            <a:normAutofit fontScale="40000" lnSpcReduction="20000"/>
          </a:bodyPr>
          <a:lstStyle/>
          <a:p>
            <a:r>
              <a:rPr lang="ru-RU" sz="5000" dirty="0"/>
              <a:t>Экономическая — включение </a:t>
            </a:r>
            <a:r>
              <a:rPr lang="ru-RU" sz="5000" dirty="0" err="1"/>
              <a:t>биоразнообразия</a:t>
            </a:r>
            <a:r>
              <a:rPr lang="ru-RU" sz="5000" dirty="0"/>
              <a:t> в макроэкономические показатели страны; потенциальные экономические доходы от </a:t>
            </a:r>
            <a:r>
              <a:rPr lang="ru-RU" sz="5000" dirty="0" err="1"/>
              <a:t>биоразнообразия</a:t>
            </a:r>
            <a:r>
              <a:rPr lang="ru-RU" sz="5000" dirty="0"/>
              <a:t>, в их числе: прямые (медицина, сырьё и материалы для селекции и фармации и т. д.) и косвенные (</a:t>
            </a:r>
            <a:r>
              <a:rPr lang="ru-RU" sz="5000" dirty="0" err="1"/>
              <a:t>экотуризм</a:t>
            </a:r>
            <a:r>
              <a:rPr lang="ru-RU" sz="5000" dirty="0"/>
              <a:t>), а также издержки — восстановление разрушенного </a:t>
            </a:r>
            <a:r>
              <a:rPr lang="ru-RU" sz="5000" dirty="0" err="1"/>
              <a:t>биоразнообразия</a:t>
            </a:r>
            <a:r>
              <a:rPr lang="ru-RU" sz="5000" dirty="0"/>
              <a:t>.</a:t>
            </a:r>
          </a:p>
          <a:p>
            <a:r>
              <a:rPr lang="ru-RU" sz="5000" dirty="0"/>
              <a:t>Управленческая — создание сотрудничества путём вовлечения в совместную деятельность государственных и коммерческих учреждений, армии и флота, негосударственных объединений, местного населения и всей общественности.</a:t>
            </a:r>
          </a:p>
          <a:p>
            <a:r>
              <a:rPr lang="ru-RU" sz="5000" dirty="0"/>
              <a:t>Юридическая — включение определений и понятий, связанных с </a:t>
            </a:r>
            <a:r>
              <a:rPr lang="ru-RU" sz="5000" dirty="0" err="1"/>
              <a:t>биоразнообразием</a:t>
            </a:r>
            <a:r>
              <a:rPr lang="ru-RU" sz="5000" dirty="0"/>
              <a:t>, во все соответствующие законодательные нормы, создание правовой поддержки сохранения </a:t>
            </a:r>
            <a:r>
              <a:rPr lang="ru-RU" sz="5000" dirty="0" err="1"/>
              <a:t>биоразнообразия</a:t>
            </a:r>
            <a:r>
              <a:rPr lang="ru-RU" sz="5000" dirty="0"/>
              <a:t>.</a:t>
            </a:r>
          </a:p>
          <a:p>
            <a:r>
              <a:rPr lang="ru-RU" sz="5000" dirty="0"/>
              <a:t>Научная — формализация процедур принятия решений, поиск индикаторов </a:t>
            </a:r>
            <a:r>
              <a:rPr lang="ru-RU" sz="5000" dirty="0" err="1"/>
              <a:t>биоразнообразия</a:t>
            </a:r>
            <a:r>
              <a:rPr lang="ru-RU" sz="5000" dirty="0"/>
              <a:t>, составление кадастров </a:t>
            </a:r>
            <a:r>
              <a:rPr lang="ru-RU" sz="5000" dirty="0" err="1"/>
              <a:t>биоразнообразия</a:t>
            </a:r>
            <a:r>
              <a:rPr lang="ru-RU" sz="5000" dirty="0"/>
              <a:t>, организация мониторинга.</a:t>
            </a:r>
          </a:p>
          <a:p>
            <a:r>
              <a:rPr lang="ru-RU" sz="5000" dirty="0"/>
              <a:t>Эколого-просветительская — экологическое образование населения, распространение идей охраны </a:t>
            </a:r>
            <a:r>
              <a:rPr lang="ru-RU" sz="5000" dirty="0" err="1"/>
              <a:t>биоразнообразия</a:t>
            </a:r>
            <a:r>
              <a:rPr lang="ru-RU" sz="5000" dirty="0"/>
              <a:t>, как важнейшей составляющей </a:t>
            </a:r>
            <a:r>
              <a:rPr lang="ru-RU" sz="5000" dirty="0" smtClean="0"/>
              <a:t>части Биосферы</a:t>
            </a:r>
            <a:r>
              <a:rPr lang="ru-RU" sz="5000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Биологическая </a:t>
            </a:r>
            <a:r>
              <a:rPr lang="ru-RU" sz="2000" b="1" dirty="0" err="1" smtClean="0"/>
              <a:t>эволю́ция</a:t>
            </a:r>
            <a:r>
              <a:rPr lang="ru-RU" sz="2000" dirty="0" smtClean="0"/>
              <a:t> (от лат. </a:t>
            </a:r>
            <a:r>
              <a:rPr lang="ru-RU" sz="2000" i="1" dirty="0" err="1" smtClean="0"/>
              <a:t>evolutio</a:t>
            </a:r>
            <a:r>
              <a:rPr lang="ru-RU" sz="2000" dirty="0" smtClean="0"/>
              <a:t> — «развёртывание») — естественный процесс </a:t>
            </a:r>
            <a:r>
              <a:rPr lang="ru-RU" sz="2000" dirty="0" err="1" smtClean="0"/>
              <a:t>развитияживой</a:t>
            </a:r>
            <a:r>
              <a:rPr lang="ru-RU" sz="2000" dirty="0" smtClean="0"/>
              <a:t> природы, сопровождающийся изменением генетического состава популяций, </a:t>
            </a:r>
            <a:r>
              <a:rPr lang="ru-RU" sz="2000" dirty="0" smtClean="0"/>
              <a:t>формированием адаптаций</a:t>
            </a:r>
            <a:r>
              <a:rPr lang="ru-RU" sz="2000" dirty="0" smtClean="0"/>
              <a:t>, видообразованием и вымиранием видов, преобразованием экосистем и биосферы в целом.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Филогенетическое дерево, построенное на основе анализа последовательностей генов </a:t>
            </a:r>
            <a:r>
              <a:rPr lang="ru-RU" dirty="0" err="1" smtClean="0"/>
              <a:t>рРНК</a:t>
            </a:r>
            <a:r>
              <a:rPr lang="ru-RU" dirty="0" smtClean="0"/>
              <a:t>, показывает общее происхождение организмов всех трёх доменов: Бактерии, </a:t>
            </a:r>
            <a:r>
              <a:rPr lang="ru-RU" dirty="0" err="1" smtClean="0"/>
              <a:t>Археи,Эукариоты</a:t>
            </a:r>
            <a:endParaRPr lang="ru-RU" dirty="0"/>
          </a:p>
        </p:txBody>
      </p:sp>
      <p:pic>
        <p:nvPicPr>
          <p:cNvPr id="5" name="Рисунок 4" descr="9f830a657ec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700808"/>
            <a:ext cx="5715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2000" b="1" dirty="0" err="1" smtClean="0"/>
              <a:t>Видообразова́ние</a:t>
            </a:r>
            <a:r>
              <a:rPr lang="ru-RU" sz="2000" dirty="0" smtClean="0"/>
              <a:t> — процесс возникновения новых </a:t>
            </a:r>
            <a:r>
              <a:rPr lang="ru-RU" sz="2000" dirty="0" smtClean="0"/>
              <a:t>биологических видов</a:t>
            </a:r>
            <a:r>
              <a:rPr lang="ru-RU" sz="2000" baseline="30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 smtClean="0"/>
              <a:t>изменения их во </a:t>
            </a:r>
            <a:r>
              <a:rPr lang="ru-RU" sz="2000" dirty="0" smtClean="0"/>
              <a:t>времени. </a:t>
            </a:r>
            <a:r>
              <a:rPr lang="ru-RU" sz="2000" dirty="0" smtClean="0"/>
              <a:t>При этом генетическая несовместимость новообразованных видов, то есть их неспособность производить при скрещивании плодотворное потомство или вообще потомство, называется </a:t>
            </a:r>
            <a:r>
              <a:rPr lang="ru-RU" sz="2000" i="1" dirty="0" smtClean="0"/>
              <a:t>межвидовым барьером</a:t>
            </a:r>
            <a:r>
              <a:rPr lang="ru-RU" sz="2000" dirty="0" smtClean="0"/>
              <a:t>, или </a:t>
            </a:r>
            <a:r>
              <a:rPr lang="ru-RU" sz="2000" i="1" dirty="0" smtClean="0"/>
              <a:t>барьером межвидовой совместимости</a:t>
            </a:r>
            <a:endParaRPr lang="ru-RU" sz="2000" dirty="0"/>
          </a:p>
        </p:txBody>
      </p:sp>
      <p:pic>
        <p:nvPicPr>
          <p:cNvPr id="4" name="Рисунок 3" descr="52f297903a6e7a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2856"/>
            <a:ext cx="4902768" cy="4484240"/>
          </a:xfrm>
          <a:prstGeom prst="rect">
            <a:avLst/>
          </a:prstGeom>
        </p:spPr>
      </p:pic>
      <p:pic>
        <p:nvPicPr>
          <p:cNvPr id="5" name="Рисунок 4" descr="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068960"/>
            <a:ext cx="3925083" cy="2260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55892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Видообразование в группе австралийских попугайчиков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5743575" cy="1724025"/>
          </a:xfrm>
        </p:spPr>
      </p:pic>
      <p:pic>
        <p:nvPicPr>
          <p:cNvPr id="8" name="Рисунок 7" descr="pacific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140968"/>
            <a:ext cx="3384376" cy="30459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188640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Приспособления организмов к среде:</a:t>
            </a:r>
          </a:p>
          <a:p>
            <a:r>
              <a:rPr lang="ru-RU" dirty="0" smtClean="0"/>
              <a:t>-морфология</a:t>
            </a:r>
          </a:p>
          <a:p>
            <a:r>
              <a:rPr lang="ru-RU" dirty="0" smtClean="0"/>
              <a:t>-физиология</a:t>
            </a:r>
          </a:p>
          <a:p>
            <a:r>
              <a:rPr lang="ru-RU" dirty="0" smtClean="0"/>
              <a:t>-размножение</a:t>
            </a:r>
          </a:p>
          <a:p>
            <a:r>
              <a:rPr lang="ru-RU" dirty="0" smtClean="0"/>
              <a:t>-биоритмы</a:t>
            </a:r>
          </a:p>
          <a:p>
            <a:r>
              <a:rPr lang="ru-RU" dirty="0" smtClean="0"/>
              <a:t>-питание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2060848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Гидробионты</a:t>
            </a:r>
            <a:endParaRPr lang="ru-RU" sz="4400" dirty="0"/>
          </a:p>
        </p:txBody>
      </p:sp>
      <p:pic>
        <p:nvPicPr>
          <p:cNvPr id="11" name="Рисунок 10" descr="cratena-nudibranchphot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3068960"/>
            <a:ext cx="4644517" cy="30963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211669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Интересные истории из жизни глубоководных обитателей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15408" y="63093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Голожабрые</a:t>
            </a:r>
            <a:r>
              <a:rPr lang="ru-RU" dirty="0" smtClean="0"/>
              <a:t> моллюски очень красивые (см.</a:t>
            </a:r>
            <a:r>
              <a:rPr lang="en-US" dirty="0" smtClean="0"/>
              <a:t> Google)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ru-RU" dirty="0" err="1" smtClean="0"/>
              <a:t>Эдафобионты</a:t>
            </a:r>
            <a:endParaRPr lang="ru-RU" dirty="0"/>
          </a:p>
        </p:txBody>
      </p:sp>
      <p:pic>
        <p:nvPicPr>
          <p:cNvPr id="4" name="Рисунок 3" descr="44217424_krot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980728"/>
            <a:ext cx="2190453" cy="208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2280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Крот</a:t>
            </a:r>
            <a:endParaRPr lang="ru-RU" dirty="0"/>
          </a:p>
        </p:txBody>
      </p:sp>
      <p:pic>
        <p:nvPicPr>
          <p:cNvPr id="7" name="Рисунок 6" descr="folsom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764704"/>
            <a:ext cx="2697088" cy="2427379"/>
          </a:xfrm>
          <a:prstGeom prst="rect">
            <a:avLst/>
          </a:prstGeom>
        </p:spPr>
      </p:pic>
      <p:pic>
        <p:nvPicPr>
          <p:cNvPr id="8" name="Рисунок 7" descr="r1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620688"/>
            <a:ext cx="2376264" cy="2819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33569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Ногохвостки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35699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Хитрые грибы и их сложные жизненные циклы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789040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Наземная и воздушная среда</a:t>
            </a:r>
            <a:endParaRPr lang="ru-RU" sz="4400" dirty="0"/>
          </a:p>
        </p:txBody>
      </p:sp>
      <p:pic>
        <p:nvPicPr>
          <p:cNvPr id="12" name="Рисунок 11" descr="FT6XWA_bV6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437112"/>
            <a:ext cx="3187711" cy="1939398"/>
          </a:xfrm>
          <a:prstGeom prst="rect">
            <a:avLst/>
          </a:prstGeom>
        </p:spPr>
      </p:pic>
      <p:pic>
        <p:nvPicPr>
          <p:cNvPr id="13" name="Рисунок 12" descr="GJo8u1pY-g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528" y="4437112"/>
            <a:ext cx="3187711" cy="20036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64886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Белый листонос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23928" y="64886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Зеркальный паук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164288" y="4653136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…И огромное многообразие видов организмов вокруг нас…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466</Words>
  <Application>Microsoft Office PowerPoint</Application>
  <PresentationFormat>Экран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БИОРАЗНООБРАЗИЕ</vt:lpstr>
      <vt:lpstr>Слайд 2</vt:lpstr>
      <vt:lpstr>Определение ввел   Г. Бэйтс в 1892 г.</vt:lpstr>
      <vt:lpstr>Слайд 4</vt:lpstr>
      <vt:lpstr>Задачи сохранения БР</vt:lpstr>
      <vt:lpstr>Биологическая эволю́ция (от лат. evolutio — «развёртывание») — естественный процесс развитияживой природы, сопровождающийся изменением генетического состава популяций, формированием адаптаций, видообразованием и вымиранием видов, преобразованием экосистем и биосферы в целом.</vt:lpstr>
      <vt:lpstr>Видообразова́ние — процесс возникновения новых биологических видов и изменения их во времени. При этом генетическая несовместимость новообразованных видов, то есть их неспособность производить при скрещивании плодотворное потомство или вообще потомство, называется межвидовым барьером, или барьером межвидовой совместимости</vt:lpstr>
      <vt:lpstr>Слайд 8</vt:lpstr>
      <vt:lpstr>Эдафобионты</vt:lpstr>
      <vt:lpstr>Паразиты</vt:lpstr>
      <vt:lpstr>ООПТ</vt:lpstr>
      <vt:lpstr>Красная книга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БИОРАЗНООБРАЗИЕ</dc:title>
  <dc:creator>Дениска</dc:creator>
  <cp:lastModifiedBy>Дениска</cp:lastModifiedBy>
  <cp:revision>16</cp:revision>
  <dcterms:created xsi:type="dcterms:W3CDTF">2015-11-10T19:20:13Z</dcterms:created>
  <dcterms:modified xsi:type="dcterms:W3CDTF">2015-11-24T19:08:02Z</dcterms:modified>
</cp:coreProperties>
</file>