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4" r:id="rId14"/>
    <p:sldId id="267" r:id="rId15"/>
    <p:sldId id="269" r:id="rId16"/>
    <p:sldId id="276" r:id="rId17"/>
    <p:sldId id="270" r:id="rId18"/>
    <p:sldId id="277" r:id="rId19"/>
    <p:sldId id="271" r:id="rId20"/>
    <p:sldId id="272" r:id="rId21"/>
    <p:sldId id="273" r:id="rId22"/>
    <p:sldId id="281" r:id="rId23"/>
    <p:sldId id="280" r:id="rId24"/>
    <p:sldId id="282" r:id="rId25"/>
    <p:sldId id="283" r:id="rId26"/>
    <p:sldId id="278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22DC-8C05-4CE4-AF97-B32B32792004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ABE7-251A-4DFC-8362-C501A98536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7000"/>
            <a:lum/>
          </a:blip>
          <a:srcRect/>
          <a:stretch>
            <a:fillRect l="-35000" r="-5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УСТОЙЧИВОЕ РАЗВИТИЕ</a:t>
            </a:r>
            <a:br>
              <a:rPr lang="ru-RU" b="1" dirty="0" smtClean="0"/>
            </a:br>
            <a:r>
              <a:rPr lang="ru-RU" b="1" dirty="0" smtClean="0"/>
              <a:t>И ЭКОЛОГИЧЕСКИЙ МЕНЕДЖМЕНТ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3489251"/>
          </a:xfrm>
        </p:spPr>
        <p:txBody>
          <a:bodyPr/>
          <a:lstStyle/>
          <a:p>
            <a:pPr algn="ctr">
              <a:buNone/>
            </a:pPr>
            <a:endParaRPr lang="ru-RU" dirty="0"/>
          </a:p>
        </p:txBody>
      </p:sp>
      <p:pic>
        <p:nvPicPr>
          <p:cNvPr id="4" name="Рисунок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0"/>
            <a:ext cx="2483768" cy="12673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незамедлительном порядке обеспечить всем людям возможность зарабатывать на устойчивой основе средства к существованию;</a:t>
            </a:r>
          </a:p>
          <a:p>
            <a:r>
              <a:rPr lang="ru-RU" dirty="0" smtClean="0"/>
              <a:t>осуществлять политику и стратегии, содействующие обеспечению адекватного объема финансирования и сосредоточенные на комплексной политике в области развития людских ресурсов, включая возможности для получения дохода, усилении местного контроля за использованием ресурсов, укреплении местных учреждений и наращивании потенциала, а также более широком вовлечении неправительственных организаций и местных органов управления в качестве механизмов осуществления;</a:t>
            </a:r>
          </a:p>
          <a:p>
            <a:r>
              <a:rPr lang="ru-RU" dirty="0" smtClean="0"/>
              <a:t>разрабатывать для всех районов, где существует проблема нищеты, комплексные стратегии и программы, направленные на экологически безопасное и рациональное использование окружающей среды, мобилизацию ресурсов, снижение остроты проблемы и искоренение нищеты, обеспечение занятости и возможности для получения дохода;</a:t>
            </a:r>
          </a:p>
          <a:p>
            <a:r>
              <a:rPr lang="ru-RU" dirty="0" smtClean="0"/>
              <a:t>в рамках национальных планов и бюджетов в области развития сосредоточивать внимание на инвестициях в «человеческий» капитал, при этом специальная политика и программы должны быть направлены на решение проблем сельских районов, городских неимущих, женщин и детей.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Деятельность: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сосредоточиваться на предоставлении полномочий местным и общинным группам на основе принципа передачи полномочий, ответственности и ресурсов на наиболее приемлемый уровень, с тем чтобы обеспечить в программе учет конкретных географических и экологических условий;</a:t>
            </a:r>
          </a:p>
          <a:p>
            <a:r>
              <a:rPr lang="ru-RU" dirty="0" smtClean="0"/>
              <a:t>содержать неотложные меры, направленные на обеспечение этим группам населения возможности для снижения остроты проблемы нищеты и устойчивого развития;</a:t>
            </a:r>
          </a:p>
          <a:p>
            <a:r>
              <a:rPr lang="ru-RU" dirty="0" smtClean="0"/>
              <a:t>содержать долгосрочную стратегию, направленную на создание наилучших возможных условий для устойчивого развития на местном, региональном и национальном уровнях, что позволит ликвидировать нищету и сократить разрыв между различными группами населения. В ней должно предусматриваться оказание помощи группам населения, находящимся в наиболее неблагоприятных условиях, — особенно женщинам, детям и молодежи в рамках этих групп — и беженцам. Эти группы населения включают малоимущих владельцев небольших земельных участков, скотоводов, ремесленников, рыболовецкие общины, лиц, не владеющих землей, местные общины, мигрантов и городской неформальный сектор.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Финансирование: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571612"/>
            <a:ext cx="5972188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	По оценкам секретариата Конференции, средняя общая сумма ежегодных расходов (</a:t>
            </a:r>
            <a:r>
              <a:rPr lang="ru-RU" dirty="0" smtClean="0"/>
              <a:t>1993–2015 </a:t>
            </a:r>
            <a:r>
              <a:rPr lang="ru-RU" dirty="0" smtClean="0"/>
              <a:t>годы) на осуществление мероприятий в рамках этой программы составит около </a:t>
            </a:r>
            <a:r>
              <a:rPr lang="ru-RU" dirty="0" smtClean="0"/>
              <a:t>50 </a:t>
            </a:r>
            <a:r>
              <a:rPr lang="ru-RU" dirty="0" smtClean="0"/>
              <a:t>млрд. долл. США, включая примерно </a:t>
            </a:r>
            <a:r>
              <a:rPr lang="ru-RU" dirty="0" smtClean="0"/>
              <a:t>25 </a:t>
            </a:r>
            <a:r>
              <a:rPr lang="ru-RU" dirty="0" smtClean="0"/>
              <a:t>млрд. долл. США, предоставляемых международным сообществом в виде субсидий или на льготных условиях. Эта смета расходов носит лишь ориентировочный и приближенный характер и еще не рассматривалась правительствами. Она частично совпадает со сметами в других разделах Повестки дня на XXI век. Фактические расходы и условия финансирования, в том числе любые </a:t>
            </a:r>
            <a:r>
              <a:rPr lang="ru-RU" dirty="0" err="1" smtClean="0"/>
              <a:t>нельготные</a:t>
            </a:r>
            <a:r>
              <a:rPr lang="ru-RU" dirty="0" smtClean="0"/>
              <a:t> условия, будут зависеть, помимо прочего, от конкретных стратегий и программ, решение об осуществлении которых будет принято правительствами. </a:t>
            </a:r>
            <a:endParaRPr lang="ru-RU" dirty="0"/>
          </a:p>
        </p:txBody>
      </p:sp>
      <p:pic>
        <p:nvPicPr>
          <p:cNvPr id="4" name="Рисунок 3" descr="Priroda-dene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2071678"/>
            <a:ext cx="2406028" cy="32080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Эпидемии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Новые заболевания</a:t>
            </a:r>
          </a:p>
          <a:p>
            <a:r>
              <a:rPr lang="ru-RU" dirty="0" smtClean="0"/>
              <a:t>Цикличность в природных процессах</a:t>
            </a:r>
          </a:p>
          <a:p>
            <a:pPr>
              <a:buNone/>
            </a:pPr>
            <a:r>
              <a:rPr lang="ru-RU" dirty="0" smtClean="0"/>
              <a:t>(возбудитель-хозяин)</a:t>
            </a:r>
            <a:endParaRPr lang="ru-RU" dirty="0"/>
          </a:p>
          <a:p>
            <a:r>
              <a:rPr lang="ru-RU" dirty="0" smtClean="0"/>
              <a:t>Быстрая смена поколений и адаптация к препаратам</a:t>
            </a:r>
          </a:p>
          <a:p>
            <a:r>
              <a:rPr lang="ru-RU" dirty="0" smtClean="0"/>
              <a:t>Гигиена</a:t>
            </a:r>
          </a:p>
          <a:p>
            <a:r>
              <a:rPr lang="ru-RU" dirty="0" smtClean="0"/>
              <a:t>Приготовление пищи</a:t>
            </a:r>
          </a:p>
        </p:txBody>
      </p:sp>
      <p:pic>
        <p:nvPicPr>
          <p:cNvPr id="4" name="Рисунок 3" descr="ebola-pic510-510x340-702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4786322"/>
            <a:ext cx="2857487" cy="1904991"/>
          </a:xfrm>
          <a:prstGeom prst="rect">
            <a:avLst/>
          </a:prstGeom>
        </p:spPr>
      </p:pic>
      <p:pic>
        <p:nvPicPr>
          <p:cNvPr id="5" name="Рисунок 4" descr="Эбола-лихорадка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4714884"/>
            <a:ext cx="2720173" cy="1968692"/>
          </a:xfrm>
          <a:prstGeom prst="rect">
            <a:avLst/>
          </a:prstGeom>
        </p:spPr>
      </p:pic>
      <p:pic>
        <p:nvPicPr>
          <p:cNvPr id="6" name="Рисунок 5" descr="10305728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4000504"/>
            <a:ext cx="2471397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Обеспечение питания: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ГМО</a:t>
            </a:r>
          </a:p>
          <a:p>
            <a:r>
              <a:rPr lang="ru-RU" dirty="0" err="1" smtClean="0"/>
              <a:t>Марикультура</a:t>
            </a:r>
            <a:endParaRPr lang="ru-RU" dirty="0" smtClean="0"/>
          </a:p>
          <a:p>
            <a:r>
              <a:rPr lang="ru-RU" dirty="0" smtClean="0"/>
              <a:t>Устойчивое сельское хозяйство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1412766976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 flipV="1">
            <a:off x="642910" y="3714752"/>
            <a:ext cx="3929058" cy="2622096"/>
          </a:xfrm>
          <a:prstGeom prst="rect">
            <a:avLst/>
          </a:prstGeom>
        </p:spPr>
      </p:pic>
      <p:pic>
        <p:nvPicPr>
          <p:cNvPr id="5" name="Рисунок 4" descr="GMO_to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 flipV="1">
            <a:off x="4643438" y="3714752"/>
            <a:ext cx="4071966" cy="2699128"/>
          </a:xfrm>
          <a:prstGeom prst="rect">
            <a:avLst/>
          </a:prstGeom>
        </p:spPr>
      </p:pic>
      <p:pic>
        <p:nvPicPr>
          <p:cNvPr id="6" name="Рисунок 5" descr="Органические-продукты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1357298"/>
            <a:ext cx="1968537" cy="19764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ГМО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smtClean="0"/>
              <a:t>Генетически модифицированный организм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ru-RU" b="1" dirty="0" smtClean="0"/>
              <a:t>ГМО</a:t>
            </a:r>
            <a:r>
              <a:rPr lang="ru-RU" dirty="0" smtClean="0"/>
              <a:t>) — организм, генотип которого был искусственно изменён при помощи методов генной инженерии. Это определение может применяться для растений, животных и микроорганизмов. Генетические изменения, как правило, производятся в научных или хозяйственных целях. Генетическая модификация отличается целенаправленным изменением генотипа организма в отличие от случайного, характерного для естественного и искусственного мутационного процесса.</a:t>
            </a:r>
          </a:p>
          <a:p>
            <a:pPr>
              <a:buNone/>
            </a:pPr>
            <a:r>
              <a:rPr lang="ru-RU" dirty="0" smtClean="0"/>
              <a:t>	Основным видом генетической модификации в настоящее время является использование </a:t>
            </a:r>
            <a:r>
              <a:rPr lang="ru-RU" dirty="0" err="1" smtClean="0"/>
              <a:t>трансгенов</a:t>
            </a:r>
            <a:r>
              <a:rPr lang="ru-RU" dirty="0" smtClean="0"/>
              <a:t> для создания </a:t>
            </a:r>
            <a:r>
              <a:rPr lang="ru-RU" dirty="0" err="1" smtClean="0"/>
              <a:t>трансгенных</a:t>
            </a:r>
            <a:r>
              <a:rPr lang="ru-RU" dirty="0" smtClean="0"/>
              <a:t> организмов.</a:t>
            </a:r>
          </a:p>
          <a:p>
            <a:pPr>
              <a:buNone/>
            </a:pPr>
            <a:r>
              <a:rPr lang="ru-RU" dirty="0" smtClean="0"/>
              <a:t>	В сельском хозяйстве и пищевой промышленности под ГМО подразумеваются только организмы, модифицированные внесением в их геном одного или нескольких </a:t>
            </a:r>
            <a:r>
              <a:rPr lang="ru-RU" dirty="0" err="1" smtClean="0"/>
              <a:t>трансгенов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В настоящее время специалистами получены научные данные об отсутствии повышенной опасности продуктов из генетически модифицированных организмов по сравнению с традиционными продуктами.</a:t>
            </a:r>
          </a:p>
          <a:p>
            <a:pPr>
              <a:buNone/>
            </a:pPr>
            <a:r>
              <a:rPr lang="ru-RU" dirty="0" smtClean="0"/>
              <a:t>	Для того, чтобы отличить товарные сельскохозяйственные культуры и сорта, не подвергнутые генетической модификации и обладающие, вследствие этого, добавленной стоимостью, а также полученную из них пищевую продукцию, в мировой торговле часто используется IP-сертификация</a:t>
            </a:r>
          </a:p>
          <a:p>
            <a:endParaRPr lang="ru-RU" dirty="0"/>
          </a:p>
        </p:txBody>
      </p:sp>
      <p:pic>
        <p:nvPicPr>
          <p:cNvPr id="4" name="Рисунок 3" descr="new_studies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4500570"/>
            <a:ext cx="2253285" cy="2191320"/>
          </a:xfrm>
          <a:prstGeom prst="rect">
            <a:avLst/>
          </a:prstGeom>
        </p:spPr>
      </p:pic>
      <p:pic>
        <p:nvPicPr>
          <p:cNvPr id="5" name="Рисунок 4" descr="64269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4786322"/>
            <a:ext cx="2816606" cy="1898392"/>
          </a:xfrm>
          <a:prstGeom prst="rect">
            <a:avLst/>
          </a:prstGeom>
        </p:spPr>
      </p:pic>
      <p:pic>
        <p:nvPicPr>
          <p:cNvPr id="6" name="Рисунок 5" descr="1396700561_gm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6182" y="4714884"/>
            <a:ext cx="2096550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Аквакультура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26895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err="1" smtClean="0"/>
              <a:t>Аквакультура</a:t>
            </a:r>
            <a:r>
              <a:rPr lang="ru-RU" dirty="0" smtClean="0"/>
              <a:t> (от лат. </a:t>
            </a:r>
            <a:r>
              <a:rPr lang="ru-RU" i="1" dirty="0" err="1" smtClean="0"/>
              <a:t>aqua</a:t>
            </a:r>
            <a:r>
              <a:rPr lang="ru-RU" dirty="0" smtClean="0"/>
              <a:t> — вода и культура — возделывание, разведение, выращивание) — разведение и выращивание водных организмов (рыб, ракообразных, моллюсков, водорослей) в естественных и искусственных водоёмах, а также на специально созданных морских плантациях.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sz="2400" dirty="0" smtClean="0"/>
              <a:t>лососёвые, </a:t>
            </a:r>
            <a:r>
              <a:rPr lang="ru-RU" sz="2400" dirty="0" err="1" smtClean="0"/>
              <a:t>сомообразные</a:t>
            </a:r>
            <a:r>
              <a:rPr lang="ru-RU" sz="2400" dirty="0" smtClean="0"/>
              <a:t>, </a:t>
            </a:r>
            <a:r>
              <a:rPr lang="ru-RU" sz="2400" dirty="0" err="1" smtClean="0"/>
              <a:t>тиляпия</a:t>
            </a:r>
            <a:r>
              <a:rPr lang="ru-RU" sz="2400" dirty="0" smtClean="0"/>
              <a:t>, треска, карп, форель</a:t>
            </a:r>
            <a:endParaRPr lang="ru-RU" sz="2400" dirty="0"/>
          </a:p>
        </p:txBody>
      </p:sp>
      <p:pic>
        <p:nvPicPr>
          <p:cNvPr id="4" name="Рисунок 3" descr="0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490294"/>
            <a:ext cx="4413870" cy="2251074"/>
          </a:xfrm>
          <a:prstGeom prst="rect">
            <a:avLst/>
          </a:prstGeom>
        </p:spPr>
      </p:pic>
      <p:pic>
        <p:nvPicPr>
          <p:cNvPr id="5" name="Рисунок 4" descr="16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4533123"/>
            <a:ext cx="3312368" cy="2208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Марикультура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err="1" smtClean="0"/>
              <a:t>Марикультура</a:t>
            </a:r>
            <a:r>
              <a:rPr lang="ru-RU" dirty="0" smtClean="0"/>
              <a:t> (от лат. </a:t>
            </a:r>
            <a:r>
              <a:rPr lang="ru-RU" i="1" dirty="0" err="1" smtClean="0"/>
              <a:t>marinus</a:t>
            </a:r>
            <a:r>
              <a:rPr lang="ru-RU" dirty="0" smtClean="0"/>
              <a:t>), или </a:t>
            </a:r>
            <a:r>
              <a:rPr lang="ru-RU" b="1" dirty="0" smtClean="0"/>
              <a:t>морская культура</a:t>
            </a:r>
            <a:r>
              <a:rPr lang="ru-RU" dirty="0" smtClean="0"/>
              <a:t> — направление </a:t>
            </a:r>
            <a:r>
              <a:rPr lang="ru-RU" dirty="0" err="1" smtClean="0"/>
              <a:t>аквакультуры</a:t>
            </a:r>
            <a:r>
              <a:rPr lang="ru-RU" dirty="0" smtClean="0"/>
              <a:t>, занимающееся разведением или выращиванием морских гидробионтов — водорослей, моллюсков, ракообразных, рыб и иглокожих в морях, лиманах, эстуариях или в искусственных условиях.</a:t>
            </a:r>
            <a:endParaRPr lang="ru-RU" dirty="0"/>
          </a:p>
        </p:txBody>
      </p:sp>
      <p:pic>
        <p:nvPicPr>
          <p:cNvPr id="4" name="Рисунок 3" descr="марикультур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4929198"/>
            <a:ext cx="2214578" cy="1657407"/>
          </a:xfrm>
          <a:prstGeom prst="rect">
            <a:avLst/>
          </a:prstGeom>
        </p:spPr>
      </p:pic>
      <p:pic>
        <p:nvPicPr>
          <p:cNvPr id="5" name="Рисунок 4" descr="fakt-(28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4714884"/>
            <a:ext cx="1912129" cy="2057451"/>
          </a:xfrm>
          <a:prstGeom prst="rect">
            <a:avLst/>
          </a:prstGeom>
        </p:spPr>
      </p:pic>
      <p:pic>
        <p:nvPicPr>
          <p:cNvPr id="6" name="Рисунок 5" descr="KMO_085553_02285_1_t20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4929198"/>
            <a:ext cx="2381250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i="1" dirty="0" smtClean="0"/>
              <a:t>	Интенсивная </a:t>
            </a:r>
            <a:r>
              <a:rPr lang="ru-RU" b="1" i="1" dirty="0" err="1" smtClean="0"/>
              <a:t>марикультура</a:t>
            </a:r>
            <a:r>
              <a:rPr lang="ru-RU" dirty="0" smtClean="0"/>
              <a:t> — это активное искусственное воздействие на одну или на все стадии жизненного цикла объекта культивирования.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i="1" dirty="0" smtClean="0"/>
              <a:t>	Санитарная </a:t>
            </a:r>
            <a:r>
              <a:rPr lang="ru-RU" b="1" i="1" dirty="0" err="1" smtClean="0"/>
              <a:t>марикультура</a:t>
            </a:r>
            <a:r>
              <a:rPr lang="ru-RU" dirty="0" smtClean="0"/>
              <a:t> — культивирование гидробионтов для биологической очистки прибрежных вод.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1 м² </a:t>
            </a:r>
            <a:r>
              <a:rPr lang="ru-RU" sz="2400" dirty="0" err="1" smtClean="0"/>
              <a:t>мидиевой</a:t>
            </a:r>
            <a:r>
              <a:rPr lang="ru-RU" sz="2400" dirty="0" smtClean="0"/>
              <a:t> банки фильтрует за сутки от 50 до 90 м³ воды, снижая количество патогенных бактерий в 2 раза за 1 прогон жидкости.</a:t>
            </a:r>
          </a:p>
          <a:p>
            <a:endParaRPr lang="ru-RU" dirty="0"/>
          </a:p>
        </p:txBody>
      </p:sp>
      <p:pic>
        <p:nvPicPr>
          <p:cNvPr id="4" name="Рисунок 3" descr="249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140" y="2836388"/>
            <a:ext cx="4140828" cy="2769179"/>
          </a:xfrm>
          <a:prstGeom prst="rect">
            <a:avLst/>
          </a:prstGeom>
        </p:spPr>
      </p:pic>
      <p:pic>
        <p:nvPicPr>
          <p:cNvPr id="5" name="Рисунок 4" descr="75436513555166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852936"/>
            <a:ext cx="3744416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Устойчивое сельское хозяйство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dirty="0" smtClean="0"/>
              <a:t>Согласно Балтийской повестке дня на 21 век:</a:t>
            </a:r>
            <a:endParaRPr lang="pl-PL" dirty="0" smtClean="0"/>
          </a:p>
          <a:p>
            <a:pPr>
              <a:lnSpc>
                <a:spcPct val="80000"/>
              </a:lnSpc>
              <a:buFontTx/>
              <a:buNone/>
            </a:pPr>
            <a:endParaRPr lang="pl-PL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Устойчивое сельское хозяйство это производство высококачественной пищи и другой сельскохозяйственной продукции, фермерских услуг, на протяжении длительного периода времени и с учетом социальной и экономической структуры, а также с сохранением базиса возобновляемых и не возобновляемых ресурсов. </a:t>
            </a:r>
            <a:endParaRPr lang="pl-PL" dirty="0" smtClean="0"/>
          </a:p>
          <a:p>
            <a:pPr>
              <a:lnSpc>
                <a:spcPct val="80000"/>
              </a:lnSpc>
              <a:buFontTx/>
              <a:buNone/>
            </a:pPr>
            <a:endParaRPr lang="pl-PL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Устойчивое сельское хозяйство является долгосрочным процессом производства безопасных продуктов питания и сохранения невоспроизводимых ресурсов, не засоряет и одновременно сохраняет естественный деревенский стиль жизни.</a:t>
            </a:r>
            <a:endParaRPr lang="pl-PL" dirty="0" smtClean="0"/>
          </a:p>
          <a:p>
            <a:pPr>
              <a:buNone/>
            </a:pPr>
            <a:endParaRPr lang="ru-RU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unido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2928934"/>
            <a:ext cx="1285884" cy="1092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/>
          <a:lstStyle/>
          <a:p>
            <a:r>
              <a:rPr lang="ru-RU" dirty="0" smtClean="0"/>
              <a:t>Экологические 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1571612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algn="l"/>
            <a:endParaRPr lang="ru-RU" sz="7200" b="1" dirty="0" smtClean="0">
              <a:solidFill>
                <a:schemeClr val="tx1"/>
              </a:solidFill>
            </a:endParaRPr>
          </a:p>
          <a:p>
            <a:pPr algn="l"/>
            <a:r>
              <a:rPr lang="ru-RU" sz="7200" b="1" dirty="0" smtClean="0">
                <a:solidFill>
                  <a:schemeClr val="tx1"/>
                </a:solidFill>
              </a:rPr>
              <a:t>Международные правительственные</a:t>
            </a:r>
          </a:p>
          <a:p>
            <a:pPr algn="l"/>
            <a:endParaRPr lang="ru-RU" sz="5600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ru-RU" sz="8000" dirty="0" smtClean="0">
                <a:solidFill>
                  <a:schemeClr val="tx1"/>
                </a:solidFill>
              </a:rPr>
              <a:t>Программа ООН по окружающей среде (ЮНЕП)</a:t>
            </a:r>
          </a:p>
          <a:p>
            <a:pPr algn="l">
              <a:buFont typeface="Arial" pitchFamily="34" charset="0"/>
              <a:buChar char="•"/>
            </a:pPr>
            <a:r>
              <a:rPr lang="ru-RU" sz="8000" dirty="0" smtClean="0">
                <a:solidFill>
                  <a:schemeClr val="tx1"/>
                </a:solidFill>
              </a:rPr>
              <a:t>Международное </a:t>
            </a:r>
            <a:r>
              <a:rPr lang="ru-RU" sz="8000" dirty="0" err="1" smtClean="0">
                <a:solidFill>
                  <a:schemeClr val="tx1"/>
                </a:solidFill>
              </a:rPr>
              <a:t>агенство</a:t>
            </a:r>
            <a:r>
              <a:rPr lang="ru-RU" sz="8000" dirty="0" smtClean="0">
                <a:solidFill>
                  <a:schemeClr val="tx1"/>
                </a:solidFill>
              </a:rPr>
              <a:t> по атомной энергии - МАГАТЭ (</a:t>
            </a:r>
            <a:r>
              <a:rPr lang="en-US" sz="8000" dirty="0" smtClean="0">
                <a:solidFill>
                  <a:schemeClr val="tx1"/>
                </a:solidFill>
              </a:rPr>
              <a:t>International Atomic Energy Agency – IAEA</a:t>
            </a:r>
            <a:endParaRPr lang="ru-RU" sz="8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ru-RU" sz="8000" dirty="0" smtClean="0">
                <a:solidFill>
                  <a:schemeClr val="tx1"/>
                </a:solidFill>
              </a:rPr>
              <a:t>Организация Объединенных Наций по промышленному развитию (ЮНИДО)</a:t>
            </a:r>
          </a:p>
          <a:p>
            <a:pPr algn="l">
              <a:buFont typeface="Arial" pitchFamily="34" charset="0"/>
              <a:buChar char="•"/>
            </a:pPr>
            <a:r>
              <a:rPr lang="ru-RU" sz="8000" dirty="0" smtClean="0">
                <a:solidFill>
                  <a:schemeClr val="tx1"/>
                </a:solidFill>
              </a:rPr>
              <a:t>Организация Объединенных Наций по вопросам продовольствия и сельского хозяйства (ФАО)</a:t>
            </a:r>
          </a:p>
          <a:p>
            <a:pPr algn="l">
              <a:buFont typeface="Arial" pitchFamily="34" charset="0"/>
              <a:buChar char="•"/>
            </a:pPr>
            <a:r>
              <a:rPr lang="ru-RU" sz="8000" dirty="0" smtClean="0">
                <a:solidFill>
                  <a:schemeClr val="tx1"/>
                </a:solidFill>
              </a:rPr>
              <a:t>Всемирная организация здравоохранения (ВОЗ)</a:t>
            </a:r>
          </a:p>
          <a:p>
            <a:pPr algn="l">
              <a:buFont typeface="Arial" pitchFamily="34" charset="0"/>
              <a:buChar char="•"/>
            </a:pPr>
            <a:r>
              <a:rPr lang="ru-RU" sz="8000" dirty="0" smtClean="0">
                <a:solidFill>
                  <a:schemeClr val="tx1"/>
                </a:solidFill>
              </a:rPr>
              <a:t>Всемирная метеорологическая организация (ВМО)</a:t>
            </a:r>
          </a:p>
          <a:p>
            <a:pPr algn="l">
              <a:buFont typeface="Arial" pitchFamily="34" charset="0"/>
              <a:buChar char="•"/>
            </a:pPr>
            <a:r>
              <a:rPr lang="ru-RU" sz="8000" dirty="0" smtClean="0">
                <a:solidFill>
                  <a:schemeClr val="tx1"/>
                </a:solidFill>
              </a:rPr>
              <a:t>Европейское агентство по окружающей среде</a:t>
            </a:r>
          </a:p>
          <a:p>
            <a:pPr algn="l">
              <a:buFont typeface="Arial" pitchFamily="34" charset="0"/>
              <a:buChar char="•"/>
            </a:pPr>
            <a:r>
              <a:rPr lang="ru-RU" sz="8000" dirty="0" smtClean="0">
                <a:solidFill>
                  <a:schemeClr val="tx1"/>
                </a:solidFill>
              </a:rPr>
              <a:t>Межправительственная группа экспертов по изменению климата (МГЭИК</a:t>
            </a:r>
            <a:r>
              <a:rPr lang="ru-RU" sz="8000" dirty="0" smtClean="0">
                <a:solidFill>
                  <a:schemeClr val="tx1"/>
                </a:solidFill>
              </a:rPr>
              <a:t>)</a:t>
            </a:r>
            <a:endParaRPr lang="ru-RU" sz="8000" dirty="0" smtClean="0">
              <a:solidFill>
                <a:schemeClr val="tx1"/>
              </a:solidFill>
            </a:endParaRPr>
          </a:p>
          <a:p>
            <a:pPr algn="l"/>
            <a:endParaRPr lang="ru-RU" sz="5600" dirty="0" smtClean="0">
              <a:solidFill>
                <a:schemeClr val="tx1"/>
              </a:solidFill>
            </a:endParaRPr>
          </a:p>
          <a:p>
            <a:pPr algn="l"/>
            <a:endParaRPr lang="ru-RU" sz="56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4" name="Рисунок 3" descr="2306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768" y="5429264"/>
            <a:ext cx="1695113" cy="1271334"/>
          </a:xfrm>
          <a:prstGeom prst="rect">
            <a:avLst/>
          </a:prstGeom>
        </p:spPr>
      </p:pic>
      <p:pic>
        <p:nvPicPr>
          <p:cNvPr id="5" name="Рисунок 4" descr="iaea3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4000504"/>
            <a:ext cx="1957205" cy="1428760"/>
          </a:xfrm>
          <a:prstGeom prst="rect">
            <a:avLst/>
          </a:prstGeom>
        </p:spPr>
      </p:pic>
      <p:pic>
        <p:nvPicPr>
          <p:cNvPr id="6" name="Рисунок 5" descr="logo-une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082" y="1500174"/>
            <a:ext cx="1154519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УСХ: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12776"/>
            <a:ext cx="8229600" cy="28803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Обеспечение высокого уровня  жизни                        фермеров 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Методы             производства, не вызывающие деградации и угроз для окружающей среды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Максимальное использование возобновляемых ресурсов 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Сохранение деревенского социума и традиционного уклада жизни 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Этические аспекты животноводства</a:t>
            </a:r>
            <a:endParaRPr lang="pl-PL" dirty="0" smtClean="0"/>
          </a:p>
          <a:p>
            <a:endParaRPr lang="ru-RU" dirty="0"/>
          </a:p>
        </p:txBody>
      </p:sp>
      <p:pic>
        <p:nvPicPr>
          <p:cNvPr id="4" name="Рисунок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4357694"/>
            <a:ext cx="3071834" cy="2169315"/>
          </a:xfrm>
          <a:prstGeom prst="rect">
            <a:avLst/>
          </a:prstGeom>
        </p:spPr>
      </p:pic>
      <p:pic>
        <p:nvPicPr>
          <p:cNvPr id="5" name="Рисунок 4" descr="050b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4357694"/>
            <a:ext cx="2952750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Критерии УСХ: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400" b="1" dirty="0" smtClean="0"/>
              <a:t>Ротация севооборота (минимум 4 года), с участием бобовых растений, связывающих азот в последней фазе созревания.</a:t>
            </a:r>
          </a:p>
          <a:p>
            <a:pPr>
              <a:lnSpc>
                <a:spcPct val="120000"/>
              </a:lnSpc>
            </a:pPr>
            <a:r>
              <a:rPr lang="ru-RU" sz="1400" b="1" dirty="0" smtClean="0"/>
              <a:t>Использование органических удобрений,                полученных в хозяйстве.                    Можно произвести              покупку 30% органических удобрений, которые в конечном счете, должны быть подвергнуты компостированию в данном хозяйстве.</a:t>
            </a:r>
            <a:endParaRPr lang="pl-PL" sz="1400" b="1" dirty="0" smtClean="0"/>
          </a:p>
          <a:p>
            <a:pPr>
              <a:lnSpc>
                <a:spcPct val="120000"/>
              </a:lnSpc>
            </a:pPr>
            <a:r>
              <a:rPr lang="ru-RU" sz="1400" b="1" dirty="0" smtClean="0"/>
              <a:t>Использование минеральных удобрений натурального происхождения: низкопроцентные фосфориты, известняк, доломит, базальтовая мука.</a:t>
            </a:r>
            <a:endParaRPr lang="pl-PL" sz="1400" b="1" dirty="0" smtClean="0"/>
          </a:p>
          <a:p>
            <a:pPr>
              <a:lnSpc>
                <a:spcPct val="120000"/>
              </a:lnSpc>
            </a:pPr>
            <a:r>
              <a:rPr lang="ru-RU" sz="1400" b="1" dirty="0" smtClean="0"/>
              <a:t>Поверхностные земледельческие процедуры.</a:t>
            </a:r>
          </a:p>
          <a:p>
            <a:pPr>
              <a:lnSpc>
                <a:spcPct val="120000"/>
              </a:lnSpc>
            </a:pPr>
            <a:r>
              <a:rPr lang="ru-RU" sz="1400" b="1" dirty="0" smtClean="0"/>
              <a:t>Механическая прополка – не допускаются гербициды.</a:t>
            </a:r>
            <a:endParaRPr lang="pl-PL" sz="1400" b="1" dirty="0" smtClean="0"/>
          </a:p>
          <a:p>
            <a:pPr>
              <a:lnSpc>
                <a:spcPct val="120000"/>
              </a:lnSpc>
            </a:pPr>
            <a:r>
              <a:rPr lang="ru-RU" sz="1400" b="1" dirty="0" smtClean="0"/>
              <a:t>В случае грибковых и бактериальных заболеваний и поражения вредителями допускаются операции по предотвращению угроз, которые однако ограничены механическими и биологическими средствами.</a:t>
            </a:r>
            <a:endParaRPr lang="pl-PL" sz="1400" b="1" dirty="0" smtClean="0"/>
          </a:p>
          <a:p>
            <a:pPr>
              <a:lnSpc>
                <a:spcPct val="120000"/>
              </a:lnSpc>
            </a:pPr>
            <a:r>
              <a:rPr lang="ru-RU" sz="1400" b="1" dirty="0" smtClean="0"/>
              <a:t>Не допускается использование синтетических стимуляторов роста и других веществ оказывающих влияние на вегетацию и развитие растений. </a:t>
            </a:r>
          </a:p>
          <a:p>
            <a:pPr>
              <a:lnSpc>
                <a:spcPct val="120000"/>
              </a:lnSpc>
            </a:pPr>
            <a:r>
              <a:rPr lang="ru-RU" sz="1400" b="1" dirty="0" smtClean="0"/>
              <a:t>Не допускается добавление в семена или посадочный материал синтетических средств.</a:t>
            </a:r>
            <a:endParaRPr lang="pl-PL" sz="1400" b="1" dirty="0" smtClean="0"/>
          </a:p>
          <a:p>
            <a:pPr>
              <a:lnSpc>
                <a:spcPct val="120000"/>
              </a:lnSpc>
            </a:pPr>
            <a:r>
              <a:rPr lang="ru-RU" sz="1400" b="1" dirty="0" smtClean="0"/>
              <a:t>Самодостаточность кормов и удобрений путем содержания животных в границах 0,5-1,5 голов крупного рогатого скота на один гектар.</a:t>
            </a:r>
          </a:p>
          <a:p>
            <a:pPr>
              <a:lnSpc>
                <a:spcPct val="120000"/>
              </a:lnSpc>
            </a:pPr>
            <a:r>
              <a:rPr lang="ru-RU" sz="1400" b="1" dirty="0" smtClean="0"/>
              <a:t>Создание для животных необходимых условий для существования и предоставление  соответствующего корма в соответствии с размерами стада </a:t>
            </a:r>
            <a:endParaRPr lang="pl-PL" sz="1400" b="1" dirty="0" smtClean="0"/>
          </a:p>
          <a:p>
            <a:pPr>
              <a:lnSpc>
                <a:spcPct val="120000"/>
              </a:lnSpc>
            </a:pPr>
            <a:r>
              <a:rPr lang="ru-RU" sz="1400" b="1" dirty="0" smtClean="0"/>
              <a:t>Выбор таких видов животных, которые бы наилучшим образом были приспособлены к жизни в данных условиях.</a:t>
            </a:r>
            <a:endParaRPr lang="pl-PL" sz="1400" b="1" dirty="0" smtClean="0"/>
          </a:p>
          <a:p>
            <a:endParaRPr lang="ru-RU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Пестициды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5688632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smtClean="0"/>
              <a:t>Пестициды</a:t>
            </a:r>
            <a:r>
              <a:rPr lang="ru-RU" dirty="0" smtClean="0"/>
              <a:t> (лат. </a:t>
            </a:r>
            <a:r>
              <a:rPr lang="ru-RU" i="1" dirty="0" err="1" smtClean="0"/>
              <a:t>pestis</a:t>
            </a:r>
            <a:r>
              <a:rPr lang="ru-RU" dirty="0" smtClean="0"/>
              <a:t> — зараза и лат. </a:t>
            </a:r>
            <a:r>
              <a:rPr lang="ru-RU" i="1" dirty="0" err="1" smtClean="0"/>
              <a:t>caedo</a:t>
            </a:r>
            <a:r>
              <a:rPr lang="ru-RU" dirty="0" smtClean="0"/>
              <a:t> — убивать) (сельскохозяйственные ядохимикаты) — химические средства, используемые для борьбы с вредителями и болезнями растений, а также с различными паразитами, сорняками, вредителями зерна и </a:t>
            </a:r>
            <a:r>
              <a:rPr lang="ru-RU" dirty="0" err="1" smtClean="0"/>
              <a:t>зернопродуктов</a:t>
            </a:r>
            <a:r>
              <a:rPr lang="ru-RU" dirty="0" smtClean="0"/>
              <a:t>, древесины, изделий из хлопка, шерсти, кожи, с эктопаразитами домашних животных, а также с переносчиками опасных заболеваний человека и животных. Пестициды объединяют следующие группы таких веществ: гербициды, уничтожающие сорняки, инсектициды, уничтожающие насекомых-вредителей, фунгициды, уничтожающие патогенные </a:t>
            </a:r>
            <a:r>
              <a:rPr lang="ru-RU" dirty="0" err="1" smtClean="0"/>
              <a:t>грибы,зооциды</a:t>
            </a:r>
            <a:r>
              <a:rPr lang="ru-RU" dirty="0" smtClean="0"/>
              <a:t>, уничтожающие вредных теплокровных животных и т. д. Большая часть пестицидов — это яды, отравляющие организмы-мишени, но к ним относят также стерилизаторы (вещества, вызывающие бесплодие) и ингибиторы роста.</a:t>
            </a:r>
            <a:endParaRPr lang="ru-RU" dirty="0"/>
          </a:p>
        </p:txBody>
      </p:sp>
      <p:pic>
        <p:nvPicPr>
          <p:cNvPr id="4" name="Рисунок 3" descr="80742_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933056"/>
            <a:ext cx="3048000" cy="2286000"/>
          </a:xfrm>
          <a:prstGeom prst="rect">
            <a:avLst/>
          </a:prstGeom>
        </p:spPr>
      </p:pic>
      <p:pic>
        <p:nvPicPr>
          <p:cNvPr id="5" name="Рисунок 4" descr="spraying-pesticide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3135621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Гербициды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1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Гербициды</a:t>
            </a:r>
            <a:r>
              <a:rPr lang="ru-RU" dirty="0" smtClean="0"/>
              <a:t> (от лат. </a:t>
            </a:r>
            <a:r>
              <a:rPr lang="ru-RU" i="1" dirty="0" err="1" smtClean="0"/>
              <a:t>herba</a:t>
            </a:r>
            <a:r>
              <a:rPr lang="ru-RU" dirty="0" smtClean="0"/>
              <a:t> — трава и </a:t>
            </a:r>
            <a:r>
              <a:rPr lang="ru-RU" i="1" dirty="0" err="1" smtClean="0"/>
              <a:t>caedo</a:t>
            </a:r>
            <a:r>
              <a:rPr lang="ru-RU" dirty="0" smtClean="0"/>
              <a:t> — убиваю) — химические вещества, применяемые для уничтожения растительности. </a:t>
            </a:r>
          </a:p>
          <a:p>
            <a:r>
              <a:rPr lang="ru-RU" dirty="0" smtClean="0"/>
              <a:t>сплошного действия, убивающие все виды растений</a:t>
            </a:r>
          </a:p>
          <a:p>
            <a:r>
              <a:rPr lang="ru-RU" dirty="0" smtClean="0"/>
              <a:t>избирательного (селективного) действия, поражающие одни виды растений и не повреждающие другие = химическая прополка</a:t>
            </a:r>
            <a:endParaRPr lang="ru-RU" dirty="0"/>
          </a:p>
        </p:txBody>
      </p:sp>
      <p:pic>
        <p:nvPicPr>
          <p:cNvPr id="4" name="Рисунок 3" descr="article-2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149080"/>
            <a:ext cx="3744416" cy="2609190"/>
          </a:xfrm>
          <a:prstGeom prst="rect">
            <a:avLst/>
          </a:prstGeom>
        </p:spPr>
      </p:pic>
      <p:pic>
        <p:nvPicPr>
          <p:cNvPr id="5" name="Рисунок 4" descr="posle_obrabot_ankor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221088"/>
            <a:ext cx="3456384" cy="24255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medved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13584"/>
            <a:ext cx="5559544" cy="37444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Инсектициды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3924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smtClean="0"/>
              <a:t>Инсектициды</a:t>
            </a:r>
            <a:r>
              <a:rPr lang="ru-RU" dirty="0" smtClean="0"/>
              <a:t> (от лат. </a:t>
            </a:r>
            <a:r>
              <a:rPr lang="ru-RU" i="1" dirty="0" err="1" smtClean="0"/>
              <a:t>insectum</a:t>
            </a:r>
            <a:r>
              <a:rPr lang="ru-RU" dirty="0" smtClean="0"/>
              <a:t> — насекомое и лат. </a:t>
            </a:r>
            <a:r>
              <a:rPr lang="ru-RU" i="1" dirty="0" err="1" smtClean="0"/>
              <a:t>caedo</a:t>
            </a:r>
            <a:r>
              <a:rPr lang="ru-RU" dirty="0" smtClean="0"/>
              <a:t> — убиваю) — химические препараты для уничтожения вредных насекомых.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 smtClean="0"/>
              <a:t>	 Инсектициды различны по химическому составу:</a:t>
            </a:r>
          </a:p>
          <a:p>
            <a:r>
              <a:rPr lang="ru-RU" dirty="0" smtClean="0"/>
              <a:t>хлорорганические (</a:t>
            </a:r>
            <a:r>
              <a:rPr lang="ru-RU" dirty="0" err="1" smtClean="0"/>
              <a:t>альдрин</a:t>
            </a:r>
            <a:r>
              <a:rPr lang="ru-RU" dirty="0" smtClean="0"/>
              <a:t>,  ДДТ, гексахлоран и др.)</a:t>
            </a:r>
          </a:p>
          <a:p>
            <a:r>
              <a:rPr lang="ru-RU" dirty="0" smtClean="0"/>
              <a:t>фосфорорганические (тиофос, </a:t>
            </a:r>
            <a:r>
              <a:rPr lang="ru-RU" dirty="0" err="1" smtClean="0"/>
              <a:t>карбофос</a:t>
            </a:r>
            <a:r>
              <a:rPr lang="ru-RU" dirty="0" smtClean="0"/>
              <a:t>,  </a:t>
            </a:r>
            <a:r>
              <a:rPr lang="ru-RU" dirty="0" err="1" smtClean="0"/>
              <a:t>диазинон</a:t>
            </a:r>
            <a:r>
              <a:rPr lang="ru-RU" dirty="0" smtClean="0"/>
              <a:t>, </a:t>
            </a:r>
            <a:r>
              <a:rPr lang="ru-RU" dirty="0" err="1" smtClean="0"/>
              <a:t>хлорпирифос</a:t>
            </a:r>
            <a:r>
              <a:rPr lang="ru-RU" dirty="0" smtClean="0"/>
              <a:t> и др.)</a:t>
            </a:r>
          </a:p>
          <a:p>
            <a:r>
              <a:rPr lang="ru-RU" dirty="0" smtClean="0"/>
              <a:t>производные </a:t>
            </a:r>
            <a:r>
              <a:rPr lang="ru-RU" dirty="0" err="1" smtClean="0"/>
              <a:t>карбаминовой</a:t>
            </a:r>
            <a:r>
              <a:rPr lang="ru-RU" dirty="0" smtClean="0"/>
              <a:t> кислоты</a:t>
            </a:r>
          </a:p>
          <a:p>
            <a:r>
              <a:rPr lang="ru-RU" dirty="0" smtClean="0"/>
              <a:t>синтетические </a:t>
            </a:r>
            <a:r>
              <a:rPr lang="ru-RU" dirty="0" err="1" smtClean="0"/>
              <a:t>пиретроиды</a:t>
            </a:r>
            <a:endParaRPr lang="ru-RU" dirty="0" smtClean="0"/>
          </a:p>
          <a:p>
            <a:r>
              <a:rPr lang="ru-RU" dirty="0" smtClean="0"/>
              <a:t>препараты, содержащие мышьяк</a:t>
            </a:r>
          </a:p>
          <a:p>
            <a:r>
              <a:rPr lang="ru-RU" dirty="0" smtClean="0"/>
              <a:t>препараты серы</a:t>
            </a:r>
          </a:p>
          <a:p>
            <a:r>
              <a:rPr lang="ru-RU" dirty="0" smtClean="0"/>
              <a:t>цианистые соединения (Циклон Б)</a:t>
            </a:r>
          </a:p>
          <a:p>
            <a:r>
              <a:rPr lang="ru-RU" dirty="0" smtClean="0"/>
              <a:t>яды растительного </a:t>
            </a:r>
            <a:r>
              <a:rPr lang="ru-RU" dirty="0" smtClean="0">
                <a:solidFill>
                  <a:schemeClr val="bg1"/>
                </a:solidFill>
              </a:rPr>
              <a:t>происхожде</a:t>
            </a:r>
            <a:r>
              <a:rPr lang="ru-RU" dirty="0" smtClean="0"/>
              <a:t>ния, </a:t>
            </a:r>
          </a:p>
          <a:p>
            <a:pPr>
              <a:buNone/>
            </a:pPr>
            <a:r>
              <a:rPr lang="ru-RU" dirty="0" smtClean="0"/>
              <a:t>	со</a:t>
            </a:r>
            <a:r>
              <a:rPr lang="ru-RU" dirty="0" smtClean="0">
                <a:solidFill>
                  <a:schemeClr val="bg1"/>
                </a:solidFill>
              </a:rPr>
              <a:t>держащие алкалоиды (никотин)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Bombardir Akva 100 ml_13347-500x500_en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284984"/>
            <a:ext cx="2952328" cy="27540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Фунгициды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1"/>
            <a:ext cx="8229600" cy="31683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ru-RU" b="1" dirty="0" smtClean="0"/>
              <a:t>Фунгициды</a:t>
            </a:r>
            <a:r>
              <a:rPr lang="ru-RU" dirty="0" smtClean="0"/>
              <a:t> (от лат. </a:t>
            </a:r>
            <a:r>
              <a:rPr lang="ru-RU" i="1" dirty="0" err="1" smtClean="0"/>
              <a:t>fungus</a:t>
            </a:r>
            <a:r>
              <a:rPr lang="ru-RU" dirty="0" smtClean="0"/>
              <a:t> — гриб и лат. </a:t>
            </a:r>
            <a:r>
              <a:rPr lang="ru-RU" i="1" dirty="0" err="1" smtClean="0"/>
              <a:t>caedo</a:t>
            </a:r>
            <a:r>
              <a:rPr lang="ru-RU" dirty="0" smtClean="0"/>
              <a:t> — убиваю) — химические вещества для борьбы с грибковыми болезнями</a:t>
            </a:r>
            <a:r>
              <a:rPr lang="en-US" dirty="0" smtClean="0"/>
              <a:t> </a:t>
            </a:r>
            <a:r>
              <a:rPr lang="ru-RU" dirty="0" smtClean="0"/>
              <a:t>растений</a:t>
            </a:r>
            <a:endParaRPr lang="en-US" dirty="0" smtClean="0"/>
          </a:p>
          <a:p>
            <a:r>
              <a:rPr lang="ru-RU" dirty="0" smtClean="0"/>
              <a:t>Септориоз листьев</a:t>
            </a:r>
            <a:r>
              <a:rPr lang="en-US" dirty="0" smtClean="0"/>
              <a:t> (</a:t>
            </a:r>
            <a:r>
              <a:rPr lang="en-US" dirty="0" err="1" smtClean="0"/>
              <a:t>Septoria</a:t>
            </a:r>
            <a:r>
              <a:rPr lang="en-US" dirty="0" smtClean="0"/>
              <a:t> sp.)</a:t>
            </a:r>
            <a:endParaRPr lang="ru-RU" dirty="0" smtClean="0"/>
          </a:p>
          <a:p>
            <a:r>
              <a:rPr lang="ru-RU" dirty="0" smtClean="0"/>
              <a:t>Мучнистая роса</a:t>
            </a:r>
            <a:r>
              <a:rPr lang="en-US" dirty="0" smtClean="0"/>
              <a:t> (</a:t>
            </a:r>
            <a:r>
              <a:rPr lang="ru-RU" dirty="0" err="1" smtClean="0"/>
              <a:t>Erysiphacea</a:t>
            </a:r>
            <a:r>
              <a:rPr lang="en-US" dirty="0" smtClean="0"/>
              <a:t> sp.)</a:t>
            </a:r>
            <a:endParaRPr lang="ru-RU" dirty="0" smtClean="0"/>
          </a:p>
          <a:p>
            <a:r>
              <a:rPr lang="ru-RU" dirty="0" smtClean="0"/>
              <a:t>Антракноз (</a:t>
            </a:r>
            <a:r>
              <a:rPr lang="ru-RU" dirty="0" err="1" smtClean="0"/>
              <a:t>Pseudopeziza</a:t>
            </a:r>
            <a:r>
              <a:rPr lang="ru-RU" dirty="0" smtClean="0"/>
              <a:t> </a:t>
            </a:r>
            <a:r>
              <a:rPr lang="en-US" dirty="0" smtClean="0"/>
              <a:t>sp.)</a:t>
            </a:r>
          </a:p>
          <a:p>
            <a:r>
              <a:rPr lang="ru-RU" dirty="0" smtClean="0"/>
              <a:t>Черная пятнистость (</a:t>
            </a:r>
            <a:r>
              <a:rPr lang="ru-RU" dirty="0" err="1" smtClean="0"/>
              <a:t>Rhytisma</a:t>
            </a:r>
            <a:r>
              <a:rPr lang="ru-RU" dirty="0" smtClean="0"/>
              <a:t> </a:t>
            </a:r>
            <a:r>
              <a:rPr lang="en-US" dirty="0" smtClean="0"/>
              <a:t>sp.)</a:t>
            </a:r>
          </a:p>
          <a:p>
            <a:endParaRPr lang="ru-RU" dirty="0"/>
          </a:p>
        </p:txBody>
      </p:sp>
      <p:pic>
        <p:nvPicPr>
          <p:cNvPr id="4" name="Рисунок 3" descr="pytnistost-listev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221088"/>
            <a:ext cx="5256584" cy="2488116"/>
          </a:xfrm>
          <a:prstGeom prst="rect">
            <a:avLst/>
          </a:prstGeom>
        </p:spPr>
      </p:pic>
      <p:pic>
        <p:nvPicPr>
          <p:cNvPr id="5" name="Рисунок 4" descr="opasnost_0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040052" y="3320988"/>
            <a:ext cx="4536504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Пермакультура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 «Перманентное сельское хозяйство» — подход к проектированию окружающего человека пространства, а также система ведения сельского хозяйства, основанные на взаимосвязях, наблюдаемых в естественных экосистемах.</a:t>
            </a:r>
            <a:endParaRPr lang="ru-RU" dirty="0"/>
          </a:p>
        </p:txBody>
      </p:sp>
      <p:pic>
        <p:nvPicPr>
          <p:cNvPr id="4" name="Рисунок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4005064"/>
            <a:ext cx="3849484" cy="2448272"/>
          </a:xfrm>
          <a:prstGeom prst="rect">
            <a:avLst/>
          </a:prstGeom>
        </p:spPr>
      </p:pic>
      <p:pic>
        <p:nvPicPr>
          <p:cNvPr id="5" name="Рисунок 4" descr="e7d90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077072"/>
            <a:ext cx="4013406" cy="242916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Отцы основатели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23328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австрийский фермер </a:t>
            </a:r>
            <a:r>
              <a:rPr lang="ru-RU" dirty="0" err="1" smtClean="0"/>
              <a:t>Зепп</a:t>
            </a:r>
            <a:r>
              <a:rPr lang="ru-RU" dirty="0" smtClean="0"/>
              <a:t> </a:t>
            </a:r>
            <a:r>
              <a:rPr lang="ru-RU" dirty="0" err="1" smtClean="0"/>
              <a:t>Хольцер</a:t>
            </a:r>
            <a:r>
              <a:rPr lang="ru-RU" dirty="0" smtClean="0"/>
              <a:t>, японский фермер и философ </a:t>
            </a:r>
            <a:r>
              <a:rPr lang="ru-RU" dirty="0" err="1" smtClean="0"/>
              <a:t>Масанобу</a:t>
            </a:r>
            <a:r>
              <a:rPr lang="ru-RU" dirty="0" smtClean="0"/>
              <a:t> </a:t>
            </a:r>
            <a:r>
              <a:rPr lang="ru-RU" dirty="0" err="1" smtClean="0"/>
              <a:t>Фукуока</a:t>
            </a:r>
            <a:r>
              <a:rPr lang="ru-RU" dirty="0" smtClean="0"/>
              <a:t> и австралийский учёный, пропагандист </a:t>
            </a:r>
            <a:r>
              <a:rPr lang="ru-RU" dirty="0" err="1" smtClean="0"/>
              <a:t>пермакультуры</a:t>
            </a:r>
            <a:r>
              <a:rPr lang="ru-RU" dirty="0" smtClean="0"/>
              <a:t> Билл </a:t>
            </a:r>
            <a:r>
              <a:rPr lang="ru-RU" dirty="0" err="1" smtClean="0"/>
              <a:t>Моллисон</a:t>
            </a:r>
            <a:endParaRPr lang="ru-RU" dirty="0"/>
          </a:p>
        </p:txBody>
      </p:sp>
      <p:pic>
        <p:nvPicPr>
          <p:cNvPr id="4" name="Рисунок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717032"/>
            <a:ext cx="3789629" cy="2232248"/>
          </a:xfrm>
          <a:prstGeom prst="rect">
            <a:avLst/>
          </a:prstGeom>
        </p:spPr>
      </p:pic>
      <p:pic>
        <p:nvPicPr>
          <p:cNvPr id="5" name="Рисунок 4" descr="permacul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924944"/>
            <a:ext cx="3651008" cy="3651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Экологические организации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dirty="0" smtClean="0">
                <a:solidFill>
                  <a:schemeClr val="tx1"/>
                </a:solidFill>
              </a:rPr>
              <a:t>Неправительственные</a:t>
            </a:r>
          </a:p>
          <a:p>
            <a:pPr>
              <a:buNone/>
            </a:pPr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Общероссийское движение ЭКА</a:t>
            </a:r>
          </a:p>
          <a:p>
            <a:r>
              <a:rPr lang="ru-RU" sz="2400" dirty="0" err="1" smtClean="0">
                <a:solidFill>
                  <a:schemeClr val="tx1"/>
                </a:solidFill>
              </a:rPr>
              <a:t>BirdLife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International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Всемирный союз охраны природы (IUCN)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Всемирный фонд дикой природы (WWF)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Гринпис (</a:t>
            </a:r>
            <a:r>
              <a:rPr lang="ru-RU" sz="2400" dirty="0" err="1" smtClean="0">
                <a:solidFill>
                  <a:schemeClr val="tx1"/>
                </a:solidFill>
              </a:rPr>
              <a:t>Greenpeace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Инициатива Хартия Земли</a:t>
            </a:r>
          </a:p>
          <a:p>
            <a:r>
              <a:rPr lang="ru-RU" sz="2400" dirty="0" err="1" smtClean="0">
                <a:solidFill>
                  <a:schemeClr val="tx1"/>
                </a:solidFill>
              </a:rPr>
              <a:t>World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Nature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Organization</a:t>
            </a:r>
            <a:r>
              <a:rPr lang="ru-RU" sz="2400" dirty="0" smtClean="0">
                <a:solidFill>
                  <a:schemeClr val="tx1"/>
                </a:solidFill>
              </a:rPr>
              <a:t> (WNO)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…"</a:t>
            </a:r>
            <a:endParaRPr lang="ru-RU" sz="2400" dirty="0"/>
          </a:p>
        </p:txBody>
      </p:sp>
      <p:pic>
        <p:nvPicPr>
          <p:cNvPr id="4" name="Рисунок 3" descr="logo-greenpe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643050"/>
            <a:ext cx="3929058" cy="738663"/>
          </a:xfrm>
          <a:prstGeom prst="rect">
            <a:avLst/>
          </a:prstGeom>
        </p:spPr>
      </p:pic>
      <p:pic>
        <p:nvPicPr>
          <p:cNvPr id="5" name="Рисунок 4" descr="514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2928934"/>
            <a:ext cx="1656325" cy="1643074"/>
          </a:xfrm>
          <a:prstGeom prst="rect">
            <a:avLst/>
          </a:prstGeom>
        </p:spPr>
      </p:pic>
      <p:pic>
        <p:nvPicPr>
          <p:cNvPr id="6" name="Рисунок 5" descr="iucn_rgb_uncoated_300_468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82" y="4572008"/>
            <a:ext cx="1209372" cy="1155622"/>
          </a:xfrm>
          <a:prstGeom prst="rect">
            <a:avLst/>
          </a:prstGeom>
        </p:spPr>
      </p:pic>
      <p:pic>
        <p:nvPicPr>
          <p:cNvPr id="7" name="Рисунок 6" descr="logo_ecodelo_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57884" y="2357430"/>
            <a:ext cx="2726034" cy="6861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4525963"/>
          </a:xfrm>
        </p:spPr>
        <p:txBody>
          <a:bodyPr>
            <a:noAutofit/>
          </a:bodyPr>
          <a:lstStyle/>
          <a:p>
            <a:r>
              <a:rPr lang="ru-RU" sz="1300" dirty="0" smtClean="0"/>
              <a:t>2006 год Международное соглашение по тропической древесине 2006 года  </a:t>
            </a:r>
          </a:p>
          <a:p>
            <a:r>
              <a:rPr lang="ru-RU" sz="1300" dirty="0" smtClean="0"/>
              <a:t>2003 год Протокол по стратегической экологической оценке к Конвенции об оценке воздействия на окружающую среду в трансграничном контексте  </a:t>
            </a:r>
          </a:p>
          <a:p>
            <a:r>
              <a:rPr lang="ru-RU" sz="1300" dirty="0" smtClean="0"/>
              <a:t>Протокол о гражданской ответственности и компенсации за ущерб, причиненный трансграничным воздействием промышленных аварий на трансграничные воды к Конвенции 1992 года по охране и использованию трансграничных водотоков и международных озер и к Конвенции 1992 года о трансграничном воздействии промышленных аварий   </a:t>
            </a:r>
          </a:p>
          <a:p>
            <a:r>
              <a:rPr lang="ru-RU" sz="1300" dirty="0" smtClean="0"/>
              <a:t>Протокол о регистрах выбросов и переноса загрязнителей к Конвенции 1998 года о доступе к информации, участии общественности в процессе принятия решений и доступе к правосудию по вопросам, касающимся окружающей среды [</a:t>
            </a:r>
            <a:r>
              <a:rPr lang="ru-RU" sz="1300" dirty="0" err="1" smtClean="0"/>
              <a:t>Орхусская</a:t>
            </a:r>
            <a:r>
              <a:rPr lang="ru-RU" sz="1300" dirty="0" smtClean="0"/>
              <a:t> конвенция]  </a:t>
            </a:r>
          </a:p>
          <a:p>
            <a:r>
              <a:rPr lang="ru-RU" sz="1300" dirty="0" smtClean="0"/>
              <a:t>Протокол по стратегической экологической оценке к Конвенции об оценке воздействия на окружающую среду в трансграничном контексте   </a:t>
            </a:r>
          </a:p>
          <a:p>
            <a:r>
              <a:rPr lang="ru-RU" sz="1300" dirty="0" smtClean="0"/>
              <a:t>2001 год Стокгольмская конвенция о стойких органических загрязнителях   </a:t>
            </a:r>
          </a:p>
          <a:p>
            <a:r>
              <a:rPr lang="ru-RU" sz="1300" dirty="0" smtClean="0"/>
              <a:t>2000 год </a:t>
            </a:r>
            <a:r>
              <a:rPr lang="ru-RU" sz="1300" dirty="0" err="1" smtClean="0"/>
              <a:t>Картахенский</a:t>
            </a:r>
            <a:r>
              <a:rPr lang="ru-RU" sz="1300" dirty="0" smtClean="0"/>
              <a:t> протокол по </a:t>
            </a:r>
            <a:r>
              <a:rPr lang="ru-RU" sz="1300" dirty="0" err="1" smtClean="0"/>
              <a:t>биобезопасности</a:t>
            </a:r>
            <a:r>
              <a:rPr lang="ru-RU" sz="1300" dirty="0" smtClean="0"/>
              <a:t> к Конвенции о биологическом разнообразии   </a:t>
            </a:r>
          </a:p>
          <a:p>
            <a:r>
              <a:rPr lang="ru-RU" sz="1300" dirty="0" smtClean="0"/>
              <a:t>1999 год </a:t>
            </a:r>
            <a:r>
              <a:rPr lang="ru-RU" sz="1300" dirty="0" err="1" smtClean="0"/>
              <a:t>Базельский</a:t>
            </a:r>
            <a:r>
              <a:rPr lang="ru-RU" sz="1300" dirty="0" smtClean="0"/>
              <a:t> протокол об ответственности и компенсации за ущерб, причиненный в результате трансграничной перевозки опасных отходов и их удаления </a:t>
            </a:r>
          </a:p>
          <a:p>
            <a:r>
              <a:rPr lang="ru-RU" sz="1300" dirty="0" smtClean="0"/>
              <a:t>Протокол по проблемам воды и здоровья к Конвенции по охране и использованию трансграничных водотоков и международных озер 1992 года </a:t>
            </a:r>
          </a:p>
          <a:p>
            <a:r>
              <a:rPr lang="ru-RU" sz="1300" dirty="0" smtClean="0"/>
              <a:t>Протокол о борьбе с подкислением, </a:t>
            </a:r>
            <a:r>
              <a:rPr lang="ru-RU" sz="1300" dirty="0" err="1" smtClean="0"/>
              <a:t>эвторофикацией</a:t>
            </a:r>
            <a:r>
              <a:rPr lang="ru-RU" sz="1300" dirty="0" smtClean="0"/>
              <a:t> и приземным озоном к Конвенции о трансграничном загрязнении воздуха на большие расстояния 1979 года</a:t>
            </a:r>
          </a:p>
          <a:p>
            <a:r>
              <a:rPr lang="ru-RU" sz="1300" dirty="0" smtClean="0"/>
              <a:t>Киотский протокол к Рамочной конвенции Организации Объединенных Наций об изменении климата </a:t>
            </a:r>
          </a:p>
          <a:p>
            <a:r>
              <a:rPr lang="ru-RU" sz="1300" dirty="0" smtClean="0"/>
              <a:t>Конвенция о доступе к информации, участии общественности в процессе принятия решений и доступе к правосудию по вопросам, касающимся окружающей среды [</a:t>
            </a:r>
            <a:r>
              <a:rPr lang="ru-RU" sz="1300" dirty="0" err="1" smtClean="0"/>
              <a:t>Орхусская</a:t>
            </a:r>
            <a:r>
              <a:rPr lang="ru-RU" sz="1300" dirty="0" smtClean="0"/>
              <a:t> конвенция] </a:t>
            </a:r>
          </a:p>
          <a:p>
            <a:r>
              <a:rPr lang="ru-RU" sz="1300" dirty="0" smtClean="0"/>
              <a:t>Протокол по стойким органическим загрязнителям к Конвенции 1979 года о трансграничном загрязнении воздуха на большие расстояния  </a:t>
            </a:r>
          </a:p>
          <a:p>
            <a:r>
              <a:rPr lang="ru-RU" sz="1300" dirty="0" smtClean="0"/>
              <a:t>Протокол по тяжелым металлам к Конвенции 1979 года о трансграничном загрязнении воздуха на большие расстояния</a:t>
            </a:r>
            <a:endParaRPr lang="ru-RU" sz="1300" dirty="0"/>
          </a:p>
          <a:p>
            <a:r>
              <a:rPr lang="ru-RU" sz="1300" dirty="0" err="1" smtClean="0"/>
              <a:t>Роттердамская</a:t>
            </a:r>
            <a:r>
              <a:rPr lang="ru-RU" sz="1300" dirty="0" smtClean="0"/>
              <a:t> конвенция о процедуре предварительного обоснованного согласия в отношении отдельных опасных химических веществ и пестицидов в международной торговле  </a:t>
            </a:r>
            <a:endParaRPr lang="ru-RU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1996 год Протокол 1996 года об изменении конвенции по предотвращению загрязнения моря сбросами отходов и других материалов 1972 года  </a:t>
            </a:r>
          </a:p>
          <a:p>
            <a:r>
              <a:rPr lang="ru-RU" dirty="0" smtClean="0"/>
              <a:t>Соглашение по сохранению китообразных Черного и Средиземного морей и прилегающей Атлантической акватории </a:t>
            </a:r>
          </a:p>
          <a:p>
            <a:r>
              <a:rPr lang="ru-RU" dirty="0" smtClean="0"/>
              <a:t> 1995 год  Соглашение по охране афро-евразийских мигрирующих водно-болотных птиц   </a:t>
            </a:r>
          </a:p>
          <a:p>
            <a:r>
              <a:rPr lang="ru-RU" dirty="0" smtClean="0"/>
              <a:t>Соглашение об осуществлении положений Конвенции ООН по морскому праву от 10 декабря 1982 года, которые касаются сохранения трансграничных рыбных запасов и запасов далеко мигрирующих рыб и управления ими   </a:t>
            </a:r>
          </a:p>
          <a:p>
            <a:r>
              <a:rPr lang="ru-RU" dirty="0" smtClean="0"/>
              <a:t>1994 год Международная конвенция по борьбе с опустыниванием в тех странах, которые испытывают серьёзную засуху и/или опустынивание, особенно в Африке  </a:t>
            </a:r>
          </a:p>
          <a:p>
            <a:r>
              <a:rPr lang="ru-RU" dirty="0" smtClean="0"/>
              <a:t>Протокол к Конвенции 1979 года о трансграничном загрязнении воздуха на большие расстояния относительно дальнейшего сокращения выбросов серы   </a:t>
            </a:r>
          </a:p>
          <a:p>
            <a:r>
              <a:rPr lang="ru-RU" dirty="0" smtClean="0"/>
              <a:t>1993 год Соглашение о содействии соблюдению рыболовными судами в открытом море международных мер по сохранению живых ресурсов и управлению ими </a:t>
            </a:r>
          </a:p>
          <a:p>
            <a:r>
              <a:rPr lang="ru-RU" dirty="0" smtClean="0"/>
              <a:t>1992 год Конвенция о биологическом разнообразии (См. также </a:t>
            </a:r>
            <a:r>
              <a:rPr lang="ru-RU" dirty="0" err="1" smtClean="0"/>
              <a:t>Картахенский</a:t>
            </a:r>
            <a:r>
              <a:rPr lang="ru-RU" dirty="0" smtClean="0"/>
              <a:t> протокол по </a:t>
            </a:r>
            <a:r>
              <a:rPr lang="ru-RU" dirty="0" err="1" smtClean="0"/>
              <a:t>биобезопасности</a:t>
            </a:r>
            <a:r>
              <a:rPr lang="ru-RU" dirty="0" smtClean="0"/>
              <a:t>) </a:t>
            </a:r>
          </a:p>
          <a:p>
            <a:r>
              <a:rPr lang="ru-RU" dirty="0" smtClean="0"/>
              <a:t>Конвенция по охране и использованию трансграничных водотоков и международных озер </a:t>
            </a:r>
          </a:p>
          <a:p>
            <a:r>
              <a:rPr lang="ru-RU" dirty="0" smtClean="0"/>
              <a:t>Рамочная конвенция ООН об изменении климата </a:t>
            </a:r>
          </a:p>
          <a:p>
            <a:r>
              <a:rPr lang="ru-RU" b="1" dirty="0" smtClean="0"/>
              <a:t>Повестка дня на XXI век</a:t>
            </a:r>
          </a:p>
          <a:p>
            <a:r>
              <a:rPr lang="ru-RU" dirty="0" smtClean="0"/>
              <a:t>Принципы лесоводства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Борьба с бедностью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	Повестка дня на XXI век</a:t>
            </a:r>
            <a:r>
              <a:rPr lang="ru-RU" dirty="0" smtClean="0"/>
              <a:t> (англ. </a:t>
            </a:r>
            <a:r>
              <a:rPr lang="ru-RU" b="1" i="1" dirty="0" err="1" smtClean="0"/>
              <a:t>Agenda</a:t>
            </a:r>
            <a:r>
              <a:rPr lang="ru-RU" b="1" i="1" dirty="0" smtClean="0"/>
              <a:t> 21</a:t>
            </a:r>
            <a:r>
              <a:rPr lang="ru-RU" dirty="0" smtClean="0"/>
              <a:t>) — это программный план (программа) действий, принятый Организацией Объединенных Наций (ООН), с целью устойчивого развития в XXI веке. Данная программа была принята на основе согласия, достигнутого на конференции ООН Саммит Земли </a:t>
            </a:r>
            <a:r>
              <a:rPr lang="ru-RU" dirty="0"/>
              <a:t>(англ.)</a:t>
            </a:r>
            <a:r>
              <a:rPr lang="ru-RU" dirty="0" smtClean="0"/>
              <a:t>русск. в Рио-де-Жанейро представителями 179 государств. Эта программа всемирного сотрудничества направлена на достижение двух целей — высокого качества окружающей среды и здоровой экономики для всех народов мира</a:t>
            </a:r>
          </a:p>
          <a:p>
            <a:pPr>
              <a:buNone/>
            </a:pPr>
            <a:r>
              <a:rPr lang="ru-RU" b="1" dirty="0" smtClean="0"/>
              <a:t>	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Раздел 1. Социальные и экономические аспекты</a:t>
            </a:r>
          </a:p>
          <a:p>
            <a:pPr>
              <a:buNone/>
            </a:pPr>
            <a:r>
              <a:rPr lang="ru-RU" dirty="0" smtClean="0"/>
              <a:t>	Этот раздел направлен </a:t>
            </a:r>
            <a:r>
              <a:rPr lang="ru-RU" b="1" dirty="0" smtClean="0"/>
              <a:t>на борьбу с бедностью</a:t>
            </a:r>
            <a:r>
              <a:rPr lang="ru-RU" dirty="0" smtClean="0"/>
              <a:t>, особенно в развивающихся странах, изменение структуры потребления, укрепления здоровья, достижения устойчивого населения и устойчивого урегулирования в принятии решений.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	Обеспечение бедным слоям населения возможности для устойчивого получения средств к существованию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trushhoby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3786190"/>
            <a:ext cx="2783907" cy="1857388"/>
          </a:xfrm>
          <a:prstGeom prst="rect">
            <a:avLst/>
          </a:prstGeom>
        </p:spPr>
      </p:pic>
      <p:pic>
        <p:nvPicPr>
          <p:cNvPr id="5" name="Рисунок 4" descr="377345_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786190"/>
            <a:ext cx="2791388" cy="1857388"/>
          </a:xfrm>
          <a:prstGeom prst="rect">
            <a:avLst/>
          </a:prstGeom>
        </p:spPr>
      </p:pic>
      <p:pic>
        <p:nvPicPr>
          <p:cNvPr id="6" name="Рисунок 5" descr="golo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3786190"/>
            <a:ext cx="2643206" cy="1867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1"/>
            <a:ext cx="8258204" cy="45720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Проблема нищеты — это сложная многоплановая проблема, причины возникновения которой носят как национальный, так и международный характер. Невозможно найти универсального решения этой проблемы, которое можно было бы применить на глобальном уровне. Для ее решения решающее значение скорее имеют программы для конкретных стран, направленные на борьбу с нищетой, и международные усилия в поддержку мер, принимаемых на национальном уровне, а также параллельное осуществление процесса создания международных условий, способствующих ее решению. Искоренение нищеты и голода, обеспечение более справедливого распределения дохода и развитие людских ресурсов по-прежнему повсеместно являются основными задачами. Все страны несут совместную ответственность за принятие мер по борьбе с нищетой. (с)</a:t>
            </a:r>
            <a:endParaRPr lang="ru-RU" dirty="0"/>
          </a:p>
        </p:txBody>
      </p:sp>
      <p:pic>
        <p:nvPicPr>
          <p:cNvPr id="4" name="Рисунок 3" descr="tmpnXNci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357694"/>
            <a:ext cx="4122126" cy="2500306"/>
          </a:xfrm>
          <a:prstGeom prst="rect">
            <a:avLst/>
          </a:prstGeom>
        </p:spPr>
      </p:pic>
      <p:pic>
        <p:nvPicPr>
          <p:cNvPr id="5" name="Рисунок 4" descr="5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4357694"/>
            <a:ext cx="3605705" cy="2367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БЕДНОСТЬ-ЭТО: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25963"/>
          </a:xfrm>
        </p:spPr>
        <p:txBody>
          <a:bodyPr/>
          <a:lstStyle/>
          <a:p>
            <a:r>
              <a:rPr lang="ru-RU" dirty="0" smtClean="0"/>
              <a:t>Эпидемии</a:t>
            </a:r>
          </a:p>
          <a:p>
            <a:r>
              <a:rPr lang="ru-RU" dirty="0" smtClean="0"/>
              <a:t>Голод</a:t>
            </a:r>
          </a:p>
          <a:p>
            <a:r>
              <a:rPr lang="ru-RU" dirty="0" smtClean="0"/>
              <a:t>Высокая смертность среди детей</a:t>
            </a:r>
          </a:p>
          <a:p>
            <a:r>
              <a:rPr lang="ru-RU" dirty="0" smtClean="0"/>
              <a:t>Низкая? </a:t>
            </a:r>
            <a:r>
              <a:rPr lang="ru-RU" dirty="0" smtClean="0"/>
              <a:t>рождаемость</a:t>
            </a:r>
          </a:p>
          <a:p>
            <a:r>
              <a:rPr lang="ru-RU" dirty="0" smtClean="0"/>
              <a:t>Низкая средняя продолжительность жизни</a:t>
            </a:r>
          </a:p>
          <a:p>
            <a:r>
              <a:rPr lang="ru-RU" dirty="0" smtClean="0"/>
              <a:t>Низкий уровень образования</a:t>
            </a:r>
          </a:p>
          <a:p>
            <a:r>
              <a:rPr lang="ru-RU" dirty="0" smtClean="0"/>
              <a:t>Борьба за ресурсы (войны)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828</Words>
  <Application>Microsoft Office PowerPoint</Application>
  <PresentationFormat>Экран (4:3)</PresentationFormat>
  <Paragraphs>167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УСТОЙЧИВОЕ РАЗВИТИЕ И ЭКОЛОГИЧЕСКИЙ МЕНЕДЖМЕНТ</vt:lpstr>
      <vt:lpstr>Экологические организации</vt:lpstr>
      <vt:lpstr>Экологические организации</vt:lpstr>
      <vt:lpstr>Слайд 4</vt:lpstr>
      <vt:lpstr>Слайд 5</vt:lpstr>
      <vt:lpstr>Борьба с бедностью</vt:lpstr>
      <vt:lpstr>ЦЕЛЬ:</vt:lpstr>
      <vt:lpstr>Слайд 8</vt:lpstr>
      <vt:lpstr>БЕДНОСТЬ-ЭТО:</vt:lpstr>
      <vt:lpstr>ЗАДАЧИ:</vt:lpstr>
      <vt:lpstr>Деятельность:</vt:lpstr>
      <vt:lpstr>Финансирование:</vt:lpstr>
      <vt:lpstr>Эпидемии</vt:lpstr>
      <vt:lpstr>Обеспечение питания:</vt:lpstr>
      <vt:lpstr>ГМО</vt:lpstr>
      <vt:lpstr>Аквакультура</vt:lpstr>
      <vt:lpstr>Марикультура</vt:lpstr>
      <vt:lpstr>Слайд 18</vt:lpstr>
      <vt:lpstr>Устойчивое сельское хозяйство</vt:lpstr>
      <vt:lpstr>ЦЕЛИ УСХ:</vt:lpstr>
      <vt:lpstr>Критерии УСХ:</vt:lpstr>
      <vt:lpstr>Пестициды</vt:lpstr>
      <vt:lpstr>Гербициды</vt:lpstr>
      <vt:lpstr>Инсектициды</vt:lpstr>
      <vt:lpstr>Фунгициды</vt:lpstr>
      <vt:lpstr>Пермакультура</vt:lpstr>
      <vt:lpstr>Отцы основатели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Экологические организации</dc:title>
  <dc:creator>Admin</dc:creator>
  <cp:lastModifiedBy>User</cp:lastModifiedBy>
  <cp:revision>23</cp:revision>
  <dcterms:created xsi:type="dcterms:W3CDTF">2014-12-05T06:52:10Z</dcterms:created>
  <dcterms:modified xsi:type="dcterms:W3CDTF">2016-09-11T20:18:49Z</dcterms:modified>
</cp:coreProperties>
</file>