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80" r:id="rId6"/>
    <p:sldId id="275" r:id="rId7"/>
    <p:sldId id="263" r:id="rId8"/>
    <p:sldId id="281" r:id="rId9"/>
    <p:sldId id="261" r:id="rId10"/>
    <p:sldId id="262" r:id="rId11"/>
    <p:sldId id="277" r:id="rId12"/>
    <p:sldId id="278" r:id="rId13"/>
    <p:sldId id="279" r:id="rId14"/>
    <p:sldId id="264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FE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29D6-10CE-41EC-B50A-A4D088DBF92F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A038-2ACF-42C4-9B74-D4630C12FE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31000" t="6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УСТОЙЧИВОЕ РАЗВИТИЕ</a:t>
            </a:r>
            <a:br>
              <a:rPr lang="ru-RU" b="1" dirty="0" smtClean="0"/>
            </a:br>
            <a:r>
              <a:rPr lang="ru-RU" b="1" dirty="0" smtClean="0"/>
              <a:t>И ЭКОЛОГИЧЕСКИЙ МЕНЕДЖМЕНТ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3489251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Тимофеева Ирина Валерьевна</a:t>
            </a:r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en-US" dirty="0" smtClean="0"/>
              <a:t>i</a:t>
            </a:r>
            <a:r>
              <a:rPr lang="en-US" dirty="0" smtClean="0"/>
              <a:t>v</a:t>
            </a:r>
            <a:r>
              <a:rPr lang="en-US" dirty="0" smtClean="0"/>
              <a:t>timofeeva@corp.ifmo.</a:t>
            </a:r>
            <a:r>
              <a:rPr lang="en-US" dirty="0" smtClean="0"/>
              <a:t>ru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+7 (921) 984 98 62</a:t>
            </a:r>
            <a:endParaRPr lang="ru-RU" dirty="0"/>
          </a:p>
        </p:txBody>
      </p:sp>
      <p:pic>
        <p:nvPicPr>
          <p:cNvPr id="4" name="Рисунок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0"/>
            <a:ext cx="2483768" cy="12673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52"/>
            <a:ext cx="8229600" cy="404337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Томас Мальтус (1766–1834) подсчитал, что производство пищи не поспевает за увеличением населения и что, если население будет увеличиваться прежними темпами, настанет момент, когда начнется массовый голод. Иеремия (</a:t>
            </a:r>
            <a:r>
              <a:rPr lang="ru-RU" dirty="0" err="1" smtClean="0"/>
              <a:t>Джереми</a:t>
            </a:r>
            <a:r>
              <a:rPr lang="ru-RU" dirty="0" smtClean="0"/>
              <a:t>) Бентам (1748–1832) был более оптимистичен, он полагал, что технологический прогресс и более эффективное устройство бюрократической системы решат эту проблему.</a:t>
            </a:r>
          </a:p>
          <a:p>
            <a:r>
              <a:rPr lang="ru-RU" dirty="0" smtClean="0"/>
              <a:t>Эдвин Чедвик (1800–1890) предложил для борьбы с распространением заболеваний создать структуру утилизации мусора и канализацию, мыть улицы. Его идеи повлияли на становление городской инфраструктуры.</a:t>
            </a:r>
          </a:p>
          <a:p>
            <a:r>
              <a:rPr lang="ru-RU" dirty="0" smtClean="0"/>
              <a:t>В конце XIX века появляется наука термодинамика, и становится очевидным, что расходовать энергию надо экономно.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sust_development_3_9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3929066"/>
            <a:ext cx="7634309" cy="26068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836712"/>
          <a:ext cx="9144000" cy="543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/>
                <a:gridCol w="2304256"/>
                <a:gridCol w="3024336"/>
                <a:gridCol w="2411760"/>
              </a:tblGrid>
              <a:tr h="86409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Годы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Формы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охраны 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</a:rPr>
                        <a:t>ОС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Важнейшие события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Парадигма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15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1960е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Отсутствие обеспокоенности о судьбе </a:t>
                      </a:r>
                      <a:r>
                        <a:rPr lang="ru-RU" sz="2400" dirty="0" smtClean="0"/>
                        <a:t>ОС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Рейчел</a:t>
                      </a:r>
                      <a:r>
                        <a:rPr lang="ru-RU" sz="2400" dirty="0" smtClean="0"/>
                        <a:t> </a:t>
                      </a:r>
                      <a:r>
                        <a:rPr lang="ru-RU" sz="2400" dirty="0" err="1" smtClean="0"/>
                        <a:t>Карсон</a:t>
                      </a:r>
                      <a:r>
                        <a:rPr lang="ru-RU" sz="2400" dirty="0" smtClean="0"/>
                        <a:t>: «Молчаливая весна»</a:t>
                      </a:r>
                    </a:p>
                    <a:p>
                      <a:r>
                        <a:rPr lang="ru-RU" sz="2400" dirty="0" err="1" smtClean="0"/>
                        <a:t>Пауль</a:t>
                      </a:r>
                      <a:r>
                        <a:rPr lang="ru-RU" sz="2400" dirty="0" smtClean="0"/>
                        <a:t> </a:t>
                      </a:r>
                      <a:r>
                        <a:rPr lang="ru-RU" sz="2400" dirty="0" err="1" smtClean="0"/>
                        <a:t>Эйлерх</a:t>
                      </a:r>
                      <a:r>
                        <a:rPr lang="ru-RU" sz="2400" dirty="0" smtClean="0"/>
                        <a:t>: «Бомба перенаселения»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Размыкающийся круг (</a:t>
                      </a:r>
                      <a:r>
                        <a:rPr lang="ru-RU" sz="2400" dirty="0" err="1" smtClean="0"/>
                        <a:t>Барри</a:t>
                      </a:r>
                      <a:r>
                        <a:rPr lang="ru-RU" sz="2400" dirty="0" smtClean="0"/>
                        <a:t> Коммонер:</a:t>
                      </a:r>
                      <a:r>
                        <a:rPr lang="ru-RU" sz="2400" baseline="0" dirty="0" smtClean="0"/>
                        <a:t> «Замыкающийся круг»)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15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1970е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Тонкие и</a:t>
                      </a:r>
                      <a:r>
                        <a:rPr lang="ru-RU" sz="2400" baseline="0" dirty="0" smtClean="0"/>
                        <a:t> высокие трубы (синдром конца заводской трубы)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1969</a:t>
                      </a:r>
                      <a:r>
                        <a:rPr lang="ru-RU" sz="2400" baseline="0" dirty="0" smtClean="0"/>
                        <a:t> – </a:t>
                      </a:r>
                      <a:r>
                        <a:rPr lang="ru-RU" sz="2400" dirty="0" smtClean="0"/>
                        <a:t> «Друзья Земли»</a:t>
                      </a:r>
                    </a:p>
                    <a:p>
                      <a:r>
                        <a:rPr lang="ru-RU" sz="2400" dirty="0" smtClean="0"/>
                        <a:t>1972 – Гринпис</a:t>
                      </a:r>
                    </a:p>
                    <a:p>
                      <a:r>
                        <a:rPr lang="ru-RU" sz="2400" dirty="0" smtClean="0"/>
                        <a:t>1972 – «Пределы роста» </a:t>
                      </a:r>
                      <a:r>
                        <a:rPr lang="ru-RU" sz="2400" dirty="0" err="1" smtClean="0"/>
                        <a:t>Дени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err="1" smtClean="0"/>
                        <a:t>Медоус</a:t>
                      </a:r>
                      <a:endParaRPr lang="ru-RU" sz="2400" baseline="0" dirty="0" smtClean="0"/>
                    </a:p>
                    <a:p>
                      <a:r>
                        <a:rPr lang="ru-RU" sz="2400" dirty="0" smtClean="0"/>
                        <a:t>1972 – Стокгольмская</a:t>
                      </a:r>
                      <a:r>
                        <a:rPr lang="ru-RU" sz="2400" baseline="0" dirty="0" smtClean="0"/>
                        <a:t> конференция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sz="2400" dirty="0" smtClean="0"/>
                        <a:t>Развитие </a:t>
                      </a:r>
                      <a:endParaRPr lang="ru-RU" sz="2400" dirty="0" smtClean="0"/>
                    </a:p>
                    <a:p>
                      <a:pPr marL="342900" indent="-342900">
                        <a:buNone/>
                      </a:pPr>
                      <a:r>
                        <a:rPr lang="ru-RU" sz="2400" dirty="0" smtClean="0"/>
                        <a:t>Концепция:</a:t>
                      </a:r>
                      <a:endParaRPr lang="ru-RU" sz="24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ru-RU" sz="2400" baseline="0" dirty="0" smtClean="0"/>
                        <a:t>«север против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ru-RU" sz="2400" baseline="0" dirty="0" smtClean="0"/>
                        <a:t>юга»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 descr="t9Aq7jj7-g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348880"/>
            <a:ext cx="1143571" cy="1143571"/>
          </a:xfrm>
          <a:prstGeom prst="rect">
            <a:avLst/>
          </a:prstGeom>
        </p:spPr>
      </p:pic>
      <p:pic>
        <p:nvPicPr>
          <p:cNvPr id="6" name="Рисунок 5" descr="sex_pistols_god_save_the_qu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8" y="4437112"/>
            <a:ext cx="1259632" cy="16474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548680"/>
          <a:ext cx="9144000" cy="544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08"/>
                <a:gridCol w="2664296"/>
                <a:gridCol w="3024336"/>
                <a:gridCol w="2411760"/>
              </a:tblGrid>
              <a:tr h="97001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Годы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Формы охраны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</a:rPr>
                        <a:t> природы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Важнейшие события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Парадигма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9560"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1980е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Целевые программы (развитие замкнутых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технологий)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1983 - МКОСР</a:t>
                      </a:r>
                    </a:p>
                    <a:p>
                      <a:pPr algn="l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1987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– Доклад  МКОСР «Наше общее будущее»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82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1990е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Программы по охране природы</a:t>
                      </a:r>
                    </a:p>
                    <a:p>
                      <a:r>
                        <a:rPr lang="en-US" sz="2400" dirty="0" smtClean="0"/>
                        <a:t>ISO,</a:t>
                      </a:r>
                      <a:r>
                        <a:rPr lang="en-US" sz="2400" baseline="0" dirty="0" smtClean="0"/>
                        <a:t> EMAS, LA21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1992 – </a:t>
                      </a:r>
                      <a:r>
                        <a:rPr lang="ru-RU" sz="2400" dirty="0" smtClean="0"/>
                        <a:t>конференция в Рио-де-Жанейро</a:t>
                      </a:r>
                    </a:p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Устойчивое</a:t>
                      </a:r>
                      <a:r>
                        <a:rPr lang="ru-RU" sz="2400" baseline="0" dirty="0" smtClean="0"/>
                        <a:t> развитие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82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2000е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Системы </a:t>
                      </a:r>
                      <a:r>
                        <a:rPr lang="ru-RU" sz="2400" dirty="0" err="1" smtClean="0"/>
                        <a:t>экоэффективности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2002 – конференция в Йоханнесбурге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sz="2400" dirty="0" smtClean="0"/>
                        <a:t>«Думая</a:t>
                      </a:r>
                      <a:r>
                        <a:rPr lang="ru-RU" sz="2400" baseline="0" dirty="0" smtClean="0"/>
                        <a:t> о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ru-RU" sz="2400" baseline="0" dirty="0" smtClean="0"/>
                        <a:t>будущем,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ru-RU" sz="2400" baseline="0" dirty="0" smtClean="0"/>
                        <a:t>думать сейчас»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ustainable-Development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332656"/>
            <a:ext cx="3998961" cy="38417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3024336"/>
          </a:xfrm>
        </p:spPr>
        <p:txBody>
          <a:bodyPr/>
          <a:lstStyle/>
          <a:p>
            <a:pPr marL="514350" indent="-514350">
              <a:buNone/>
            </a:pPr>
            <a:r>
              <a:rPr lang="ru-RU" b="1" dirty="0" smtClean="0"/>
              <a:t>Пути развития человечества</a:t>
            </a:r>
            <a:r>
              <a:rPr lang="ru-RU" b="1" dirty="0" smtClean="0"/>
              <a:t>:</a:t>
            </a:r>
          </a:p>
          <a:p>
            <a:pPr marL="514350" indent="-514350">
              <a:buNone/>
            </a:pPr>
            <a:endParaRPr lang="ru-RU" b="1" dirty="0" smtClean="0"/>
          </a:p>
          <a:p>
            <a:pPr marL="514350" indent="-514350">
              <a:buNone/>
            </a:pPr>
            <a:r>
              <a:rPr lang="ru-RU" dirty="0" smtClean="0"/>
              <a:t>- антропоцентризм</a:t>
            </a:r>
          </a:p>
          <a:p>
            <a:pPr marL="514350" indent="-514350">
              <a:buNone/>
            </a:pPr>
            <a:r>
              <a:rPr lang="ru-RU" dirty="0" smtClean="0"/>
              <a:t>- </a:t>
            </a:r>
            <a:r>
              <a:rPr lang="ru-RU" dirty="0" err="1" smtClean="0"/>
              <a:t>экоцентризм</a:t>
            </a:r>
            <a:endParaRPr lang="ru-RU" dirty="0" smtClean="0"/>
          </a:p>
          <a:p>
            <a:pPr marL="514350" indent="-514350">
              <a:buNone/>
            </a:pPr>
            <a:r>
              <a:rPr lang="ru-RU" dirty="0" smtClean="0"/>
              <a:t>- концепция устойчивого развития</a:t>
            </a:r>
          </a:p>
          <a:p>
            <a:endParaRPr lang="ru-RU" dirty="0"/>
          </a:p>
        </p:txBody>
      </p:sp>
      <p:pic>
        <p:nvPicPr>
          <p:cNvPr id="5" name="Рисунок 4" descr="27UV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5" y="3789040"/>
            <a:ext cx="5615742" cy="28044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Элинор Остром. Фото: Holger Motzkau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192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71736" y="1571612"/>
            <a:ext cx="521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Элинор</a:t>
            </a:r>
            <a:r>
              <a:rPr lang="ru-RU" dirty="0"/>
              <a:t> Остром, лауреат Нобелевской премии по экономике 2009 года, развенчала широко распространенное мнение о том, что коллективное управление собственностью неэффективно</a:t>
            </a:r>
          </a:p>
        </p:txBody>
      </p:sp>
      <p:pic>
        <p:nvPicPr>
          <p:cNvPr id="7" name="Рисунок 6" descr="Алан Аткиссон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3357562"/>
            <a:ext cx="192882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6357950" y="5786454"/>
            <a:ext cx="16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Алан </a:t>
            </a:r>
            <a:r>
              <a:rPr lang="ru-RU" dirty="0" err="1"/>
              <a:t>Аткиссон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910" y="3071810"/>
            <a:ext cx="17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Элинор</a:t>
            </a:r>
            <a:r>
              <a:rPr lang="ru-RU" dirty="0" smtClean="0"/>
              <a:t> Остром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357290" y="4857760"/>
            <a:ext cx="4786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Шведский эколог, публицист и мыслитель, советник Комиссии ООН по устойчивому развитию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07.png"/>
          <p:cNvPicPr>
            <a:picLocks noChangeAspect="1"/>
          </p:cNvPicPr>
          <p:nvPr/>
        </p:nvPicPr>
        <p:blipFill>
          <a:blip r:embed="rId2" cstate="print">
            <a:lum bright="30000"/>
          </a:blip>
          <a:stretch>
            <a:fillRect/>
          </a:stretch>
        </p:blipFill>
        <p:spPr>
          <a:xfrm>
            <a:off x="121206" y="800428"/>
            <a:ext cx="8901588" cy="52571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Повестка дня на 21 век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2000" i="1" dirty="0" smtClean="0"/>
              <a:t>Принята </a:t>
            </a:r>
            <a:r>
              <a:rPr lang="ru-RU" sz="2000" dirty="0" smtClean="0"/>
              <a:t>Конференцией ООН по окружающей среде и развитию</a:t>
            </a:r>
            <a:r>
              <a:rPr lang="ru-RU" sz="2000" i="1" dirty="0" smtClean="0"/>
              <a:t>, Рио-де-Жанейро, 3–14 июня 1992 года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программный план (программа) действий, принятый Организацией Объединенных Наций, с целью устойчивого развития в XXI веке. Данная программа была принята на основе согласия представителями 179 государств. Эта программа всемирного сотрудничества направлена на достижение двух целей — высокого качества окружающей среды и здоровой экономики для всех народов мира.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229600" cy="782960"/>
          </a:xfrm>
        </p:spPr>
        <p:txBody>
          <a:bodyPr/>
          <a:lstStyle/>
          <a:p>
            <a:r>
              <a:rPr lang="ru-RU" dirty="0" smtClean="0"/>
              <a:t>Отчетность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3"/>
            <a:ext cx="8229600" cy="136815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Лекции</a:t>
            </a:r>
          </a:p>
          <a:p>
            <a:r>
              <a:rPr lang="ru-RU" dirty="0" smtClean="0"/>
              <a:t>Семинары </a:t>
            </a:r>
          </a:p>
          <a:p>
            <a:r>
              <a:rPr lang="ru-RU" dirty="0" smtClean="0"/>
              <a:t>Практики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188640"/>
            <a:ext cx="8229600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Структура курса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67544" y="270892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Отчеты по практикам (работа в группах)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Защита реферата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11560" y="3717032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Контроль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539552" y="4437112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Тест «Устойчивое развитие»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 «Экологический менеджмент»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Зачет / Экзамен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67544" y="5877272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Отдельно оцениваются личностные качества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81328"/>
          </a:xfrm>
        </p:spPr>
        <p:txBody>
          <a:bodyPr>
            <a:normAutofit/>
          </a:bodyPr>
          <a:lstStyle/>
          <a:p>
            <a:r>
              <a:rPr lang="ru-RU" dirty="0" smtClean="0"/>
              <a:t>Рефераты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Объем </a:t>
            </a:r>
            <a:r>
              <a:rPr lang="ru-RU" sz="2800" dirty="0" smtClean="0"/>
              <a:t>20 </a:t>
            </a:r>
            <a:r>
              <a:rPr lang="ru-RU" sz="2800" dirty="0" smtClean="0"/>
              <a:t>страниц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Time </a:t>
            </a:r>
            <a:r>
              <a:rPr lang="en-US" sz="2800" dirty="0" smtClean="0"/>
              <a:t>New </a:t>
            </a:r>
            <a:r>
              <a:rPr lang="en-US" sz="2800" dirty="0" smtClean="0"/>
              <a:t>Roman </a:t>
            </a:r>
            <a:r>
              <a:rPr lang="ru-RU" sz="2800" dirty="0" smtClean="0"/>
              <a:t>14 размер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 </a:t>
            </a:r>
            <a:r>
              <a:rPr lang="ru-RU" sz="2800" dirty="0" smtClean="0"/>
              <a:t>1,5 </a:t>
            </a:r>
            <a:r>
              <a:rPr lang="ru-RU" sz="2800" dirty="0" smtClean="0"/>
              <a:t>интервал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Оформление </a:t>
            </a:r>
            <a:r>
              <a:rPr lang="ru-RU" sz="2800" dirty="0" smtClean="0"/>
              <a:t>согласно требованиям университета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П</a:t>
            </a:r>
            <a:r>
              <a:rPr lang="ru-RU" sz="2800" dirty="0" smtClean="0"/>
              <a:t>резентация </a:t>
            </a:r>
            <a:r>
              <a:rPr lang="ru-RU" sz="2800" dirty="0" smtClean="0"/>
              <a:t>5 </a:t>
            </a:r>
            <a:r>
              <a:rPr lang="ru-RU" sz="2800" dirty="0" smtClean="0"/>
              <a:t>минут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Устойчивое развитие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rmAutofit fontScale="40000" lnSpcReduction="20000"/>
          </a:bodyPr>
          <a:lstStyle/>
          <a:p>
            <a:r>
              <a:rPr lang="ru-RU" sz="4500" i="1" dirty="0" smtClean="0"/>
              <a:t>История развития</a:t>
            </a:r>
          </a:p>
          <a:p>
            <a:r>
              <a:rPr lang="ru-RU" sz="4500" i="1" dirty="0" smtClean="0"/>
              <a:t>Социальные и экономические аспекты</a:t>
            </a:r>
          </a:p>
          <a:p>
            <a:pPr>
              <a:buNone/>
            </a:pPr>
            <a:r>
              <a:rPr lang="ru-RU" sz="4500" dirty="0" smtClean="0"/>
              <a:t>	Этот раздел направлен на борьбу с бедностью, особенно в развивающихся странах, изменение структуры потребления, укрепления здоровья, достижения устойчивого населения и устойчивого урегулирования в принятии решений</a:t>
            </a:r>
          </a:p>
          <a:p>
            <a:r>
              <a:rPr lang="ru-RU" sz="4500" i="1" dirty="0" smtClean="0"/>
              <a:t>Сохранение и рациональное использование ресурсов в целях развития</a:t>
            </a:r>
          </a:p>
          <a:p>
            <a:pPr>
              <a:buNone/>
            </a:pPr>
            <a:r>
              <a:rPr lang="ru-RU" sz="4500" dirty="0" smtClean="0"/>
              <a:t>	Включает в себя план об охране атмосферы, о борьбе с вырубкой лесов, о защите окружающей среды, о сохранении биологического разнообразия на планете Земля, о контроле загрязнений в окружающей среде и использовании биотехнологий, и о контроле за радиоактивными отходами</a:t>
            </a:r>
          </a:p>
          <a:p>
            <a:r>
              <a:rPr lang="ru-RU" sz="4500" i="1" dirty="0" smtClean="0"/>
              <a:t>Укрепление роли основных групп населения</a:t>
            </a:r>
          </a:p>
          <a:p>
            <a:pPr>
              <a:buNone/>
            </a:pPr>
            <a:r>
              <a:rPr lang="ru-RU" sz="4500" dirty="0" smtClean="0"/>
              <a:t>	Включает информацию о роли населения в решении каких-либо проблем: детей и молодежи, женщин, местных органов власти, бизнеса и работников, их общин и фермеров.</a:t>
            </a:r>
          </a:p>
          <a:p>
            <a:r>
              <a:rPr lang="ru-RU" sz="4500" i="1" dirty="0" smtClean="0"/>
              <a:t>Средства осуществления</a:t>
            </a:r>
          </a:p>
          <a:p>
            <a:pPr>
              <a:buNone/>
            </a:pPr>
            <a:r>
              <a:rPr lang="ru-RU" sz="4500" dirty="0" smtClean="0"/>
              <a:t>	Данный раздел содержит информацию о развитии науки, передаче технологий, образовании, международных организациях и финансовых механизмах.</a:t>
            </a:r>
          </a:p>
          <a:p>
            <a:pPr>
              <a:buNone/>
            </a:pPr>
            <a:endParaRPr lang="ru-RU" sz="4500" dirty="0" smtClean="0"/>
          </a:p>
          <a:p>
            <a:pPr algn="ctr">
              <a:buNone/>
            </a:pPr>
            <a:r>
              <a:rPr lang="ru-RU" sz="4300" b="1" i="1" dirty="0" smtClean="0"/>
              <a:t>4 группы разбирают разделы повестки дня на 21 век и обсуждают с коллегами.</a:t>
            </a:r>
          </a:p>
          <a:p>
            <a:pPr algn="ctr">
              <a:buNone/>
            </a:pPr>
            <a:r>
              <a:rPr lang="ru-RU" sz="4300" b="1" i="1" dirty="0" smtClean="0"/>
              <a:t>Рубежный тест по пройденному материалу</a:t>
            </a:r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Устойчивое развитие – это развитие, при котором нынешние поколения удовлетворяют свои потребности, не лишая будущие поколения возможности удовлетворять собственные нужды, собственные потребности</a:t>
            </a:r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ООН, Рио-де-Жанейро, 1992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smtClean="0"/>
              <a:t>Устойчивое развитие</a:t>
            </a:r>
            <a:r>
              <a:rPr lang="ru-RU" dirty="0" smtClean="0"/>
              <a:t> (англ. </a:t>
            </a:r>
            <a:r>
              <a:rPr lang="ru-RU" i="1" dirty="0" err="1" smtClean="0"/>
              <a:t>sustainable</a:t>
            </a:r>
            <a:r>
              <a:rPr lang="ru-RU" i="1" dirty="0" smtClean="0"/>
              <a:t> </a:t>
            </a:r>
            <a:r>
              <a:rPr lang="ru-RU" i="1" dirty="0" err="1" smtClean="0"/>
              <a:t>development</a:t>
            </a:r>
            <a:r>
              <a:rPr lang="ru-RU" dirty="0" smtClean="0"/>
              <a:t>) — это процесс экономических и социальных изменений, при котором эксплуатация природных ресурсов, направление инвестиций, ориентация научно-технического развития, развитие личности и институциональные изменения согласованы друг с другом и укрепляют нынешний и будущий потенциал для удовлетворения человеческих потребностей и устремлений. Во многом речь идёт об обеспечении качества жизни людей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Википедия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00042"/>
            <a:ext cx="4429156" cy="607223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3000" dirty="0" smtClean="0"/>
              <a:t>На</a:t>
            </a:r>
            <a:r>
              <a:rPr lang="ru-RU" sz="3000" dirty="0"/>
              <a:t> сегодняшний день концепция устойчивого развития представляет собой конгломерат философских, экологических, социально-политических, экономических, технических и прочих идей, не отличающихся единством. </a:t>
            </a:r>
            <a:endParaRPr lang="ru-RU" sz="3000" dirty="0" smtClean="0"/>
          </a:p>
          <a:p>
            <a:pPr>
              <a:buNone/>
            </a:pPr>
            <a:r>
              <a:rPr lang="ru-RU" sz="3000" dirty="0"/>
              <a:t>	</a:t>
            </a:r>
            <a:r>
              <a:rPr lang="ru-RU" sz="3000" dirty="0" smtClean="0"/>
              <a:t>По </a:t>
            </a:r>
            <a:r>
              <a:rPr lang="ru-RU" sz="3000" dirty="0"/>
              <a:t>данным зарубежных исследований, концепт «устойчивое развитие» объединяет </a:t>
            </a: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	57 </a:t>
            </a:r>
            <a:r>
              <a:rPr lang="ru-RU" sz="3000" dirty="0"/>
              <a:t>дефиниций, </a:t>
            </a:r>
            <a:endParaRPr lang="ru-RU" sz="3000" dirty="0" smtClean="0"/>
          </a:p>
          <a:p>
            <a:pPr>
              <a:buNone/>
            </a:pPr>
            <a:r>
              <a:rPr lang="ru-RU" sz="3000" dirty="0"/>
              <a:t>	</a:t>
            </a:r>
            <a:r>
              <a:rPr lang="ru-RU" sz="3000" b="1" dirty="0" smtClean="0"/>
              <a:t>27</a:t>
            </a:r>
            <a:r>
              <a:rPr lang="ru-RU" sz="3000" dirty="0" smtClean="0"/>
              <a:t> </a:t>
            </a:r>
            <a:r>
              <a:rPr lang="ru-RU" sz="3000" dirty="0"/>
              <a:t>принципов, </a:t>
            </a:r>
            <a:endParaRPr lang="ru-RU" sz="3000" dirty="0" smtClean="0"/>
          </a:p>
          <a:p>
            <a:pPr>
              <a:buNone/>
            </a:pPr>
            <a:r>
              <a:rPr lang="ru-RU" sz="3000" dirty="0"/>
              <a:t>	</a:t>
            </a:r>
            <a:r>
              <a:rPr lang="ru-RU" sz="3000" dirty="0" smtClean="0"/>
              <a:t>12 </a:t>
            </a:r>
            <a:r>
              <a:rPr lang="ru-RU" sz="3000" dirty="0"/>
              <a:t>критериев, </a:t>
            </a:r>
            <a:endParaRPr lang="ru-RU" sz="3000" dirty="0" smtClean="0"/>
          </a:p>
          <a:p>
            <a:pPr>
              <a:buNone/>
            </a:pPr>
            <a:r>
              <a:rPr lang="ru-RU" sz="3000" dirty="0"/>
              <a:t>	</a:t>
            </a:r>
            <a:r>
              <a:rPr lang="ru-RU" sz="3000" dirty="0" smtClean="0"/>
              <a:t>4 </a:t>
            </a:r>
            <a:r>
              <a:rPr lang="ru-RU" sz="3000" dirty="0"/>
              <a:t>концепции, </a:t>
            </a:r>
            <a:endParaRPr lang="ru-RU" sz="3000" dirty="0" smtClean="0"/>
          </a:p>
          <a:p>
            <a:pPr>
              <a:buNone/>
            </a:pPr>
            <a:r>
              <a:rPr lang="ru-RU" sz="3000" dirty="0"/>
              <a:t>	</a:t>
            </a:r>
            <a:r>
              <a:rPr lang="ru-RU" sz="3000" dirty="0" smtClean="0"/>
              <a:t>9 </a:t>
            </a:r>
            <a:r>
              <a:rPr lang="ru-RU" sz="3000" dirty="0"/>
              <a:t>стратегий, </a:t>
            </a:r>
            <a:endParaRPr lang="ru-RU" sz="3000" dirty="0" smtClean="0"/>
          </a:p>
          <a:p>
            <a:pPr>
              <a:buNone/>
            </a:pPr>
            <a:r>
              <a:rPr lang="ru-RU" sz="3000" dirty="0"/>
              <a:t>	</a:t>
            </a:r>
            <a:r>
              <a:rPr lang="ru-RU" sz="3000" dirty="0" smtClean="0"/>
              <a:t>28 </a:t>
            </a:r>
            <a:r>
              <a:rPr lang="ru-RU" sz="3000" dirty="0"/>
              <a:t>перечней индикаторов. </a:t>
            </a:r>
            <a:endParaRPr lang="ru-RU" sz="3000" dirty="0" smtClean="0"/>
          </a:p>
          <a:p>
            <a:pPr>
              <a:buNone/>
            </a:pPr>
            <a:r>
              <a:rPr lang="ru-RU" sz="3000" dirty="0"/>
              <a:t>	</a:t>
            </a:r>
            <a:endParaRPr lang="ru-RU" sz="3000" dirty="0" smtClean="0"/>
          </a:p>
          <a:p>
            <a:pPr>
              <a:buNone/>
            </a:pPr>
            <a:r>
              <a:rPr lang="ru-RU" sz="3000" dirty="0"/>
              <a:t>	</a:t>
            </a:r>
            <a:r>
              <a:rPr lang="ru-RU" sz="3000" dirty="0" smtClean="0"/>
              <a:t>Отечественная </a:t>
            </a:r>
            <a:r>
              <a:rPr lang="ru-RU" sz="3000" dirty="0"/>
              <a:t>наука привносит сюда идеи русского </a:t>
            </a:r>
            <a:r>
              <a:rPr lang="ru-RU" sz="3000" dirty="0" err="1"/>
              <a:t>космизма</a:t>
            </a:r>
            <a:r>
              <a:rPr lang="ru-RU" sz="3000" dirty="0"/>
              <a:t>, </a:t>
            </a:r>
            <a:r>
              <a:rPr lang="ru-RU" sz="3000" dirty="0" smtClean="0"/>
              <a:t>учение </a:t>
            </a:r>
            <a:r>
              <a:rPr lang="ru-RU" sz="3000" dirty="0"/>
              <a:t>о ноосфере, </a:t>
            </a:r>
            <a:r>
              <a:rPr lang="ru-RU" sz="3000" dirty="0" err="1"/>
              <a:t>коэволюцию</a:t>
            </a:r>
            <a:r>
              <a:rPr lang="ru-RU" sz="3000" dirty="0"/>
              <a:t> общества и природы и универсальный эволюционизм, теорию биотической регуляции.</a:t>
            </a:r>
          </a:p>
        </p:txBody>
      </p:sp>
      <p:pic>
        <p:nvPicPr>
          <p:cNvPr id="4" name="Рисунок 3" descr="25322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3" y="638919"/>
            <a:ext cx="4411522" cy="55761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Цели развития тысячелетия</a:t>
            </a:r>
            <a:endParaRPr lang="ru-RU" dirty="0"/>
          </a:p>
        </p:txBody>
      </p:sp>
      <p:pic>
        <p:nvPicPr>
          <p:cNvPr id="4" name="Рисунок 3" descr="IMG_34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70871"/>
            <a:ext cx="8676456" cy="5787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Предпосылки формирования концепции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174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	В XVII веке английский философ Джон Ивлин (1620–1706) в книге «</a:t>
            </a:r>
            <a:r>
              <a:rPr lang="ru-RU" dirty="0" err="1" smtClean="0"/>
              <a:t>Сильва</a:t>
            </a:r>
            <a:r>
              <a:rPr lang="ru-RU" dirty="0" smtClean="0"/>
              <a:t>, или Рассуждение о лесных деревьях» указывал на то, что леса в Англии исчезают и необходимо их восстанавливать. Его немецкий современник </a:t>
            </a:r>
            <a:r>
              <a:rPr lang="ru-RU" dirty="0" err="1" smtClean="0"/>
              <a:t>Ганс</a:t>
            </a:r>
            <a:r>
              <a:rPr lang="ru-RU" dirty="0" smtClean="0"/>
              <a:t> Карл фон </a:t>
            </a:r>
            <a:r>
              <a:rPr lang="ru-RU" dirty="0" err="1" smtClean="0"/>
              <a:t>Карловиц</a:t>
            </a:r>
            <a:r>
              <a:rPr lang="ru-RU" dirty="0" smtClean="0"/>
              <a:t> (1645–1714), которого иногда называют отцом-основателем лесоводства, развил эту идею в труде «</a:t>
            </a:r>
            <a:r>
              <a:rPr lang="ru-RU" i="1" dirty="0" err="1" smtClean="0"/>
              <a:t>Silvicultura</a:t>
            </a:r>
            <a:r>
              <a:rPr lang="ru-RU" i="1" dirty="0" smtClean="0"/>
              <a:t> </a:t>
            </a:r>
            <a:r>
              <a:rPr lang="ru-RU" i="1" dirty="0" err="1" smtClean="0"/>
              <a:t>Oeconomica</a:t>
            </a:r>
            <a:r>
              <a:rPr lang="ru-RU" dirty="0" smtClean="0"/>
              <a:t>» и </a:t>
            </a:r>
            <a:r>
              <a:rPr lang="ru-RU" dirty="0" err="1" smtClean="0"/>
              <a:t>аргументированно</a:t>
            </a:r>
            <a:r>
              <a:rPr lang="ru-RU" dirty="0" smtClean="0"/>
              <a:t> показал необходимость «устойчивого» типа лесопользования: </a:t>
            </a:r>
            <a:r>
              <a:rPr lang="ru-RU" dirty="0" smtClean="0"/>
              <a:t>«Люди </a:t>
            </a:r>
            <a:r>
              <a:rPr lang="ru-RU" dirty="0" smtClean="0"/>
              <a:t>не должны рубить больше древесины, чем </a:t>
            </a:r>
            <a:r>
              <a:rPr lang="ru-RU" dirty="0" smtClean="0"/>
              <a:t>вырастает».</a:t>
            </a:r>
            <a:endParaRPr lang="ru-RU" dirty="0"/>
          </a:p>
        </p:txBody>
      </p:sp>
      <p:pic>
        <p:nvPicPr>
          <p:cNvPr id="4" name="Рисунок 3" descr="sust_development_2_9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3857628"/>
            <a:ext cx="6821181" cy="23098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9207</TotalTime>
  <Words>286</Words>
  <Application>Microsoft Office PowerPoint</Application>
  <PresentationFormat>Экран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УСТОЙЧИВОЕ РАЗВИТИЕ И ЭКОЛОГИЧЕСКИЙ МЕНЕДЖМЕНТ</vt:lpstr>
      <vt:lpstr>Отчетность</vt:lpstr>
      <vt:lpstr>Рефераты  Объем 20 страниц Time New Roman 14 размер  1,5 интервал Оформление согласно требованиям университета  Презентация 5 минут</vt:lpstr>
      <vt:lpstr>Устойчивое развитие</vt:lpstr>
      <vt:lpstr>Определение </vt:lpstr>
      <vt:lpstr>Определение</vt:lpstr>
      <vt:lpstr>Слайд 7</vt:lpstr>
      <vt:lpstr>Цели развития тысячелетия</vt:lpstr>
      <vt:lpstr>Предпосылки формирования концепции</vt:lpstr>
      <vt:lpstr>Слайд 10</vt:lpstr>
      <vt:lpstr>Слайд 11</vt:lpstr>
      <vt:lpstr>Слайд 12</vt:lpstr>
      <vt:lpstr>Слайд 13</vt:lpstr>
      <vt:lpstr>Слайд 14</vt:lpstr>
      <vt:lpstr>Повестка дня на 21 век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User</cp:lastModifiedBy>
  <cp:revision>119</cp:revision>
  <dcterms:created xsi:type="dcterms:W3CDTF">2014-11-20T21:35:44Z</dcterms:created>
  <dcterms:modified xsi:type="dcterms:W3CDTF">2016-09-11T20:08:48Z</dcterms:modified>
</cp:coreProperties>
</file>