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14AB-69E1-45E9-9FA0-D4229A4961D9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CA3D-1C7C-4C29-96C3-FE6869577F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33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УСТОЙЧИВОЕ РАЗВИТИЕ</a:t>
            </a:r>
            <a:br>
              <a:rPr lang="ru-RU" b="1" dirty="0" smtClean="0"/>
            </a:br>
            <a:r>
              <a:rPr lang="ru-RU" b="1" dirty="0" smtClean="0"/>
              <a:t>И ЭКОЛОГИЧЕСКИЙ МЕНЕДЖМЕНТ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huma03.jpg"/>
          <p:cNvPicPr>
            <a:picLocks noChangeAspect="1"/>
          </p:cNvPicPr>
          <p:nvPr/>
        </p:nvPicPr>
        <p:blipFill>
          <a:blip r:embed="rId2" cstate="print">
            <a:lum bright="40000"/>
          </a:blip>
          <a:stretch>
            <a:fillRect/>
          </a:stretch>
        </p:blipFill>
        <p:spPr>
          <a:xfrm>
            <a:off x="5715000" y="476672"/>
            <a:ext cx="3429000" cy="588645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1346 — бубонная чумы в Европе.  Хан </a:t>
            </a:r>
            <a:r>
              <a:rPr lang="ru-RU" dirty="0" err="1" smtClean="0"/>
              <a:t>Джанибек</a:t>
            </a:r>
            <a:r>
              <a:rPr lang="ru-RU" dirty="0" smtClean="0"/>
              <a:t> после неудачной попытки захватить город Кафа(современная Феодосия) он подкинул в крепость труп человека. </a:t>
            </a:r>
          </a:p>
          <a:p>
            <a:r>
              <a:rPr lang="ru-RU" dirty="0" smtClean="0"/>
              <a:t>1763 —распространение оспы среди индейских племён колонизаторами.</a:t>
            </a:r>
          </a:p>
          <a:p>
            <a:r>
              <a:rPr lang="ru-RU" dirty="0" smtClean="0"/>
              <a:t>1942 — Великобритания: 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Vegetarian</a:t>
            </a:r>
            <a:r>
              <a:rPr lang="ru-RU" dirty="0" smtClean="0"/>
              <a:t> план применения сибирской язвы в войне с Германией, проведена разработка и тестирование оружия на </a:t>
            </a:r>
            <a:r>
              <a:rPr lang="ru-RU" dirty="0" err="1" smtClean="0"/>
              <a:t>островеGruinard</a:t>
            </a:r>
            <a:r>
              <a:rPr lang="ru-RU" dirty="0" smtClean="0"/>
              <a:t>. Остров был заражён спорами сибирской язвы, 49 лет оставался на карантине, был объявлен очищенным в 1990 г.</a:t>
            </a:r>
          </a:p>
          <a:p>
            <a:r>
              <a:rPr lang="ru-RU" dirty="0" smtClean="0"/>
              <a:t>1939—1945 — Япония: Маньчжурским отрядом 731 против 3 тысяч людей— в рамках разработки.</a:t>
            </a:r>
          </a:p>
          <a:p>
            <a:r>
              <a:rPr lang="ru-RU" dirty="0" smtClean="0"/>
              <a:t>По тому же «Докладу международной научной комиссии по расследованию фактов бактериологической войны в Корее и Китае» (Пекин, 1952 г.), в ходе Корейской войны, бактериологическое оружие применялось США против КНДР («Только в период с января по март 1952 года в 169 районах КНДР имели место 804 случая применения бактериологического оружия (авиабомбы)</a:t>
            </a:r>
          </a:p>
          <a:p>
            <a:r>
              <a:rPr lang="ru-RU" dirty="0" smtClean="0"/>
              <a:t>По мнению некоторых исследователей эпидемия сибирской язвы в Свердловске в апреле 1979 года была вызвана утечкой из лаборатории Свердловск-19 сибиреязвенных бактерий или являлась диверсией американских спецслужб. Эти точки зрения рассматривал российский микробиолог М. </a:t>
            </a:r>
            <a:r>
              <a:rPr lang="ru-RU" dirty="0" err="1" smtClean="0"/>
              <a:t>Супотницкий</a:t>
            </a:r>
            <a:r>
              <a:rPr lang="ru-RU" dirty="0" smtClean="0"/>
              <a:t>. По официальной </a:t>
            </a:r>
            <a:r>
              <a:rPr lang="ru-RU" dirty="0" err="1" smtClean="0"/>
              <a:t>советcкой</a:t>
            </a:r>
            <a:r>
              <a:rPr lang="ru-RU" dirty="0" smtClean="0"/>
              <a:t> версии причиной заболевания стало мясо заражённых коров.</a:t>
            </a:r>
          </a:p>
          <a:p>
            <a:r>
              <a:rPr lang="ru-RU" dirty="0" smtClean="0"/>
              <a:t>В 1961—1962 годах на территории современной японской префектуры Окинава военнослужащие США проводили испытания по распылению спор патогенного грибка, вызывающего </a:t>
            </a:r>
            <a:r>
              <a:rPr lang="ru-RU" dirty="0" err="1" smtClean="0"/>
              <a:t>пирикуляриоз</a:t>
            </a:r>
            <a:r>
              <a:rPr lang="ru-RU" dirty="0" smtClean="0"/>
              <a:t> риса.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Ядерное оружие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1249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или </a:t>
            </a:r>
            <a:r>
              <a:rPr lang="ru-RU" b="1" dirty="0" smtClean="0"/>
              <a:t>атомное оружие</a:t>
            </a:r>
            <a:r>
              <a:rPr lang="ru-RU" dirty="0" smtClean="0"/>
              <a:t> — совокупность ядерных боеприпасов, средств их доставки к цели и средств управления. Относится к оружию массового поражения наряду с биологическим </a:t>
            </a:r>
            <a:r>
              <a:rPr lang="ru-RU" dirty="0" err="1" smtClean="0"/>
              <a:t>ихимическим</a:t>
            </a:r>
            <a:r>
              <a:rPr lang="ru-RU" dirty="0" smtClean="0"/>
              <a:t> оружием. Ядерный боеприпас — оружие взрывного действия, основанное на использовании ядерной энергии, высвобождающейся в результате лавинообразно </a:t>
            </a:r>
            <a:r>
              <a:rPr lang="ru-RU" dirty="0" err="1" smtClean="0"/>
              <a:t>протекающихцепной</a:t>
            </a:r>
            <a:r>
              <a:rPr lang="ru-RU" dirty="0" smtClean="0"/>
              <a:t> ядерной реакции деления тяжёлых ядер и/или термоядерной реакции синтеза лёгких ядер.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высотный и воздушный взрывы</a:t>
            </a:r>
          </a:p>
          <a:p>
            <a:r>
              <a:rPr lang="ru-RU" dirty="0" smtClean="0"/>
              <a:t>наземный взрыв </a:t>
            </a:r>
          </a:p>
          <a:p>
            <a:r>
              <a:rPr lang="ru-RU" dirty="0" smtClean="0"/>
              <a:t>подземный взрыв</a:t>
            </a:r>
          </a:p>
          <a:p>
            <a:r>
              <a:rPr lang="ru-RU" dirty="0" smtClean="0"/>
              <a:t>надводный</a:t>
            </a:r>
          </a:p>
          <a:p>
            <a:r>
              <a:rPr lang="ru-RU" dirty="0" smtClean="0"/>
              <a:t>подводный</a:t>
            </a:r>
            <a:endParaRPr lang="ru-RU" dirty="0"/>
          </a:p>
        </p:txBody>
      </p:sp>
      <p:pic>
        <p:nvPicPr>
          <p:cNvPr id="5" name="Рисунок 4" descr="07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645024"/>
            <a:ext cx="28575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MutantFish_10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645024"/>
            <a:ext cx="4032448" cy="3024336"/>
          </a:xfrm>
          <a:prstGeom prst="rect">
            <a:avLst/>
          </a:prstGeom>
        </p:spPr>
      </p:pic>
      <p:pic>
        <p:nvPicPr>
          <p:cNvPr id="7" name="Содержимое 6" descr="250px-Operation_Crossroads_Baker_(wide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48064" y="620688"/>
            <a:ext cx="3710336" cy="2664296"/>
          </a:xfrm>
        </p:spPr>
      </p:pic>
      <p:pic>
        <p:nvPicPr>
          <p:cNvPr id="8" name="Рисунок 7" descr="13900791_b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717032"/>
            <a:ext cx="3744416" cy="2808312"/>
          </a:xfrm>
          <a:prstGeom prst="rect">
            <a:avLst/>
          </a:prstGeom>
        </p:spPr>
      </p:pic>
      <p:pic>
        <p:nvPicPr>
          <p:cNvPr id="9" name="Рисунок 8" descr="Atomnaya-bmbardirovka-Hirosimy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548680"/>
            <a:ext cx="4023977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Ядерное оружие</a:t>
            </a:r>
            <a:endParaRPr lang="ru-RU" dirty="0"/>
          </a:p>
        </p:txBody>
      </p:sp>
      <p:pic>
        <p:nvPicPr>
          <p:cNvPr id="4" name="Содержимое 3" descr="1coldwa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409550"/>
            <a:ext cx="7143800" cy="4543759"/>
          </a:xfrm>
        </p:spPr>
      </p:pic>
      <p:sp>
        <p:nvSpPr>
          <p:cNvPr id="5" name="Прямоугольник 4"/>
          <p:cNvSpPr/>
          <p:nvPr/>
        </p:nvSpPr>
        <p:spPr>
          <a:xfrm>
            <a:off x="714348" y="6072206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Time-Lapse Map of Every Nuclear Explosion Since 1945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Климатическое оружие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4129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гипотетическое оружие массового поражения и разрушения экономики отдельно взятой страны или группы стран, использующее в качестве поражающего фактора искусственное воздействие на природные ресурсы, погоду и климат отдельно взятой территории, страны, государства, материка, континента. В качестве механизма «пуска» могут быть использованы различные технологии и средства, искусственно созданные техногенные катастрофы, влекущие за собой экологические катастрофы и, как следствие, создающие экономические проблемы (кризисы).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149080"/>
            <a:ext cx="374441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американская система исследования ионосферы HAARP</a:t>
            </a:r>
            <a:endParaRPr lang="ru-RU" dirty="0"/>
          </a:p>
        </p:txBody>
      </p:sp>
      <p:pic>
        <p:nvPicPr>
          <p:cNvPr id="5" name="Рисунок 4" descr="High_Frequency_Active_Auroral_Research_Program_s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4149080"/>
            <a:ext cx="3640433" cy="2420888"/>
          </a:xfrm>
          <a:prstGeom prst="rect">
            <a:avLst/>
          </a:prstGeom>
        </p:spPr>
      </p:pic>
      <p:pic>
        <p:nvPicPr>
          <p:cNvPr id="6" name="Рисунок 5" descr="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941168"/>
            <a:ext cx="367240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792087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Бедность – Борьба за ресурсы - Война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Золотой миллиард</a:t>
            </a:r>
            <a:r>
              <a:rPr lang="ru-RU" dirty="0" smtClean="0"/>
              <a:t> — понятие из демографии и социологии, отражающее современный дисбаланс в уровне жизни и потребления между населением развитых и развивающихся стран мира в условиях ограниченности ресурсов.</a:t>
            </a:r>
            <a:endParaRPr lang="ru-RU" dirty="0"/>
          </a:p>
        </p:txBody>
      </p:sp>
      <p:pic>
        <p:nvPicPr>
          <p:cNvPr id="5" name="Рисунок 4" descr="africa-450-2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924944"/>
            <a:ext cx="4715310" cy="2797751"/>
          </a:xfrm>
          <a:prstGeom prst="rect">
            <a:avLst/>
          </a:prstGeom>
        </p:spPr>
      </p:pic>
      <p:pic>
        <p:nvPicPr>
          <p:cNvPr id="6" name="Рисунок 5" descr="antananarivu-madagask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916832"/>
            <a:ext cx="3384376" cy="2143438"/>
          </a:xfrm>
          <a:prstGeom prst="rect">
            <a:avLst/>
          </a:prstGeom>
        </p:spPr>
      </p:pic>
      <p:pic>
        <p:nvPicPr>
          <p:cNvPr id="7" name="Рисунок 6" descr="5042_1.13955468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4149080"/>
            <a:ext cx="3384376" cy="2425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войн на экосистему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	Экологические </a:t>
            </a:r>
            <a:r>
              <a:rPr lang="ru-RU" dirty="0"/>
              <a:t>проблемы в ходе военных действий возникли еще в 512-м году до нашей эры, когда скифы применяли тактику выжженной земли в своих походах. Затем эта тактика использовалась уже американскими войсками во Вьетнаме. По большому счету, за последние 5 с лишним тысяч лет существования человечества наша планета жила в мире всего 292 года. </a:t>
            </a:r>
          </a:p>
        </p:txBody>
      </p:sp>
      <p:pic>
        <p:nvPicPr>
          <p:cNvPr id="4" name="Рисунок 3" descr="_0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1785926"/>
            <a:ext cx="3317045" cy="3941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Геноцид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Геноцид </a:t>
            </a:r>
            <a:r>
              <a:rPr lang="ru-RU" dirty="0" smtClean="0"/>
              <a:t>(от греч. </a:t>
            </a:r>
            <a:r>
              <a:rPr lang="ru-RU" dirty="0" err="1" smtClean="0"/>
              <a:t>γένος </a:t>
            </a:r>
            <a:r>
              <a:rPr lang="ru-RU" dirty="0" smtClean="0"/>
              <a:t>— род, племя и лат. </a:t>
            </a:r>
            <a:r>
              <a:rPr lang="ru-RU" i="1" dirty="0" err="1" smtClean="0"/>
              <a:t>caedo</a:t>
            </a:r>
            <a:r>
              <a:rPr lang="ru-RU" dirty="0" smtClean="0"/>
              <a:t> — убиваю) — действия, совершаемые с намерением уничтожить, полностью или частично, какую-либо группу людей.</a:t>
            </a:r>
            <a:endParaRPr lang="ru-RU" dirty="0"/>
          </a:p>
        </p:txBody>
      </p:sp>
      <p:pic>
        <p:nvPicPr>
          <p:cNvPr id="4" name="Рисунок 3" descr="Apotheos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1785926"/>
            <a:ext cx="4572000" cy="29083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72132" y="4929198"/>
            <a:ext cx="2351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Апофеоз войны, 1871</a:t>
            </a:r>
          </a:p>
          <a:p>
            <a:pPr algn="ctr"/>
            <a:r>
              <a:rPr lang="ru-RU" dirty="0" smtClean="0"/>
              <a:t>В.В. Верещагин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Экоцид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357298"/>
            <a:ext cx="4643470" cy="48117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Экоцид (от греч. </a:t>
            </a:r>
            <a:r>
              <a:rPr lang="ru-RU" dirty="0" err="1"/>
              <a:t>οικος</a:t>
            </a:r>
            <a:r>
              <a:rPr lang="ru-RU" dirty="0" err="1" smtClean="0"/>
              <a:t> </a:t>
            </a:r>
            <a:r>
              <a:rPr lang="ru-RU" dirty="0" smtClean="0"/>
              <a:t>— дом и лат. </a:t>
            </a:r>
            <a:r>
              <a:rPr lang="ru-RU" i="1" dirty="0" err="1" smtClean="0"/>
              <a:t>caedo</a:t>
            </a:r>
            <a:r>
              <a:rPr lang="ru-RU" dirty="0" smtClean="0"/>
              <a:t> — убиваю) — массовое уничтожение растительного</a:t>
            </a:r>
            <a:r>
              <a:rPr lang="ru-RU" dirty="0"/>
              <a:t> </a:t>
            </a:r>
            <a:r>
              <a:rPr lang="ru-RU" dirty="0" smtClean="0"/>
              <a:t>или животного</a:t>
            </a:r>
            <a:r>
              <a:rPr lang="ru-RU" dirty="0"/>
              <a:t> </a:t>
            </a:r>
            <a:r>
              <a:rPr lang="ru-RU" dirty="0" smtClean="0"/>
              <a:t>мира, отравление атмосферы или водных ресурсов, а также совершение иных действий, способных вызвать экологическую катастрофу.</a:t>
            </a:r>
            <a:endParaRPr lang="ru-RU" dirty="0"/>
          </a:p>
        </p:txBody>
      </p:sp>
      <p:pic>
        <p:nvPicPr>
          <p:cNvPr id="4" name="Рисунок 3" descr="image_5617041113554499894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1500174"/>
            <a:ext cx="3172904" cy="2286016"/>
          </a:xfrm>
          <a:prstGeom prst="rect">
            <a:avLst/>
          </a:prstGeom>
        </p:spPr>
      </p:pic>
      <p:pic>
        <p:nvPicPr>
          <p:cNvPr id="5" name="Рисунок 4" descr="o31_2330-800x5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4071942"/>
            <a:ext cx="3229375" cy="22693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ядерный-гриб-773230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6287" y="0"/>
            <a:ext cx="6931426" cy="685800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597" y="500040"/>
          <a:ext cx="8215368" cy="5975215"/>
        </p:xfrm>
        <a:graphic>
          <a:graphicData uri="http://schemas.openxmlformats.org/drawingml/2006/table">
            <a:tbl>
              <a:tblPr/>
              <a:tblGrid>
                <a:gridCol w="2738456"/>
                <a:gridCol w="2738456"/>
                <a:gridCol w="2738456"/>
              </a:tblGrid>
              <a:tr h="12848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0" dirty="0">
                          <a:latin typeface="+mn-lt"/>
                          <a:ea typeface="Times New Roman"/>
                          <a:cs typeface="Times New Roman"/>
                        </a:rPr>
                        <a:t>Характер экологических последствий военных действий (войны </a:t>
                      </a:r>
                      <a:r>
                        <a:rPr lang="en-US" sz="1200" b="1" i="0" dirty="0">
                          <a:latin typeface="+mn-lt"/>
                          <a:ea typeface="Times New Roman"/>
                          <a:cs typeface="Times New Roman"/>
                        </a:rPr>
                        <a:t>XX</a:t>
                      </a:r>
                      <a:r>
                        <a:rPr lang="ru-RU" sz="1200" b="1" i="0" dirty="0" err="1">
                          <a:latin typeface="+mn-lt"/>
                          <a:ea typeface="Times New Roman"/>
                          <a:cs typeface="Times New Roman"/>
                        </a:rPr>
                        <a:t>ека</a:t>
                      </a:r>
                      <a:r>
                        <a:rPr lang="ru-RU" sz="1200" b="1" i="0" dirty="0"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4256" marR="4256" marT="4256" marB="4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84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0" dirty="0">
                          <a:latin typeface="+mn-lt"/>
                          <a:ea typeface="Times New Roman"/>
                          <a:cs typeface="Times New Roman"/>
                        </a:rPr>
                        <a:t>Действия вооруженных сил</a:t>
                      </a:r>
                    </a:p>
                  </a:txBody>
                  <a:tcPr marL="4256" marR="4256" marT="4256" marB="4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0">
                          <a:latin typeface="+mn-lt"/>
                          <a:ea typeface="Times New Roman"/>
                          <a:cs typeface="Times New Roman"/>
                        </a:rPr>
                        <a:t>Экологические последствия</a:t>
                      </a:r>
                    </a:p>
                  </a:txBody>
                  <a:tcPr marL="4256" marR="4256" marT="4256" marB="4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84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0">
                          <a:latin typeface="+mn-lt"/>
                          <a:ea typeface="Times New Roman"/>
                          <a:cs typeface="Times New Roman"/>
                        </a:rPr>
                        <a:t>прямые</a:t>
                      </a:r>
                    </a:p>
                  </a:txBody>
                  <a:tcPr marL="4256" marR="4256" marT="4256" marB="4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0" dirty="0">
                          <a:latin typeface="+mn-lt"/>
                          <a:ea typeface="Times New Roman"/>
                          <a:cs typeface="Times New Roman"/>
                        </a:rPr>
                        <a:t>косвенные</a:t>
                      </a:r>
                    </a:p>
                  </a:txBody>
                  <a:tcPr marL="4256" marR="4256" marT="4256" marB="4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26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1. Передвижение вооруженных сил в связи с военными действиями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Неупорядоченное, стихийное, линейное и полосчатое разрушение почвенно-растительного покрова, уничтожение трав, мелкого кустарника и т.д.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Возникновение очагов дефляции, расширение оголенных участков,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водо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- и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соленакопление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, локальное загрязнение почв и поверхностных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водоисточников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292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>
                          <a:latin typeface="+mn-lt"/>
                          <a:ea typeface="Times New Roman"/>
                          <a:cs typeface="Times New Roman"/>
                        </a:rPr>
                        <a:t>2. Военно-инженерные (земляные) работы по строительству оборонительных и других объектов (окопы, блокпосты, блиндажи и т.д.), размещение военной техники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Изменение рельефа, образование искусственных выемок и отвалов, перемещение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почвогрунта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, поверхностное и глубинное влияние на почву, подстилающие породы и растительность, уничтожение растительного покрова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Ветровая и водная эрозия, смена водно-воздушного режима почв, нарушение естественного почвенного процесса, рост погребенных почв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7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>
                          <a:latin typeface="+mn-lt"/>
                          <a:ea typeface="Times New Roman"/>
                          <a:cs typeface="Times New Roman"/>
                        </a:rPr>
                        <a:t>3. Временная и стационарная дислокация вооруженных сил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Нарушение почвенно-растительного покрова,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изреживание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 растительности, вырубка древесных пород, загрязнение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почвогрунтов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, поверхностных и подземных вод горюче-смазочными материалами, стоками, отходами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Площадное, поверхностное и приповерхностное изменение условий развития почв и растительного покрова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06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4. Военные действия:</a:t>
                      </a:r>
                      <a:b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а) по, уничтожению противника, его военной техники, оборонительных объектов, складов и т.д.;</a:t>
                      </a:r>
                      <a:b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б) по уничтожению или разрушению хозяйственных объектов, инфраструктуры</a:t>
                      </a:r>
                      <a:r>
                        <a:rPr lang="ru-RU" sz="1200" b="0" i="0" baseline="30000" dirty="0"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, природных объектов</a:t>
                      </a:r>
                      <a:r>
                        <a:rPr lang="ru-RU" sz="1200" b="0" i="0" baseline="30000" dirty="0"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endParaRPr lang="ru-RU" sz="1200" b="0" i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Разрушение почвенно-растительного покрова, гибель фауны, потеря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биоразнообразия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, сокращение числа микроорганизмов, деформация грунтов, увеличение плотности грунтов, сокращение пористости и влажности, видоизменение рельефа, преобразование свойств </a:t>
                      </a:r>
                      <a:r>
                        <a:rPr lang="ru-RU" sz="1200" b="0" i="0" dirty="0" err="1">
                          <a:latin typeface="+mn-lt"/>
                          <a:ea typeface="Times New Roman"/>
                          <a:cs typeface="Times New Roman"/>
                        </a:rPr>
                        <a:t>почвогрунтов</a:t>
                      </a: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 и горных пород (в предгорьях и горах), уничтожение лесов, загрязнение воздуха, поверхностных и грунтовых вод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0" dirty="0">
                          <a:latin typeface="+mn-lt"/>
                          <a:ea typeface="Times New Roman"/>
                          <a:cs typeface="Times New Roman"/>
                        </a:rPr>
                        <a:t>Аккумуляция тяжелых металлов, выщелачивание питательных веществ из почв и их истощение, увеличение мутности воды, засоление, заболачивание, рост оползней, развитие овражной сети, глубокие изменения различных свойств почв, засоление почв, опустынивание</a:t>
                      </a:r>
                    </a:p>
                  </a:txBody>
                  <a:tcPr marL="4256" marR="4256" marT="4256" marB="42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4357718" cy="60722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Наиболее </a:t>
            </a:r>
            <a:r>
              <a:rPr lang="ru-RU" dirty="0"/>
              <a:t>существенно  в </a:t>
            </a:r>
            <a:br>
              <a:rPr lang="ru-RU" dirty="0"/>
            </a:br>
            <a:r>
              <a:rPr lang="ru-RU" dirty="0"/>
              <a:t>развитии вооружений в XX веке то, что появились  качественно  новые виды вооружений - те, что называются оружием массового  поражения:</a:t>
            </a:r>
          </a:p>
          <a:p>
            <a:pPr lvl="0"/>
            <a:r>
              <a:rPr lang="ru-RU" dirty="0" smtClean="0"/>
              <a:t>химическое</a:t>
            </a:r>
            <a:endParaRPr lang="ru-RU" dirty="0"/>
          </a:p>
          <a:p>
            <a:pPr lvl="0"/>
            <a:r>
              <a:rPr lang="ru-RU" dirty="0" smtClean="0"/>
              <a:t>биологическое</a:t>
            </a:r>
            <a:r>
              <a:rPr lang="ru-RU" dirty="0"/>
              <a:t>  </a:t>
            </a:r>
          </a:p>
          <a:p>
            <a:pPr lvl="0"/>
            <a:r>
              <a:rPr lang="ru-RU" dirty="0"/>
              <a:t>атомное  </a:t>
            </a:r>
            <a:r>
              <a:rPr lang="ru-RU" dirty="0" smtClean="0"/>
              <a:t>оружие</a:t>
            </a:r>
          </a:p>
          <a:p>
            <a:pPr lvl="0"/>
            <a:r>
              <a:rPr lang="ru-RU" dirty="0" smtClean="0"/>
              <a:t>климатическое оружие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explo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571480"/>
            <a:ext cx="3554041" cy="2843232"/>
          </a:xfrm>
          <a:prstGeom prst="rect">
            <a:avLst/>
          </a:prstGeom>
        </p:spPr>
      </p:pic>
      <p:pic>
        <p:nvPicPr>
          <p:cNvPr id="5" name="Рисунок 4" descr="1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3643314"/>
            <a:ext cx="3643306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280px-WMD_world_map.svg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97397" y="2060848"/>
            <a:ext cx="5938899" cy="27513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Химическое оружие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 </a:t>
            </a:r>
            <a:r>
              <a:rPr lang="ru-RU" dirty="0" smtClean="0"/>
              <a:t>оружие массового поражения, действие которого основано на токсических свойствах отравляющих веществ(ОВ), и средства их применения: артиллерийские снаряды, ракеты, мины, авиационные бомбы, газомёты, системы баллонного </a:t>
            </a:r>
            <a:r>
              <a:rPr lang="ru-RU" dirty="0" err="1" smtClean="0"/>
              <a:t>газопуска</a:t>
            </a:r>
            <a:r>
              <a:rPr lang="ru-RU" dirty="0" smtClean="0"/>
              <a:t>, </a:t>
            </a:r>
            <a:r>
              <a:rPr lang="ru-RU" dirty="0" err="1" smtClean="0"/>
              <a:t>ВАПы</a:t>
            </a:r>
            <a:r>
              <a:rPr lang="ru-RU" dirty="0" smtClean="0"/>
              <a:t> (выливные авиационные приборы), гранаты, шашки.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Применение химического оружия несколько раз запрещалось различными международными договоренностями:</a:t>
            </a:r>
          </a:p>
          <a:p>
            <a:r>
              <a:rPr lang="ru-RU" dirty="0" smtClean="0"/>
              <a:t>Гаагской конвенцией 1899 г., статья 23 которой запрещает применение боеприпасов, единственным предназначением которых является отравление живой силы противника;</a:t>
            </a:r>
          </a:p>
          <a:p>
            <a:r>
              <a:rPr lang="ru-RU" dirty="0" smtClean="0"/>
              <a:t>Женевским протоколом 1925 года;</a:t>
            </a:r>
          </a:p>
          <a:p>
            <a:r>
              <a:rPr lang="ru-RU" dirty="0" smtClean="0"/>
              <a:t>Конвенцией о запрещении разработки, производства, накопления и применения химического оружия и о его уничтожении1993 г.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Биологическое оружие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409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	это патогенные микроорганизмы или их споры, вирусы, бактериальные токсины, заражённые люди </a:t>
            </a:r>
            <a:r>
              <a:rPr lang="ru-RU" dirty="0" err="1" smtClean="0"/>
              <a:t>иживотные</a:t>
            </a:r>
            <a:r>
              <a:rPr lang="ru-RU" dirty="0" smtClean="0"/>
              <a:t>, а также средства их доставки (ракеты, управляемые снаряды, автоматические аэростаты, авиация), предназначенные для массового поражения живой силы противника, сельскохозяйственных животных, посевов сельскохозяйственных культур, а также порчи некоторых видов военных материалов и снаряжения. Является оружием массового поражения и запрещено согласно Женевскому протоколу 1925 года.</a:t>
            </a:r>
            <a:endParaRPr lang="ru-RU" dirty="0"/>
          </a:p>
        </p:txBody>
      </p:sp>
      <p:pic>
        <p:nvPicPr>
          <p:cNvPr id="4" name="Рисунок 3" descr="Os-FusjWP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4437112"/>
            <a:ext cx="3941750" cy="2233658"/>
          </a:xfrm>
          <a:prstGeom prst="rect">
            <a:avLst/>
          </a:prstGeom>
        </p:spPr>
      </p:pic>
      <p:pic>
        <p:nvPicPr>
          <p:cNvPr id="5" name="Рисунок 4" descr="520px-Biohazard_symbol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4509120"/>
            <a:ext cx="2188468" cy="2188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331</Words>
  <Application>Microsoft Office PowerPoint</Application>
  <PresentationFormat>Экран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УСТОЙЧИВОЕ РАЗВИТИЕ И ЭКОЛОГИЧЕСКИЙ МЕНЕДЖМЕНТ</vt:lpstr>
      <vt:lpstr>Слайд 2</vt:lpstr>
      <vt:lpstr>Влияние войн на экосистему</vt:lpstr>
      <vt:lpstr>Геноцид</vt:lpstr>
      <vt:lpstr>Экоцид</vt:lpstr>
      <vt:lpstr>Слайд 6</vt:lpstr>
      <vt:lpstr>Слайд 7</vt:lpstr>
      <vt:lpstr>Химическое оружие</vt:lpstr>
      <vt:lpstr>Биологическое оружие</vt:lpstr>
      <vt:lpstr>Слайд 10</vt:lpstr>
      <vt:lpstr>Ядерное оружие</vt:lpstr>
      <vt:lpstr>Слайд 12</vt:lpstr>
      <vt:lpstr>Ядерное оружие</vt:lpstr>
      <vt:lpstr>Климатическое оружие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УСТОЙЧИВОЕ РАЗВИТИЕ И ЭКОЛОГИЧЕСКИЙ МЕНЕДЖМЕНТ</dc:title>
  <dc:creator>Дениска</dc:creator>
  <cp:lastModifiedBy>User</cp:lastModifiedBy>
  <cp:revision>8</cp:revision>
  <dcterms:created xsi:type="dcterms:W3CDTF">2015-09-14T20:16:59Z</dcterms:created>
  <dcterms:modified xsi:type="dcterms:W3CDTF">2016-09-11T20:20:32Z</dcterms:modified>
</cp:coreProperties>
</file>