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00"/>
    <a:srgbClr val="0942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8AA9-9248-407D-9F25-914B40981F48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C5B55-8517-47BE-9122-9B4B797AD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>
                <a:tint val="80000"/>
                <a:satMod val="300000"/>
                <a:alpha val="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Autofit/>
          </a:bodyPr>
          <a:lstStyle/>
          <a:p>
            <a:r>
              <a:rPr lang="ru-RU" sz="12000" b="1" dirty="0" smtClean="0">
                <a:solidFill>
                  <a:srgbClr val="073200"/>
                </a:solidFill>
              </a:rPr>
              <a:t>ЭКОЛОГИЯ</a:t>
            </a:r>
            <a:endParaRPr lang="ru-RU" sz="12000" b="1" dirty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3212976"/>
          </a:xfrm>
        </p:spPr>
        <p:txBody>
          <a:bodyPr>
            <a:normAutofit/>
          </a:bodyPr>
          <a:lstStyle/>
          <a:p>
            <a:endParaRPr lang="ru-RU" b="1" dirty="0" smtClean="0">
              <a:solidFill>
                <a:srgbClr val="073200"/>
              </a:solidFill>
            </a:endParaRPr>
          </a:p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  <a:p>
            <a:r>
              <a:rPr lang="ru-RU" b="1" dirty="0" smtClean="0">
                <a:solidFill>
                  <a:srgbClr val="073200"/>
                </a:solidFill>
              </a:rPr>
              <a:t>Роль экологии в современном мире</a:t>
            </a:r>
          </a:p>
          <a:p>
            <a:r>
              <a:rPr lang="ru-RU" b="1" dirty="0" smtClean="0">
                <a:solidFill>
                  <a:srgbClr val="073200"/>
                </a:solidFill>
              </a:rPr>
              <a:t>Классификация экологических факторов</a:t>
            </a:r>
            <a:endParaRPr lang="ru-RU" b="1" dirty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1"/>
            <a:ext cx="8964488" cy="792089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73200"/>
                </a:solidFill>
              </a:rPr>
              <a:t>Роль экологии в современном мире</a:t>
            </a:r>
            <a:br>
              <a:rPr lang="ru-RU" sz="4000" b="1" dirty="0" smtClean="0">
                <a:solidFill>
                  <a:srgbClr val="073200"/>
                </a:solidFill>
              </a:rPr>
            </a:br>
            <a:endParaRPr lang="ru-RU" sz="4000" b="1" dirty="0" smtClean="0">
              <a:solidFill>
                <a:srgbClr val="07320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1412776"/>
          <a:ext cx="9144000" cy="544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08"/>
                <a:gridCol w="2664296"/>
                <a:gridCol w="3024336"/>
                <a:gridCol w="2411760"/>
              </a:tblGrid>
              <a:tr h="9700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Годы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Формы охраны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</a:rPr>
                        <a:t> природы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Важнейшие события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Парадигма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9560"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1980е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Целевые программы (развитие замкнутых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технологий)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1983 - МКОСР</a:t>
                      </a:r>
                    </a:p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1987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– Доклад  МКОСР «Наше общее будущее»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82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1990е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Программы по охране природы</a:t>
                      </a:r>
                    </a:p>
                    <a:p>
                      <a:r>
                        <a:rPr lang="en-US" sz="2400" dirty="0" smtClean="0"/>
                        <a:t>ISO,</a:t>
                      </a:r>
                      <a:r>
                        <a:rPr lang="en-US" sz="2400" baseline="0" dirty="0" smtClean="0"/>
                        <a:t> EMAS, LA21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1992 – </a:t>
                      </a:r>
                      <a:r>
                        <a:rPr lang="ru-RU" sz="2400" dirty="0" smtClean="0"/>
                        <a:t>конференция в Рио-де-Жанейро</a:t>
                      </a:r>
                    </a:p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Устойчивое</a:t>
                      </a:r>
                      <a:r>
                        <a:rPr lang="ru-RU" sz="2400" baseline="0" dirty="0" smtClean="0"/>
                        <a:t> развитие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82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2000е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Системы </a:t>
                      </a:r>
                      <a:r>
                        <a:rPr lang="ru-RU" sz="2400" dirty="0" err="1" smtClean="0"/>
                        <a:t>экоэффективности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2002 – конференция в Йоханнесбурге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2400" dirty="0" smtClean="0"/>
                        <a:t>«Думая</a:t>
                      </a:r>
                      <a:r>
                        <a:rPr lang="ru-RU" sz="2400" baseline="0" dirty="0" smtClean="0"/>
                        <a:t> о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будущем,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думать сейчас»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5157192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800" b="1" dirty="0" smtClean="0">
                <a:solidFill>
                  <a:srgbClr val="073200"/>
                </a:solidFill>
              </a:rPr>
              <a:t>Пути развития человечества:</a:t>
            </a:r>
          </a:p>
          <a:p>
            <a:pPr marL="514350" indent="-514350" algn="l"/>
            <a:r>
              <a:rPr lang="ru-RU" sz="4800" dirty="0" smtClean="0">
                <a:solidFill>
                  <a:srgbClr val="073200"/>
                </a:solidFill>
              </a:rPr>
              <a:t>- антропоцентризм</a:t>
            </a:r>
          </a:p>
          <a:p>
            <a:pPr marL="514350" indent="-514350" algn="l"/>
            <a:r>
              <a:rPr lang="ru-RU" sz="4800" dirty="0" smtClean="0">
                <a:solidFill>
                  <a:srgbClr val="073200"/>
                </a:solidFill>
              </a:rPr>
              <a:t>- </a:t>
            </a:r>
            <a:r>
              <a:rPr lang="ru-RU" sz="4800" dirty="0" err="1" smtClean="0">
                <a:solidFill>
                  <a:srgbClr val="073200"/>
                </a:solidFill>
              </a:rPr>
              <a:t>экоцентризм</a:t>
            </a:r>
            <a:endParaRPr lang="ru-RU" sz="4800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4800" dirty="0" smtClean="0">
                <a:solidFill>
                  <a:srgbClr val="073200"/>
                </a:solidFill>
              </a:rPr>
              <a:t>- концепция устойчивого развития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76671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2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Роль экологии в современном мире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2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2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marL="571500" indent="-571500"/>
            <a:r>
              <a:rPr lang="en-US" sz="2800" b="1" dirty="0" smtClean="0">
                <a:solidFill>
                  <a:srgbClr val="073200"/>
                </a:solidFill>
              </a:rPr>
              <a:t>I. </a:t>
            </a:r>
            <a:r>
              <a:rPr lang="ru-RU" sz="2800" b="1" u="sng" dirty="0" smtClean="0">
                <a:solidFill>
                  <a:srgbClr val="073200"/>
                </a:solidFill>
              </a:rPr>
              <a:t>Классификация</a:t>
            </a:r>
          </a:p>
          <a:p>
            <a:pPr marL="571500" indent="-571500" algn="l">
              <a:buAutoNum type="arabicPeriod"/>
            </a:pPr>
            <a:r>
              <a:rPr lang="ru-RU" sz="2800" b="1" dirty="0" smtClean="0">
                <a:solidFill>
                  <a:srgbClr val="073200"/>
                </a:solidFill>
              </a:rPr>
              <a:t>Биотические</a:t>
            </a:r>
          </a:p>
          <a:p>
            <a:pPr marL="571500" indent="-571500" algn="l">
              <a:buAutoNum type="arabicPeriod"/>
            </a:pPr>
            <a:r>
              <a:rPr lang="ru-RU" sz="2800" b="1" dirty="0" smtClean="0">
                <a:solidFill>
                  <a:srgbClr val="073200"/>
                </a:solidFill>
              </a:rPr>
              <a:t>Абиотические</a:t>
            </a:r>
          </a:p>
          <a:p>
            <a:pPr marL="571500" indent="-571500"/>
            <a:r>
              <a:rPr lang="en-US" sz="2800" b="1" dirty="0" smtClean="0">
                <a:solidFill>
                  <a:srgbClr val="073200"/>
                </a:solidFill>
              </a:rPr>
              <a:t>II. </a:t>
            </a:r>
            <a:r>
              <a:rPr lang="ru-RU" sz="2800" b="1" u="sng" dirty="0" smtClean="0">
                <a:solidFill>
                  <a:srgbClr val="073200"/>
                </a:solidFill>
              </a:rPr>
              <a:t>Классификация</a:t>
            </a:r>
          </a:p>
          <a:p>
            <a:pPr marL="571500" indent="-571500" algn="l">
              <a:buAutoNum type="arabicPeriod"/>
            </a:pPr>
            <a:r>
              <a:rPr lang="ru-RU" sz="2800" b="1" dirty="0" smtClean="0">
                <a:solidFill>
                  <a:srgbClr val="073200"/>
                </a:solidFill>
              </a:rPr>
              <a:t>Факторы, зависящие от плотности популяции</a:t>
            </a: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solidFill>
                  <a:srgbClr val="073200"/>
                </a:solidFill>
              </a:rPr>
              <a:t>прямая зависимость (чем больше плотность, тем больше гибель)</a:t>
            </a: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solidFill>
                  <a:srgbClr val="073200"/>
                </a:solidFill>
              </a:rPr>
              <a:t>обратная зависимость (чем больше плотность, тем меньше гибель)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2. Факторы, независящие от плотности популяции</a:t>
            </a:r>
          </a:p>
          <a:p>
            <a:pPr marL="571500" indent="-571500">
              <a:buFontTx/>
              <a:buChar char="-"/>
            </a:pPr>
            <a:endParaRPr lang="ru-RU" sz="2800" b="1" dirty="0" smtClean="0">
              <a:solidFill>
                <a:srgbClr val="0732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76671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3600" b="1" dirty="0" smtClean="0">
                <a:solidFill>
                  <a:srgbClr val="073200"/>
                </a:solidFill>
              </a:rPr>
              <a:t>Классификация экологических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5661248"/>
          </a:xfrm>
        </p:spPr>
        <p:txBody>
          <a:bodyPr>
            <a:noAutofit/>
          </a:bodyPr>
          <a:lstStyle/>
          <a:p>
            <a:pPr marL="571500" indent="-571500"/>
            <a:r>
              <a:rPr lang="en-US" sz="2800" b="1" dirty="0" smtClean="0">
                <a:solidFill>
                  <a:srgbClr val="073200"/>
                </a:solidFill>
              </a:rPr>
              <a:t>III. </a:t>
            </a:r>
            <a:r>
              <a:rPr lang="ru-RU" sz="2800" b="1" u="sng" dirty="0" smtClean="0">
                <a:solidFill>
                  <a:srgbClr val="073200"/>
                </a:solidFill>
              </a:rPr>
              <a:t>Классификация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1. Витальные 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меняют энергетические состояния организмов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2. Сигнальные 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сигналы, вестники витальных факторов, не меняют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энергетическое состояние, вестники закономерных 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изменений</a:t>
            </a:r>
          </a:p>
          <a:p>
            <a:pPr marL="571500" indent="-571500"/>
            <a:r>
              <a:rPr lang="en-US" sz="2800" b="1" dirty="0" smtClean="0">
                <a:solidFill>
                  <a:srgbClr val="073200"/>
                </a:solidFill>
              </a:rPr>
              <a:t>IV. </a:t>
            </a:r>
            <a:r>
              <a:rPr lang="ru-RU" sz="2800" b="1" u="sng" dirty="0" smtClean="0">
                <a:solidFill>
                  <a:srgbClr val="073200"/>
                </a:solidFill>
              </a:rPr>
              <a:t>Классификация</a:t>
            </a:r>
          </a:p>
          <a:p>
            <a:pPr marL="571500" indent="-571500" algn="l"/>
            <a:r>
              <a:rPr lang="en-US" sz="2800" b="1" dirty="0" smtClean="0">
                <a:solidFill>
                  <a:srgbClr val="073200"/>
                </a:solidFill>
              </a:rPr>
              <a:t>1. </a:t>
            </a:r>
            <a:r>
              <a:rPr lang="ru-RU" sz="2800" b="1" dirty="0" smtClean="0">
                <a:solidFill>
                  <a:srgbClr val="073200"/>
                </a:solidFill>
              </a:rPr>
              <a:t>Первичные периодические факторы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2. Вторичные периодические факторы</a:t>
            </a:r>
          </a:p>
          <a:p>
            <a:pPr marL="571500" indent="-571500" algn="l"/>
            <a:r>
              <a:rPr lang="ru-RU" sz="2800" b="1" dirty="0" smtClean="0">
                <a:solidFill>
                  <a:srgbClr val="073200"/>
                </a:solidFill>
              </a:rPr>
              <a:t>3. Непериодические факторы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76671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>
                <a:solidFill>
                  <a:srgbClr val="073200"/>
                </a:solidFill>
              </a:rPr>
              <a:t>Классификация экологических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571500" indent="-571500" algn="l"/>
            <a:r>
              <a:rPr lang="ru-RU" sz="2800" b="1" u="sng" dirty="0" smtClean="0">
                <a:solidFill>
                  <a:srgbClr val="073200"/>
                </a:solidFill>
              </a:rPr>
              <a:t>Первичные периодические факторы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- характерна строгая регулярность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- температура, свет, приливы, отливы</a:t>
            </a:r>
          </a:p>
          <a:p>
            <a:pPr marL="571500" indent="-571500" algn="l"/>
            <a:r>
              <a:rPr lang="ru-RU" sz="2800" b="1" u="sng" dirty="0" smtClean="0">
                <a:solidFill>
                  <a:srgbClr val="073200"/>
                </a:solidFill>
              </a:rPr>
              <a:t>Вторичные периодические факторы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- периодичность зависит от первичных периодических 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факторов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- относительная влажность, параметры водной среды,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растительная пища</a:t>
            </a:r>
          </a:p>
          <a:p>
            <a:pPr marL="571500" indent="-571500" algn="l"/>
            <a:r>
              <a:rPr lang="ru-RU" sz="2800" b="1" u="sng" dirty="0" smtClean="0">
                <a:solidFill>
                  <a:srgbClr val="073200"/>
                </a:solidFill>
              </a:rPr>
              <a:t>Непериодические факторы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- отсутствуют в нормальных условиях, появляются 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внезапно </a:t>
            </a:r>
          </a:p>
          <a:p>
            <a:pPr marL="571500" indent="-571500" algn="l"/>
            <a:r>
              <a:rPr lang="ru-RU" sz="2800" dirty="0" smtClean="0">
                <a:solidFill>
                  <a:srgbClr val="073200"/>
                </a:solidFill>
              </a:rPr>
              <a:t>- пожары, штормы, гроза, человек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332656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>
                <a:solidFill>
                  <a:srgbClr val="073200"/>
                </a:solidFill>
              </a:rPr>
              <a:t>Классификация экологических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5373216"/>
          </a:xfrm>
        </p:spPr>
        <p:txBody>
          <a:bodyPr>
            <a:noAutofit/>
          </a:bodyPr>
          <a:lstStyle/>
          <a:p>
            <a:pPr marL="514350" indent="-514350"/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Экология очень молодая наука, 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сформировалась на рубеже</a:t>
            </a:r>
            <a:r>
              <a:rPr lang="en-US" b="1" dirty="0" smtClean="0">
                <a:solidFill>
                  <a:srgbClr val="073200"/>
                </a:solidFill>
              </a:rPr>
              <a:t> XIX-X</a:t>
            </a:r>
            <a:r>
              <a:rPr lang="ru-RU" b="1" dirty="0" smtClean="0">
                <a:solidFill>
                  <a:srgbClr val="073200"/>
                </a:solidFill>
              </a:rPr>
              <a:t>Х веков.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Основоположником принято считать Эрнста Геккеля (1866г.) </a:t>
            </a:r>
          </a:p>
          <a:p>
            <a:pPr marL="514350" indent="-514350"/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Термин произошел от двух слов:</a:t>
            </a:r>
          </a:p>
          <a:p>
            <a:pPr marL="514350" indent="-514350"/>
            <a:r>
              <a:rPr lang="en-US" b="1" dirty="0" err="1" smtClean="0">
                <a:solidFill>
                  <a:srgbClr val="073200"/>
                </a:solidFill>
              </a:rPr>
              <a:t>Oikos</a:t>
            </a:r>
            <a:r>
              <a:rPr lang="en-US" b="1" dirty="0" smtClean="0">
                <a:solidFill>
                  <a:srgbClr val="073200"/>
                </a:solidFill>
              </a:rPr>
              <a:t> – </a:t>
            </a:r>
            <a:r>
              <a:rPr lang="ru-RU" b="1" dirty="0" smtClean="0">
                <a:solidFill>
                  <a:srgbClr val="073200"/>
                </a:solidFill>
              </a:rPr>
              <a:t>местообитания (греч.)</a:t>
            </a:r>
          </a:p>
          <a:p>
            <a:pPr marL="514350" indent="-514350"/>
            <a:r>
              <a:rPr lang="en-US" b="1" dirty="0" smtClean="0">
                <a:solidFill>
                  <a:srgbClr val="073200"/>
                </a:solidFill>
              </a:rPr>
              <a:t>Logos – </a:t>
            </a:r>
            <a:r>
              <a:rPr lang="ru-RU" b="1" dirty="0" smtClean="0">
                <a:solidFill>
                  <a:srgbClr val="073200"/>
                </a:solidFill>
              </a:rPr>
              <a:t>наука (греч.)</a:t>
            </a:r>
          </a:p>
          <a:p>
            <a:pPr marL="514350" indent="-514350"/>
            <a:endParaRPr lang="ru-RU" sz="28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5373216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800" b="1" u="sng" dirty="0" smtClean="0">
                <a:solidFill>
                  <a:srgbClr val="073200"/>
                </a:solidFill>
              </a:rPr>
              <a:t>Экология</a:t>
            </a:r>
            <a:r>
              <a:rPr lang="ru-RU" sz="2800" b="1" dirty="0" smtClean="0">
                <a:solidFill>
                  <a:srgbClr val="073200"/>
                </a:solidFill>
              </a:rPr>
              <a:t> – это наука, изучающая условия существования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живых организмов и взаимосвязи между средой и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организмами, которые она окружает</a:t>
            </a:r>
          </a:p>
          <a:p>
            <a:pPr marL="514350" indent="-514350" algn="l"/>
            <a:r>
              <a:rPr lang="ru-RU" sz="2800" b="1" u="sng" dirty="0" smtClean="0">
                <a:solidFill>
                  <a:srgbClr val="073200"/>
                </a:solidFill>
              </a:rPr>
              <a:t>Экология</a:t>
            </a:r>
            <a:r>
              <a:rPr lang="ru-RU" sz="2800" b="1" dirty="0" smtClean="0">
                <a:solidFill>
                  <a:srgbClr val="073200"/>
                </a:solidFill>
              </a:rPr>
              <a:t> – наука о структурах и функциях экологических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систем и о механизмах, обеспечивающих их гомеостазис</a:t>
            </a:r>
          </a:p>
          <a:p>
            <a:pPr marL="514350" indent="-514350" algn="l"/>
            <a:r>
              <a:rPr lang="ru-RU" sz="2800" b="1" u="sng" dirty="0" smtClean="0">
                <a:solidFill>
                  <a:srgbClr val="073200"/>
                </a:solidFill>
              </a:rPr>
              <a:t>Экология</a:t>
            </a:r>
            <a:r>
              <a:rPr lang="ru-RU" sz="2800" b="1" dirty="0" smtClean="0">
                <a:solidFill>
                  <a:srgbClr val="073200"/>
                </a:solidFill>
              </a:rPr>
              <a:t> – совокупность или структура связей между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организмами и средой (Вебстер)</a:t>
            </a:r>
          </a:p>
          <a:p>
            <a:pPr marL="514350" indent="-514350" algn="l"/>
            <a:r>
              <a:rPr lang="ru-RU" sz="2800" b="1" u="sng" dirty="0" smtClean="0">
                <a:solidFill>
                  <a:srgbClr val="073200"/>
                </a:solidFill>
              </a:rPr>
              <a:t>Экология</a:t>
            </a:r>
            <a:r>
              <a:rPr lang="ru-RU" sz="2800" b="1" dirty="0" smtClean="0">
                <a:solidFill>
                  <a:srgbClr val="073200"/>
                </a:solidFill>
              </a:rPr>
              <a:t> – сумма знаний, относящихся к сложности,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 которые Дарвин назвал условиями борьбы за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существование (Геккель)</a:t>
            </a:r>
          </a:p>
          <a:p>
            <a:pPr marL="514350" indent="-514350" algn="l"/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8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514350" indent="-514350"/>
            <a:r>
              <a:rPr lang="ru-RU" sz="2800" b="1" u="sng" dirty="0" smtClean="0">
                <a:solidFill>
                  <a:srgbClr val="073200"/>
                </a:solidFill>
              </a:rPr>
              <a:t>Уровни организации живой материи: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1. Блок: </a:t>
            </a:r>
            <a:r>
              <a:rPr lang="ru-RU" sz="2800" b="1" dirty="0" err="1" smtClean="0">
                <a:solidFill>
                  <a:srgbClr val="073200"/>
                </a:solidFill>
              </a:rPr>
              <a:t>доорганизменный</a:t>
            </a:r>
            <a:endParaRPr lang="ru-RU" sz="2800" b="1" dirty="0" smtClean="0">
              <a:solidFill>
                <a:srgbClr val="073200"/>
              </a:solidFill>
            </a:endParaRPr>
          </a:p>
          <a:p>
            <a:pPr marL="971550" lvl="1" indent="-514350" algn="l"/>
            <a:r>
              <a:rPr lang="ru-RU" b="1" dirty="0" smtClean="0">
                <a:solidFill>
                  <a:srgbClr val="073200"/>
                </a:solidFill>
              </a:rPr>
              <a:t>-молекулы</a:t>
            </a:r>
          </a:p>
          <a:p>
            <a:pPr marL="971550" lvl="1" indent="-514350" algn="l"/>
            <a:r>
              <a:rPr lang="ru-RU" b="1" dirty="0" smtClean="0">
                <a:solidFill>
                  <a:srgbClr val="073200"/>
                </a:solidFill>
              </a:rPr>
              <a:t>-клетки</a:t>
            </a:r>
          </a:p>
          <a:p>
            <a:pPr marL="971550" lvl="1" indent="-514350" algn="l"/>
            <a:r>
              <a:rPr lang="ru-RU" b="1" dirty="0" smtClean="0">
                <a:solidFill>
                  <a:srgbClr val="073200"/>
                </a:solidFill>
              </a:rPr>
              <a:t>-ткани и органы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2. Блок: организменный</a:t>
            </a:r>
          </a:p>
          <a:p>
            <a:pPr marL="971550" lvl="1" indent="-514350" algn="l"/>
            <a:r>
              <a:rPr lang="ru-RU" b="1" dirty="0" smtClean="0">
                <a:solidFill>
                  <a:srgbClr val="073200"/>
                </a:solidFill>
              </a:rPr>
              <a:t>-организм (особь)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3. Блок: </a:t>
            </a:r>
            <a:r>
              <a:rPr lang="ru-RU" sz="2800" b="1" dirty="0" err="1" smtClean="0">
                <a:solidFill>
                  <a:srgbClr val="073200"/>
                </a:solidFill>
              </a:rPr>
              <a:t>надорганизменный</a:t>
            </a:r>
            <a:r>
              <a:rPr lang="ru-RU" sz="2800" b="1" dirty="0" smtClean="0">
                <a:solidFill>
                  <a:srgbClr val="073200"/>
                </a:solidFill>
              </a:rPr>
              <a:t> уровень</a:t>
            </a:r>
          </a:p>
          <a:p>
            <a:pPr marL="971550" lvl="1" indent="-514350" algn="l"/>
            <a:r>
              <a:rPr lang="ru-RU" b="1" dirty="0" smtClean="0">
                <a:solidFill>
                  <a:srgbClr val="073200"/>
                </a:solidFill>
              </a:rPr>
              <a:t>-популяции и виды</a:t>
            </a:r>
          </a:p>
          <a:p>
            <a:pPr marL="971550" lvl="1" indent="-514350" algn="l"/>
            <a:r>
              <a:rPr lang="ru-RU" b="1" dirty="0" smtClean="0">
                <a:solidFill>
                  <a:srgbClr val="073200"/>
                </a:solidFill>
              </a:rPr>
              <a:t>-экосистемы</a:t>
            </a:r>
          </a:p>
          <a:p>
            <a:pPr marL="971550" lvl="1" indent="-514350" algn="l"/>
            <a:r>
              <a:rPr lang="ru-RU" b="1" dirty="0" smtClean="0">
                <a:solidFill>
                  <a:srgbClr val="073200"/>
                </a:solidFill>
              </a:rPr>
              <a:t>-биосфера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5733256"/>
          </a:xfrm>
        </p:spPr>
        <p:txBody>
          <a:bodyPr>
            <a:noAutofit/>
          </a:bodyPr>
          <a:lstStyle/>
          <a:p>
            <a:pPr marL="514350" indent="-514350" algn="l"/>
            <a:endParaRPr lang="ru-RU" sz="2500" b="1" u="sng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500" b="1" u="sng" dirty="0" smtClean="0">
                <a:solidFill>
                  <a:srgbClr val="073200"/>
                </a:solidFill>
              </a:rPr>
              <a:t>Организм (особь) </a:t>
            </a:r>
            <a:r>
              <a:rPr lang="ru-RU" sz="2500" b="1" dirty="0" smtClean="0">
                <a:solidFill>
                  <a:srgbClr val="073200"/>
                </a:solidFill>
              </a:rPr>
              <a:t>– живое тело, существо, индивид (человек,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животное, микроорганизм и т.д.).</a:t>
            </a:r>
          </a:p>
          <a:p>
            <a:pPr marL="514350" indent="-514350" algn="l"/>
            <a:endParaRPr lang="ru-RU" sz="25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500" b="1" u="sng" dirty="0" smtClean="0">
                <a:solidFill>
                  <a:srgbClr val="073200"/>
                </a:solidFill>
              </a:rPr>
              <a:t>Вид</a:t>
            </a:r>
            <a:r>
              <a:rPr lang="ru-RU" sz="2500" b="1" dirty="0" smtClean="0">
                <a:solidFill>
                  <a:srgbClr val="073200"/>
                </a:solidFill>
              </a:rPr>
              <a:t> – совокупность особей,  обладающих общими признаками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и  объединенных возможностью скрещивания в природных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условиях. Каждый вид имеет собственный ареал и отделен от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других видов различными формами изоляций. </a:t>
            </a:r>
          </a:p>
          <a:p>
            <a:pPr marL="514350" indent="-514350" algn="l"/>
            <a:endParaRPr lang="ru-RU" sz="25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500" b="1" u="sng" dirty="0" smtClean="0">
                <a:solidFill>
                  <a:srgbClr val="073200"/>
                </a:solidFill>
              </a:rPr>
              <a:t>Популяция</a:t>
            </a:r>
            <a:r>
              <a:rPr lang="ru-RU" sz="2500" b="1" dirty="0" smtClean="0">
                <a:solidFill>
                  <a:srgbClr val="073200"/>
                </a:solidFill>
              </a:rPr>
              <a:t> – совокупность особей одного вида, населяющая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определенное пространство (ареал популяции) и в большей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или  меньшей степени изолированная от соседних популяций.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500" b="1" u="sng" dirty="0" smtClean="0">
                <a:solidFill>
                  <a:srgbClr val="073200"/>
                </a:solidFill>
              </a:rPr>
              <a:t>Экосистема</a:t>
            </a:r>
            <a:r>
              <a:rPr lang="ru-RU" sz="2500" b="1" dirty="0" smtClean="0">
                <a:solidFill>
                  <a:srgbClr val="073200"/>
                </a:solidFill>
              </a:rPr>
              <a:t> – любое сообщество живых существ вместе со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средой  их обитания, связанное внутри сложной системой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взаимоотношений. (</a:t>
            </a:r>
            <a:r>
              <a:rPr lang="ru-RU" sz="2500" b="1" dirty="0" err="1" smtClean="0">
                <a:solidFill>
                  <a:srgbClr val="073200"/>
                </a:solidFill>
              </a:rPr>
              <a:t>биотоп+биоценоз</a:t>
            </a:r>
            <a:r>
              <a:rPr lang="ru-RU" sz="2500" b="1" dirty="0" smtClean="0">
                <a:solidFill>
                  <a:srgbClr val="073200"/>
                </a:solidFill>
              </a:rPr>
              <a:t>)</a:t>
            </a:r>
          </a:p>
          <a:p>
            <a:pPr marL="971550" lvl="1" indent="-514350" algn="l"/>
            <a:r>
              <a:rPr lang="ru-RU" sz="2100" b="1" u="sng" dirty="0" smtClean="0">
                <a:solidFill>
                  <a:srgbClr val="073200"/>
                </a:solidFill>
              </a:rPr>
              <a:t>Биотоп</a:t>
            </a:r>
            <a:r>
              <a:rPr lang="ru-RU" sz="2100" b="1" dirty="0" smtClean="0">
                <a:solidFill>
                  <a:srgbClr val="073200"/>
                </a:solidFill>
              </a:rPr>
              <a:t> – относительно однородный по своим абиотическим </a:t>
            </a:r>
          </a:p>
          <a:p>
            <a:pPr marL="971550" lvl="1" indent="-514350" algn="l"/>
            <a:r>
              <a:rPr lang="ru-RU" sz="2100" b="1" dirty="0" smtClean="0">
                <a:solidFill>
                  <a:srgbClr val="073200"/>
                </a:solidFill>
              </a:rPr>
              <a:t>условиям участок биосферы, занятый биоценозом.</a:t>
            </a:r>
          </a:p>
          <a:p>
            <a:pPr marL="971550" lvl="1" indent="-514350" algn="l"/>
            <a:r>
              <a:rPr lang="ru-RU" sz="2100" b="1" u="sng" dirty="0" smtClean="0">
                <a:solidFill>
                  <a:srgbClr val="073200"/>
                </a:solidFill>
              </a:rPr>
              <a:t>Биоценоз</a:t>
            </a:r>
            <a:r>
              <a:rPr lang="ru-RU" sz="2100" b="1" dirty="0" smtClean="0">
                <a:solidFill>
                  <a:srgbClr val="073200"/>
                </a:solidFill>
              </a:rPr>
              <a:t> – сообщество организмов, живущих на </a:t>
            </a:r>
          </a:p>
          <a:p>
            <a:pPr marL="971550" lvl="1" indent="-514350" algn="l"/>
            <a:r>
              <a:rPr lang="ru-RU" sz="2100" b="1" dirty="0" smtClean="0">
                <a:solidFill>
                  <a:srgbClr val="073200"/>
                </a:solidFill>
              </a:rPr>
              <a:t>определенном участке суши или водоема.</a:t>
            </a:r>
          </a:p>
          <a:p>
            <a:pPr marL="514350" indent="-514350" algn="l"/>
            <a:endParaRPr lang="ru-RU" sz="25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500" b="1" u="sng" dirty="0" smtClean="0">
                <a:solidFill>
                  <a:srgbClr val="073200"/>
                </a:solidFill>
              </a:rPr>
              <a:t>Биосфера</a:t>
            </a:r>
            <a:r>
              <a:rPr lang="ru-RU" sz="2500" b="1" dirty="0" smtClean="0">
                <a:solidFill>
                  <a:srgbClr val="073200"/>
                </a:solidFill>
              </a:rPr>
              <a:t> – область распространения жизни на земле,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включающая в себя нижнюю часть атмосферы, всю гидросферу </a:t>
            </a:r>
          </a:p>
          <a:p>
            <a:pPr marL="514350" indent="-514350" algn="l"/>
            <a:r>
              <a:rPr lang="ru-RU" sz="2500" b="1" dirty="0" smtClean="0">
                <a:solidFill>
                  <a:srgbClr val="073200"/>
                </a:solidFill>
              </a:rPr>
              <a:t>и верхнюю часть литосферы.</a:t>
            </a:r>
          </a:p>
          <a:p>
            <a:pPr marL="514350" indent="-514350"/>
            <a:endParaRPr lang="ru-RU" sz="24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514350" indent="-514350"/>
            <a:r>
              <a:rPr lang="ru-RU" sz="2800" b="1" dirty="0" smtClean="0">
                <a:solidFill>
                  <a:srgbClr val="073200"/>
                </a:solidFill>
              </a:rPr>
              <a:t>Экология изучает  закономерности, взаимосвязи и </a:t>
            </a:r>
          </a:p>
          <a:p>
            <a:pPr marL="514350" indent="-514350"/>
            <a:r>
              <a:rPr lang="ru-RU" sz="2800" b="1" dirty="0" smtClean="0">
                <a:solidFill>
                  <a:srgbClr val="073200"/>
                </a:solidFill>
              </a:rPr>
              <a:t>взаимодействия живого на различных уровнях .</a:t>
            </a:r>
          </a:p>
          <a:p>
            <a:pPr marL="514350" indent="-514350"/>
            <a:r>
              <a:rPr lang="ru-RU" sz="2800" b="1" u="sng" dirty="0" smtClean="0">
                <a:solidFill>
                  <a:srgbClr val="073200"/>
                </a:solidFill>
              </a:rPr>
              <a:t>Разделы экологии</a:t>
            </a:r>
            <a:r>
              <a:rPr lang="ru-RU" sz="2800" b="1" dirty="0" smtClean="0">
                <a:solidFill>
                  <a:srgbClr val="073200"/>
                </a:solidFill>
              </a:rPr>
              <a:t>:</a:t>
            </a:r>
          </a:p>
          <a:p>
            <a:pPr marL="514350" indent="-514350" algn="l"/>
            <a:r>
              <a:rPr lang="ru-RU" sz="2800" b="1" u="sng" dirty="0" smtClean="0">
                <a:solidFill>
                  <a:srgbClr val="073200"/>
                </a:solidFill>
              </a:rPr>
              <a:t>Аутэкология</a:t>
            </a:r>
            <a:r>
              <a:rPr lang="ru-RU" sz="2800" b="1" dirty="0" smtClean="0">
                <a:solidFill>
                  <a:srgbClr val="073200"/>
                </a:solidFill>
              </a:rPr>
              <a:t> (организменный уровень) –  изучает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взаимодействие  особей или групп особей того или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иного вида с условиями среды.</a:t>
            </a:r>
          </a:p>
          <a:p>
            <a:pPr marL="514350" indent="-514350" algn="l"/>
            <a:r>
              <a:rPr lang="ru-RU" sz="2800" b="1" u="sng" dirty="0" err="1" smtClean="0">
                <a:solidFill>
                  <a:srgbClr val="073200"/>
                </a:solidFill>
              </a:rPr>
              <a:t>Демэкология</a:t>
            </a:r>
            <a:r>
              <a:rPr lang="ru-RU" sz="2800" b="1" dirty="0" smtClean="0">
                <a:solidFill>
                  <a:srgbClr val="073200"/>
                </a:solidFill>
              </a:rPr>
              <a:t> (популяционный уровень) – изучает 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отношения популяций с окружающей средой.</a:t>
            </a:r>
          </a:p>
          <a:p>
            <a:pPr marL="514350" indent="-514350" algn="l"/>
            <a:r>
              <a:rPr lang="ru-RU" sz="2800" b="1" u="sng" dirty="0" smtClean="0">
                <a:solidFill>
                  <a:srgbClr val="073200"/>
                </a:solidFill>
              </a:rPr>
              <a:t>Синэкология</a:t>
            </a:r>
            <a:r>
              <a:rPr lang="ru-RU" sz="2800" b="1" dirty="0" smtClean="0">
                <a:solidFill>
                  <a:srgbClr val="073200"/>
                </a:solidFill>
              </a:rPr>
              <a:t> (</a:t>
            </a:r>
            <a:r>
              <a:rPr lang="ru-RU" sz="2800" b="1" dirty="0" err="1" smtClean="0">
                <a:solidFill>
                  <a:srgbClr val="073200"/>
                </a:solidFill>
              </a:rPr>
              <a:t>экосистемный</a:t>
            </a:r>
            <a:r>
              <a:rPr lang="ru-RU" sz="2800" b="1" dirty="0" smtClean="0">
                <a:solidFill>
                  <a:srgbClr val="073200"/>
                </a:solidFill>
              </a:rPr>
              <a:t> уровень) – изучает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экосистемы в их взаимодействии друг с другом и с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самими собой.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Основные понятия и термины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b="1" dirty="0" err="1" smtClean="0">
                <a:solidFill>
                  <a:srgbClr val="073200"/>
                </a:solidFill>
              </a:rPr>
              <a:t>Энвайронментология</a:t>
            </a:r>
            <a:r>
              <a:rPr lang="ru-RU" b="1" dirty="0" smtClean="0">
                <a:solidFill>
                  <a:srgbClr val="073200"/>
                </a:solidFill>
              </a:rPr>
              <a:t> – изучает отношения 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природы и общества, охрану окружающей среды, 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включает в себя: </a:t>
            </a:r>
          </a:p>
          <a:p>
            <a:pPr marL="514350" indent="-514350" algn="l">
              <a:buAutoNum type="arabicPeriod"/>
            </a:pPr>
            <a:r>
              <a:rPr lang="ru-RU" b="1" dirty="0" smtClean="0">
                <a:solidFill>
                  <a:srgbClr val="073200"/>
                </a:solidFill>
              </a:rPr>
              <a:t>Экологию (биологический аспект)</a:t>
            </a:r>
          </a:p>
          <a:p>
            <a:pPr marL="514350" indent="-514350" algn="l">
              <a:buAutoNum type="arabicPeriod"/>
            </a:pPr>
            <a:r>
              <a:rPr lang="ru-RU" b="1" dirty="0" smtClean="0">
                <a:solidFill>
                  <a:srgbClr val="073200"/>
                </a:solidFill>
              </a:rPr>
              <a:t>Рациональное природопользование (биологический + экономический аспекты)</a:t>
            </a:r>
          </a:p>
          <a:p>
            <a:pPr marL="514350" indent="-514350" algn="l">
              <a:buAutoNum type="arabicPeriod"/>
            </a:pPr>
            <a:r>
              <a:rPr lang="ru-RU" b="1" dirty="0" smtClean="0">
                <a:solidFill>
                  <a:srgbClr val="073200"/>
                </a:solidFill>
              </a:rPr>
              <a:t>Социальную экологию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      (биологический + экономический + социальный аспекты)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1"/>
            <a:ext cx="9144000" cy="792089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Роль экологии в современном мире</a:t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1354460"/>
          <a:ext cx="9144000" cy="550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08"/>
                <a:gridCol w="2664296"/>
                <a:gridCol w="3024336"/>
                <a:gridCol w="2411760"/>
              </a:tblGrid>
              <a:tr h="9315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Годы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Формы охраны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</a:rPr>
                        <a:t> природы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Важнейшие события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Парадигма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15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1960е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Отсутствие обеспокоенности о судьбе природы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Рейчел</a:t>
                      </a:r>
                      <a:r>
                        <a:rPr lang="ru-RU" sz="2400" dirty="0" smtClean="0"/>
                        <a:t> </a:t>
                      </a:r>
                      <a:r>
                        <a:rPr lang="ru-RU" sz="2400" dirty="0" err="1" smtClean="0"/>
                        <a:t>Карсон</a:t>
                      </a:r>
                      <a:r>
                        <a:rPr lang="ru-RU" sz="2400" dirty="0" smtClean="0"/>
                        <a:t>: «Молчаливая весна»</a:t>
                      </a:r>
                    </a:p>
                    <a:p>
                      <a:r>
                        <a:rPr lang="ru-RU" sz="2400" dirty="0" err="1" smtClean="0"/>
                        <a:t>Пауль</a:t>
                      </a:r>
                      <a:r>
                        <a:rPr lang="ru-RU" sz="2400" dirty="0" smtClean="0"/>
                        <a:t> </a:t>
                      </a:r>
                      <a:r>
                        <a:rPr lang="ru-RU" sz="2400" dirty="0" err="1" smtClean="0"/>
                        <a:t>Эйлерх</a:t>
                      </a:r>
                      <a:r>
                        <a:rPr lang="ru-RU" sz="2400" dirty="0" smtClean="0"/>
                        <a:t>: «Бомба перенаселения»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Размыкающийся круг (</a:t>
                      </a:r>
                      <a:r>
                        <a:rPr lang="ru-RU" sz="2400" dirty="0" err="1" smtClean="0"/>
                        <a:t>Барри</a:t>
                      </a:r>
                      <a:r>
                        <a:rPr lang="ru-RU" sz="2400" dirty="0" smtClean="0"/>
                        <a:t> Коммонер:</a:t>
                      </a:r>
                      <a:r>
                        <a:rPr lang="ru-RU" sz="2400" baseline="0" dirty="0" smtClean="0"/>
                        <a:t> «Замыкающийся круг»)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15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1970е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Тонкие и</a:t>
                      </a:r>
                      <a:r>
                        <a:rPr lang="ru-RU" sz="2400" baseline="0" dirty="0" smtClean="0"/>
                        <a:t> высокие трубы (синдром конца заводской трубы)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1969</a:t>
                      </a:r>
                      <a:r>
                        <a:rPr lang="ru-RU" sz="2400" baseline="0" dirty="0" smtClean="0"/>
                        <a:t> – </a:t>
                      </a:r>
                      <a:r>
                        <a:rPr lang="ru-RU" sz="2400" dirty="0" smtClean="0"/>
                        <a:t> «Друзья Земли»</a:t>
                      </a:r>
                    </a:p>
                    <a:p>
                      <a:r>
                        <a:rPr lang="ru-RU" sz="2400" dirty="0" smtClean="0"/>
                        <a:t>1972 – Гринпис</a:t>
                      </a:r>
                    </a:p>
                    <a:p>
                      <a:r>
                        <a:rPr lang="ru-RU" sz="2400" dirty="0" smtClean="0"/>
                        <a:t>1972 – «Пределы роста» </a:t>
                      </a:r>
                      <a:r>
                        <a:rPr lang="ru-RU" sz="2400" dirty="0" err="1" smtClean="0"/>
                        <a:t>Дени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err="1" smtClean="0"/>
                        <a:t>Медоус</a:t>
                      </a:r>
                      <a:endParaRPr lang="ru-RU" sz="2400" baseline="0" dirty="0" smtClean="0"/>
                    </a:p>
                    <a:p>
                      <a:r>
                        <a:rPr lang="ru-RU" sz="2400" dirty="0" smtClean="0"/>
                        <a:t>1972 – Стокгольмская</a:t>
                      </a:r>
                      <a:r>
                        <a:rPr lang="ru-RU" sz="2400" baseline="0" dirty="0" smtClean="0"/>
                        <a:t> конференция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Экология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Развитие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ru-RU" sz="2400" dirty="0" smtClean="0"/>
                        <a:t>Концепция:</a:t>
                      </a:r>
                      <a:endParaRPr lang="ru-RU" sz="24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«север против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юга»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773</Words>
  <Application>Microsoft Office PowerPoint</Application>
  <PresentationFormat>Экран (4:3)</PresentationFormat>
  <Paragraphs>177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ЭКОЛОГИЯ</vt:lpstr>
      <vt:lpstr>Основные понятия и термины</vt:lpstr>
      <vt:lpstr>Основные понятия и термины</vt:lpstr>
      <vt:lpstr>Основные понятия и термины</vt:lpstr>
      <vt:lpstr>Основные понятия и термины</vt:lpstr>
      <vt:lpstr>Основные понятия и термины</vt:lpstr>
      <vt:lpstr>Основные понятия и термины</vt:lpstr>
      <vt:lpstr>Основные понятия и термины</vt:lpstr>
      <vt:lpstr>Роль экологии в современном мире </vt:lpstr>
      <vt:lpstr>Роль экологии в современном мире </vt:lpstr>
      <vt:lpstr>Слайд 11</vt:lpstr>
      <vt:lpstr>Слайд 12</vt:lpstr>
      <vt:lpstr>Слайд 13</vt:lpstr>
      <vt:lpstr>Слайд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</dc:title>
  <dc:creator>rude girl</dc:creator>
  <cp:lastModifiedBy>User</cp:lastModifiedBy>
  <cp:revision>6</cp:revision>
  <dcterms:created xsi:type="dcterms:W3CDTF">2012-02-09T18:29:59Z</dcterms:created>
  <dcterms:modified xsi:type="dcterms:W3CDTF">2017-02-19T13:42:44Z</dcterms:modified>
</cp:coreProperties>
</file>