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79" r:id="rId5"/>
    <p:sldId id="280" r:id="rId6"/>
    <p:sldId id="261" r:id="rId7"/>
    <p:sldId id="281" r:id="rId8"/>
    <p:sldId id="283" r:id="rId9"/>
    <p:sldId id="262" r:id="rId10"/>
    <p:sldId id="282" r:id="rId11"/>
    <p:sldId id="284" r:id="rId12"/>
    <p:sldId id="285" r:id="rId13"/>
    <p:sldId id="267" r:id="rId14"/>
    <p:sldId id="268" r:id="rId15"/>
    <p:sldId id="269" r:id="rId16"/>
    <p:sldId id="286" r:id="rId17"/>
    <p:sldId id="288" r:id="rId18"/>
    <p:sldId id="289" r:id="rId19"/>
    <p:sldId id="287" r:id="rId20"/>
    <p:sldId id="27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00"/>
    <a:srgbClr val="0942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AA9-9248-407D-9F25-914B40981F48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5B55-8517-47BE-9122-9B4B797AD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Autofit/>
          </a:bodyPr>
          <a:lstStyle/>
          <a:p>
            <a:r>
              <a:rPr lang="ru-RU" sz="12000" b="1" dirty="0" smtClean="0">
                <a:solidFill>
                  <a:srgbClr val="073200"/>
                </a:solidFill>
              </a:rPr>
              <a:t>ЭКОЛОГИЯ</a:t>
            </a:r>
            <a:endParaRPr lang="ru-RU" sz="12000" b="1" dirty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3212976"/>
          </a:xfrm>
        </p:spPr>
        <p:txBody>
          <a:bodyPr>
            <a:normAutofit/>
          </a:bodyPr>
          <a:lstStyle/>
          <a:p>
            <a:endParaRPr lang="ru-RU" b="1" dirty="0" smtClean="0">
              <a:solidFill>
                <a:srgbClr val="073200"/>
              </a:solidFill>
            </a:endParaRPr>
          </a:p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экологического фактора</a:t>
            </a:r>
          </a:p>
          <a:p>
            <a:r>
              <a:rPr lang="ru-RU" b="1" dirty="0" smtClean="0">
                <a:solidFill>
                  <a:srgbClr val="073200"/>
                </a:solidFill>
              </a:rPr>
              <a:t>Реакции на экологический фактор</a:t>
            </a:r>
          </a:p>
          <a:p>
            <a:r>
              <a:rPr lang="ru-RU" b="1" dirty="0" smtClean="0">
                <a:solidFill>
                  <a:srgbClr val="073200"/>
                </a:solidFill>
              </a:rPr>
              <a:t>Абиотических факторов</a:t>
            </a:r>
          </a:p>
          <a:p>
            <a:endParaRPr lang="ru-RU" b="1" dirty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Реакции на экологический фактор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4929222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1. Изменение реакции в пространстве 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     Пример: </a:t>
            </a:r>
            <a:r>
              <a:rPr lang="en-US" sz="2800" b="1" dirty="0" err="1" smtClean="0">
                <a:solidFill>
                  <a:srgbClr val="073200"/>
                </a:solidFill>
              </a:rPr>
              <a:t>Aurellia</a:t>
            </a:r>
            <a:r>
              <a:rPr lang="en-US" sz="2800" b="1" dirty="0" smtClean="0">
                <a:solidFill>
                  <a:srgbClr val="073200"/>
                </a:solidFill>
              </a:rPr>
              <a:t> </a:t>
            </a:r>
            <a:r>
              <a:rPr lang="en-US" sz="2800" b="1" dirty="0" err="1" smtClean="0">
                <a:solidFill>
                  <a:srgbClr val="073200"/>
                </a:solidFill>
              </a:rPr>
              <a:t>aurita</a:t>
            </a:r>
            <a:r>
              <a:rPr lang="en-US" sz="2800" b="1" dirty="0" smtClean="0">
                <a:solidFill>
                  <a:srgbClr val="073200"/>
                </a:solidFill>
              </a:rPr>
              <a:t>, </a:t>
            </a:r>
            <a:r>
              <a:rPr lang="en-US" sz="2800" b="1" dirty="0" err="1" smtClean="0">
                <a:solidFill>
                  <a:srgbClr val="073200"/>
                </a:solidFill>
              </a:rPr>
              <a:t>Nereis</a:t>
            </a:r>
            <a:r>
              <a:rPr lang="en-US" sz="2800" b="1" dirty="0" smtClean="0">
                <a:solidFill>
                  <a:srgbClr val="073200"/>
                </a:solidFill>
              </a:rPr>
              <a:t> sp.</a:t>
            </a:r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2. Изменение реакции во времени в ходе онтогенеза</a:t>
            </a:r>
            <a:endParaRPr lang="en-US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en-US" sz="2800" b="1" dirty="0" smtClean="0">
                <a:solidFill>
                  <a:srgbClr val="073200"/>
                </a:solidFill>
              </a:rPr>
              <a:t>     </a:t>
            </a:r>
            <a:r>
              <a:rPr lang="ru-RU" sz="2800" b="1" dirty="0" smtClean="0">
                <a:solidFill>
                  <a:srgbClr val="073200"/>
                </a:solidFill>
              </a:rPr>
              <a:t>Пример: </a:t>
            </a:r>
            <a:r>
              <a:rPr lang="en-US" sz="2800" b="1" dirty="0" err="1" smtClean="0">
                <a:solidFill>
                  <a:srgbClr val="073200"/>
                </a:solidFill>
              </a:rPr>
              <a:t>Balanus</a:t>
            </a:r>
            <a:r>
              <a:rPr lang="en-US" sz="2800" b="1" dirty="0" smtClean="0">
                <a:solidFill>
                  <a:srgbClr val="073200"/>
                </a:solidFill>
              </a:rPr>
              <a:t> sp., </a:t>
            </a:r>
            <a:r>
              <a:rPr lang="ru-RU" sz="2800" b="1" dirty="0" smtClean="0">
                <a:solidFill>
                  <a:srgbClr val="073200"/>
                </a:solidFill>
              </a:rPr>
              <a:t>бабочки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3. Изменение реакции в астрономическом времени:</a:t>
            </a:r>
          </a:p>
          <a:p>
            <a:pPr marL="514350" indent="-514350" algn="l">
              <a:buFontTx/>
              <a:buChar char="-"/>
            </a:pPr>
            <a:r>
              <a:rPr lang="ru-RU" sz="2800" b="1" dirty="0" smtClean="0">
                <a:solidFill>
                  <a:srgbClr val="073200"/>
                </a:solidFill>
              </a:rPr>
              <a:t>на температуру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       Пример: пойкилотермные животные, </a:t>
            </a:r>
            <a:r>
              <a:rPr lang="ru-RU" sz="2800" b="1" dirty="0" err="1" smtClean="0">
                <a:solidFill>
                  <a:srgbClr val="073200"/>
                </a:solidFill>
              </a:rPr>
              <a:t>холодовое</a:t>
            </a:r>
            <a:r>
              <a:rPr lang="ru-RU" sz="2800" b="1" dirty="0" smtClean="0">
                <a:solidFill>
                  <a:srgbClr val="073200"/>
                </a:solidFill>
              </a:rPr>
              <a:t> закаливание</a:t>
            </a:r>
          </a:p>
          <a:p>
            <a:pPr marL="514350" indent="-514350" algn="l">
              <a:buFontTx/>
              <a:buChar char="-"/>
            </a:pPr>
            <a:r>
              <a:rPr lang="ru-RU" sz="2800" b="1" dirty="0" smtClean="0">
                <a:solidFill>
                  <a:srgbClr val="073200"/>
                </a:solidFill>
              </a:rPr>
              <a:t>на свет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       Пример: фотопериодизм, циркадные и лунные циклы</a:t>
            </a:r>
          </a:p>
          <a:p>
            <a:pPr marL="514350" indent="-514350">
              <a:buFontTx/>
              <a:buChar char="-"/>
            </a:pPr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>
              <a:buFontTx/>
              <a:buChar char="-"/>
            </a:pPr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Реакции на экологический фактор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14488"/>
            <a:ext cx="9144000" cy="4714908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	Реакция </a:t>
            </a:r>
            <a:r>
              <a:rPr lang="ru-RU" b="1" dirty="0" smtClean="0">
                <a:solidFill>
                  <a:srgbClr val="073200"/>
                </a:solidFill>
              </a:rPr>
              <a:t>видов на факторы не является постоянной и синхронизируется с природными явлениями при помощи внутренних эндогенных ритмов и фотопериодизма</a:t>
            </a:r>
          </a:p>
          <a:p>
            <a:pPr marL="514350" indent="-514350" algn="l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Способы реагирования на изменения факторов: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- избегание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- приспособление</a:t>
            </a:r>
          </a:p>
          <a:p>
            <a:pPr marL="514350" indent="-514350">
              <a:buFontTx/>
              <a:buChar char="-"/>
            </a:pPr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964488" cy="147002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073200"/>
                </a:solidFill>
              </a:rPr>
              <a:t>Абиотические факторы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14554"/>
            <a:ext cx="9144000" cy="4214842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4800" b="1" dirty="0" smtClean="0">
                <a:solidFill>
                  <a:srgbClr val="073200"/>
                </a:solidFill>
              </a:rPr>
              <a:t>	Абиотические </a:t>
            </a:r>
            <a:r>
              <a:rPr lang="ru-RU" sz="4800" b="1" dirty="0" smtClean="0">
                <a:solidFill>
                  <a:srgbClr val="073200"/>
                </a:solidFill>
              </a:rPr>
              <a:t>факторы –климатические факторы и факторы природной среды: температура, свет, влажность, соленость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571500" indent="-571500">
              <a:buAutoNum type="arabicPeriod"/>
            </a:pPr>
            <a:r>
              <a:rPr lang="ru-RU" sz="2800" b="1" u="sng" dirty="0" smtClean="0">
                <a:solidFill>
                  <a:srgbClr val="073200"/>
                </a:solidFill>
              </a:rPr>
              <a:t>Уровень особей: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	Способы </a:t>
            </a:r>
            <a:r>
              <a:rPr lang="ru-RU" sz="2400" b="1" dirty="0" smtClean="0">
                <a:solidFill>
                  <a:srgbClr val="073200"/>
                </a:solidFill>
              </a:rPr>
              <a:t>адаптации особи: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- путем поведенческих реакций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-  путем физиологических перестроек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	Любой </a:t>
            </a:r>
            <a:r>
              <a:rPr lang="ru-RU" sz="2000" b="1" dirty="0" smtClean="0">
                <a:solidFill>
                  <a:srgbClr val="073200"/>
                </a:solidFill>
              </a:rPr>
              <a:t>организм в любой среде адекватно реагирует и обладает </a:t>
            </a:r>
            <a:r>
              <a:rPr lang="ru-RU" sz="2000" b="1" dirty="0" smtClean="0">
                <a:solidFill>
                  <a:srgbClr val="073200"/>
                </a:solidFill>
              </a:rPr>
              <a:t>комплексом адаптаций </a:t>
            </a:r>
            <a:r>
              <a:rPr lang="ru-RU" sz="2000" b="1" dirty="0" smtClean="0">
                <a:solidFill>
                  <a:srgbClr val="073200"/>
                </a:solidFill>
              </a:rPr>
              <a:t>(оптимальная композиция)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Пример: </a:t>
            </a:r>
            <a:r>
              <a:rPr lang="en-US" sz="2000" b="1" dirty="0" err="1" smtClean="0">
                <a:solidFill>
                  <a:srgbClr val="073200"/>
                </a:solidFill>
              </a:rPr>
              <a:t>Phrynosoma</a:t>
            </a:r>
            <a:r>
              <a:rPr lang="en-US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err="1" smtClean="0">
                <a:solidFill>
                  <a:srgbClr val="073200"/>
                </a:solidFill>
              </a:rPr>
              <a:t>platyrhinas</a:t>
            </a:r>
            <a:r>
              <a:rPr lang="en-US" sz="2000" b="1" dirty="0" smtClean="0">
                <a:solidFill>
                  <a:srgbClr val="073200"/>
                </a:solidFill>
              </a:rPr>
              <a:t> </a:t>
            </a:r>
            <a:r>
              <a:rPr lang="ru-RU" sz="2000" b="1" dirty="0" smtClean="0">
                <a:solidFill>
                  <a:srgbClr val="073200"/>
                </a:solidFill>
              </a:rPr>
              <a:t>(рогатая ящерица)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	Живет </a:t>
            </a:r>
            <a:r>
              <a:rPr lang="ru-RU" sz="2000" b="1" dirty="0" smtClean="0">
                <a:solidFill>
                  <a:srgbClr val="073200"/>
                </a:solidFill>
              </a:rPr>
              <a:t>в пустыне, ест муравьев, содержащих мало питательных веществ и много хитина – ящерица должна много есть – большой желудок- бочковидная форма тела – малоподвижность  (поведенческая адаптация):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          - покровительственная окраска, шипы (морфологическая адаптация)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          - </a:t>
            </a:r>
            <a:r>
              <a:rPr lang="ru-RU" sz="2000" b="1" dirty="0" err="1" smtClean="0">
                <a:solidFill>
                  <a:srgbClr val="073200"/>
                </a:solidFill>
              </a:rPr>
              <a:t>эвритермность</a:t>
            </a:r>
            <a:r>
              <a:rPr lang="ru-RU" sz="2000" b="1" dirty="0" smtClean="0">
                <a:solidFill>
                  <a:srgbClr val="073200"/>
                </a:solidFill>
              </a:rPr>
              <a:t>, т.к. не передвигается из света в тень (экологическая адаптация)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          - повышенная эффективность питания</a:t>
            </a:r>
          </a:p>
          <a:p>
            <a:pPr marL="571500" indent="-571500">
              <a:buFontTx/>
              <a:buChar char="-"/>
            </a:pPr>
            <a:endParaRPr lang="ru-RU" sz="2800" b="1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285728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5857892"/>
          </a:xfrm>
        </p:spPr>
        <p:txBody>
          <a:bodyPr>
            <a:noAutofit/>
          </a:bodyPr>
          <a:lstStyle/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2. </a:t>
            </a:r>
            <a:r>
              <a:rPr lang="ru-RU" sz="2800" b="1" u="sng" dirty="0" smtClean="0">
                <a:solidFill>
                  <a:srgbClr val="073200"/>
                </a:solidFill>
              </a:rPr>
              <a:t>Популяционный уровень: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Способы адаптации популяции: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- изменение соотношения полов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- избирательное расположение внутри ареала, занятие определенных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территорий – стаций. </a:t>
            </a:r>
            <a:r>
              <a:rPr lang="ru-RU" sz="2400" b="1" dirty="0" smtClean="0">
                <a:solidFill>
                  <a:srgbClr val="073200"/>
                </a:solidFill>
              </a:rPr>
              <a:t>Стация -</a:t>
            </a:r>
            <a:r>
              <a:rPr lang="ru-RU" sz="2000" b="1" dirty="0" smtClean="0">
                <a:solidFill>
                  <a:srgbClr val="073200"/>
                </a:solidFill>
              </a:rPr>
              <a:t> участок ареала вида, занятый популяцией и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характеризующийся определенным соотношением абиотических факторов.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В каждой среде есть ведущие факторы, которые определяют выбор стации. В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наземно-воздушной среде это влажность.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 Зональная смена стаций характерна для эвритермных организмов, которые в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зависимости от влажности выбирают стации.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Принцип зональной смены стаций: </a:t>
            </a:r>
            <a:r>
              <a:rPr lang="ru-RU" sz="2000" b="1" dirty="0" smtClean="0">
                <a:solidFill>
                  <a:srgbClr val="073200"/>
                </a:solidFill>
              </a:rPr>
              <a:t>при перемещении к югу вид 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занимает более влажные места, к северу более сухие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Принцип вертикальной смены стаций: </a:t>
            </a:r>
            <a:r>
              <a:rPr lang="ru-RU" sz="2000" b="1" dirty="0" smtClean="0">
                <a:solidFill>
                  <a:srgbClr val="073200"/>
                </a:solidFill>
              </a:rPr>
              <a:t>чем выше, тем более сухие места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занимает вид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Суточная смена стаций: </a:t>
            </a:r>
            <a:r>
              <a:rPr lang="ru-RU" sz="2000" b="1" dirty="0" smtClean="0">
                <a:solidFill>
                  <a:srgbClr val="073200"/>
                </a:solidFill>
              </a:rPr>
              <a:t>вид занимает разные места в течении суток</a:t>
            </a:r>
          </a:p>
          <a:p>
            <a:pPr marL="571500" indent="-571500"/>
            <a:endParaRPr lang="ru-RU" sz="3600" b="1" u="sng" dirty="0" smtClean="0">
              <a:solidFill>
                <a:srgbClr val="073200"/>
              </a:solidFill>
            </a:endParaRPr>
          </a:p>
          <a:p>
            <a:pPr marL="571500" indent="-571500"/>
            <a:endParaRPr lang="ru-RU" sz="3600" b="1" u="sng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28604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429288"/>
          </a:xfrm>
        </p:spPr>
        <p:txBody>
          <a:bodyPr>
            <a:noAutofit/>
          </a:bodyPr>
          <a:lstStyle/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3. </a:t>
            </a:r>
            <a:r>
              <a:rPr lang="ru-RU" sz="2800" b="1" u="sng" dirty="0" smtClean="0">
                <a:solidFill>
                  <a:srgbClr val="073200"/>
                </a:solidFill>
              </a:rPr>
              <a:t>Видовой уровень: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Способы адаптации вида: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- под действием абиотического фактора меняет географическое распределение,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т.о. возникает явление </a:t>
            </a:r>
            <a:r>
              <a:rPr lang="ru-RU" sz="2400" b="1" dirty="0" smtClean="0">
                <a:solidFill>
                  <a:srgbClr val="073200"/>
                </a:solidFill>
              </a:rPr>
              <a:t>географической изменчивости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В наземно-воздушной среде на форму ареала влияет температура. 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Ареалы вытянуты вдоль параллелей. Главное значение имеет не средняя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температура,  а максимальная и минимальная, которые формируют границы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ареалов видов на континентах.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Существуют  разорванные ареалы. Пример: альпийско-бореальные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виды – виды, пришедшие с ледником на данный ареал и оставшиеся здесь с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его отступлением. Имеют разорванные ареал  (основной + остаточно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ледниковый)</a:t>
            </a:r>
          </a:p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/>
            <a:endParaRPr lang="ru-RU" sz="2800" b="1" u="sng" dirty="0" smtClean="0">
              <a:solidFill>
                <a:srgbClr val="073200"/>
              </a:solidFill>
            </a:endParaRPr>
          </a:p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	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500042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5857892"/>
          </a:xfrm>
        </p:spPr>
        <p:txBody>
          <a:bodyPr>
            <a:noAutofit/>
          </a:bodyPr>
          <a:lstStyle/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3. </a:t>
            </a:r>
            <a:r>
              <a:rPr lang="ru-RU" sz="2800" b="1" u="sng" dirty="0" smtClean="0">
                <a:solidFill>
                  <a:srgbClr val="073200"/>
                </a:solidFill>
              </a:rPr>
              <a:t>Видовой уровень:</a:t>
            </a:r>
          </a:p>
          <a:p>
            <a:pPr marL="571500" indent="-571500"/>
            <a:r>
              <a:rPr lang="ru-RU" sz="2400" b="1" dirty="0" smtClean="0">
                <a:solidFill>
                  <a:srgbClr val="073200"/>
                </a:solidFill>
              </a:rPr>
              <a:t>Морфологические </a:t>
            </a:r>
            <a:r>
              <a:rPr lang="ru-RU" sz="2400" b="1" dirty="0" smtClean="0">
                <a:solidFill>
                  <a:srgbClr val="073200"/>
                </a:solidFill>
              </a:rPr>
              <a:t>закономерности</a:t>
            </a:r>
          </a:p>
          <a:p>
            <a:pPr marL="571500" indent="-571500"/>
            <a:endParaRPr lang="ru-RU" sz="2400" b="1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Правило Бергмана: </a:t>
            </a:r>
            <a:r>
              <a:rPr lang="ru-RU" sz="2000" b="1" dirty="0" smtClean="0">
                <a:solidFill>
                  <a:srgbClr val="073200"/>
                </a:solidFill>
              </a:rPr>
              <a:t>у теплокровных животных размеры тела особей в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среднем больше у популяций живущих в более холодных частях ареала вида</a:t>
            </a:r>
          </a:p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Правило Аллена: </a:t>
            </a:r>
            <a:r>
              <a:rPr lang="ru-RU" sz="2000" b="1" dirty="0" smtClean="0">
                <a:solidFill>
                  <a:srgbClr val="073200"/>
                </a:solidFill>
              </a:rPr>
              <a:t>выступающие части тела теплокровных животных в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холодном климате короче, чем в теплом, потому что в первом случае он отдают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в окружающую среду меньше тепла</a:t>
            </a:r>
          </a:p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Правило </a:t>
            </a:r>
            <a:r>
              <a:rPr lang="ru-RU" sz="2400" b="1" dirty="0" err="1" smtClean="0">
                <a:solidFill>
                  <a:srgbClr val="073200"/>
                </a:solidFill>
              </a:rPr>
              <a:t>Глогера</a:t>
            </a:r>
            <a:r>
              <a:rPr lang="ru-RU" sz="2400" b="1" dirty="0" smtClean="0">
                <a:solidFill>
                  <a:srgbClr val="073200"/>
                </a:solidFill>
              </a:rPr>
              <a:t>: </a:t>
            </a:r>
            <a:r>
              <a:rPr lang="ru-RU" sz="2000" b="1" dirty="0" smtClean="0">
                <a:solidFill>
                  <a:srgbClr val="073200"/>
                </a:solidFill>
              </a:rPr>
              <a:t>географические расы животных в теплых  влажных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регионах пигментированы сильнее, т.е. имеют более яркую и контрастную</a:t>
            </a:r>
          </a:p>
          <a:p>
            <a:pPr marL="571500" indent="-571500" algn="l"/>
            <a:r>
              <a:rPr lang="ru-RU" sz="2000" b="1" dirty="0" smtClean="0">
                <a:solidFill>
                  <a:srgbClr val="073200"/>
                </a:solidFill>
              </a:rPr>
              <a:t>окраску, чем в холодных и сухих</a:t>
            </a:r>
          </a:p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/>
            <a:endParaRPr lang="ru-RU" sz="3600" b="1" u="sng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28604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85794"/>
            <a:ext cx="9144000" cy="785818"/>
          </a:xfrm>
        </p:spPr>
        <p:txBody>
          <a:bodyPr>
            <a:noAutofit/>
          </a:bodyPr>
          <a:lstStyle/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Правило Бергмана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28604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3732" name="Picture 4" descr="http://cito-web.yspu.org/link1/metod/met38/Image2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643050"/>
            <a:ext cx="6572296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85794"/>
            <a:ext cx="9144000" cy="785818"/>
          </a:xfrm>
        </p:spPr>
        <p:txBody>
          <a:bodyPr>
            <a:noAutofit/>
          </a:bodyPr>
          <a:lstStyle/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Правило Аллена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28604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5778" name="Picture 2" descr="http://sc.nios.ru/dlrstore/0aa16c08-ad07-4cf2-b53b-047d0bf26d18/Metod_mat/help/aut_eco/img/pic_a_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643050"/>
            <a:ext cx="6786610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85794"/>
            <a:ext cx="9144000" cy="785818"/>
          </a:xfrm>
        </p:spPr>
        <p:txBody>
          <a:bodyPr>
            <a:noAutofit/>
          </a:bodyPr>
          <a:lstStyle/>
          <a:p>
            <a:pPr marL="571500" indent="-571500" algn="l"/>
            <a:endParaRPr lang="ru-RU" sz="2000" b="1" dirty="0" smtClean="0">
              <a:solidFill>
                <a:srgbClr val="073200"/>
              </a:solidFill>
            </a:endParaRPr>
          </a:p>
          <a:p>
            <a:pPr marL="571500" indent="-571500"/>
            <a:r>
              <a:rPr lang="ru-RU" sz="2800" b="1" dirty="0" smtClean="0">
                <a:solidFill>
                  <a:srgbClr val="073200"/>
                </a:solidFill>
              </a:rPr>
              <a:t>Правило </a:t>
            </a:r>
            <a:r>
              <a:rPr lang="ru-RU" sz="2800" b="1" dirty="0" err="1" smtClean="0">
                <a:solidFill>
                  <a:srgbClr val="073200"/>
                </a:solidFill>
              </a:rPr>
              <a:t>Глогера</a:t>
            </a:r>
            <a:endParaRPr lang="ru-RU" sz="2800" b="1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28604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6" name="Picture 4" descr="http://www.mun.ca/biology/scarr/Gloger's_rule_Mustela_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643050"/>
            <a:ext cx="6515116" cy="4865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373216"/>
          </a:xfrm>
        </p:spPr>
        <p:txBody>
          <a:bodyPr>
            <a:noAutofit/>
          </a:bodyPr>
          <a:lstStyle/>
          <a:p>
            <a:pPr marL="514350" indent="-514350"/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2700" b="1" dirty="0" smtClean="0">
                <a:solidFill>
                  <a:srgbClr val="073200"/>
                </a:solidFill>
              </a:rPr>
              <a:t>Понятие условий экология заменила понятием фактора. Любой организм в среде своего обитания подвергается воздействию разнообразных климатических, </a:t>
            </a:r>
            <a:r>
              <a:rPr lang="ru-RU" sz="2700" b="1" dirty="0" err="1" smtClean="0">
                <a:solidFill>
                  <a:srgbClr val="073200"/>
                </a:solidFill>
              </a:rPr>
              <a:t>эдафических</a:t>
            </a:r>
            <a:r>
              <a:rPr lang="ru-RU" sz="2700" b="1" dirty="0" smtClean="0">
                <a:solidFill>
                  <a:srgbClr val="073200"/>
                </a:solidFill>
              </a:rPr>
              <a:t> и биотических факторов.</a:t>
            </a:r>
          </a:p>
          <a:p>
            <a:pPr marL="514350" indent="-514350"/>
            <a:endParaRPr lang="ru-RU" sz="27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Экологический фактор(ЭФ) – </a:t>
            </a:r>
            <a:r>
              <a:rPr lang="ru-RU" dirty="0" smtClean="0">
                <a:solidFill>
                  <a:srgbClr val="073200"/>
                </a:solidFill>
              </a:rPr>
              <a:t>это любой </a:t>
            </a:r>
            <a:r>
              <a:rPr lang="ru-RU" dirty="0" err="1" smtClean="0">
                <a:solidFill>
                  <a:srgbClr val="073200"/>
                </a:solidFill>
              </a:rPr>
              <a:t>нерасчленяемый</a:t>
            </a:r>
            <a:r>
              <a:rPr lang="ru-RU" dirty="0" smtClean="0">
                <a:solidFill>
                  <a:srgbClr val="073200"/>
                </a:solidFill>
              </a:rPr>
              <a:t> далее элемент среды, способный оказывать прямое или косвенное влияние на живые организмы хотя бы на одной из фаз их индивидуального развития</a:t>
            </a:r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/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8604448" cy="6093296"/>
          </a:xfrm>
        </p:spPr>
        <p:txBody>
          <a:bodyPr>
            <a:noAutofit/>
          </a:bodyPr>
          <a:lstStyle/>
          <a:p>
            <a:pPr marL="571500" indent="-571500"/>
            <a:r>
              <a:rPr lang="ru-RU" b="1" dirty="0" smtClean="0">
                <a:solidFill>
                  <a:srgbClr val="073200"/>
                </a:solidFill>
              </a:rPr>
              <a:t>4. </a:t>
            </a:r>
            <a:r>
              <a:rPr lang="ru-RU" b="1" u="sng" dirty="0" smtClean="0">
                <a:solidFill>
                  <a:srgbClr val="073200"/>
                </a:solidFill>
              </a:rPr>
              <a:t>Уровень экологических систем</a:t>
            </a:r>
            <a:r>
              <a:rPr lang="ru-RU" b="1" u="sng" dirty="0" smtClean="0">
                <a:solidFill>
                  <a:srgbClr val="073200"/>
                </a:solidFill>
              </a:rPr>
              <a:t>:</a:t>
            </a:r>
          </a:p>
          <a:p>
            <a:pPr marL="571500" indent="-571500"/>
            <a:endParaRPr lang="ru-RU" b="1" u="sng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	Способы </a:t>
            </a:r>
            <a:r>
              <a:rPr lang="ru-RU" sz="2400" b="1" dirty="0" smtClean="0">
                <a:solidFill>
                  <a:srgbClr val="073200"/>
                </a:solidFill>
              </a:rPr>
              <a:t>адаптации:</a:t>
            </a: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	- </a:t>
            </a:r>
            <a:r>
              <a:rPr lang="ru-RU" sz="2400" b="1" dirty="0" smtClean="0">
                <a:solidFill>
                  <a:srgbClr val="073200"/>
                </a:solidFill>
              </a:rPr>
              <a:t>под действием экологических факторов, может меняться набор видов</a:t>
            </a:r>
          </a:p>
          <a:p>
            <a:pPr marL="571500" indent="-571500" algn="l"/>
            <a:endParaRPr lang="ru-RU" sz="2400" b="1" dirty="0" smtClean="0">
              <a:solidFill>
                <a:srgbClr val="073200"/>
              </a:solidFill>
            </a:endParaRPr>
          </a:p>
          <a:p>
            <a:pPr marL="571500" indent="-571500" algn="l"/>
            <a:r>
              <a:rPr lang="ru-RU" sz="2400" b="1" dirty="0" smtClean="0">
                <a:solidFill>
                  <a:srgbClr val="073200"/>
                </a:solidFill>
              </a:rPr>
              <a:t>	Особенности </a:t>
            </a:r>
            <a:r>
              <a:rPr lang="ru-RU" sz="2400" b="1" dirty="0" smtClean="0">
                <a:solidFill>
                  <a:srgbClr val="073200"/>
                </a:solidFill>
              </a:rPr>
              <a:t>влияния ЭФ на уровне экосистемы представляют собой </a:t>
            </a:r>
            <a:r>
              <a:rPr lang="ru-RU" sz="2400" b="1" dirty="0" smtClean="0">
                <a:solidFill>
                  <a:srgbClr val="073200"/>
                </a:solidFill>
              </a:rPr>
              <a:t>емкую проблему</a:t>
            </a:r>
            <a:r>
              <a:rPr lang="ru-RU" sz="2400" b="1" dirty="0" smtClean="0">
                <a:solidFill>
                  <a:srgbClr val="073200"/>
                </a:solidFill>
              </a:rPr>
              <a:t>, решение которой возможно лишь на основе досконального </a:t>
            </a:r>
            <a:r>
              <a:rPr lang="ru-RU" sz="2400" b="1" dirty="0" err="1" smtClean="0">
                <a:solidFill>
                  <a:srgbClr val="073200"/>
                </a:solidFill>
              </a:rPr>
              <a:t>знаниясвойств</a:t>
            </a:r>
            <a:r>
              <a:rPr lang="ru-RU" sz="2400" b="1" dirty="0" smtClean="0">
                <a:solidFill>
                  <a:srgbClr val="073200"/>
                </a:solidFill>
              </a:rPr>
              <a:t> </a:t>
            </a:r>
            <a:r>
              <a:rPr lang="ru-RU" sz="2400" b="1" dirty="0" smtClean="0">
                <a:solidFill>
                  <a:srgbClr val="073200"/>
                </a:solidFill>
              </a:rPr>
              <a:t>и функций экосистемы.</a:t>
            </a:r>
          </a:p>
          <a:p>
            <a:pPr marL="571500" indent="-571500"/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642918"/>
            <a:ext cx="9144000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73200"/>
                </a:solidFill>
              </a:rPr>
              <a:t>Уровни действия абиотических факторов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732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3050"/>
            <a:ext cx="9144000" cy="537495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ru-RU" sz="2800" b="1" dirty="0" smtClean="0">
                <a:solidFill>
                  <a:srgbClr val="073200"/>
                </a:solidFill>
              </a:rPr>
              <a:t>Значения фактора, при которых создаются условия наиболее благоприятные для жизнедеятельности особи, называются оптимальными или </a:t>
            </a:r>
            <a:r>
              <a:rPr lang="ru-RU" b="1" dirty="0" smtClean="0">
                <a:solidFill>
                  <a:srgbClr val="073200"/>
                </a:solidFill>
              </a:rPr>
              <a:t>ОПТИМУМ.</a:t>
            </a:r>
          </a:p>
          <a:p>
            <a:pPr marL="514350" indent="-514350" algn="l">
              <a:buAutoNum type="arabicPeriod"/>
            </a:pPr>
            <a:r>
              <a:rPr lang="ru-RU" sz="2800" b="1" dirty="0" smtClean="0">
                <a:solidFill>
                  <a:srgbClr val="073200"/>
                </a:solidFill>
              </a:rPr>
              <a:t>Чем больше отклоняются значения фактора от оптимума, тем сильнее угнетается жизнедеятельность. Зону отклонения от оптимума называют зоной</a:t>
            </a:r>
            <a:r>
              <a:rPr lang="ru-RU" b="1" dirty="0" smtClean="0">
                <a:solidFill>
                  <a:srgbClr val="073200"/>
                </a:solidFill>
              </a:rPr>
              <a:t>  НОРМАЛЬНОЙ ЖИЗНЕДЕЯТЕЛЬНОСТИ.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3. </a:t>
            </a:r>
            <a:r>
              <a:rPr lang="ru-RU" sz="2800" b="1" dirty="0" smtClean="0">
                <a:solidFill>
                  <a:srgbClr val="073200"/>
                </a:solidFill>
              </a:rPr>
              <a:t>Границы фактора, за которыми нормальная жизнедеятельность становится невозможной называются </a:t>
            </a:r>
            <a:r>
              <a:rPr lang="ru-RU" b="1" dirty="0" smtClean="0">
                <a:solidFill>
                  <a:srgbClr val="073200"/>
                </a:solidFill>
              </a:rPr>
              <a:t>ПРЕДЕЛАМИ ВЫНОСЛИВОСТИ.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</a:p>
        </p:txBody>
      </p:sp>
      <p:pic>
        <p:nvPicPr>
          <p:cNvPr id="2050" name="Picture 2" descr="http://rudocs.exdat.com/pars_docs/tw_refs/233/232131/232131_html_m6f7a49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7786742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71612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solidFill>
                  <a:srgbClr val="073200"/>
                </a:solidFill>
              </a:rPr>
              <a:t>Принципы действия экологического фактора является обобщением двух правил: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214950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 - Правило минимума</a:t>
            </a:r>
          </a:p>
          <a:p>
            <a:pPr marL="514350" indent="-514350" algn="l"/>
            <a:r>
              <a:rPr lang="ru-RU" sz="2500" dirty="0" smtClean="0">
                <a:solidFill>
                  <a:srgbClr val="073200"/>
                </a:solidFill>
              </a:rPr>
              <a:t>   </a:t>
            </a:r>
            <a:r>
              <a:rPr lang="ru-RU" sz="3600" dirty="0" smtClean="0">
                <a:solidFill>
                  <a:srgbClr val="073200"/>
                </a:solidFill>
              </a:rPr>
              <a:t>при минимальной интенсивности фактора</a:t>
            </a:r>
          </a:p>
          <a:p>
            <a:pPr marL="514350" indent="-514350" algn="l"/>
            <a:r>
              <a:rPr lang="ru-RU" sz="3600" dirty="0" smtClean="0">
                <a:solidFill>
                  <a:srgbClr val="073200"/>
                </a:solidFill>
              </a:rPr>
              <a:t>  тормозятся процессы жизнедеятельности</a:t>
            </a:r>
          </a:p>
          <a:p>
            <a:pPr marL="514350" indent="-514350" algn="l"/>
            <a:r>
              <a:rPr lang="ru-RU" sz="3600" dirty="0" smtClean="0">
                <a:solidFill>
                  <a:srgbClr val="073200"/>
                </a:solidFill>
              </a:rPr>
              <a:t>  (Либих, 1840)</a:t>
            </a: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- Правило максимума</a:t>
            </a:r>
          </a:p>
          <a:p>
            <a:pPr marL="514350" indent="-514350" algn="l"/>
            <a:r>
              <a:rPr lang="ru-RU" sz="2500" dirty="0" smtClean="0">
                <a:solidFill>
                  <a:srgbClr val="073200"/>
                </a:solidFill>
              </a:rPr>
              <a:t> </a:t>
            </a:r>
            <a:r>
              <a:rPr lang="ru-RU" sz="3600" dirty="0" smtClean="0">
                <a:solidFill>
                  <a:srgbClr val="073200"/>
                </a:solidFill>
              </a:rPr>
              <a:t>  при максимальной интенсивности фактора</a:t>
            </a:r>
          </a:p>
          <a:p>
            <a:pPr marL="514350" indent="-514350" algn="l"/>
            <a:r>
              <a:rPr lang="ru-RU" sz="3600" dirty="0" smtClean="0">
                <a:solidFill>
                  <a:srgbClr val="073200"/>
                </a:solidFill>
              </a:rPr>
              <a:t>   тормозятся процессы жизнедеятельности</a:t>
            </a:r>
          </a:p>
          <a:p>
            <a:pPr marL="514350" indent="-514350" algn="l"/>
            <a:r>
              <a:rPr lang="ru-RU" sz="3600" dirty="0" smtClean="0">
                <a:solidFill>
                  <a:srgbClr val="073200"/>
                </a:solidFill>
              </a:rPr>
              <a:t>   (</a:t>
            </a:r>
            <a:r>
              <a:rPr lang="ru-RU" sz="3600" dirty="0" err="1" smtClean="0">
                <a:solidFill>
                  <a:srgbClr val="073200"/>
                </a:solidFill>
              </a:rPr>
              <a:t>Шелфорд</a:t>
            </a:r>
            <a:r>
              <a:rPr lang="ru-RU" sz="3600" dirty="0" smtClean="0">
                <a:solidFill>
                  <a:srgbClr val="073200"/>
                </a:solidFill>
              </a:rPr>
              <a:t>, 1910)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714380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Основные термины, отражающие степень выносливости вида и отражают природу данного фактора:</a:t>
            </a:r>
          </a:p>
          <a:p>
            <a:pPr marL="514350" indent="-514350" algn="l"/>
            <a:endParaRPr lang="ru-RU" sz="2500" dirty="0" smtClean="0">
              <a:solidFill>
                <a:srgbClr val="073200"/>
              </a:solidFill>
            </a:endParaRPr>
          </a:p>
        </p:txBody>
      </p:sp>
      <p:pic>
        <p:nvPicPr>
          <p:cNvPr id="33794" name="Picture 2" descr="http://xreferat.ru/image/112/1307450721_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000240"/>
            <a:ext cx="8501122" cy="2286016"/>
          </a:xfrm>
          <a:prstGeom prst="rect">
            <a:avLst/>
          </a:prstGeom>
          <a:noFill/>
        </p:spPr>
      </p:pic>
      <p:pic>
        <p:nvPicPr>
          <p:cNvPr id="33796" name="Picture 4" descr="http://lib.rus.ec/i/44/166144/i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357694"/>
            <a:ext cx="8358246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4572032"/>
          </a:xfrm>
        </p:spPr>
        <p:txBody>
          <a:bodyPr>
            <a:noAutofit/>
          </a:bodyPr>
          <a:lstStyle/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Основные термины, отражающие степень выносливости вида и отражают природу данного фактора</a:t>
            </a:r>
            <a:r>
              <a:rPr lang="ru-RU" b="1" dirty="0" smtClean="0">
                <a:solidFill>
                  <a:srgbClr val="073200"/>
                </a:solidFill>
              </a:rPr>
              <a:t>:</a:t>
            </a:r>
          </a:p>
          <a:p>
            <a:pPr marL="514350" indent="-514350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По отношению к воде: </a:t>
            </a:r>
            <a:r>
              <a:rPr lang="ru-RU" sz="2400" b="1" dirty="0" err="1" smtClean="0">
                <a:solidFill>
                  <a:srgbClr val="073200"/>
                </a:solidFill>
              </a:rPr>
              <a:t>стеногигрические</a:t>
            </a:r>
            <a:r>
              <a:rPr lang="ru-RU" sz="2400" b="1" dirty="0" smtClean="0">
                <a:solidFill>
                  <a:srgbClr val="073200"/>
                </a:solidFill>
              </a:rPr>
              <a:t>, </a:t>
            </a:r>
            <a:r>
              <a:rPr lang="ru-RU" sz="2400" b="1" dirty="0" err="1" smtClean="0">
                <a:solidFill>
                  <a:srgbClr val="073200"/>
                </a:solidFill>
              </a:rPr>
              <a:t>эвригигрические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По отношению к давлению: стенобатные, эврибатные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По отношению к солености: стеногалинные, эвригалинные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По отношению к пространству: </a:t>
            </a:r>
            <a:r>
              <a:rPr lang="ru-RU" sz="2400" b="1" dirty="0" err="1" smtClean="0">
                <a:solidFill>
                  <a:srgbClr val="073200"/>
                </a:solidFill>
              </a:rPr>
              <a:t>стеноойкные</a:t>
            </a:r>
            <a:r>
              <a:rPr lang="ru-RU" sz="2400" b="1" dirty="0" smtClean="0">
                <a:solidFill>
                  <a:srgbClr val="073200"/>
                </a:solidFill>
              </a:rPr>
              <a:t>, </a:t>
            </a:r>
            <a:r>
              <a:rPr lang="ru-RU" sz="2400" b="1" dirty="0" err="1" smtClean="0">
                <a:solidFill>
                  <a:srgbClr val="073200"/>
                </a:solidFill>
              </a:rPr>
              <a:t>эвриойкные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По отношению к температуре: стенотермные, эвритермные</a:t>
            </a:r>
          </a:p>
          <a:p>
            <a:pPr marL="514350" indent="-514350" algn="l"/>
            <a:endParaRPr lang="ru-RU" sz="2500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Принципы действия 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экологического </a:t>
            </a:r>
            <a:r>
              <a:rPr lang="ru-RU" b="1" dirty="0" smtClean="0">
                <a:solidFill>
                  <a:srgbClr val="073200"/>
                </a:solidFill>
              </a:rPr>
              <a:t>фактора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214974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dirty="0" smtClean="0">
                <a:solidFill>
                  <a:srgbClr val="073200"/>
                </a:solidFill>
              </a:rPr>
              <a:t>В комплексе факторов сильнее действует тот, который близок к пределу выносливости</a:t>
            </a:r>
          </a:p>
          <a:p>
            <a:pPr marL="514350" indent="-514350" algn="l"/>
            <a:r>
              <a:rPr lang="ru-RU" sz="2800" dirty="0" smtClean="0">
                <a:solidFill>
                  <a:srgbClr val="073200"/>
                </a:solidFill>
              </a:rPr>
              <a:t>Фактор, который наиболее часто выходит за пределы, будет регулировать численность – ограничивающий, </a:t>
            </a:r>
            <a:r>
              <a:rPr lang="ru-RU" sz="2800" b="1" dirty="0" smtClean="0">
                <a:solidFill>
                  <a:srgbClr val="073200"/>
                </a:solidFill>
              </a:rPr>
              <a:t>лимитирующий фактор</a:t>
            </a:r>
          </a:p>
          <a:p>
            <a:pPr marL="514350" indent="-514350" algn="l"/>
            <a:r>
              <a:rPr lang="ru-RU" sz="2800" dirty="0" smtClean="0">
                <a:solidFill>
                  <a:srgbClr val="073200"/>
                </a:solidFill>
              </a:rPr>
              <a:t>В разных средах свой лимитирующий фактор:</a:t>
            </a:r>
          </a:p>
          <a:p>
            <a:pPr marL="514350" indent="-514350" algn="l">
              <a:buAutoNum type="arabicPeriod"/>
            </a:pPr>
            <a:r>
              <a:rPr lang="ru-RU" sz="2800" dirty="0" smtClean="0">
                <a:solidFill>
                  <a:srgbClr val="073200"/>
                </a:solidFill>
              </a:rPr>
              <a:t>Водная среда: соленость, скорость течения, кол-во кислорода</a:t>
            </a:r>
          </a:p>
          <a:p>
            <a:pPr marL="514350" indent="-514350" algn="l">
              <a:buAutoNum type="arabicPeriod"/>
            </a:pPr>
            <a:r>
              <a:rPr lang="ru-RU" sz="2800" dirty="0" smtClean="0">
                <a:solidFill>
                  <a:srgbClr val="073200"/>
                </a:solidFill>
              </a:rPr>
              <a:t>Наземно-воздушная среда: температура, влажность</a:t>
            </a:r>
          </a:p>
          <a:p>
            <a:pPr marL="514350" indent="-514350" algn="l">
              <a:buAutoNum type="arabicPeriod"/>
            </a:pPr>
            <a:r>
              <a:rPr lang="ru-RU" sz="2800" dirty="0" smtClean="0">
                <a:solidFill>
                  <a:srgbClr val="073200"/>
                </a:solidFill>
              </a:rPr>
              <a:t>Почвенная (</a:t>
            </a:r>
            <a:r>
              <a:rPr lang="ru-RU" sz="2800" dirty="0" err="1" smtClean="0">
                <a:solidFill>
                  <a:srgbClr val="073200"/>
                </a:solidFill>
              </a:rPr>
              <a:t>эдафическая</a:t>
            </a:r>
            <a:r>
              <a:rPr lang="ru-RU" sz="2800" dirty="0" smtClean="0">
                <a:solidFill>
                  <a:srgbClr val="073200"/>
                </a:solidFill>
              </a:rPr>
              <a:t>) среда: кислотность, кол-во кислорода, гранулометрический состав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>Реакции на экологический фактор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8802"/>
            <a:ext cx="9144000" cy="4000528"/>
          </a:xfrm>
        </p:spPr>
        <p:txBody>
          <a:bodyPr>
            <a:noAutofit/>
          </a:bodyPr>
          <a:lstStyle/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Экотип </a:t>
            </a:r>
            <a:r>
              <a:rPr lang="ru-RU" sz="2800" b="1" dirty="0" smtClean="0">
                <a:solidFill>
                  <a:srgbClr val="073200"/>
                </a:solidFill>
              </a:rPr>
              <a:t>– группа особей одного вида, по-разному реагирующая на условия одного и того же фактора, эти реакции передаются по наследству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Физиологическая раса </a:t>
            </a:r>
            <a:r>
              <a:rPr lang="ru-RU" sz="2800" b="1" dirty="0" smtClean="0">
                <a:solidFill>
                  <a:srgbClr val="073200"/>
                </a:solidFill>
              </a:rPr>
              <a:t>– группа особей одного вида, по-разному реагирующая на условия одного и того же фактора, но мы не знаем закреплены ли эти реакции в генотипическом плане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796</Words>
  <Application>Microsoft Office PowerPoint</Application>
  <PresentationFormat>Экран (4:3)</PresentationFormat>
  <Paragraphs>155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ЭКОЛОГИЯ</vt:lpstr>
      <vt:lpstr> Принципы действия  экологического фактора </vt:lpstr>
      <vt:lpstr>Принципы действия  экологического фактора</vt:lpstr>
      <vt:lpstr>Принципы действия  экологического фактора</vt:lpstr>
      <vt:lpstr>Принципы действия экологического фактора является обобщением двух правил:</vt:lpstr>
      <vt:lpstr>Принципы действия  экологического фактора</vt:lpstr>
      <vt:lpstr>Принципы действия  экологического фактора</vt:lpstr>
      <vt:lpstr>Принципы действия  экологического фактора</vt:lpstr>
      <vt:lpstr>Реакции на экологический фактор</vt:lpstr>
      <vt:lpstr>Реакции на экологический фактор</vt:lpstr>
      <vt:lpstr>Реакции на экологический фактор</vt:lpstr>
      <vt:lpstr>Абиотические факторы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</dc:title>
  <dc:creator>rude girl</dc:creator>
  <cp:lastModifiedBy>User</cp:lastModifiedBy>
  <cp:revision>11</cp:revision>
  <dcterms:created xsi:type="dcterms:W3CDTF">2012-02-09T18:29:59Z</dcterms:created>
  <dcterms:modified xsi:type="dcterms:W3CDTF">2017-02-19T13:56:13Z</dcterms:modified>
</cp:coreProperties>
</file>