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61" r:id="rId9"/>
    <p:sldId id="275" r:id="rId10"/>
    <p:sldId id="266" r:id="rId11"/>
    <p:sldId id="276" r:id="rId12"/>
    <p:sldId id="278" r:id="rId13"/>
    <p:sldId id="277" r:id="rId14"/>
    <p:sldId id="279" r:id="rId15"/>
    <p:sldId id="264" r:id="rId16"/>
    <p:sldId id="280" r:id="rId17"/>
    <p:sldId id="281" r:id="rId18"/>
    <p:sldId id="282" r:id="rId19"/>
    <p:sldId id="267" r:id="rId20"/>
    <p:sldId id="283" r:id="rId21"/>
    <p:sldId id="265" r:id="rId22"/>
    <p:sldId id="284" r:id="rId23"/>
    <p:sldId id="286" r:id="rId24"/>
    <p:sldId id="285" r:id="rId25"/>
    <p:sldId id="288" r:id="rId26"/>
    <p:sldId id="287" r:id="rId27"/>
    <p:sldId id="289" r:id="rId28"/>
    <p:sldId id="268" r:id="rId29"/>
    <p:sldId id="291" r:id="rId30"/>
    <p:sldId id="290" r:id="rId31"/>
    <p:sldId id="293" r:id="rId32"/>
    <p:sldId id="295" r:id="rId33"/>
    <p:sldId id="294" r:id="rId34"/>
    <p:sldId id="298" r:id="rId35"/>
    <p:sldId id="269" r:id="rId36"/>
    <p:sldId id="271" r:id="rId37"/>
    <p:sldId id="270" r:id="rId38"/>
    <p:sldId id="296" r:id="rId39"/>
    <p:sldId id="272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00"/>
    <a:srgbClr val="0942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AA9-9248-407D-9F25-914B40981F48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C5B55-8517-47BE-9122-9B4B797AD3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5B55-8517-47BE-9122-9B4B797AD3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DC07-A821-409A-9472-A8B7BE092435}" type="datetimeFigureOut">
              <a:rPr lang="ru-RU" smtClean="0"/>
              <a:pPr/>
              <a:t>19.02.2017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1160-A37E-4331-B68E-C4DB222F13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tint val="80000"/>
                <a:satMod val="300000"/>
                <a:alpha val="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Autofit/>
          </a:bodyPr>
          <a:lstStyle/>
          <a:p>
            <a:r>
              <a:rPr lang="ru-RU" sz="12000" b="1" dirty="0" smtClean="0">
                <a:solidFill>
                  <a:srgbClr val="073200"/>
                </a:solidFill>
              </a:rPr>
              <a:t>ЭКОЛОГИЯ</a:t>
            </a:r>
            <a:endParaRPr lang="ru-RU" sz="12000" b="1" dirty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57628"/>
            <a:ext cx="9144000" cy="321297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73200"/>
                </a:solidFill>
              </a:rPr>
              <a:t>Биотические факторы</a:t>
            </a:r>
          </a:p>
          <a:p>
            <a:r>
              <a:rPr lang="ru-RU" sz="4000" b="1" dirty="0" smtClean="0">
                <a:solidFill>
                  <a:srgbClr val="073200"/>
                </a:solidFill>
              </a:rPr>
              <a:t>Экологическая ниша</a:t>
            </a:r>
          </a:p>
          <a:p>
            <a:r>
              <a:rPr lang="ru-RU" sz="4000" b="1" dirty="0" smtClean="0">
                <a:solidFill>
                  <a:srgbClr val="073200"/>
                </a:solidFill>
              </a:rPr>
              <a:t>Пищевые режимы и специализации</a:t>
            </a:r>
          </a:p>
          <a:p>
            <a:r>
              <a:rPr lang="ru-RU" sz="4000" b="1" dirty="0" smtClean="0">
                <a:solidFill>
                  <a:srgbClr val="073200"/>
                </a:solidFill>
              </a:rPr>
              <a:t>Пищевые цепи</a:t>
            </a:r>
          </a:p>
          <a:p>
            <a:endParaRPr lang="ru-RU" sz="4800" b="1" dirty="0" smtClean="0">
              <a:solidFill>
                <a:srgbClr val="073200"/>
              </a:solidFill>
            </a:endParaRPr>
          </a:p>
          <a:p>
            <a:endParaRPr lang="ru-RU" b="1" dirty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 algn="l"/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1. Симбиоз </a:t>
            </a:r>
          </a:p>
          <a:p>
            <a:pPr marL="514350" indent="-514350"/>
            <a:r>
              <a:rPr lang="ru-RU" sz="4000" b="1" dirty="0" smtClean="0">
                <a:solidFill>
                  <a:srgbClr val="073200"/>
                </a:solidFill>
              </a:rPr>
              <a:t>форма взаимоотношений, из которых оба партнера или хотя бы один извлекает пользу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1.1 Мутуализм </a:t>
            </a: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или облигатный симбиоз (+/+)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форма симбиоза, при которой присутствие каждого из видов становится обязательным для них, в естественных условиях не могут существовать друг без друга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1.1 Мутуализм или облигатный симбиоз (+/+)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  <p:pic>
        <p:nvPicPr>
          <p:cNvPr id="4098" name="Picture 2" descr="H:\Ая\Студенты\p.grassii_phase_contrast_image_6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500306"/>
            <a:ext cx="4357718" cy="4200525"/>
          </a:xfrm>
          <a:prstGeom prst="rect">
            <a:avLst/>
          </a:prstGeom>
          <a:noFill/>
        </p:spPr>
      </p:pic>
      <p:pic>
        <p:nvPicPr>
          <p:cNvPr id="4099" name="Picture 3" descr="H:\Ая\Студенты\termite_coptotermes_formosanus_soldier_6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500306"/>
            <a:ext cx="4357678" cy="4214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</a:t>
            </a:r>
            <a:r>
              <a:rPr lang="ru-RU" sz="4400" b="1" dirty="0" smtClean="0">
                <a:solidFill>
                  <a:srgbClr val="073200"/>
                </a:solidFill>
              </a:rPr>
              <a:t>взаимодействия</a:t>
            </a:r>
          </a:p>
          <a:p>
            <a:pPr marL="514350" indent="-514350"/>
            <a:endParaRPr lang="ru-RU" sz="4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1.2 </a:t>
            </a:r>
            <a:r>
              <a:rPr lang="ru-RU" sz="4000" b="1" u="sng" dirty="0" err="1" smtClean="0">
                <a:solidFill>
                  <a:srgbClr val="073200"/>
                </a:solidFill>
              </a:rPr>
              <a:t>Протокооперация</a:t>
            </a:r>
            <a:r>
              <a:rPr lang="ru-RU" sz="4000" b="1" u="sng" dirty="0" smtClean="0">
                <a:solidFill>
                  <a:srgbClr val="073200"/>
                </a:solidFill>
              </a:rPr>
              <a:t> </a:t>
            </a: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или факультативный симбиоз (+/+)</a:t>
            </a:r>
          </a:p>
          <a:p>
            <a:pPr marL="514350" indent="-514350"/>
            <a:r>
              <a:rPr lang="ru-RU" sz="3600" b="1" dirty="0" smtClean="0">
                <a:solidFill>
                  <a:srgbClr val="073200"/>
                </a:solidFill>
              </a:rPr>
              <a:t>форма симбиоза, при которой совместное существование выгодно, но необязательно для сожителей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1.2 </a:t>
            </a:r>
            <a:r>
              <a:rPr lang="ru-RU" sz="2400" b="1" u="sng" dirty="0" err="1" smtClean="0">
                <a:solidFill>
                  <a:srgbClr val="073200"/>
                </a:solidFill>
              </a:rPr>
              <a:t>Протокооперация</a:t>
            </a:r>
            <a:r>
              <a:rPr lang="ru-RU" sz="2400" b="1" u="sng" dirty="0" smtClean="0">
                <a:solidFill>
                  <a:srgbClr val="073200"/>
                </a:solidFill>
              </a:rPr>
              <a:t> или факультативный симбиоз (+/+)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  <p:pic>
        <p:nvPicPr>
          <p:cNvPr id="5122" name="Picture 2" descr="H:\Ая\Студенты\images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357430"/>
            <a:ext cx="7500990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1. 3 </a:t>
            </a:r>
            <a:r>
              <a:rPr lang="ru-RU" sz="4000" b="1" u="sng" dirty="0" err="1" smtClean="0">
                <a:solidFill>
                  <a:srgbClr val="073200"/>
                </a:solidFill>
              </a:rPr>
              <a:t>Коменсализм</a:t>
            </a:r>
            <a:r>
              <a:rPr lang="ru-RU" sz="4000" b="1" u="sng" dirty="0" smtClean="0">
                <a:solidFill>
                  <a:srgbClr val="073200"/>
                </a:solidFill>
              </a:rPr>
              <a:t> (0/+)</a:t>
            </a:r>
          </a:p>
          <a:p>
            <a:pPr marL="514350" indent="-514350"/>
            <a:r>
              <a:rPr lang="ru-RU" sz="3600" b="1" dirty="0" smtClean="0">
                <a:solidFill>
                  <a:srgbClr val="073200"/>
                </a:solidFill>
              </a:rPr>
              <a:t>одна популяция извлекает пользу от взаимоотношений, а другая ни пользы,</a:t>
            </a:r>
          </a:p>
          <a:p>
            <a:pPr marL="514350" indent="-514350"/>
            <a:r>
              <a:rPr lang="ru-RU" sz="3600" b="1" dirty="0" smtClean="0">
                <a:solidFill>
                  <a:srgbClr val="073200"/>
                </a:solidFill>
              </a:rPr>
              <a:t>ни вреда</a:t>
            </a:r>
          </a:p>
          <a:p>
            <a:pPr marL="514350" indent="-514350" algn="l">
              <a:buFontTx/>
              <a:buChar char="-"/>
            </a:pPr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b="1" dirty="0" err="1" smtClean="0">
                <a:solidFill>
                  <a:srgbClr val="073200"/>
                </a:solidFill>
              </a:rPr>
              <a:t>Квартиранство</a:t>
            </a:r>
            <a:r>
              <a:rPr lang="ru-RU" b="1" dirty="0" smtClean="0">
                <a:solidFill>
                  <a:srgbClr val="073200"/>
                </a:solidFill>
              </a:rPr>
              <a:t> или </a:t>
            </a:r>
            <a:r>
              <a:rPr lang="ru-RU" b="1" dirty="0" err="1" smtClean="0">
                <a:solidFill>
                  <a:srgbClr val="073200"/>
                </a:solidFill>
              </a:rPr>
              <a:t>синойкия</a:t>
            </a:r>
            <a:r>
              <a:rPr lang="ru-RU" b="1" dirty="0" smtClean="0">
                <a:solidFill>
                  <a:srgbClr val="073200"/>
                </a:solidFill>
              </a:rPr>
              <a:t> (0/+)</a:t>
            </a: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один организм использует другого (или его жилище) в качестве места</a:t>
            </a: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проживания, не причиняя последнему вреда</a:t>
            </a:r>
          </a:p>
          <a:p>
            <a:pPr marL="514350" indent="-514350" algn="l">
              <a:buFontTx/>
              <a:buChar char="-"/>
            </a:pPr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  <p:pic>
        <p:nvPicPr>
          <p:cNvPr id="6146" name="Picture 2" descr="H:\Ая\Студенты\images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143248"/>
            <a:ext cx="5786478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Нахлебничество (0/+)</a:t>
            </a: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один организм питается остатками пищи другого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  <p:pic>
        <p:nvPicPr>
          <p:cNvPr id="7171" name="Picture 3" descr="H:\Ая\Студенты\images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786058"/>
            <a:ext cx="5500726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b="1" dirty="0" err="1" smtClean="0">
                <a:solidFill>
                  <a:srgbClr val="073200"/>
                </a:solidFill>
              </a:rPr>
              <a:t>Сотрапезничество</a:t>
            </a:r>
            <a:r>
              <a:rPr lang="ru-RU" b="1" dirty="0" smtClean="0">
                <a:solidFill>
                  <a:srgbClr val="073200"/>
                </a:solidFill>
              </a:rPr>
              <a:t> (0/+)</a:t>
            </a: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оба вида потребляют разные вещества или части одной и той же пищи</a:t>
            </a:r>
          </a:p>
          <a:p>
            <a:pPr marL="514350" indent="-514350" algn="l">
              <a:buFontTx/>
              <a:buChar char="-"/>
            </a:pPr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  <p:pic>
        <p:nvPicPr>
          <p:cNvPr id="8194" name="Picture 2" descr="H:\Ая\Студенты\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857496"/>
            <a:ext cx="5834063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2. Нейтрализм (0/0)</a:t>
            </a:r>
          </a:p>
          <a:p>
            <a:pPr marL="514350" indent="-514350"/>
            <a:r>
              <a:rPr lang="ru-RU" sz="4000" b="1" dirty="0" smtClean="0">
                <a:solidFill>
                  <a:srgbClr val="073200"/>
                </a:solidFill>
              </a:rPr>
              <a:t>популяции не оказывают никакого влияния друг на друга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4926918"/>
          </a:xfrm>
        </p:spPr>
        <p:txBody>
          <a:bodyPr>
            <a:noAutofit/>
          </a:bodyPr>
          <a:lstStyle/>
          <a:p>
            <a:pPr marL="514350" indent="-514350"/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5400" b="1" dirty="0" smtClean="0">
                <a:solidFill>
                  <a:srgbClr val="073200"/>
                </a:solidFill>
              </a:rPr>
              <a:t>	Биотические </a:t>
            </a:r>
            <a:r>
              <a:rPr lang="ru-RU" sz="5400" b="1" dirty="0" smtClean="0">
                <a:solidFill>
                  <a:srgbClr val="073200"/>
                </a:solidFill>
              </a:rPr>
              <a:t>факторы – </a:t>
            </a:r>
            <a:r>
              <a:rPr lang="ru-RU" sz="5400" b="1" dirty="0" err="1" smtClean="0">
                <a:solidFill>
                  <a:srgbClr val="073200"/>
                </a:solidFill>
              </a:rPr>
              <a:t>факторы</a:t>
            </a:r>
            <a:r>
              <a:rPr lang="ru-RU" sz="5400" b="1" dirty="0" smtClean="0">
                <a:solidFill>
                  <a:srgbClr val="073200"/>
                </a:solidFill>
              </a:rPr>
              <a:t> живой природы, взаимодействие организмов друг с другом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2. Нейтрализм (0/0)</a:t>
            </a:r>
          </a:p>
        </p:txBody>
      </p:sp>
      <p:pic>
        <p:nvPicPr>
          <p:cNvPr id="9218" name="Picture 2" descr="H:\Ая\Студенты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57430"/>
            <a:ext cx="4214842" cy="4357718"/>
          </a:xfrm>
          <a:prstGeom prst="rect">
            <a:avLst/>
          </a:prstGeom>
          <a:noFill/>
        </p:spPr>
      </p:pic>
      <p:pic>
        <p:nvPicPr>
          <p:cNvPr id="9219" name="Picture 3" descr="H:\Ая\Студенты\images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2357430"/>
            <a:ext cx="4214842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3. Антибиоз</a:t>
            </a:r>
          </a:p>
          <a:p>
            <a:pPr marL="514350" indent="-514350"/>
            <a:r>
              <a:rPr lang="ru-RU" sz="3600" b="1" dirty="0" smtClean="0">
                <a:solidFill>
                  <a:srgbClr val="073200"/>
                </a:solidFill>
              </a:rPr>
              <a:t>обе взаимодействующие популяции испытывают отрицательное влияние друг друга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 algn="l"/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3.1 </a:t>
            </a:r>
            <a:r>
              <a:rPr lang="ru-RU" sz="4000" b="1" u="sng" dirty="0" err="1" smtClean="0">
                <a:solidFill>
                  <a:srgbClr val="073200"/>
                </a:solidFill>
              </a:rPr>
              <a:t>Аменсализм</a:t>
            </a:r>
            <a:r>
              <a:rPr lang="ru-RU" sz="4000" b="1" u="sng" dirty="0" smtClean="0">
                <a:solidFill>
                  <a:srgbClr val="073200"/>
                </a:solidFill>
              </a:rPr>
              <a:t> (0/-)</a:t>
            </a:r>
          </a:p>
          <a:p>
            <a:pPr marL="514350" indent="-514350"/>
            <a:r>
              <a:rPr lang="ru-RU" sz="3600" b="1" dirty="0" smtClean="0">
                <a:solidFill>
                  <a:srgbClr val="073200"/>
                </a:solidFill>
              </a:rPr>
              <a:t>одна популяция отрицательно влияет на другую, но сама при этом не испытывает ни отрицательного, ни положительного влияния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3.1 </a:t>
            </a:r>
            <a:r>
              <a:rPr lang="ru-RU" sz="2400" b="1" u="sng" dirty="0" err="1" smtClean="0">
                <a:solidFill>
                  <a:srgbClr val="073200"/>
                </a:solidFill>
              </a:rPr>
              <a:t>Аменсализм</a:t>
            </a:r>
            <a:r>
              <a:rPr lang="ru-RU" sz="2400" b="1" u="sng" dirty="0" smtClean="0">
                <a:solidFill>
                  <a:srgbClr val="073200"/>
                </a:solidFill>
              </a:rPr>
              <a:t> (0/-)</a:t>
            </a:r>
          </a:p>
        </p:txBody>
      </p:sp>
      <p:pic>
        <p:nvPicPr>
          <p:cNvPr id="10242" name="Picture 2" descr="H:\Ая\Студенты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285992"/>
            <a:ext cx="5429288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3.2 Аллелопатия (-/-)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организмы оказывают </a:t>
            </a:r>
            <a:r>
              <a:rPr lang="ru-RU" b="1" dirty="0" err="1" smtClean="0">
                <a:solidFill>
                  <a:srgbClr val="073200"/>
                </a:solidFill>
              </a:rPr>
              <a:t>взаимовредное</a:t>
            </a:r>
            <a:r>
              <a:rPr lang="ru-RU" b="1" dirty="0" smtClean="0">
                <a:solidFill>
                  <a:srgbClr val="073200"/>
                </a:solidFill>
              </a:rPr>
              <a:t> влияние друг на друга, обусловленное их жизненными факторами (например, выделениями веществ). При этом вредное влияние одного организма на другой не является необходимым для его жизнедеятельности и не приносит ему пользу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3.2 Аллелопатия (-/-)</a:t>
            </a:r>
          </a:p>
        </p:txBody>
      </p:sp>
      <p:pic>
        <p:nvPicPr>
          <p:cNvPr id="11266" name="Picture 2" descr="H:\Ая\Студенты\images (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285992"/>
            <a:ext cx="6572295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8964488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3.3 Конкуренция (-/-)</a:t>
            </a:r>
          </a:p>
          <a:p>
            <a:pPr marL="514350" indent="-514350"/>
            <a:r>
              <a:rPr lang="ru-RU" sz="2400" b="1" dirty="0" smtClean="0">
                <a:solidFill>
                  <a:srgbClr val="073200"/>
                </a:solidFill>
              </a:rPr>
              <a:t>Организмы или виды соперничают друг с другом в потреблении одних и тех же обычно ограниченных ресурсов. В этом случае вред, причиняемый одному организму, приносит пользу другому, и наоборот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Принцип </a:t>
            </a:r>
            <a:r>
              <a:rPr lang="ru-RU" b="1" dirty="0" err="1" smtClean="0">
                <a:solidFill>
                  <a:srgbClr val="073200"/>
                </a:solidFill>
              </a:rPr>
              <a:t>Гаузе</a:t>
            </a:r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2800" b="1" dirty="0" smtClean="0">
                <a:solidFill>
                  <a:srgbClr val="073200"/>
                </a:solidFill>
              </a:rPr>
              <a:t> </a:t>
            </a:r>
            <a:r>
              <a:rPr lang="ru-RU" sz="2400" b="1" dirty="0" smtClean="0">
                <a:solidFill>
                  <a:srgbClr val="073200"/>
                </a:solidFill>
              </a:rPr>
              <a:t>2 вида с одинаковыми потребностями не могут существовать вместе, рано или поздно 1 вид будет вытеснен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3.3 Конкуренция (-/-)</a:t>
            </a:r>
          </a:p>
        </p:txBody>
      </p:sp>
      <p:pic>
        <p:nvPicPr>
          <p:cNvPr id="13314" name="Picture 2" descr="H:\Ая\Студенты\images (7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85992"/>
            <a:ext cx="6500858" cy="4572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8964488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 algn="l"/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4. Хищничество (-/+)</a:t>
            </a:r>
          </a:p>
          <a:p>
            <a:pPr marL="514350" indent="-514350"/>
            <a:r>
              <a:rPr lang="ru-RU" b="1" dirty="0" smtClean="0">
                <a:solidFill>
                  <a:srgbClr val="073200"/>
                </a:solidFill>
              </a:rPr>
              <a:t>представители одного вида питаются представителями другого (хищник не заинтересован в жизни жертвы, как правило присутствует акт умерщвления жертвы)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4. Хищничество (-/+)</a:t>
            </a:r>
          </a:p>
        </p:txBody>
      </p:sp>
      <p:pic>
        <p:nvPicPr>
          <p:cNvPr id="14338" name="Picture 2" descr="H:\Ая\Студенты\images (8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85992"/>
            <a:ext cx="6500857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28868"/>
            <a:ext cx="9144000" cy="1928826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ru-RU" sz="4400" b="1" dirty="0" smtClean="0">
                <a:solidFill>
                  <a:srgbClr val="073200"/>
                </a:solidFill>
              </a:rPr>
              <a:t>Внутривидовые взаимодействия</a:t>
            </a:r>
          </a:p>
          <a:p>
            <a:pPr marL="514350" indent="-514350" algn="l">
              <a:buAutoNum type="arabicPeriod"/>
            </a:pPr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4000" b="1" u="sng" dirty="0" smtClean="0">
                <a:solidFill>
                  <a:srgbClr val="073200"/>
                </a:solidFill>
              </a:rPr>
              <a:t>5. Паразитизм (-/+)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	Представители </a:t>
            </a:r>
            <a:r>
              <a:rPr lang="ru-RU" sz="2400" b="1" dirty="0" smtClean="0">
                <a:solidFill>
                  <a:srgbClr val="073200"/>
                </a:solidFill>
              </a:rPr>
              <a:t>одного вида используют питательные вещества или ткани особей другого вида, а также его самого в качестве временного или постоянного местообитания (организм-хозяин не теряет способности к продолжению рода, паразит не заинтересован в его гибели)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Паразиты бывают облигатными (не могут существовать без хозяина) 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факультативные</a:t>
            </a:r>
          </a:p>
          <a:p>
            <a:pPr marL="514350" indent="-514350" algn="l"/>
            <a:r>
              <a:rPr lang="ru-RU" sz="2400" b="1" dirty="0" err="1" smtClean="0">
                <a:solidFill>
                  <a:srgbClr val="073200"/>
                </a:solidFill>
              </a:rPr>
              <a:t>Паразитоиды</a:t>
            </a:r>
            <a:r>
              <a:rPr lang="ru-RU" sz="2000" b="1" dirty="0" smtClean="0">
                <a:solidFill>
                  <a:srgbClr val="073200"/>
                </a:solidFill>
              </a:rPr>
              <a:t> – организмы, которые проводят значительную часть своей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жизни (в личиночной стадии), проживая на или внутри своего хозяина,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которого постепенно убивают в процессе его поедания.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5. Паразитизм (-/+)</a:t>
            </a:r>
          </a:p>
        </p:txBody>
      </p:sp>
      <p:pic>
        <p:nvPicPr>
          <p:cNvPr id="15362" name="Picture 2" descr="H:\Ая\Студенты\images (10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357430"/>
            <a:ext cx="4214842" cy="4286280"/>
          </a:xfrm>
          <a:prstGeom prst="rect">
            <a:avLst/>
          </a:prstGeom>
          <a:noFill/>
        </p:spPr>
      </p:pic>
      <p:pic>
        <p:nvPicPr>
          <p:cNvPr id="15363" name="Picture 3" descr="H:\Ая\Студенты\images (1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0"/>
            <a:ext cx="4143404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u="sng" dirty="0" smtClean="0">
                <a:solidFill>
                  <a:srgbClr val="073200"/>
                </a:solidFill>
              </a:rPr>
              <a:t>5. Паразитизм (-/+)</a:t>
            </a:r>
          </a:p>
        </p:txBody>
      </p:sp>
      <p:pic>
        <p:nvPicPr>
          <p:cNvPr id="9" name="Picture 2" descr="C:\Documents and Settings\User\Мои документы\ANDREI\Рисунки лекции\Nematoda\Loa_lo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285992"/>
            <a:ext cx="6786610" cy="4419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400" b="1" dirty="0" err="1" smtClean="0">
                <a:solidFill>
                  <a:srgbClr val="073200"/>
                </a:solidFill>
              </a:rPr>
              <a:t>Паразитоиды</a:t>
            </a:r>
            <a:endParaRPr lang="ru-RU" sz="2000" b="1" dirty="0" smtClean="0">
              <a:solidFill>
                <a:srgbClr val="073200"/>
              </a:solidFill>
            </a:endParaRPr>
          </a:p>
        </p:txBody>
      </p:sp>
      <p:pic>
        <p:nvPicPr>
          <p:cNvPr id="16386" name="Picture 2" descr="H:\Ая\Студенты\загруженное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85992"/>
            <a:ext cx="6429420" cy="44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Межвидовые взаимодействия</a:t>
            </a: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Взаимоотношения лишайникового гриба и водоросли – </a:t>
            </a:r>
          </a:p>
          <a:p>
            <a:pPr marL="514350" indent="-514350"/>
            <a:r>
              <a:rPr lang="ru-RU" sz="2400" b="1" dirty="0" smtClean="0">
                <a:solidFill>
                  <a:srgbClr val="073200"/>
                </a:solidFill>
              </a:rPr>
              <a:t>умеренный </a:t>
            </a:r>
            <a:r>
              <a:rPr lang="ru-RU" sz="2400" b="1" dirty="0" err="1" smtClean="0">
                <a:solidFill>
                  <a:srgbClr val="073200"/>
                </a:solidFill>
              </a:rPr>
              <a:t>эндопаразитосапрофитизм</a:t>
            </a:r>
            <a:r>
              <a:rPr lang="ru-RU" sz="2000" b="1" dirty="0" smtClean="0">
                <a:solidFill>
                  <a:srgbClr val="073200"/>
                </a:solidFill>
              </a:rPr>
              <a:t> </a:t>
            </a: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(гриб паразитирует на водоросли и разлагает их отмершие клетки)</a:t>
            </a:r>
          </a:p>
        </p:txBody>
      </p:sp>
      <p:pic>
        <p:nvPicPr>
          <p:cNvPr id="20482" name="Picture 2" descr="H:\Ая\Студенты\images (1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000372"/>
            <a:ext cx="6643734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2"/>
            <a:ext cx="8892480" cy="1071546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73200"/>
                </a:solidFill>
              </a:rPr>
              <a:t/>
            </a:r>
            <a:br>
              <a:rPr lang="ru-RU" sz="4800" b="1" dirty="0" smtClean="0">
                <a:solidFill>
                  <a:srgbClr val="073200"/>
                </a:solidFill>
              </a:rPr>
            </a:br>
            <a:r>
              <a:rPr lang="ru-RU" sz="4800" b="1" dirty="0" smtClean="0">
                <a:solidFill>
                  <a:srgbClr val="073200"/>
                </a:solidFill>
              </a:rPr>
              <a:t>Экологическая ниша</a:t>
            </a:r>
            <a:br>
              <a:rPr lang="ru-RU" sz="4800" b="1" dirty="0" smtClean="0">
                <a:solidFill>
                  <a:srgbClr val="073200"/>
                </a:solidFill>
              </a:rPr>
            </a:br>
            <a:endParaRPr lang="ru-RU" sz="48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500726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Экологическая ниша </a:t>
            </a:r>
            <a:r>
              <a:rPr lang="ru-RU" sz="2000" b="1" dirty="0" smtClean="0">
                <a:solidFill>
                  <a:srgbClr val="073200"/>
                </a:solidFill>
              </a:rPr>
              <a:t>– место вида а биогеоценозе, определяемое его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биотическим потенциалом и совокупностью факторов внешней среды, к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которым он приспособлен. Это не только физическое пространство,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занимаемое организмом, но и его функциональная роль в обществе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(положение в пищевой цепи), и его место относительно внешних факторов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Структура экологической ниши: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пространственная ниша (место обитания) – «адрес» организма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трофическая ниша – характерные особенности питания и роль вида в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обществе – «профессия»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многомерная ниша – диапазон всех условий, при которых живет 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воспроизводит себя особь или популяция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Экологическая ниша: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фундаментальная ниша (видовая): сумма требований вида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реализованная ниша (популяционная): следствие ограничений и конкуренции,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всегда уже чем предыдущая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8964488" cy="1071546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73200"/>
                </a:solidFill>
              </a:rPr>
              <a:t/>
            </a:r>
            <a:br>
              <a:rPr lang="ru-RU" sz="4800" b="1" dirty="0" smtClean="0">
                <a:solidFill>
                  <a:srgbClr val="073200"/>
                </a:solidFill>
              </a:rPr>
            </a:br>
            <a:r>
              <a:rPr lang="ru-RU" sz="4800" b="1" dirty="0" smtClean="0">
                <a:solidFill>
                  <a:srgbClr val="073200"/>
                </a:solidFill>
              </a:rPr>
              <a:t>Экологическая ниша</a:t>
            </a:r>
            <a:br>
              <a:rPr lang="ru-RU" sz="4800" b="1" dirty="0" smtClean="0">
                <a:solidFill>
                  <a:srgbClr val="073200"/>
                </a:solidFill>
              </a:rPr>
            </a:br>
            <a:endParaRPr lang="ru-RU" sz="48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14422"/>
            <a:ext cx="9144000" cy="5429288"/>
          </a:xfrm>
        </p:spPr>
        <p:txBody>
          <a:bodyPr>
            <a:noAutofit/>
          </a:bodyPr>
          <a:lstStyle/>
          <a:p>
            <a:pPr marL="514350" indent="-514350"/>
            <a:r>
              <a:rPr lang="ru-RU" sz="2800" b="1" dirty="0" smtClean="0">
                <a:solidFill>
                  <a:srgbClr val="073200"/>
                </a:solidFill>
              </a:rPr>
              <a:t>Лицензионная модель экологической ниши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Лицензия</a:t>
            </a:r>
            <a:r>
              <a:rPr lang="ru-RU" sz="2000" b="1" dirty="0" smtClean="0">
                <a:solidFill>
                  <a:srgbClr val="073200"/>
                </a:solidFill>
              </a:rPr>
              <a:t> – диапазон условий существующий в трех измерениях: место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экосистемы в пространстве и времени, роль потоков вещества и энергии,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наличие градиента условий, обеспечиваемых экосистемой для популяции 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организмов в ней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en-US" sz="2000" b="1" dirty="0" smtClean="0">
                <a:solidFill>
                  <a:srgbClr val="073200"/>
                </a:solidFill>
              </a:rPr>
              <a:t>FN</a:t>
            </a:r>
            <a:r>
              <a:rPr lang="ru-RU" sz="2000" b="1" dirty="0" smtClean="0">
                <a:solidFill>
                  <a:srgbClr val="073200"/>
                </a:solidFill>
              </a:rPr>
              <a:t> </a:t>
            </a:r>
            <a:r>
              <a:rPr lang="en-US" sz="2000" b="1" dirty="0" smtClean="0">
                <a:solidFill>
                  <a:srgbClr val="073200"/>
                </a:solidFill>
              </a:rPr>
              <a:t>-</a:t>
            </a:r>
            <a:r>
              <a:rPr lang="ru-RU" sz="2000" b="1" dirty="0" smtClean="0">
                <a:solidFill>
                  <a:srgbClr val="073200"/>
                </a:solidFill>
              </a:rPr>
              <a:t> фундаментальная ниша</a:t>
            </a:r>
          </a:p>
          <a:p>
            <a:pPr marL="514350" indent="-514350" algn="l"/>
            <a:r>
              <a:rPr lang="en-US" sz="2000" b="1" dirty="0" smtClean="0">
                <a:solidFill>
                  <a:srgbClr val="073200"/>
                </a:solidFill>
              </a:rPr>
              <a:t>RN</a:t>
            </a:r>
            <a:r>
              <a:rPr lang="ru-RU" sz="2000" b="1" dirty="0" smtClean="0">
                <a:solidFill>
                  <a:srgbClr val="073200"/>
                </a:solidFill>
              </a:rPr>
              <a:t> </a:t>
            </a:r>
            <a:r>
              <a:rPr lang="en-US" sz="2000" b="1" dirty="0" smtClean="0">
                <a:solidFill>
                  <a:srgbClr val="073200"/>
                </a:solidFill>
              </a:rPr>
              <a:t>- </a:t>
            </a:r>
            <a:r>
              <a:rPr lang="ru-RU" sz="2000" b="1" dirty="0" smtClean="0">
                <a:solidFill>
                  <a:srgbClr val="073200"/>
                </a:solidFill>
              </a:rPr>
              <a:t>реализованная ниша</a:t>
            </a:r>
          </a:p>
          <a:p>
            <a:pPr marL="514350" indent="-514350" algn="l"/>
            <a:r>
              <a:rPr lang="en-US" sz="2000" b="1" dirty="0" smtClean="0">
                <a:solidFill>
                  <a:srgbClr val="073200"/>
                </a:solidFill>
              </a:rPr>
              <a:t>L</a:t>
            </a:r>
            <a:r>
              <a:rPr lang="ru-RU" sz="2000" b="1" dirty="0" smtClean="0">
                <a:solidFill>
                  <a:srgbClr val="073200"/>
                </a:solidFill>
              </a:rPr>
              <a:t> </a:t>
            </a:r>
            <a:r>
              <a:rPr lang="en-US" sz="2000" b="1" dirty="0" smtClean="0">
                <a:solidFill>
                  <a:srgbClr val="073200"/>
                </a:solidFill>
              </a:rPr>
              <a:t>- </a:t>
            </a:r>
            <a:r>
              <a:rPr lang="ru-RU" sz="2000" b="1" dirty="0" smtClean="0">
                <a:solidFill>
                  <a:srgbClr val="073200"/>
                </a:solidFill>
              </a:rPr>
              <a:t>лицензия</a:t>
            </a:r>
          </a:p>
          <a:p>
            <a:pPr marL="514350" indent="-514350" algn="l"/>
            <a:r>
              <a:rPr lang="en-US" sz="2000" b="1" dirty="0" smtClean="0">
                <a:solidFill>
                  <a:srgbClr val="073200"/>
                </a:solidFill>
              </a:rPr>
              <a:t>P1</a:t>
            </a:r>
            <a:r>
              <a:rPr lang="ru-RU" sz="2000" b="1" dirty="0" smtClean="0">
                <a:solidFill>
                  <a:srgbClr val="073200"/>
                </a:solidFill>
              </a:rPr>
              <a:t>,</a:t>
            </a:r>
            <a:r>
              <a:rPr lang="en-US" sz="2000" b="1" dirty="0" smtClean="0">
                <a:solidFill>
                  <a:srgbClr val="073200"/>
                </a:solidFill>
              </a:rPr>
              <a:t> P2</a:t>
            </a:r>
            <a:r>
              <a:rPr lang="ru-RU" sz="2000" b="1" dirty="0" smtClean="0">
                <a:solidFill>
                  <a:srgbClr val="073200"/>
                </a:solidFill>
              </a:rPr>
              <a:t> </a:t>
            </a:r>
            <a:r>
              <a:rPr lang="en-US" sz="2000" b="1" dirty="0" smtClean="0">
                <a:solidFill>
                  <a:srgbClr val="073200"/>
                </a:solidFill>
              </a:rPr>
              <a:t>-</a:t>
            </a:r>
            <a:r>
              <a:rPr lang="ru-RU" sz="2000" b="1" dirty="0" smtClean="0">
                <a:solidFill>
                  <a:srgbClr val="073200"/>
                </a:solidFill>
              </a:rPr>
              <a:t> внешние факторы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</p:txBody>
      </p:sp>
      <p:pic>
        <p:nvPicPr>
          <p:cNvPr id="17410" name="Picture 2" descr="H:\Ая\Студенты\image00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857496"/>
            <a:ext cx="5214974" cy="382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73200"/>
                </a:solidFill>
              </a:rPr>
              <a:t/>
            </a:r>
            <a:br>
              <a:rPr lang="ru-RU" sz="4800" b="1" dirty="0" smtClean="0">
                <a:solidFill>
                  <a:srgbClr val="073200"/>
                </a:solidFill>
              </a:rPr>
            </a:br>
            <a:r>
              <a:rPr lang="ru-RU" sz="4800" b="1" dirty="0" smtClean="0">
                <a:solidFill>
                  <a:srgbClr val="073200"/>
                </a:solidFill>
              </a:rPr>
              <a:t>Экологическая ниша</a:t>
            </a:r>
            <a:br>
              <a:rPr lang="ru-RU" sz="4800" b="1" dirty="0" smtClean="0">
                <a:solidFill>
                  <a:srgbClr val="073200"/>
                </a:solidFill>
              </a:rPr>
            </a:br>
            <a:endParaRPr lang="ru-RU" sz="48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500726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Расхождение экологических ниш </a:t>
            </a:r>
            <a:r>
              <a:rPr lang="ru-RU" sz="2800" b="1" dirty="0" smtClean="0">
                <a:solidFill>
                  <a:srgbClr val="073200"/>
                </a:solidFill>
              </a:rPr>
              <a:t>– экологическая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диверсификация </a:t>
            </a:r>
            <a:r>
              <a:rPr lang="ru-RU" sz="2000" b="1" dirty="0" smtClean="0">
                <a:solidFill>
                  <a:srgbClr val="073200"/>
                </a:solidFill>
              </a:rPr>
              <a:t>(</a:t>
            </a:r>
            <a:r>
              <a:rPr lang="ru-RU" sz="2400" b="1" dirty="0" smtClean="0">
                <a:solidFill>
                  <a:srgbClr val="073200"/>
                </a:solidFill>
              </a:rPr>
              <a:t>являющаяся результатом конкуренции) идет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за счет: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различного пространственного размещения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различия пищевых режимов (специализации)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распределения активности во времени</a:t>
            </a:r>
          </a:p>
          <a:p>
            <a:pPr marL="514350" indent="-514350" algn="l"/>
            <a:endParaRPr lang="ru-RU" sz="1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Вследствие диверсификации происходит смещение признаков –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особи двух близких видов более сходны между собой в тех частях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ареалов, где встречаются по отдельности, чем на участках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совместного проживания.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Специализированный вид является более конкурентоспособным.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73200"/>
                </a:solidFill>
              </a:rPr>
              <a:t/>
            </a:r>
            <a:br>
              <a:rPr lang="ru-RU" sz="4800" b="1" dirty="0" smtClean="0">
                <a:solidFill>
                  <a:srgbClr val="073200"/>
                </a:solidFill>
              </a:rPr>
            </a:br>
            <a:r>
              <a:rPr lang="ru-RU" sz="4800" b="1" dirty="0" smtClean="0">
                <a:solidFill>
                  <a:srgbClr val="073200"/>
                </a:solidFill>
              </a:rPr>
              <a:t>Экологическая ниша</a:t>
            </a:r>
            <a:br>
              <a:rPr lang="ru-RU" sz="4800" b="1" dirty="0" smtClean="0">
                <a:solidFill>
                  <a:srgbClr val="073200"/>
                </a:solidFill>
              </a:rPr>
            </a:br>
            <a:endParaRPr lang="ru-RU" sz="48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5500726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Характеристика экологической ниши: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Ширина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определяется физиологическим оптимумом 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и межвидовой конкуренцией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Перекрывание данной ниши с соседними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1. вытеснение соперника на периферию зоны 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приспособленности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2. возникновение специфических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приспособлений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3. виды не конкурируют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</p:txBody>
      </p:sp>
      <p:pic>
        <p:nvPicPr>
          <p:cNvPr id="18434" name="Picture 2" descr="H:\Ая\Студенты\bio1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12" y="1643050"/>
            <a:ext cx="2643206" cy="50387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8964488" cy="1071546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73200"/>
                </a:solidFill>
              </a:rPr>
              <a:t/>
            </a:r>
            <a:br>
              <a:rPr lang="ru-RU" sz="4800" b="1" dirty="0" smtClean="0">
                <a:solidFill>
                  <a:srgbClr val="073200"/>
                </a:solidFill>
              </a:rPr>
            </a:br>
            <a:r>
              <a:rPr lang="ru-RU" sz="4800" b="1" dirty="0" smtClean="0">
                <a:solidFill>
                  <a:srgbClr val="073200"/>
                </a:solidFill>
              </a:rPr>
              <a:t>Экологическая ниша</a:t>
            </a:r>
            <a:br>
              <a:rPr lang="ru-RU" sz="4800" b="1" dirty="0" smtClean="0">
                <a:solidFill>
                  <a:srgbClr val="073200"/>
                </a:solidFill>
              </a:rPr>
            </a:br>
            <a:endParaRPr lang="ru-RU" sz="48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28670"/>
            <a:ext cx="9144000" cy="5715040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Влияние конкуренции на экологическую нишу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Внутривидовая конкуренция </a:t>
            </a:r>
            <a:r>
              <a:rPr lang="ru-RU" sz="2000" b="1" dirty="0" smtClean="0">
                <a:solidFill>
                  <a:srgbClr val="073200"/>
                </a:solidFill>
              </a:rPr>
              <a:t>способствует территориальному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распространению видов, т.е. расширению пространственной экологической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ниши. Ведет к: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дивергенции вида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формированию локальных популяций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расширению ареала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Межвидовая конкуренция </a:t>
            </a:r>
            <a:r>
              <a:rPr lang="ru-RU" sz="2000" b="1" dirty="0" smtClean="0">
                <a:solidFill>
                  <a:srgbClr val="073200"/>
                </a:solidFill>
              </a:rPr>
              <a:t>по своим последствиям противоположна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внутривидовой, т.к.  Она сужает площадь местообитаний, количество 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качество необходимых ресурсов среды. Ведет к: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сужению экологической ниши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специализации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сужению ареала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увеличению числа видов - увеличению числа связей между видами -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повышению устойчивости экосистемы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Внутривидовые </a:t>
            </a:r>
            <a:r>
              <a:rPr lang="ru-RU" sz="4400" b="1" dirty="0" smtClean="0">
                <a:solidFill>
                  <a:srgbClr val="073200"/>
                </a:solidFill>
              </a:rPr>
              <a:t>взаимодействия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1</a:t>
            </a:r>
            <a:r>
              <a:rPr lang="ru-RU" sz="4000" b="1" dirty="0" smtClean="0">
                <a:solidFill>
                  <a:srgbClr val="073200"/>
                </a:solidFill>
              </a:rPr>
              <a:t>. Групповой эффект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Эффект связан с объединением особей в группу,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влияние группы как таковой и числа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индивидуумов на рост, развитие, размножение и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т.д., вызванный восприятием особей своего вида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через органы чувств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1071546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73200"/>
                </a:solidFill>
              </a:rPr>
              <a:t/>
            </a:r>
            <a:br>
              <a:rPr lang="ru-RU" sz="4800" b="1" dirty="0" smtClean="0">
                <a:solidFill>
                  <a:srgbClr val="073200"/>
                </a:solidFill>
              </a:rPr>
            </a:br>
            <a:r>
              <a:rPr lang="ru-RU" sz="4800" b="1" dirty="0" smtClean="0">
                <a:solidFill>
                  <a:srgbClr val="073200"/>
                </a:solidFill>
              </a:rPr>
              <a:t>Экологическая ниша</a:t>
            </a:r>
            <a:br>
              <a:rPr lang="ru-RU" sz="4800" b="1" dirty="0" smtClean="0">
                <a:solidFill>
                  <a:srgbClr val="073200"/>
                </a:solidFill>
              </a:rPr>
            </a:br>
            <a:endParaRPr lang="ru-RU" sz="48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286412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Если межвидовая конкуренция больше, то ареал данного вида уменьшается до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территории с оптимальными условиями и одновременно увеличивается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специализация вида.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4400" b="1" dirty="0" smtClean="0">
              <a:solidFill>
                <a:srgbClr val="073200"/>
              </a:solidFill>
            </a:endParaRPr>
          </a:p>
        </p:txBody>
      </p:sp>
      <p:pic>
        <p:nvPicPr>
          <p:cNvPr id="19458" name="Picture 2" descr="H:\Ая\Студенты\bio2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500306"/>
            <a:ext cx="8001056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9144000" cy="100010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>Пищевые режимы и специализации</a:t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14123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3600" b="1" u="sng" dirty="0" smtClean="0">
                <a:solidFill>
                  <a:srgbClr val="073200"/>
                </a:solidFill>
              </a:rPr>
              <a:t>Автотрофы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- Фотосинтез</a:t>
            </a:r>
            <a:r>
              <a:rPr lang="en-US" sz="2800" b="1" dirty="0" smtClean="0">
                <a:solidFill>
                  <a:srgbClr val="073200"/>
                </a:solidFill>
              </a:rPr>
              <a:t> </a:t>
            </a:r>
            <a:r>
              <a:rPr lang="ru-RU" sz="2800" b="1" dirty="0" smtClean="0">
                <a:solidFill>
                  <a:srgbClr val="073200"/>
                </a:solidFill>
              </a:rPr>
              <a:t>и Хемосинтез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восстановление углекислого газа до углеродов</a:t>
            </a:r>
          </a:p>
          <a:p>
            <a:pPr marL="514350" indent="-514350" algn="l"/>
            <a:r>
              <a:rPr lang="en-US" sz="2400" b="1" dirty="0" smtClean="0">
                <a:solidFill>
                  <a:srgbClr val="073200"/>
                </a:solidFill>
              </a:rPr>
              <a:t>CO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 + 2H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A = [CH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O]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n</a:t>
            </a:r>
            <a:r>
              <a:rPr lang="en-US" sz="2400" b="1" dirty="0" smtClean="0">
                <a:solidFill>
                  <a:srgbClr val="073200"/>
                </a:solidFill>
              </a:rPr>
              <a:t> + 2A + H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O</a:t>
            </a:r>
            <a:r>
              <a:rPr lang="ru-RU" sz="2400" b="1" dirty="0" smtClean="0">
                <a:solidFill>
                  <a:srgbClr val="073200"/>
                </a:solidFill>
              </a:rPr>
              <a:t>            </a:t>
            </a:r>
            <a:r>
              <a:rPr lang="en-US" sz="2400" b="1" dirty="0" smtClean="0">
                <a:solidFill>
                  <a:srgbClr val="073200"/>
                </a:solidFill>
              </a:rPr>
              <a:t>CO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 + 2H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S = [CH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O]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n</a:t>
            </a:r>
            <a:r>
              <a:rPr lang="en-US" sz="2400" b="1" dirty="0" smtClean="0">
                <a:solidFill>
                  <a:srgbClr val="073200"/>
                </a:solidFill>
              </a:rPr>
              <a:t> + 2S + H</a:t>
            </a:r>
            <a:r>
              <a:rPr lang="en-US" sz="24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400" b="1" dirty="0" smtClean="0">
                <a:solidFill>
                  <a:srgbClr val="073200"/>
                </a:solidFill>
              </a:rPr>
              <a:t>O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Лимитирующие факторы: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- </a:t>
            </a:r>
            <a:r>
              <a:rPr lang="en-US" sz="2800" b="1" dirty="0" smtClean="0">
                <a:solidFill>
                  <a:srgbClr val="073200"/>
                </a:solidFill>
              </a:rPr>
              <a:t>CO</a:t>
            </a:r>
            <a:r>
              <a:rPr lang="en-US" sz="2800" b="1" baseline="-25000" dirty="0" smtClean="0">
                <a:solidFill>
                  <a:srgbClr val="073200"/>
                </a:solidFill>
              </a:rPr>
              <a:t>2</a:t>
            </a:r>
            <a:r>
              <a:rPr lang="ru-RU" sz="2800" b="1" baseline="-25000" dirty="0" smtClean="0">
                <a:solidFill>
                  <a:srgbClr val="073200"/>
                </a:solidFill>
              </a:rPr>
              <a:t> </a:t>
            </a:r>
            <a:r>
              <a:rPr lang="ru-RU" sz="2800" b="1" dirty="0" smtClean="0">
                <a:solidFill>
                  <a:srgbClr val="073200"/>
                </a:solidFill>
              </a:rPr>
              <a:t> (ограничивает редко)</a:t>
            </a:r>
            <a:endParaRPr lang="ru-RU" sz="2800" b="1" baseline="-25000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- </a:t>
            </a:r>
            <a:r>
              <a:rPr lang="en-US" sz="2800" b="1" dirty="0" smtClean="0">
                <a:solidFill>
                  <a:srgbClr val="0732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073200"/>
                </a:solidFill>
              </a:rPr>
              <a:t>2</a:t>
            </a:r>
            <a:r>
              <a:rPr lang="en-US" sz="2800" b="1" dirty="0" smtClean="0">
                <a:solidFill>
                  <a:srgbClr val="073200"/>
                </a:solidFill>
              </a:rPr>
              <a:t>O</a:t>
            </a:r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- освещение</a:t>
            </a:r>
            <a:endParaRPr lang="en-US" sz="28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4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9144000" cy="1184297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> Пищевые режимы и специализации </a:t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endParaRPr lang="ru-RU" sz="40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14123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3600" b="1" u="sng" dirty="0" smtClean="0">
                <a:solidFill>
                  <a:srgbClr val="073200"/>
                </a:solidFill>
              </a:rPr>
              <a:t>Автотрофы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1. Световое питание растений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энергия солнечного излучения переходит в энергию</a:t>
            </a:r>
            <a:endParaRPr lang="en-US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химических</a:t>
            </a:r>
            <a:r>
              <a:rPr lang="en-US" sz="2800" b="1" dirty="0" smtClean="0">
                <a:solidFill>
                  <a:srgbClr val="073200"/>
                </a:solidFill>
              </a:rPr>
              <a:t> c</a:t>
            </a:r>
            <a:r>
              <a:rPr lang="ru-RU" sz="2800" b="1" dirty="0" err="1" smtClean="0">
                <a:solidFill>
                  <a:srgbClr val="073200"/>
                </a:solidFill>
              </a:rPr>
              <a:t>вязей</a:t>
            </a:r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2. Минеральное питание</a:t>
            </a:r>
          </a:p>
          <a:p>
            <a:pPr marL="514350" indent="-514350" algn="l"/>
            <a:r>
              <a:rPr lang="en-US" sz="2800" b="1" dirty="0" smtClean="0">
                <a:solidFill>
                  <a:srgbClr val="073200"/>
                </a:solidFill>
              </a:rPr>
              <a:t>- </a:t>
            </a:r>
            <a:r>
              <a:rPr lang="ru-RU" sz="2800" b="1" dirty="0" smtClean="0">
                <a:solidFill>
                  <a:srgbClr val="073200"/>
                </a:solidFill>
              </a:rPr>
              <a:t>биогенные элементы: </a:t>
            </a:r>
            <a:r>
              <a:rPr lang="en-US" sz="2800" b="1" dirty="0" smtClean="0">
                <a:solidFill>
                  <a:srgbClr val="073200"/>
                </a:solidFill>
              </a:rPr>
              <a:t>C, H, O,</a:t>
            </a:r>
            <a:r>
              <a:rPr lang="ru-RU" sz="2800" b="1" dirty="0" smtClean="0">
                <a:solidFill>
                  <a:srgbClr val="073200"/>
                </a:solidFill>
              </a:rPr>
              <a:t> </a:t>
            </a:r>
            <a:r>
              <a:rPr lang="en-US" sz="2800" b="1" dirty="0" smtClean="0">
                <a:solidFill>
                  <a:srgbClr val="073200"/>
                </a:solidFill>
              </a:rPr>
              <a:t>N</a:t>
            </a:r>
          </a:p>
          <a:p>
            <a:pPr marL="514350" indent="-514350" algn="l"/>
            <a:r>
              <a:rPr lang="en-US" sz="2800" b="1" dirty="0" smtClean="0">
                <a:solidFill>
                  <a:srgbClr val="073200"/>
                </a:solidFill>
              </a:rPr>
              <a:t>- </a:t>
            </a:r>
            <a:r>
              <a:rPr lang="ru-RU" sz="2800" b="1" dirty="0" smtClean="0">
                <a:solidFill>
                  <a:srgbClr val="073200"/>
                </a:solidFill>
              </a:rPr>
              <a:t>основные элементы: </a:t>
            </a:r>
            <a:r>
              <a:rPr lang="en-US" sz="2800" b="1" dirty="0" smtClean="0">
                <a:solidFill>
                  <a:srgbClr val="073200"/>
                </a:solidFill>
              </a:rPr>
              <a:t>P, S, Ca, K, Mg</a:t>
            </a:r>
          </a:p>
          <a:p>
            <a:pPr marL="514350" indent="-514350" algn="l"/>
            <a:r>
              <a:rPr lang="en-US" sz="2800" b="1" dirty="0" smtClean="0">
                <a:solidFill>
                  <a:srgbClr val="073200"/>
                </a:solidFill>
              </a:rPr>
              <a:t>- </a:t>
            </a:r>
            <a:r>
              <a:rPr lang="ru-RU" sz="2800" b="1" dirty="0" smtClean="0">
                <a:solidFill>
                  <a:srgbClr val="073200"/>
                </a:solidFill>
              </a:rPr>
              <a:t>макроэлементы: </a:t>
            </a:r>
            <a:r>
              <a:rPr lang="en-US" sz="2800" b="1" dirty="0" smtClean="0">
                <a:solidFill>
                  <a:srgbClr val="073200"/>
                </a:solidFill>
              </a:rPr>
              <a:t>Fe, Cu, Zn, Mo, </a:t>
            </a:r>
            <a:r>
              <a:rPr lang="en-US" sz="2800" b="1" dirty="0" err="1" smtClean="0">
                <a:solidFill>
                  <a:srgbClr val="073200"/>
                </a:solidFill>
              </a:rPr>
              <a:t>Cl</a:t>
            </a:r>
            <a:r>
              <a:rPr lang="en-US" sz="2800" b="1" dirty="0" smtClean="0">
                <a:solidFill>
                  <a:srgbClr val="073200"/>
                </a:solidFill>
              </a:rPr>
              <a:t>, </a:t>
            </a:r>
            <a:r>
              <a:rPr lang="en-US" sz="2800" b="1" dirty="0" err="1" smtClean="0">
                <a:solidFill>
                  <a:srgbClr val="073200"/>
                </a:solidFill>
              </a:rPr>
              <a:t>Mn</a:t>
            </a:r>
            <a:r>
              <a:rPr lang="en-US" sz="2800" b="1" dirty="0" smtClean="0">
                <a:solidFill>
                  <a:srgbClr val="073200"/>
                </a:solidFill>
              </a:rPr>
              <a:t>, Na, Al</a:t>
            </a:r>
            <a:endParaRPr lang="ru-RU" sz="28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8964488" cy="1184297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> Пищевые режимы и специализации </a:t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endParaRPr lang="ru-RU" sz="40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14123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3600" b="1" u="sng" dirty="0" smtClean="0">
                <a:solidFill>
                  <a:srgbClr val="073200"/>
                </a:solidFill>
              </a:rPr>
              <a:t>Гетеротрофы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Лимитирующий фактор:</a:t>
            </a:r>
          </a:p>
          <a:p>
            <a:pPr marL="514350" indent="-514350" algn="l">
              <a:buFontTx/>
              <a:buChar char="-"/>
            </a:pPr>
            <a:r>
              <a:rPr lang="ru-RU" sz="2400" b="1" dirty="0" smtClean="0">
                <a:solidFill>
                  <a:srgbClr val="073200"/>
                </a:solidFill>
              </a:rPr>
              <a:t>недостаток пищи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Пищевой режим </a:t>
            </a:r>
            <a:r>
              <a:rPr lang="ru-RU" sz="2400" b="1" dirty="0" smtClean="0">
                <a:solidFill>
                  <a:srgbClr val="073200"/>
                </a:solidFill>
              </a:rPr>
              <a:t>– природа пищевого материала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Пищевые режимы: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1. </a:t>
            </a:r>
            <a:r>
              <a:rPr lang="ru-RU" sz="2400" b="1" dirty="0" err="1" smtClean="0">
                <a:solidFill>
                  <a:srgbClr val="073200"/>
                </a:solidFill>
              </a:rPr>
              <a:t>Зоофагия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 пищу используются другие животные и продукты их жизнедеятельности 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( </a:t>
            </a:r>
            <a:r>
              <a:rPr lang="ru-RU" sz="2000" b="1" dirty="0" err="1" smtClean="0">
                <a:solidFill>
                  <a:srgbClr val="073200"/>
                </a:solidFill>
              </a:rPr>
              <a:t>биофагия</a:t>
            </a:r>
            <a:r>
              <a:rPr lang="ru-RU" sz="2000" b="1" dirty="0" smtClean="0">
                <a:solidFill>
                  <a:srgbClr val="073200"/>
                </a:solidFill>
              </a:rPr>
              <a:t>, </a:t>
            </a:r>
            <a:r>
              <a:rPr lang="ru-RU" sz="2000" b="1" dirty="0" err="1" smtClean="0">
                <a:solidFill>
                  <a:srgbClr val="073200"/>
                </a:solidFill>
              </a:rPr>
              <a:t>некрофагия</a:t>
            </a:r>
            <a:r>
              <a:rPr lang="ru-RU" sz="2000" b="1" dirty="0" smtClean="0">
                <a:solidFill>
                  <a:srgbClr val="073200"/>
                </a:solidFill>
              </a:rPr>
              <a:t>, </a:t>
            </a:r>
            <a:r>
              <a:rPr lang="ru-RU" sz="2000" b="1" dirty="0" err="1" smtClean="0">
                <a:solidFill>
                  <a:srgbClr val="073200"/>
                </a:solidFill>
              </a:rPr>
              <a:t>копрофагия</a:t>
            </a:r>
            <a:r>
              <a:rPr lang="ru-RU" sz="2000" b="1" dirty="0" smtClean="0">
                <a:solidFill>
                  <a:srgbClr val="073200"/>
                </a:solidFill>
              </a:rPr>
              <a:t> и </a:t>
            </a:r>
            <a:r>
              <a:rPr lang="ru-RU" sz="2000" b="1" dirty="0" err="1" smtClean="0">
                <a:solidFill>
                  <a:srgbClr val="073200"/>
                </a:solidFill>
              </a:rPr>
              <a:t>т.д</a:t>
            </a:r>
            <a:r>
              <a:rPr lang="ru-RU" sz="2000" b="1" dirty="0" smtClean="0">
                <a:solidFill>
                  <a:srgbClr val="073200"/>
                </a:solidFill>
              </a:rPr>
              <a:t>)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2. </a:t>
            </a:r>
            <a:r>
              <a:rPr lang="ru-RU" sz="2400" b="1" dirty="0" err="1" smtClean="0">
                <a:solidFill>
                  <a:srgbClr val="073200"/>
                </a:solidFill>
              </a:rPr>
              <a:t>Фитофагия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 пищу используются растительные материалы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3. </a:t>
            </a:r>
            <a:r>
              <a:rPr lang="ru-RU" sz="2400" b="1" dirty="0" err="1" smtClean="0">
                <a:solidFill>
                  <a:srgbClr val="073200"/>
                </a:solidFill>
              </a:rPr>
              <a:t>Детритофагия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Питание мертвыми организмами, в основном растительного происхождения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8964488" cy="1184297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> Пищевые режимы и специализации </a:t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endParaRPr lang="ru-RU" sz="40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14123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3600" b="1" u="sng" dirty="0" smtClean="0">
                <a:solidFill>
                  <a:srgbClr val="073200"/>
                </a:solidFill>
              </a:rPr>
              <a:t>Гетеротрофы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Пищевая специализация </a:t>
            </a:r>
            <a:r>
              <a:rPr lang="ru-RU" sz="2400" b="1" dirty="0" smtClean="0">
                <a:solidFill>
                  <a:srgbClr val="073200"/>
                </a:solidFill>
              </a:rPr>
              <a:t>– круг пищевых материалов,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используемых данным видом.  В зависимости от степени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ограниченности пищевого рациона выделяют 3 группы: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1. Полифаги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Используют в пище обширную группу животных и растений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2. </a:t>
            </a:r>
            <a:r>
              <a:rPr lang="ru-RU" sz="2400" b="1" dirty="0" err="1" smtClean="0">
                <a:solidFill>
                  <a:srgbClr val="073200"/>
                </a:solidFill>
              </a:rPr>
              <a:t>Олигофаги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Спектр пищевых объектов ограничен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3. Монофаги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Набор объектов ограничен одним видом или несколькими близкими видами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одного рода растений или животных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8964488" cy="1184297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> Пищевые режимы и специализации </a:t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r>
              <a:rPr lang="ru-RU" sz="4000" b="1" dirty="0" smtClean="0">
                <a:solidFill>
                  <a:srgbClr val="073200"/>
                </a:solidFill>
              </a:rPr>
              <a:t/>
            </a:r>
            <a:br>
              <a:rPr lang="ru-RU" sz="4000" b="1" dirty="0" smtClean="0">
                <a:solidFill>
                  <a:srgbClr val="073200"/>
                </a:solidFill>
              </a:rPr>
            </a:br>
            <a:endParaRPr lang="ru-RU" sz="4000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14123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3600" b="1" u="sng" dirty="0" smtClean="0">
                <a:solidFill>
                  <a:srgbClr val="073200"/>
                </a:solidFill>
              </a:rPr>
              <a:t>Гетеротрофы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Типы питания: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пассивное (используют, например, частицы растворенные в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воде),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активное. Формы питания : 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жнецы (используют ресурсы, находящиеся в изобилии) - </a:t>
            </a:r>
          </a:p>
          <a:p>
            <a:pPr marL="514350" indent="-514350" algn="l"/>
            <a:r>
              <a:rPr lang="ru-RU" sz="2400" b="1" dirty="0" err="1" smtClean="0">
                <a:solidFill>
                  <a:srgbClr val="073200"/>
                </a:solidFill>
              </a:rPr>
              <a:t>выедание</a:t>
            </a:r>
            <a:r>
              <a:rPr lang="ru-RU" sz="2400" b="1" dirty="0" smtClean="0">
                <a:solidFill>
                  <a:srgbClr val="073200"/>
                </a:solidFill>
              </a:rPr>
              <a:t>, пастьба 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охотники (специализация на более редком корме) – </a:t>
            </a:r>
            <a:r>
              <a:rPr lang="ru-RU" sz="2400" b="1" dirty="0" err="1" smtClean="0">
                <a:solidFill>
                  <a:srgbClr val="073200"/>
                </a:solidFill>
              </a:rPr>
              <a:t>засадники</a:t>
            </a:r>
            <a:r>
              <a:rPr lang="ru-RU" sz="2400" b="1" dirty="0" smtClean="0">
                <a:solidFill>
                  <a:srgbClr val="073200"/>
                </a:solidFill>
              </a:rPr>
              <a:t>,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искатели, преследователи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>
              <a:buFontTx/>
              <a:buChar char="-"/>
            </a:pPr>
            <a:endParaRPr lang="ru-RU" sz="20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8964488" cy="118429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> </a:t>
            </a:r>
            <a:r>
              <a:rPr lang="ru-RU" sz="5400" b="1" dirty="0" smtClean="0">
                <a:solidFill>
                  <a:srgbClr val="073200"/>
                </a:solidFill>
              </a:rPr>
              <a:t>Пищевые цепи</a:t>
            </a: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4926918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Компоненты: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1. Продуценты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Автотрофные организмы, т.е. растения – создание пищи из неорганических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веществ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2. </a:t>
            </a:r>
            <a:r>
              <a:rPr lang="ru-RU" sz="2400" b="1" dirty="0" err="1" smtClean="0">
                <a:solidFill>
                  <a:srgbClr val="073200"/>
                </a:solidFill>
              </a:rPr>
              <a:t>Консументы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Гетеротрофные организмы, т.е. животные – поедание частиц органического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вещества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3. </a:t>
            </a:r>
            <a:r>
              <a:rPr lang="ru-RU" sz="2400" b="1" dirty="0" err="1" smtClean="0">
                <a:solidFill>
                  <a:srgbClr val="073200"/>
                </a:solidFill>
              </a:rPr>
              <a:t>Редуценты</a:t>
            </a:r>
            <a:r>
              <a:rPr lang="ru-RU" sz="2400" b="1" dirty="0" smtClean="0">
                <a:solidFill>
                  <a:srgbClr val="073200"/>
                </a:solidFill>
              </a:rPr>
              <a:t>/</a:t>
            </a:r>
            <a:r>
              <a:rPr lang="ru-RU" sz="2400" b="1" dirty="0" err="1" smtClean="0">
                <a:solidFill>
                  <a:srgbClr val="073200"/>
                </a:solidFill>
              </a:rPr>
              <a:t>Декомпозиторы</a:t>
            </a:r>
            <a:r>
              <a:rPr lang="ru-RU" sz="2400" b="1" dirty="0" smtClean="0">
                <a:solidFill>
                  <a:srgbClr val="073200"/>
                </a:solidFill>
              </a:rPr>
              <a:t>/</a:t>
            </a:r>
            <a:r>
              <a:rPr lang="ru-RU" sz="2400" b="1" dirty="0" err="1" smtClean="0">
                <a:solidFill>
                  <a:srgbClr val="073200"/>
                </a:solidFill>
              </a:rPr>
              <a:t>Деструткоры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err="1" smtClean="0">
                <a:solidFill>
                  <a:srgbClr val="073200"/>
                </a:solidFill>
              </a:rPr>
              <a:t>Хемотрофные</a:t>
            </a:r>
            <a:r>
              <a:rPr lang="ru-RU" sz="2000" b="1" dirty="0" smtClean="0">
                <a:solidFill>
                  <a:srgbClr val="073200"/>
                </a:solidFill>
              </a:rPr>
              <a:t> организмы, т.е. грибы и бактерии – разлагают органические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вещества до простых, которые могут использованы растениями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>
              <a:buFontTx/>
              <a:buChar char="-"/>
            </a:pPr>
            <a:endParaRPr lang="ru-RU" sz="20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9144000" cy="118429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> </a:t>
            </a:r>
            <a:r>
              <a:rPr lang="ru-RU" sz="5400" b="1" dirty="0" smtClean="0">
                <a:solidFill>
                  <a:srgbClr val="073200"/>
                </a:solidFill>
              </a:rPr>
              <a:t>Пищевые цепи</a:t>
            </a: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9144000" cy="4998356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Пищевые цепи: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1. Пастбищные 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Цепи хищников: идут от продуцентам к </a:t>
            </a:r>
            <a:r>
              <a:rPr lang="ru-RU" sz="2000" b="1" dirty="0" err="1" smtClean="0">
                <a:solidFill>
                  <a:srgbClr val="073200"/>
                </a:solidFill>
              </a:rPr>
              <a:t>консументам</a:t>
            </a:r>
            <a:r>
              <a:rPr lang="ru-RU" sz="2000" b="1" dirty="0" smtClean="0">
                <a:solidFill>
                  <a:srgbClr val="073200"/>
                </a:solidFill>
              </a:rPr>
              <a:t>, по мере продвижения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по цепи животные увеличиваются в размерах и уменьшаются численно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- Цепи паразитов: ведут к организмам, которые все более уменьшаются в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размерах и увеличиваются численно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2. </a:t>
            </a:r>
            <a:r>
              <a:rPr lang="ru-RU" sz="2400" b="1" dirty="0" err="1" smtClean="0">
                <a:solidFill>
                  <a:srgbClr val="073200"/>
                </a:solidFill>
              </a:rPr>
              <a:t>Детритные</a:t>
            </a:r>
            <a:endParaRPr lang="ru-RU" sz="2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Деятельность </a:t>
            </a:r>
            <a:r>
              <a:rPr lang="ru-RU" sz="2000" b="1" dirty="0" err="1" smtClean="0">
                <a:solidFill>
                  <a:srgbClr val="073200"/>
                </a:solidFill>
              </a:rPr>
              <a:t>детритофагов</a:t>
            </a:r>
            <a:r>
              <a:rPr lang="ru-RU" sz="2000" b="1" dirty="0" smtClean="0">
                <a:solidFill>
                  <a:srgbClr val="073200"/>
                </a:solidFill>
              </a:rPr>
              <a:t> согласована, животные </a:t>
            </a:r>
            <a:r>
              <a:rPr lang="ru-RU" sz="2000" b="1" dirty="0" err="1" smtClean="0">
                <a:solidFill>
                  <a:srgbClr val="073200"/>
                </a:solidFill>
              </a:rPr>
              <a:t>детритофаги</a:t>
            </a:r>
            <a:r>
              <a:rPr lang="ru-RU" sz="2000" b="1" dirty="0" smtClean="0">
                <a:solidFill>
                  <a:srgbClr val="073200"/>
                </a:solidFill>
              </a:rPr>
              <a:t> образуют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своего рода сообщество, члены которого связаны друг с другом</a:t>
            </a:r>
          </a:p>
          <a:p>
            <a:pPr marL="514350" indent="-514350" algn="l"/>
            <a:r>
              <a:rPr lang="ru-RU" sz="2000" b="1" dirty="0" smtClean="0">
                <a:solidFill>
                  <a:srgbClr val="073200"/>
                </a:solidFill>
              </a:rPr>
              <a:t>разнообразными трофическими связями, спектр питания </a:t>
            </a:r>
            <a:r>
              <a:rPr lang="ru-RU" sz="2000" b="1" dirty="0" err="1" smtClean="0">
                <a:solidFill>
                  <a:srgbClr val="073200"/>
                </a:solidFill>
              </a:rPr>
              <a:t>детритофагов</a:t>
            </a:r>
            <a:r>
              <a:rPr lang="ru-RU" sz="2000" b="1" dirty="0" smtClean="0">
                <a:solidFill>
                  <a:srgbClr val="073200"/>
                </a:solidFill>
              </a:rPr>
              <a:t> широк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>
              <a:buFontTx/>
              <a:buChar char="-"/>
            </a:pPr>
            <a:endParaRPr lang="ru-RU" sz="20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9144000" cy="118429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> </a:t>
            </a:r>
            <a:r>
              <a:rPr lang="ru-RU" sz="5400" b="1" dirty="0" smtClean="0">
                <a:solidFill>
                  <a:srgbClr val="073200"/>
                </a:solidFill>
              </a:rPr>
              <a:t>Пищевые цепи</a:t>
            </a: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141232"/>
          </a:xfrm>
        </p:spPr>
        <p:txBody>
          <a:bodyPr>
            <a:noAutofit/>
          </a:bodyPr>
          <a:lstStyle/>
          <a:p>
            <a:pPr marL="514350" indent="-514350"/>
            <a:r>
              <a:rPr lang="ru-RU" sz="2400" b="1" dirty="0" smtClean="0">
                <a:solidFill>
                  <a:srgbClr val="073200"/>
                </a:solidFill>
              </a:rPr>
              <a:t>Пастбищные цепи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>
              <a:buFontTx/>
              <a:buChar char="-"/>
            </a:pPr>
            <a:endParaRPr lang="ru-RU" sz="2000" b="1" dirty="0" smtClean="0">
              <a:solidFill>
                <a:srgbClr val="073200"/>
              </a:solidFill>
            </a:endParaRPr>
          </a:p>
        </p:txBody>
      </p:sp>
      <p:pic>
        <p:nvPicPr>
          <p:cNvPr id="1027" name="Picture 3" descr="H:\Ая\Студенты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928802"/>
            <a:ext cx="5857916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57232"/>
            <a:ext cx="9144000" cy="118429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> </a:t>
            </a:r>
            <a:r>
              <a:rPr lang="ru-RU" sz="5400" b="1" dirty="0" smtClean="0">
                <a:solidFill>
                  <a:srgbClr val="073200"/>
                </a:solidFill>
              </a:rPr>
              <a:t>Пищевые цепи</a:t>
            </a: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212670"/>
          </a:xfrm>
        </p:spPr>
        <p:txBody>
          <a:bodyPr>
            <a:noAutofit/>
          </a:bodyPr>
          <a:lstStyle/>
          <a:p>
            <a:pPr marL="514350" indent="-514350"/>
            <a:r>
              <a:rPr lang="ru-RU" sz="2400" b="1" dirty="0" err="1" smtClean="0">
                <a:solidFill>
                  <a:srgbClr val="073200"/>
                </a:solidFill>
              </a:rPr>
              <a:t>Детритные</a:t>
            </a:r>
            <a:r>
              <a:rPr lang="ru-RU" sz="2400" b="1" dirty="0" smtClean="0">
                <a:solidFill>
                  <a:srgbClr val="073200"/>
                </a:solidFill>
              </a:rPr>
              <a:t> цепи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>
              <a:buFontTx/>
              <a:buChar char="-"/>
            </a:pPr>
            <a:endParaRPr lang="ru-RU" sz="2000" b="1" dirty="0" smtClean="0">
              <a:solidFill>
                <a:srgbClr val="073200"/>
              </a:solidFill>
            </a:endParaRPr>
          </a:p>
        </p:txBody>
      </p:sp>
      <p:pic>
        <p:nvPicPr>
          <p:cNvPr id="2050" name="Picture 2" descr="H:\Ая\Студенты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857364"/>
            <a:ext cx="6215106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889248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Внутривидовые взаимодействия</a:t>
            </a:r>
            <a:endParaRPr lang="ru-RU" sz="1600" b="1" dirty="0" smtClean="0">
              <a:solidFill>
                <a:srgbClr val="073200"/>
              </a:solidFill>
            </a:endParaRPr>
          </a:p>
          <a:p>
            <a:pPr marL="514350" indent="-514350"/>
            <a:r>
              <a:rPr lang="ru-RU" sz="2000" b="1" dirty="0" smtClean="0">
                <a:solidFill>
                  <a:srgbClr val="073200"/>
                </a:solidFill>
              </a:rPr>
              <a:t>Пример: </a:t>
            </a:r>
            <a:r>
              <a:rPr lang="en-US" sz="2000" b="1" dirty="0" err="1" smtClean="0">
                <a:solidFill>
                  <a:srgbClr val="073200"/>
                </a:solidFill>
              </a:rPr>
              <a:t>Schisticerra</a:t>
            </a:r>
            <a:r>
              <a:rPr lang="en-US" sz="2000" b="1" dirty="0" smtClean="0">
                <a:solidFill>
                  <a:srgbClr val="073200"/>
                </a:solidFill>
              </a:rPr>
              <a:t> </a:t>
            </a:r>
            <a:r>
              <a:rPr lang="en-US" sz="2000" b="1" dirty="0" err="1" smtClean="0">
                <a:solidFill>
                  <a:srgbClr val="073200"/>
                </a:solidFill>
              </a:rPr>
              <a:t>gregaria</a:t>
            </a:r>
            <a:r>
              <a:rPr lang="en-US" sz="2000" b="1" dirty="0" smtClean="0">
                <a:solidFill>
                  <a:srgbClr val="073200"/>
                </a:solidFill>
              </a:rPr>
              <a:t> </a:t>
            </a:r>
            <a:r>
              <a:rPr lang="ru-RU" sz="2000" b="1" dirty="0" smtClean="0">
                <a:solidFill>
                  <a:srgbClr val="073200"/>
                </a:solidFill>
              </a:rPr>
              <a:t>(саранча пустынная) имеет одиночную форму –</a:t>
            </a:r>
          </a:p>
          <a:p>
            <a:pPr marL="514350" indent="-514350"/>
            <a:r>
              <a:rPr lang="ru-RU" sz="2000" b="1" dirty="0" err="1" smtClean="0">
                <a:solidFill>
                  <a:srgbClr val="073200"/>
                </a:solidFill>
              </a:rPr>
              <a:t>солитария</a:t>
            </a:r>
            <a:r>
              <a:rPr lang="ru-RU" sz="2000" b="1" dirty="0" smtClean="0">
                <a:solidFill>
                  <a:srgbClr val="073200"/>
                </a:solidFill>
              </a:rPr>
              <a:t> (зеленая) и стадную форму – </a:t>
            </a:r>
            <a:r>
              <a:rPr lang="ru-RU" sz="2000" b="1" dirty="0" err="1" smtClean="0">
                <a:solidFill>
                  <a:srgbClr val="073200"/>
                </a:solidFill>
              </a:rPr>
              <a:t>грегария</a:t>
            </a:r>
            <a:r>
              <a:rPr lang="ru-RU" sz="2000" b="1" dirty="0" smtClean="0">
                <a:solidFill>
                  <a:srgbClr val="073200"/>
                </a:solidFill>
              </a:rPr>
              <a:t> (</a:t>
            </a:r>
            <a:r>
              <a:rPr lang="ru-RU" sz="2000" b="1" dirty="0" err="1" smtClean="0">
                <a:solidFill>
                  <a:srgbClr val="073200"/>
                </a:solidFill>
              </a:rPr>
              <a:t>милитари</a:t>
            </a:r>
            <a:r>
              <a:rPr lang="ru-RU" sz="2000" b="1" dirty="0" smtClean="0">
                <a:solidFill>
                  <a:srgbClr val="073200"/>
                </a:solidFill>
              </a:rPr>
              <a:t>)</a:t>
            </a:r>
          </a:p>
        </p:txBody>
      </p:sp>
      <p:pic>
        <p:nvPicPr>
          <p:cNvPr id="1026" name="Picture 2" descr="H:\Ая\Студенты\265px-DesertLocust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643182"/>
            <a:ext cx="6643734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1184297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> </a:t>
            </a:r>
            <a:r>
              <a:rPr lang="ru-RU" sz="5400" b="1" dirty="0" smtClean="0">
                <a:solidFill>
                  <a:srgbClr val="073200"/>
                </a:solidFill>
              </a:rPr>
              <a:t>Пищевые цепи</a:t>
            </a: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sz="3600" b="1" dirty="0" smtClean="0">
                <a:solidFill>
                  <a:srgbClr val="073200"/>
                </a:solidFill>
              </a:rPr>
              <a:t/>
            </a:r>
            <a:br>
              <a:rPr lang="ru-RU" sz="3600" b="1" dirty="0" smtClean="0">
                <a:solidFill>
                  <a:srgbClr val="073200"/>
                </a:solidFill>
              </a:rPr>
            </a:b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676456" cy="4998356"/>
          </a:xfrm>
        </p:spPr>
        <p:txBody>
          <a:bodyPr>
            <a:noAutofit/>
          </a:bodyPr>
          <a:lstStyle/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Пищевые цепи, как правило, представлены в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экосистемах совместно, но почти всегда одна из них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доминирует над другой.</a:t>
            </a:r>
          </a:p>
          <a:p>
            <a:pPr marL="514350" indent="-514350" algn="l"/>
            <a:endParaRPr lang="ru-RU" sz="28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Пищевые цепи образуют пищевые сети. Каждый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продуцент имеет не одного, а </a:t>
            </a:r>
            <a:r>
              <a:rPr lang="ru-RU" sz="2800" b="1" dirty="0" smtClean="0">
                <a:solidFill>
                  <a:srgbClr val="073200"/>
                </a:solidFill>
              </a:rPr>
              <a:t>несколько</a:t>
            </a:r>
          </a:p>
          <a:p>
            <a:pPr marL="514350" indent="-514350" algn="l"/>
            <a:r>
              <a:rPr lang="ru-RU" sz="2800" b="1" dirty="0" err="1" smtClean="0">
                <a:solidFill>
                  <a:srgbClr val="073200"/>
                </a:solidFill>
              </a:rPr>
              <a:t>консументов</a:t>
            </a:r>
            <a:r>
              <a:rPr lang="ru-RU" sz="2800" b="1" dirty="0" smtClean="0">
                <a:solidFill>
                  <a:srgbClr val="073200"/>
                </a:solidFill>
              </a:rPr>
              <a:t>.</a:t>
            </a:r>
          </a:p>
          <a:p>
            <a:pPr marL="514350" indent="-514350" algn="l"/>
            <a:endParaRPr lang="ru-RU" sz="2800" b="1" dirty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800" b="1" dirty="0" err="1" smtClean="0">
                <a:solidFill>
                  <a:srgbClr val="073200"/>
                </a:solidFill>
              </a:rPr>
              <a:t>Консументы</a:t>
            </a:r>
            <a:r>
              <a:rPr lang="ru-RU" sz="2800" b="1" dirty="0" smtClean="0">
                <a:solidFill>
                  <a:srgbClr val="073200"/>
                </a:solidFill>
              </a:rPr>
              <a:t>, среди которых преобладают полифаги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пользуются не одним, а несколькими источниками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питания</a:t>
            </a: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/>
            <a:endParaRPr lang="ru-RU" sz="2000" b="1" dirty="0" smtClean="0">
              <a:solidFill>
                <a:srgbClr val="073200"/>
              </a:solidFill>
            </a:endParaRPr>
          </a:p>
          <a:p>
            <a:pPr marL="514350" indent="-514350" algn="l">
              <a:buFontTx/>
              <a:buChar char="-"/>
            </a:pPr>
            <a:endParaRPr lang="ru-RU" sz="20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Внутривидовые </a:t>
            </a:r>
            <a:r>
              <a:rPr lang="ru-RU" sz="4400" b="1" dirty="0" smtClean="0">
                <a:solidFill>
                  <a:srgbClr val="073200"/>
                </a:solidFill>
              </a:rPr>
              <a:t>взаимодействия</a:t>
            </a:r>
          </a:p>
          <a:p>
            <a:pPr marL="514350" indent="-514350"/>
            <a:endParaRPr lang="ru-RU" sz="44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2. Массовый эффект 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Явление связанное с перенаселением. Этот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эффект приводит к негативным последствиям,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происходит торможение развития и</a:t>
            </a:r>
          </a:p>
          <a:p>
            <a:pPr marL="514350" indent="-514350" algn="l"/>
            <a:r>
              <a:rPr lang="ru-RU" b="1" dirty="0" smtClean="0">
                <a:solidFill>
                  <a:srgbClr val="073200"/>
                </a:solidFill>
              </a:rPr>
              <a:t>размножения.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8964488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Внутривидовые взаимодействия</a:t>
            </a:r>
          </a:p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3. Принцип </a:t>
            </a:r>
            <a:r>
              <a:rPr lang="ru-RU" sz="4000" b="1" dirty="0" err="1" smtClean="0">
                <a:solidFill>
                  <a:srgbClr val="073200"/>
                </a:solidFill>
              </a:rPr>
              <a:t>Олли</a:t>
            </a:r>
            <a:endParaRPr lang="ru-RU" sz="4000" b="1" dirty="0" smtClean="0">
              <a:solidFill>
                <a:srgbClr val="073200"/>
              </a:solidFill>
            </a:endParaRP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для каждого вида существует оптимальный размер группы,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определенный групповым и массовым эффектами</a:t>
            </a:r>
          </a:p>
          <a:p>
            <a:pPr marL="514350" indent="-514350" algn="l"/>
            <a:endParaRPr lang="ru-RU" sz="1600" b="1" dirty="0" smtClean="0">
              <a:solidFill>
                <a:srgbClr val="073200"/>
              </a:solidFill>
            </a:endParaRPr>
          </a:p>
        </p:txBody>
      </p:sp>
      <p:pic>
        <p:nvPicPr>
          <p:cNvPr id="2050" name="Picture 2" descr="H:\Ая\Студенты\norm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500438"/>
            <a:ext cx="7000924" cy="3357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Внутривидовые взаимодействия</a:t>
            </a:r>
          </a:p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4. Дивергенция особей </a:t>
            </a:r>
          </a:p>
          <a:p>
            <a:pPr marL="514350" indent="-514350"/>
            <a:r>
              <a:rPr lang="ru-RU" sz="2400" b="1" dirty="0" smtClean="0">
                <a:solidFill>
                  <a:srgbClr val="073200"/>
                </a:solidFill>
              </a:rPr>
              <a:t>Формирование локальных популяций</a:t>
            </a:r>
          </a:p>
        </p:txBody>
      </p:sp>
      <p:pic>
        <p:nvPicPr>
          <p:cNvPr id="3074" name="Picture 2" descr="H:\Ая\Студенты\evolution_tree_5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3000372"/>
            <a:ext cx="5072098" cy="3695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r>
              <a:rPr lang="ru-RU" sz="6000" b="1" dirty="0" smtClean="0">
                <a:solidFill>
                  <a:srgbClr val="073200"/>
                </a:solidFill>
              </a:rPr>
              <a:t>Биотические факторы</a:t>
            </a:r>
            <a:r>
              <a:rPr lang="ru-RU" b="1" dirty="0" smtClean="0">
                <a:solidFill>
                  <a:srgbClr val="073200"/>
                </a:solidFill>
              </a:rPr>
              <a:t/>
            </a:r>
            <a:br>
              <a:rPr lang="ru-RU" b="1" dirty="0" smtClean="0">
                <a:solidFill>
                  <a:srgbClr val="073200"/>
                </a:solidFill>
              </a:rPr>
            </a:br>
            <a:endParaRPr lang="ru-RU" b="1" dirty="0" smtClean="0">
              <a:solidFill>
                <a:srgbClr val="0732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71546"/>
            <a:ext cx="9144000" cy="5572164"/>
          </a:xfrm>
        </p:spPr>
        <p:txBody>
          <a:bodyPr>
            <a:noAutofit/>
          </a:bodyPr>
          <a:lstStyle/>
          <a:p>
            <a:pPr marL="514350" indent="-514350"/>
            <a:r>
              <a:rPr lang="ru-RU" sz="4400" b="1" dirty="0" smtClean="0">
                <a:solidFill>
                  <a:srgbClr val="073200"/>
                </a:solidFill>
              </a:rPr>
              <a:t>Внутривидовые взаимодействия</a:t>
            </a:r>
          </a:p>
          <a:p>
            <a:pPr marL="514350" indent="-514350" algn="l"/>
            <a:r>
              <a:rPr lang="ru-RU" sz="4000" b="1" dirty="0" smtClean="0">
                <a:solidFill>
                  <a:srgbClr val="073200"/>
                </a:solidFill>
              </a:rPr>
              <a:t>2 формы внутривидовой конкуренции: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Прямая: происходит в результате прямого столкновения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- Косвенная: некоторые особи обладают особенностью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эффективнее, быстрее эксплуатировать ресурсы.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Следствие конкуренции </a:t>
            </a:r>
            <a:r>
              <a:rPr lang="ru-RU" sz="2400" b="1" dirty="0" smtClean="0">
                <a:solidFill>
                  <a:srgbClr val="073200"/>
                </a:solidFill>
              </a:rPr>
              <a:t>– территориальность:  особи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занимают свои кормовые и брачные участки, происходит более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полное, равномерное распределение ресурсов в группе</a:t>
            </a:r>
          </a:p>
          <a:p>
            <a:pPr marL="514350" indent="-514350" algn="l"/>
            <a:r>
              <a:rPr lang="ru-RU" sz="2800" b="1" dirty="0" smtClean="0">
                <a:solidFill>
                  <a:srgbClr val="073200"/>
                </a:solidFill>
              </a:rPr>
              <a:t>Общее правило конкуренции: </a:t>
            </a:r>
            <a:r>
              <a:rPr lang="ru-RU" sz="2400" b="1" dirty="0" smtClean="0">
                <a:solidFill>
                  <a:srgbClr val="073200"/>
                </a:solidFill>
              </a:rPr>
              <a:t>чем ближе потребности, тем</a:t>
            </a:r>
          </a:p>
          <a:p>
            <a:pPr marL="514350" indent="-514350" algn="l"/>
            <a:r>
              <a:rPr lang="ru-RU" sz="2400" b="1" dirty="0" smtClean="0">
                <a:solidFill>
                  <a:srgbClr val="073200"/>
                </a:solidFill>
              </a:rPr>
              <a:t>острее конкуренция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1494</Words>
  <Application>Microsoft Office PowerPoint</Application>
  <PresentationFormat>Экран (4:3)</PresentationFormat>
  <Paragraphs>401</Paragraphs>
  <Slides>50</Slides>
  <Notes>50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Тема Office</vt:lpstr>
      <vt:lpstr>ЭКОЛОГИЯ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Биотические факторы </vt:lpstr>
      <vt:lpstr> Экологическая ниша </vt:lpstr>
      <vt:lpstr> Экологическая ниша </vt:lpstr>
      <vt:lpstr> Экологическая ниша </vt:lpstr>
      <vt:lpstr> Экологическая ниша </vt:lpstr>
      <vt:lpstr> Экологическая ниша </vt:lpstr>
      <vt:lpstr> Экологическая ниша </vt:lpstr>
      <vt:lpstr> Пищевые режимы и специализации   </vt:lpstr>
      <vt:lpstr>  Пищевые режимы и специализации    </vt:lpstr>
      <vt:lpstr>  Пищевые режимы и специализации    </vt:lpstr>
      <vt:lpstr>  Пищевые режимы и специализации    </vt:lpstr>
      <vt:lpstr>  Пищевые режимы и специализации    </vt:lpstr>
      <vt:lpstr>  Пищевые цепи   </vt:lpstr>
      <vt:lpstr>  Пищевые цепи   </vt:lpstr>
      <vt:lpstr>  Пищевые цепи   </vt:lpstr>
      <vt:lpstr>  Пищевые цепи   </vt:lpstr>
      <vt:lpstr>  Пищевые цепи 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</dc:title>
  <dc:creator>rude girl</dc:creator>
  <cp:lastModifiedBy>User</cp:lastModifiedBy>
  <cp:revision>19</cp:revision>
  <dcterms:created xsi:type="dcterms:W3CDTF">2012-02-09T18:29:59Z</dcterms:created>
  <dcterms:modified xsi:type="dcterms:W3CDTF">2017-02-19T14:21:27Z</dcterms:modified>
</cp:coreProperties>
</file>