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2136" y="17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E03B0C-3A45-4DF1-929C-A7BE2F38E05C}" type="datetimeFigureOut">
              <a:rPr lang="en-US"/>
              <a:pPr>
                <a:defRPr/>
              </a:pPr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84BF9D-ED3D-4329-B335-E9049C3AE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5AA1E0-46BF-48F8-AE33-864938AD86BA}" type="datetimeFigureOut">
              <a:rPr lang="en-US"/>
              <a:pPr>
                <a:defRPr/>
              </a:pPr>
              <a:t>12/23/18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EDADBC-1F1A-4F49-8361-5A3A616F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3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1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EDADBC-1F1A-4F49-8361-5A3A616F83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Колонтитул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439738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ru-RU" sz="140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Заголовок</a:t>
            </a:r>
            <a:endParaRPr lang="en-US" altLang="ru-RU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Первый уровень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Пятый уровень</a:t>
            </a:r>
          </a:p>
          <a:p>
            <a:pPr lvl="4"/>
            <a:r>
              <a:rPr lang="ru-RU" altLang="ru-RU"/>
              <a:t>Шестой уровень</a:t>
            </a:r>
            <a:endParaRPr lang="en-US" altLang="ru-RU"/>
          </a:p>
        </p:txBody>
      </p:sp>
      <p:sp>
        <p:nvSpPr>
          <p:cNvPr id="2053" name="TextBox 3"/>
          <p:cNvSpPr txBox="1">
            <a:spLocks noChangeArrowheads="1"/>
          </p:cNvSpPr>
          <p:nvPr userDrawn="1"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054" name="Picture 6" descr="ITMO_logo3_RU.pn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5"/>
          <p:cNvSpPr>
            <a:spLocks noGrp="1"/>
          </p:cNvSpPr>
          <p:nvPr>
            <p:ph type="subTitle" idx="1"/>
          </p:nvPr>
        </p:nvSpPr>
        <p:spPr>
          <a:xfrm>
            <a:off x="1371600" y="6132513"/>
            <a:ext cx="6400800" cy="304800"/>
          </a:xfrm>
        </p:spPr>
        <p:txBody>
          <a:bodyPr/>
          <a:lstStyle/>
          <a:p>
            <a:pPr eaLnBrk="1" hangingPunct="1"/>
            <a:r>
              <a:rPr lang="ru-RU" altLang="ru-RU" dirty="0"/>
              <a:t>Санкт-Петербург</a:t>
            </a:r>
            <a:r>
              <a:rPr lang="en-US" altLang="ru-RU" dirty="0"/>
              <a:t>, 201</a:t>
            </a:r>
            <a:r>
              <a:rPr lang="ru-RU" altLang="ru-RU" dirty="0"/>
              <a:t>8</a:t>
            </a:r>
            <a:endParaRPr lang="en-US" altLang="ru-RU" dirty="0"/>
          </a:p>
        </p:txBody>
      </p:sp>
      <p:sp>
        <p:nvSpPr>
          <p:cNvPr id="16387" name="Title 4"/>
          <p:cNvSpPr>
            <a:spLocks noGrp="1"/>
          </p:cNvSpPr>
          <p:nvPr>
            <p:ph type="title"/>
          </p:nvPr>
        </p:nvSpPr>
        <p:spPr>
          <a:xfrm>
            <a:off x="1371600" y="3902075"/>
            <a:ext cx="6400800" cy="941388"/>
          </a:xfrm>
        </p:spPr>
        <p:txBody>
          <a:bodyPr/>
          <a:lstStyle/>
          <a:p>
            <a:pPr eaLnBrk="1" hangingPunct="1"/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849813"/>
            <a:ext cx="6400800" cy="617537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Группа </a:t>
            </a:r>
            <a:r>
              <a:rPr lang="en-US" sz="2000" u="sng" dirty="0"/>
              <a:t>N3364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/>
              <a:t>Смирнов Максим Григорьевич</a:t>
            </a:r>
            <a:endParaRPr lang="nl-NL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smirnoffmg@gmail.com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3862" y="2464812"/>
            <a:ext cx="6273934" cy="3797986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4777D08-A9C5-DB43-9EEE-044BC1039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3028"/>
              </p:ext>
            </p:extLst>
          </p:nvPr>
        </p:nvGraphicFramePr>
        <p:xfrm>
          <a:off x="336702" y="879311"/>
          <a:ext cx="8470596" cy="44672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0936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Ключевые</a:t>
                      </a:r>
                      <a:r>
                        <a:rPr lang="ru-RU" sz="1800" b="1" baseline="0" dirty="0">
                          <a:solidFill>
                            <a:srgbClr val="002060"/>
                          </a:solidFill>
                        </a:rPr>
                        <a:t> партнеры?</a:t>
                      </a:r>
                    </a:p>
                    <a:p>
                      <a:pPr algn="ctr"/>
                      <a:r>
                        <a:rPr lang="ru-RU" sz="1800" b="1" baseline="0" dirty="0">
                          <a:solidFill>
                            <a:srgbClr val="002060"/>
                          </a:solidFill>
                        </a:rPr>
                        <a:t>Отсутствует потребность.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9062" marR="9906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Ключевые виды деятельности?</a:t>
                      </a:r>
                    </a:p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НИОКР и поддержание платформы.</a:t>
                      </a:r>
                    </a:p>
                  </a:txBody>
                  <a:tcPr marL="99062" marR="99062" marT="45719" marB="45719"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Ценность?</a:t>
                      </a:r>
                    </a:p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Проверенные и редкие резюме.</a:t>
                      </a:r>
                    </a:p>
                  </a:txBody>
                  <a:tcPr marL="99062" marR="99062" marT="45719" marB="45719" anchor="ctr"/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solidFill>
                            <a:srgbClr val="002060"/>
                          </a:solidFill>
                        </a:rPr>
                        <a:t>Взаимо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-отношения с клиентами?</a:t>
                      </a:r>
                    </a:p>
                    <a:p>
                      <a:pPr algn="ctr"/>
                      <a:r>
                        <a:rPr lang="ru-RU" sz="1800" b="1" dirty="0" err="1">
                          <a:solidFill>
                            <a:srgbClr val="002060"/>
                          </a:solidFill>
                        </a:rPr>
                        <a:t>Самообслужи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ru-RU" sz="1800" b="1" dirty="0" err="1">
                          <a:solidFill>
                            <a:srgbClr val="002060"/>
                          </a:solidFill>
                        </a:rPr>
                        <a:t>вание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 marL="99062" marR="99062" marT="45719" marB="4571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Сегменты?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IT- 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и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HR-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компании</a:t>
                      </a:r>
                    </a:p>
                  </a:txBody>
                  <a:tcPr marL="99062" marR="99062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1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Ключевые ресурсы?</a:t>
                      </a:r>
                    </a:p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База данных резюме и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API </a:t>
                      </a:r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для доступа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9062" marR="99062" marT="45719" marB="45719" anchor="ctr"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Каналы</a:t>
                      </a:r>
                      <a:r>
                        <a:rPr lang="ru-RU" sz="1800" b="1" baseline="0" dirty="0">
                          <a:solidFill>
                            <a:srgbClr val="002060"/>
                          </a:solidFill>
                        </a:rPr>
                        <a:t> сбыта?</a:t>
                      </a:r>
                    </a:p>
                    <a:p>
                      <a:pPr algn="ctr"/>
                      <a:r>
                        <a:rPr lang="ru-RU" sz="1800" b="1" baseline="0" dirty="0">
                          <a:solidFill>
                            <a:srgbClr val="002060"/>
                          </a:solidFill>
                        </a:rPr>
                        <a:t>Прямые продажи и конференции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L="99062" marR="99062" marT="45719" marB="45719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902"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Структура издержек?</a:t>
                      </a:r>
                    </a:p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ФОТ, оборудование и амортизация.</a:t>
                      </a:r>
                    </a:p>
                  </a:txBody>
                  <a:tcPr marL="99062" marR="99062" marT="45719" marB="45719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Потоки поступления доходов?</a:t>
                      </a:r>
                    </a:p>
                    <a:p>
                      <a:pPr algn="ctr"/>
                      <a:r>
                        <a:rPr lang="ru-RU" sz="1800" b="1" dirty="0">
                          <a:solidFill>
                            <a:srgbClr val="002060"/>
                          </a:solidFill>
                        </a:rPr>
                        <a:t>Оплата подписки.</a:t>
                      </a:r>
                    </a:p>
                  </a:txBody>
                  <a:tcPr marL="99062" marR="99062" marT="45719" marB="45719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7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3862" y="2464812"/>
            <a:ext cx="6273934" cy="3797986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8" name="Содержимое 6">
            <a:extLst>
              <a:ext uri="{FF2B5EF4-FFF2-40B4-BE49-F238E27FC236}">
                <a16:creationId xmlns:a16="http://schemas.microsoft.com/office/drawing/2014/main" id="{B081C63E-FD56-5547-8BD1-D0BB2FB83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358285"/>
              </p:ext>
            </p:extLst>
          </p:nvPr>
        </p:nvGraphicFramePr>
        <p:xfrm>
          <a:off x="-5310" y="745576"/>
          <a:ext cx="9149308" cy="611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048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№ п</a:t>
                      </a:r>
                      <a:r>
                        <a:rPr lang="en-US" sz="1200" b="1" dirty="0"/>
                        <a:t>/</a:t>
                      </a:r>
                      <a:r>
                        <a:rPr lang="ru-RU" sz="1200" b="1" dirty="0"/>
                        <a:t>п</a:t>
                      </a:r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2060"/>
                          </a:solidFill>
                        </a:rPr>
                        <a:t>ПЛАН ПРИБЫЛЕЙ И УБЫТКОВ</a:t>
                      </a:r>
                    </a:p>
                    <a:p>
                      <a:pPr algn="ctr"/>
                      <a:r>
                        <a:rPr lang="ru-RU" sz="2000" dirty="0"/>
                        <a:t>Наименование показателей</a:t>
                      </a:r>
                    </a:p>
                  </a:txBody>
                  <a:tcPr marL="99060" marR="9906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Расчетный</a:t>
                      </a:r>
                      <a:r>
                        <a:rPr lang="ru-RU" b="1" baseline="0" dirty="0"/>
                        <a:t> период</a:t>
                      </a:r>
                      <a:endParaRPr lang="ru-RU" b="1" dirty="0"/>
                    </a:p>
                  </a:txBody>
                  <a:tcPr marL="99060" marR="9906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2019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2020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2021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1.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Выручка</a:t>
                      </a:r>
                      <a:r>
                        <a:rPr lang="ru-RU" sz="1800" b="1" baseline="0" dirty="0"/>
                        <a:t> от продаж (без НДС и акцизов) (тыс.руб.)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2.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Прямые</a:t>
                      </a:r>
                      <a:r>
                        <a:rPr lang="ru-RU" sz="1800" b="1" baseline="0" dirty="0"/>
                        <a:t> материальные затраты   (без НДС)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3.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З</a:t>
                      </a:r>
                      <a:r>
                        <a:rPr lang="en-US" sz="1800" b="1" dirty="0"/>
                        <a:t>/</a:t>
                      </a:r>
                      <a:r>
                        <a:rPr lang="ru-RU" sz="1800" b="1" dirty="0"/>
                        <a:t>п</a:t>
                      </a:r>
                      <a:r>
                        <a:rPr lang="ru-RU" sz="1800" b="1" baseline="0" dirty="0"/>
                        <a:t> производственного персонала (</a:t>
                      </a:r>
                      <a:r>
                        <a:rPr lang="ru-RU" sz="1800" b="1" baseline="0" dirty="0" err="1"/>
                        <a:t>вкл</a:t>
                      </a:r>
                      <a:r>
                        <a:rPr lang="ru-RU" sz="1800" b="1" baseline="0" dirty="0"/>
                        <a:t>. ЕСН)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4.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A0AB5"/>
                          </a:solidFill>
                        </a:rPr>
                        <a:t>Валовая прибыль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4360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5120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584">
                <a:tc>
                  <a:txBody>
                    <a:bodyPr/>
                    <a:lstStyle/>
                    <a:p>
                      <a:r>
                        <a:rPr lang="ru-RU" sz="1200" b="1" dirty="0"/>
                        <a:t>5.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Постоянные</a:t>
                      </a:r>
                      <a:r>
                        <a:rPr lang="ru-RU" sz="1800" b="1" baseline="0" dirty="0"/>
                        <a:t> (общехозяйственные и прочие) </a:t>
                      </a:r>
                      <a:endParaRPr lang="en-US" sz="1800" b="1" baseline="0" dirty="0"/>
                    </a:p>
                    <a:p>
                      <a:r>
                        <a:rPr lang="ru-RU" sz="1800" b="1" baseline="0" dirty="0"/>
                        <a:t>расходы (без НДС)</a:t>
                      </a: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6.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Постоянные</a:t>
                      </a:r>
                      <a:r>
                        <a:rPr lang="ru-RU" sz="1800" b="1" baseline="0" dirty="0"/>
                        <a:t> расходы на </a:t>
                      </a:r>
                      <a:r>
                        <a:rPr lang="ru-RU" sz="1800" b="1" baseline="0" dirty="0" err="1"/>
                        <a:t>з</a:t>
                      </a:r>
                      <a:r>
                        <a:rPr lang="en-US" sz="1800" b="1" baseline="0" dirty="0"/>
                        <a:t>/</a:t>
                      </a:r>
                      <a:r>
                        <a:rPr lang="ru-RU" sz="1800" b="1" baseline="0" dirty="0"/>
                        <a:t>п АУП (</a:t>
                      </a:r>
                      <a:r>
                        <a:rPr lang="ru-RU" sz="1800" b="1" baseline="0" dirty="0" err="1"/>
                        <a:t>вкл</a:t>
                      </a:r>
                      <a:r>
                        <a:rPr lang="ru-RU" sz="1800" b="1" baseline="0" dirty="0"/>
                        <a:t>. ЕСН 30%)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7.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Амортизационные</a:t>
                      </a:r>
                      <a:r>
                        <a:rPr lang="ru-RU" sz="1800" b="1" baseline="0" dirty="0"/>
                        <a:t> отчисления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158.4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172.8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8.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A0AB5"/>
                          </a:solidFill>
                        </a:rPr>
                        <a:t>Операционная</a:t>
                      </a:r>
                      <a:r>
                        <a:rPr lang="ru-RU" sz="1800" b="1" baseline="0" dirty="0">
                          <a:solidFill>
                            <a:srgbClr val="FA0AB5"/>
                          </a:solidFill>
                        </a:rPr>
                        <a:t> прибыль</a:t>
                      </a:r>
                      <a:r>
                        <a:rPr lang="en-US" sz="1800" b="1" baseline="0" dirty="0">
                          <a:solidFill>
                            <a:srgbClr val="FA0AB5"/>
                          </a:solidFill>
                        </a:rPr>
                        <a:t>/</a:t>
                      </a:r>
                      <a:r>
                        <a:rPr lang="ru-RU" sz="1800" b="1" baseline="0" dirty="0">
                          <a:solidFill>
                            <a:srgbClr val="FA0AB5"/>
                          </a:solidFill>
                        </a:rPr>
                        <a:t>убыток</a:t>
                      </a:r>
                      <a:endParaRPr lang="ru-RU" sz="1800" b="1" dirty="0">
                        <a:solidFill>
                          <a:srgbClr val="FA0AB5"/>
                        </a:solidFill>
                      </a:endParaRP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2761.6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3507.2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9.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  <a:r>
                        <a:rPr lang="ru-RU" sz="1800" b="1" baseline="0" dirty="0"/>
                        <a:t> прочие доходы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10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  <a:r>
                        <a:rPr lang="ru-RU" sz="1800" b="1" baseline="0" dirty="0"/>
                        <a:t> прочие расходы </a:t>
                      </a:r>
                      <a:endParaRPr lang="ru-RU" sz="1800" b="1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11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FA0AB5"/>
                          </a:solidFill>
                        </a:rPr>
                        <a:t>Прибыл</a:t>
                      </a:r>
                      <a:r>
                        <a:rPr lang="ru-RU" sz="1800" b="1" baseline="0" dirty="0">
                          <a:solidFill>
                            <a:srgbClr val="FA0AB5"/>
                          </a:solidFill>
                        </a:rPr>
                        <a:t>ь до налогообложения</a:t>
                      </a:r>
                      <a:endParaRPr lang="ru-RU" sz="1800" b="1" dirty="0">
                        <a:solidFill>
                          <a:srgbClr val="FA0AB5"/>
                        </a:solidFill>
                      </a:endParaRP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1441.6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2067.2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12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Налог на прибыль  (6%  от дохода)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48.96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86.496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124.032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048">
                <a:tc>
                  <a:txBody>
                    <a:bodyPr/>
                    <a:lstStyle/>
                    <a:p>
                      <a:r>
                        <a:rPr lang="ru-RU" sz="1200" b="1" dirty="0"/>
                        <a:t>13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A0AB5"/>
                          </a:solidFill>
                        </a:rPr>
                        <a:t>Чистая прибыль  (</a:t>
                      </a:r>
                      <a:r>
                        <a:rPr lang="ru-RU" b="1" dirty="0" err="1">
                          <a:solidFill>
                            <a:srgbClr val="FA0AB5"/>
                          </a:solidFill>
                        </a:rPr>
                        <a:t>тыс.руб</a:t>
                      </a:r>
                      <a:r>
                        <a:rPr lang="ru-RU" b="1" dirty="0">
                          <a:solidFill>
                            <a:srgbClr val="FA0AB5"/>
                          </a:solidFill>
                        </a:rPr>
                        <a:t>.)</a:t>
                      </a:r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767.04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1355.104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1943.168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3862" y="2464812"/>
            <a:ext cx="6273934" cy="3797986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Содержимое 6">
            <a:extLst>
              <a:ext uri="{FF2B5EF4-FFF2-40B4-BE49-F238E27FC236}">
                <a16:creationId xmlns:a16="http://schemas.microsoft.com/office/drawing/2014/main" id="{861CB81E-F7D1-C447-97ED-217795B08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572981"/>
              </p:ext>
            </p:extLst>
          </p:nvPr>
        </p:nvGraphicFramePr>
        <p:xfrm>
          <a:off x="0" y="829000"/>
          <a:ext cx="9143999" cy="600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24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№ п</a:t>
                      </a:r>
                      <a:r>
                        <a:rPr lang="en-US" sz="1200" b="1" dirty="0"/>
                        <a:t>/</a:t>
                      </a:r>
                      <a:r>
                        <a:rPr lang="ru-RU" sz="1200" b="1" dirty="0"/>
                        <a:t>п</a:t>
                      </a:r>
                    </a:p>
                  </a:txBody>
                  <a:tcPr marL="99060" marR="99060" marT="45726" marB="4572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2060"/>
                          </a:solidFill>
                        </a:rPr>
                        <a:t>ПЛАН ПРИБЫЛЕЙ И УБЫТКОВ</a:t>
                      </a:r>
                    </a:p>
                    <a:p>
                      <a:pPr algn="ctr"/>
                      <a:r>
                        <a:rPr lang="ru-RU" sz="2000" dirty="0"/>
                        <a:t>Наименование показателей</a:t>
                      </a:r>
                    </a:p>
                  </a:txBody>
                  <a:tcPr marL="99060" marR="99060" marT="45726" marB="45726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Расчетный</a:t>
                      </a:r>
                      <a:r>
                        <a:rPr lang="ru-RU" sz="1800" b="1" baseline="0" dirty="0"/>
                        <a:t> период</a:t>
                      </a:r>
                      <a:endParaRPr lang="ru-RU" sz="1800" b="1" dirty="0"/>
                    </a:p>
                  </a:txBody>
                  <a:tcPr marL="99060" marR="99060" marT="45726" marB="45726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5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2019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2020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2021</a:t>
                      </a:r>
                    </a:p>
                  </a:txBody>
                  <a:tcPr marL="99060" marR="99060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365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1.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r>
                        <a:rPr lang="ru-RU" altLang="ru-RU" sz="1800" b="1" dirty="0"/>
                        <a:t>Выручка от продажи товаров, работ, услуг (тыс. руб.)</a:t>
                      </a:r>
                      <a:r>
                        <a:rPr lang="ru-RU" sz="1800" b="1" baseline="0" dirty="0"/>
                        <a:t> (тыс.руб.)</a:t>
                      </a:r>
                      <a:endParaRPr lang="ru-RU" sz="1800" b="1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6000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7000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8000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2.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r>
                        <a:rPr lang="ru-RU" altLang="ru-RU" sz="1800" b="1" dirty="0"/>
                        <a:t>Общие</a:t>
                      </a:r>
                      <a:r>
                        <a:rPr lang="ru-RU" altLang="ru-RU" sz="1800" b="1" baseline="0" dirty="0"/>
                        <a:t> р</a:t>
                      </a:r>
                      <a:r>
                        <a:rPr lang="ru-RU" altLang="ru-RU" sz="1800" b="1" dirty="0"/>
                        <a:t>асходы на</a:t>
                      </a:r>
                      <a:r>
                        <a:rPr lang="ru-RU" altLang="ru-RU" sz="1800" b="1" baseline="0" dirty="0"/>
                        <a:t> выпуск продукции </a:t>
                      </a:r>
                      <a:endParaRPr lang="ru-RU" sz="1800" b="1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3984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4238</a:t>
                      </a:r>
                      <a:r>
                        <a:rPr lang="en-US" sz="1800" dirty="0"/>
                        <a:t>.</a:t>
                      </a:r>
                      <a:r>
                        <a:rPr lang="ru-RU" sz="1800" dirty="0"/>
                        <a:t>4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4492</a:t>
                      </a:r>
                      <a:r>
                        <a:rPr lang="en-US" sz="1800" dirty="0"/>
                        <a:t>.</a:t>
                      </a:r>
                      <a:r>
                        <a:rPr lang="ru-RU" sz="1800" dirty="0"/>
                        <a:t>8</a:t>
                      </a:r>
                    </a:p>
                  </a:txBody>
                  <a:tcPr marL="99060" marR="99060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365">
                <a:tc>
                  <a:txBody>
                    <a:bodyPr/>
                    <a:lstStyle/>
                    <a:p>
                      <a:r>
                        <a:rPr lang="ru-RU" sz="1200" b="1" i="0" dirty="0"/>
                        <a:t>3.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r>
                        <a:rPr lang="ru-RU" altLang="ru-RU" sz="1800" b="1" dirty="0"/>
                        <a:t>Прибыль от продаж (операционная прибыль)</a:t>
                      </a:r>
                      <a:endParaRPr lang="en-US" altLang="ru-RU" sz="1800" b="1" dirty="0"/>
                    </a:p>
                    <a:p>
                      <a:r>
                        <a:rPr lang="ru-RU" altLang="ru-RU" sz="1800" b="1" dirty="0"/>
                        <a:t>(тыс. руб.)</a:t>
                      </a:r>
                      <a:r>
                        <a:rPr lang="en-US" altLang="ru-RU" sz="1800" b="1" dirty="0"/>
                        <a:t>,</a:t>
                      </a:r>
                      <a:r>
                        <a:rPr lang="en-US" altLang="ru-RU" sz="1800" b="1" baseline="0" dirty="0"/>
                        <a:t> </a:t>
                      </a:r>
                      <a:r>
                        <a:rPr lang="ru-RU" altLang="ru-RU" sz="1800" b="1" baseline="0" dirty="0" err="1"/>
                        <a:t>Ппр</a:t>
                      </a:r>
                      <a:endParaRPr lang="ru-RU" sz="1800" b="1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2761.6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3507.2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r>
                        <a:rPr lang="ru-RU" sz="1200" b="1" dirty="0"/>
                        <a:t>4.</a:t>
                      </a:r>
                    </a:p>
                  </a:txBody>
                  <a:tcPr marL="99060" marR="99060" marT="45726" marB="45726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800" b="1" dirty="0"/>
                        <a:t>Налог </a:t>
                      </a:r>
                      <a:r>
                        <a:rPr lang="ru-RU" altLang="ru-RU" sz="1800" b="1"/>
                        <a:t>на прибыль </a:t>
                      </a:r>
                      <a:r>
                        <a:rPr lang="en-US" altLang="ru-RU" sz="1800" b="1" dirty="0"/>
                        <a:t>(</a:t>
                      </a:r>
                      <a:r>
                        <a:rPr lang="ru-RU" altLang="ru-RU" sz="1800" b="1" dirty="0"/>
                        <a:t>6% от дохода) (тыс. руб.)</a:t>
                      </a:r>
                      <a:endParaRPr lang="ru-RU" sz="1800" b="1" dirty="0">
                        <a:solidFill>
                          <a:srgbClr val="FA0AB5"/>
                        </a:solidFill>
                      </a:endParaRPr>
                    </a:p>
                  </a:txBody>
                  <a:tcPr marL="99060" marR="99060" marT="45726" marB="45726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86.496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124.032</a:t>
                      </a:r>
                      <a:endParaRPr lang="ru-RU" dirty="0"/>
                    </a:p>
                  </a:txBody>
                  <a:tcPr marL="99060" marR="9906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3365">
                <a:tc>
                  <a:txBody>
                    <a:bodyPr/>
                    <a:lstStyle/>
                    <a:p>
                      <a:r>
                        <a:rPr lang="ru-RU" sz="1200" b="1" dirty="0"/>
                        <a:t>5.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b="1" dirty="0"/>
                        <a:t>Чистая прибыль отчетного периода (тыс. руб.)</a:t>
                      </a:r>
                      <a:endParaRPr lang="en-US" altLang="ru-RU" sz="18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Profit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%</a:t>
                      </a:r>
                      <a:endParaRPr lang="ru-RU" sz="1800" b="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767.04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1355.104</a:t>
                      </a:r>
                      <a:endParaRPr lang="ru-RU" dirty="0"/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1943.168</a:t>
                      </a:r>
                      <a:endParaRPr lang="ru-RU" dirty="0"/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3365">
                <a:tc>
                  <a:txBody>
                    <a:bodyPr/>
                    <a:lstStyle/>
                    <a:p>
                      <a:r>
                        <a:rPr lang="ru-RU" sz="1200" b="1" dirty="0"/>
                        <a:t>6.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1800" b="1" dirty="0"/>
                        <a:t>Рентабельность чистой прибыли, %</a:t>
                      </a:r>
                      <a:r>
                        <a:rPr lang="en-US" altLang="ru-RU" sz="1800" b="0" dirty="0"/>
                        <a:t> (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Чистая прибыль / Выручка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100%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12.7%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19.3%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24.2%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4739">
                <a:tc>
                  <a:txBody>
                    <a:bodyPr/>
                    <a:lstStyle/>
                    <a:p>
                      <a:r>
                        <a:rPr lang="ru-RU" sz="1200" b="1" dirty="0"/>
                        <a:t>7.</a:t>
                      </a:r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r>
                        <a:rPr lang="ru-RU" altLang="ru-RU" sz="1800" b="1" dirty="0"/>
                        <a:t>Рентабельность продукции, % </a:t>
                      </a:r>
                      <a:r>
                        <a:rPr lang="en-US" altLang="ru-RU" sz="1800" b="0" dirty="0"/>
                        <a:t>(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Прибыль от продаж / Общие расходы на выпуск продукции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100%</a:t>
                      </a:r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altLang="ru-RU" sz="1800" b="1" dirty="0"/>
                        <a:t>	</a:t>
                      </a:r>
                      <a:endParaRPr lang="ru-RU" sz="1800" b="1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67.5%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65.1%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78.06%</a:t>
                      </a:r>
                      <a:endParaRPr lang="ru-RU" sz="1800" dirty="0"/>
                    </a:p>
                  </a:txBody>
                  <a:tcPr marL="99060" marR="99060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76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79700"/>
            <a:ext cx="8229600" cy="828675"/>
          </a:xfrm>
        </p:spPr>
        <p:txBody>
          <a:bodyPr/>
          <a:lstStyle/>
          <a:p>
            <a:pPr eaLnBrk="1" hangingPunct="1"/>
            <a:r>
              <a:rPr lang="ru-RU" altLang="ru-RU"/>
              <a:t>Спасибо за внимание</a:t>
            </a:r>
            <a:r>
              <a:rPr lang="en-US" altLang="ru-RU"/>
              <a:t>!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3716338"/>
            <a:ext cx="8229600" cy="792162"/>
          </a:xfrm>
        </p:spPr>
        <p:txBody>
          <a:bodyPr/>
          <a:lstStyle/>
          <a:p>
            <a:pPr eaLnBrk="1" hangingPunct="1"/>
            <a:r>
              <a:rPr lang="pl-PL" altLang="ru-RU" dirty="0" err="1"/>
              <a:t>smirnoffmg@gmail.com</a:t>
            </a:r>
            <a:endParaRPr lang="en-US" altLang="ru-RU" dirty="0"/>
          </a:p>
        </p:txBody>
      </p:sp>
      <p:sp>
        <p:nvSpPr>
          <p:cNvPr id="22532" name="Subtitle 5"/>
          <p:cNvSpPr txBox="1">
            <a:spLocks/>
          </p:cNvSpPr>
          <p:nvPr/>
        </p:nvSpPr>
        <p:spPr bwMode="auto">
          <a:xfrm>
            <a:off x="1371600" y="61325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SzPct val="100000"/>
            </a:pPr>
            <a:r>
              <a:rPr lang="ru-RU" altLang="ru-RU" sz="1200" dirty="0">
                <a:solidFill>
                  <a:schemeClr val="bg1"/>
                </a:solidFill>
                <a:latin typeface="Calibri" pitchFamily="34" charset="0"/>
              </a:rPr>
              <a:t>Санкт-Петербург</a:t>
            </a:r>
            <a:r>
              <a:rPr lang="en-US" altLang="ru-RU" sz="1200" dirty="0">
                <a:solidFill>
                  <a:schemeClr val="bg1"/>
                </a:solidFill>
                <a:latin typeface="Calibri" pitchFamily="34" charset="0"/>
              </a:rPr>
              <a:t>, 201</a:t>
            </a:r>
            <a:r>
              <a:rPr lang="ru-RU" altLang="ru-RU" sz="120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en-US" altLang="ru-RU" sz="120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/>
          <a:lstStyle/>
          <a:p>
            <a:pPr algn="ctr" eaLnBrk="1" hangingPunct="1"/>
            <a:r>
              <a:rPr lang="ru-RU" altLang="ru-RU" dirty="0"/>
              <a:t>ПРОБЛЕМА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Резюме врут</a:t>
            </a:r>
          </a:p>
          <a:p>
            <a:r>
              <a:rPr lang="ru-RU" dirty="0"/>
              <a:t>Найти человека просто, сложно проверить его слова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/>
          <a:lstStyle/>
          <a:p>
            <a:pPr algn="ctr" eaLnBrk="1" hangingPunct="1"/>
            <a:r>
              <a:rPr lang="ru-RU" altLang="ru-RU" dirty="0"/>
              <a:t>РЕШЕНИЕ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893696" y="2328177"/>
            <a:ext cx="6273934" cy="3797986"/>
          </a:xfrm>
        </p:spPr>
        <p:txBody>
          <a:bodyPr/>
          <a:lstStyle/>
          <a:p>
            <a:r>
              <a:rPr lang="ru-RU" dirty="0"/>
              <a:t>Принимать кандидатов не на основе резюме, а на основе подтверждённых навыков</a:t>
            </a:r>
          </a:p>
          <a:p>
            <a:r>
              <a:rPr lang="ru-RU" dirty="0"/>
              <a:t>Пополнять базу кандидатов, классифицируя их по навыкам и опыту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dirty="0"/>
              <a:t>ПРЕДЛАГАЕМЫЙ ПРОДУКТ </a:t>
            </a:r>
            <a:r>
              <a:rPr lang="en-US" altLang="ru-RU" dirty="0"/>
              <a:t>/</a:t>
            </a:r>
            <a:r>
              <a:rPr lang="ru-RU" altLang="ru-RU" dirty="0"/>
              <a:t>УСЛУГА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424206" y="2063750"/>
            <a:ext cx="6273934" cy="3797986"/>
          </a:xfrm>
        </p:spPr>
        <p:txBody>
          <a:bodyPr/>
          <a:lstStyle/>
          <a:p>
            <a:r>
              <a:rPr lang="ru-RU" dirty="0"/>
              <a:t>Онлайн-сервис для подбора </a:t>
            </a:r>
            <a:r>
              <a:rPr lang="en-US" dirty="0"/>
              <a:t>IT </a:t>
            </a:r>
            <a:r>
              <a:rPr lang="ru-RU" dirty="0"/>
              <a:t>специалистов на основании автоматически </a:t>
            </a:r>
            <a:r>
              <a:rPr lang="ru-RU"/>
              <a:t>сформированных профилей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dirty="0"/>
              <a:t>ТЕМПЫ РОСТА РЫНКА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pic>
        <p:nvPicPr>
          <p:cNvPr id="6" name="Рисунок 2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512AF413-1591-D441-89ED-401B8B684C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92" y="2221405"/>
            <a:ext cx="6632951" cy="305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dirty="0"/>
              <a:t>РАСПРЕДЕЛЕНИЕ ПО ОТРАСЛЯМ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pic>
        <p:nvPicPr>
          <p:cNvPr id="7" name="Рисунок 2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73365DC0-28A7-2A48-A256-64BF16C404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89" y="1927115"/>
            <a:ext cx="6273800" cy="34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8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dirty="0"/>
              <a:t>ОСОБЕННОСТИ РАЗВИТИЯ РЫНКА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3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EB3D6E04-7EB3-4344-85D8-460E5DF4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" y="2393867"/>
            <a:ext cx="8686800" cy="25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dirty="0"/>
              <a:t>РЫНОК И КЛЮЧЕВЫЕ ИГРОКИ</a:t>
            </a:r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3862" y="2464812"/>
            <a:ext cx="6273934" cy="3797986"/>
          </a:xfrm>
        </p:spPr>
        <p:txBody>
          <a:bodyPr/>
          <a:lstStyle/>
          <a:p>
            <a:r>
              <a:rPr lang="en-US" altLang="ru-RU" dirty="0"/>
              <a:t>Amazing hiring (</a:t>
            </a:r>
            <a:r>
              <a:rPr lang="ru-RU" altLang="ru-RU" dirty="0"/>
              <a:t>русские)</a:t>
            </a:r>
          </a:p>
          <a:p>
            <a:r>
              <a:rPr lang="en-US" altLang="ru-RU" dirty="0"/>
              <a:t>Gild (</a:t>
            </a:r>
            <a:r>
              <a:rPr lang="ru-RU" altLang="ru-RU" dirty="0"/>
              <a:t>умер)</a:t>
            </a:r>
          </a:p>
          <a:p>
            <a:r>
              <a:rPr lang="en-US" altLang="ru-RU" dirty="0" err="1"/>
              <a:t>Talentbin</a:t>
            </a:r>
            <a:r>
              <a:rPr lang="en-US" altLang="ru-RU" dirty="0"/>
              <a:t> (</a:t>
            </a:r>
            <a:r>
              <a:rPr lang="ru-RU" altLang="ru-RU" dirty="0"/>
              <a:t>первые)</a:t>
            </a:r>
          </a:p>
          <a:p>
            <a:r>
              <a:rPr lang="en-US" altLang="ru-RU" dirty="0" err="1"/>
              <a:t>Sourced.tech</a:t>
            </a:r>
            <a:r>
              <a:rPr lang="en-US" altLang="ru-RU" dirty="0"/>
              <a:t> (</a:t>
            </a:r>
            <a:r>
              <a:rPr lang="ru-RU" altLang="ru-RU" dirty="0"/>
              <a:t>крутые)</a:t>
            </a:r>
          </a:p>
          <a:p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0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03489" y="1236663"/>
            <a:ext cx="6273800" cy="827087"/>
          </a:xfrm>
        </p:spPr>
        <p:txBody>
          <a:bodyPr>
            <a:normAutofit/>
          </a:bodyPr>
          <a:lstStyle/>
          <a:p>
            <a:pPr algn="ctr" eaLnBrk="1" hangingPunct="1"/>
            <a:endParaRPr lang="en-US" altLang="ru-RU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Profiscope</a:t>
            </a:r>
            <a:endParaRPr lang="en-US" alt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E714E-6B93-9F49-AB42-FF193CA21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3862" y="2464812"/>
            <a:ext cx="6273934" cy="3797986"/>
          </a:xfrm>
        </p:spPr>
        <p:txBody>
          <a:bodyPr/>
          <a:lstStyle/>
          <a:p>
            <a:pPr marL="0" indent="0">
              <a:buNone/>
            </a:pPr>
            <a:endParaRPr lang="ru-RU" alt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2" descr="Изображение выглядит как внутренний, стена, монитор&#10;&#10;&#10;&#10;Описание создано автоматически">
            <a:extLst>
              <a:ext uri="{FF2B5EF4-FFF2-40B4-BE49-F238E27FC236}">
                <a16:creationId xmlns:a16="http://schemas.microsoft.com/office/drawing/2014/main" id="{3C2EC25E-3D2F-0C49-9FD9-FD8DF614B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1" y="1361389"/>
            <a:ext cx="8401158" cy="52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652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529</Words>
  <Application>Microsoft Macintosh PowerPoint</Application>
  <PresentationFormat>Экран (4:3)</PresentationFormat>
  <Paragraphs>189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Cover</vt:lpstr>
      <vt:lpstr>1_Cover</vt:lpstr>
      <vt:lpstr>Profiscope</vt:lpstr>
      <vt:lpstr>ПРОБЛЕМА</vt:lpstr>
      <vt:lpstr>РЕШЕНИЕ</vt:lpstr>
      <vt:lpstr>ПРЕДЛАГАЕМЫЙ ПРОДУКТ /УСЛУГА</vt:lpstr>
      <vt:lpstr>ТЕМПЫ РОСТА РЫНКА</vt:lpstr>
      <vt:lpstr>РАСПРЕДЕЛЕНИЕ ПО ОТРАСЛЯМ</vt:lpstr>
      <vt:lpstr>ОСОБЕННОСТИ РАЗВИТИЯ РЫНКА</vt:lpstr>
      <vt:lpstr>РЫНОК И КЛЮЧЕВЫЕ ИГРОКИ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59</cp:revision>
  <dcterms:created xsi:type="dcterms:W3CDTF">2014-06-27T12:30:22Z</dcterms:created>
  <dcterms:modified xsi:type="dcterms:W3CDTF">2018-12-23T11:20:05Z</dcterms:modified>
</cp:coreProperties>
</file>