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24"/>
  </p:notesMasterIdLst>
  <p:handoutMasterIdLst>
    <p:handoutMasterId r:id="rId25"/>
  </p:handoutMasterIdLst>
  <p:sldIdLst>
    <p:sldId id="265" r:id="rId3"/>
    <p:sldId id="267" r:id="rId4"/>
    <p:sldId id="268" r:id="rId5"/>
    <p:sldId id="269" r:id="rId6"/>
    <p:sldId id="266" r:id="rId7"/>
    <p:sldId id="271" r:id="rId8"/>
    <p:sldId id="276" r:id="rId9"/>
    <p:sldId id="275" r:id="rId10"/>
    <p:sldId id="272" r:id="rId11"/>
    <p:sldId id="273" r:id="rId12"/>
    <p:sldId id="274" r:id="rId13"/>
    <p:sldId id="277" r:id="rId14"/>
    <p:sldId id="278" r:id="rId15"/>
    <p:sldId id="281" r:id="rId16"/>
    <p:sldId id="282" r:id="rId17"/>
    <p:sldId id="283" r:id="rId18"/>
    <p:sldId id="284" r:id="rId19"/>
    <p:sldId id="285" r:id="rId20"/>
    <p:sldId id="279" r:id="rId21"/>
    <p:sldId id="280" r:id="rId22"/>
    <p:sldId id="263" r:id="rId2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74" autoAdjust="0"/>
  </p:normalViewPr>
  <p:slideViewPr>
    <p:cSldViewPr snapToGrid="0" snapToObjects="1">
      <p:cViewPr varScale="1">
        <p:scale>
          <a:sx n="124" d="100"/>
          <a:sy n="124" d="100"/>
        </p:scale>
        <p:origin x="632" y="168"/>
      </p:cViewPr>
      <p:guideLst>
        <p:guide orient="horz" pos="2148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EE03B0C-3A45-4DF1-929C-A7BE2F38E05C}" type="datetimeFigureOut">
              <a:rPr lang="en-US"/>
              <a:pPr>
                <a:defRPr/>
              </a:pPr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B84BF9D-ED3D-4329-B335-E9049C3AE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35AA1E0-46BF-48F8-AE33-864938AD86BA}" type="datetimeFigureOut">
              <a:rPr lang="en-US"/>
              <a:pPr>
                <a:defRPr/>
              </a:pPr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5EDADBC-1F1A-4F49-8361-5A3A616F83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 userDrawn="1"/>
        </p:nvSpPr>
        <p:spPr bwMode="auto">
          <a:xfrm>
            <a:off x="5099050" y="6540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 userDrawn="1"/>
        </p:nvSpPr>
        <p:spPr bwMode="auto">
          <a:xfrm>
            <a:off x="5910263" y="569913"/>
            <a:ext cx="185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76463" y="1885950"/>
            <a:ext cx="4791075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23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099050" y="6540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 userDrawn="1"/>
        </p:nvSpPr>
        <p:spPr bwMode="auto">
          <a:xfrm>
            <a:off x="5910263" y="569913"/>
            <a:ext cx="185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8" name="Picture 1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27300" y="1277938"/>
            <a:ext cx="4089400" cy="169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TMO_logo2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350"/>
            <a:ext cx="360045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1236509"/>
            <a:ext cx="2713244" cy="2192491"/>
          </a:xfrm>
        </p:spPr>
        <p:txBody>
          <a:bodyPr anchor="t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86100" y="763588"/>
            <a:ext cx="2971800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слоган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International Students and Scholars Rock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26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International Students and Scholars Rock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36663"/>
            <a:ext cx="822960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Заголовок</a:t>
            </a:r>
            <a:endParaRPr lang="en-US" altLang="ru-RU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0600"/>
            <a:ext cx="8229600" cy="386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Первый уровень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Пятый уровень</a:t>
            </a:r>
          </a:p>
          <a:p>
            <a:pPr lvl="4"/>
            <a:r>
              <a:rPr lang="ru-RU" altLang="ru-RU"/>
              <a:t>Шестой уровень</a:t>
            </a:r>
            <a:endParaRPr lang="en-US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663" y="439738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International Students and Scholars Rock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792163"/>
          </a:xfrm>
          <a:prstGeom prst="rect">
            <a:avLst/>
          </a:prstGeom>
          <a:solidFill>
            <a:srgbClr val="0230A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ru-RU" sz="140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36663"/>
            <a:ext cx="822960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Заголовок</a:t>
            </a:r>
            <a:endParaRPr lang="en-US" altLang="ru-RU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0600"/>
            <a:ext cx="8229600" cy="386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Первый уровень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Пятый уровень</a:t>
            </a:r>
          </a:p>
          <a:p>
            <a:pPr lvl="4"/>
            <a:r>
              <a:rPr lang="ru-RU" altLang="ru-RU"/>
              <a:t>Шестой уровень</a:t>
            </a:r>
            <a:endParaRPr lang="en-US" altLang="ru-RU"/>
          </a:p>
        </p:txBody>
      </p:sp>
      <p:sp>
        <p:nvSpPr>
          <p:cNvPr id="2053" name="TextBox 3"/>
          <p:cNvSpPr txBox="1">
            <a:spLocks noChangeArrowheads="1"/>
          </p:cNvSpPr>
          <p:nvPr userDrawn="1"/>
        </p:nvSpPr>
        <p:spPr bwMode="auto">
          <a:xfrm>
            <a:off x="-865188" y="55118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2054" name="Picture 6" descr="ITMO_logo3_RU.png"/>
          <p:cNvPicPr>
            <a:picLocks noChangeAspect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36306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5"/>
          <p:cNvSpPr>
            <a:spLocks noGrp="1"/>
          </p:cNvSpPr>
          <p:nvPr>
            <p:ph type="subTitle" idx="1"/>
          </p:nvPr>
        </p:nvSpPr>
        <p:spPr>
          <a:xfrm>
            <a:off x="1371600" y="6132513"/>
            <a:ext cx="6400800" cy="304800"/>
          </a:xfrm>
        </p:spPr>
        <p:txBody>
          <a:bodyPr/>
          <a:lstStyle/>
          <a:p>
            <a:pPr eaLnBrk="1" hangingPunct="1"/>
            <a:r>
              <a:rPr lang="ru-RU" altLang="ru-RU" dirty="0"/>
              <a:t>Санкт-Петербург</a:t>
            </a:r>
            <a:r>
              <a:rPr lang="en-US" altLang="ru-RU" dirty="0"/>
              <a:t>, 2018</a:t>
            </a:r>
          </a:p>
        </p:txBody>
      </p:sp>
      <p:sp>
        <p:nvSpPr>
          <p:cNvPr id="16387" name="Title 4"/>
          <p:cNvSpPr>
            <a:spLocks noGrp="1"/>
          </p:cNvSpPr>
          <p:nvPr>
            <p:ph type="title"/>
          </p:nvPr>
        </p:nvSpPr>
        <p:spPr>
          <a:xfrm>
            <a:off x="1371600" y="3902075"/>
            <a:ext cx="6400800" cy="941388"/>
          </a:xfrm>
        </p:spPr>
        <p:txBody>
          <a:bodyPr/>
          <a:lstStyle/>
          <a:p>
            <a:pPr eaLnBrk="1" hangingPunct="1"/>
            <a:r>
              <a:rPr lang="ru-RU" altLang="ru-RU" dirty="0"/>
              <a:t>Концепция электронного офиса</a:t>
            </a:r>
            <a:endParaRPr lang="en-US" alt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4849813"/>
            <a:ext cx="6400800" cy="617537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000" dirty="0"/>
              <a:t>Смирнов М.Г.</a:t>
            </a:r>
            <a:endParaRPr lang="nl-NL" sz="2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Группа </a:t>
            </a:r>
            <a:r>
              <a:rPr lang="en-US" dirty="0"/>
              <a:t>N3364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-2301867" y="-3883749"/>
            <a:ext cx="7548563" cy="7548563"/>
          </a:xfrm>
          <a:prstGeom prst="ellipse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435" name="Title 3"/>
          <p:cNvSpPr>
            <a:spLocks noGrp="1"/>
          </p:cNvSpPr>
          <p:nvPr>
            <p:ph type="title"/>
          </p:nvPr>
        </p:nvSpPr>
        <p:spPr>
          <a:xfrm>
            <a:off x="742950" y="1236663"/>
            <a:ext cx="3037940" cy="2192337"/>
          </a:xfrm>
        </p:spPr>
        <p:txBody>
          <a:bodyPr/>
          <a:lstStyle/>
          <a:p>
            <a:pPr eaLnBrk="1" hangingPunct="1"/>
            <a:r>
              <a:rPr lang="ru-RU" altLang="ru-RU" dirty="0"/>
              <a:t>Внешний документооборот</a:t>
            </a:r>
            <a:endParaRPr lang="en-US" altLang="ru-RU" dirty="0"/>
          </a:p>
        </p:txBody>
      </p:sp>
      <p:pic>
        <p:nvPicPr>
          <p:cNvPr id="18436" name="Picture 10" descr="ITMO_logo3.png"/>
          <p:cNvPicPr>
            <a:picLocks noChangeAspect="1"/>
          </p:cNvPicPr>
          <p:nvPr/>
        </p:nvPicPr>
        <p:blipFill>
          <a:blip r:embed="rId2"/>
          <a:srcRect r="3722"/>
          <a:stretch>
            <a:fillRect/>
          </a:stretch>
        </p:blipFill>
        <p:spPr bwMode="auto">
          <a:xfrm>
            <a:off x="0" y="3175"/>
            <a:ext cx="33274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9" descr="слоган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6417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36663"/>
            <a:ext cx="6273800" cy="827087"/>
          </a:xfrm>
        </p:spPr>
        <p:txBody>
          <a:bodyPr/>
          <a:lstStyle/>
          <a:p>
            <a:pPr eaLnBrk="1" hangingPunct="1"/>
            <a:r>
              <a:rPr lang="ru-RU" altLang="ru-RU" dirty="0"/>
              <a:t>Что хотим получить?</a:t>
            </a:r>
            <a:endParaRPr lang="en-US" altLang="ru-RU" dirty="0"/>
          </a:p>
        </p:txBody>
      </p:sp>
      <p:sp>
        <p:nvSpPr>
          <p:cNvPr id="1945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863"/>
            <a:ext cx="6273800" cy="3797300"/>
          </a:xfrm>
        </p:spPr>
        <p:txBody>
          <a:bodyPr/>
          <a:lstStyle/>
          <a:p>
            <a:r>
              <a:rPr lang="ru-RU" dirty="0"/>
              <a:t>Контроль состояния исходящих документов</a:t>
            </a:r>
          </a:p>
          <a:p>
            <a:pPr eaLnBrk="1" hangingPunct="1"/>
            <a:endParaRPr lang="ru-RU" altLang="ru-RU" dirty="0"/>
          </a:p>
          <a:p>
            <a:pPr eaLnBrk="1" hangingPunct="1"/>
            <a:r>
              <a:rPr lang="ru-RU" altLang="ru-RU" dirty="0"/>
              <a:t>Ускорение передачи документов</a:t>
            </a:r>
          </a:p>
          <a:p>
            <a:pPr eaLnBrk="1" hangingPunct="1"/>
            <a:endParaRPr lang="ru-RU" altLang="ru-RU" dirty="0"/>
          </a:p>
          <a:p>
            <a:pPr eaLnBrk="1" hangingPunct="1"/>
            <a:r>
              <a:rPr lang="ru-RU" altLang="ru-RU" dirty="0"/>
              <a:t>…и всё их раздела внутреннего документооборота</a:t>
            </a:r>
          </a:p>
          <a:p>
            <a:pPr marL="0" indent="0" eaLnBrk="1" hangingPunct="1">
              <a:buNone/>
            </a:pPr>
            <a:endParaRPr lang="en-US" altLang="ru-RU" dirty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Концепция электронного офиса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2873509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-2301867" y="-3883749"/>
            <a:ext cx="7548563" cy="7548563"/>
          </a:xfrm>
          <a:prstGeom prst="ellipse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435" name="Title 3"/>
          <p:cNvSpPr>
            <a:spLocks noGrp="1"/>
          </p:cNvSpPr>
          <p:nvPr>
            <p:ph type="title"/>
          </p:nvPr>
        </p:nvSpPr>
        <p:spPr>
          <a:xfrm>
            <a:off x="742950" y="1236663"/>
            <a:ext cx="3037940" cy="2192337"/>
          </a:xfrm>
        </p:spPr>
        <p:txBody>
          <a:bodyPr/>
          <a:lstStyle/>
          <a:p>
            <a:pPr eaLnBrk="1" hangingPunct="1"/>
            <a:r>
              <a:rPr lang="ru-RU" altLang="ru-RU" dirty="0"/>
              <a:t>Обоснование</a:t>
            </a:r>
            <a:endParaRPr lang="en-US" altLang="ru-RU" dirty="0"/>
          </a:p>
        </p:txBody>
      </p:sp>
      <p:pic>
        <p:nvPicPr>
          <p:cNvPr id="18436" name="Picture 10" descr="ITMO_logo3.png"/>
          <p:cNvPicPr>
            <a:picLocks noChangeAspect="1"/>
          </p:cNvPicPr>
          <p:nvPr/>
        </p:nvPicPr>
        <p:blipFill>
          <a:blip r:embed="rId2"/>
          <a:srcRect r="3722"/>
          <a:stretch>
            <a:fillRect/>
          </a:stretch>
        </p:blipFill>
        <p:spPr bwMode="auto">
          <a:xfrm>
            <a:off x="0" y="3175"/>
            <a:ext cx="33274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9" descr="слоган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8652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36663"/>
            <a:ext cx="6273800" cy="827087"/>
          </a:xfrm>
        </p:spPr>
        <p:txBody>
          <a:bodyPr/>
          <a:lstStyle/>
          <a:p>
            <a:pPr eaLnBrk="1" hangingPunct="1"/>
            <a:r>
              <a:rPr lang="ru-RU" altLang="ru-RU" dirty="0"/>
              <a:t>Федеральный законы</a:t>
            </a:r>
            <a:endParaRPr lang="en-US" altLang="ru-RU" dirty="0"/>
          </a:p>
        </p:txBody>
      </p:sp>
      <p:sp>
        <p:nvSpPr>
          <p:cNvPr id="1945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863"/>
            <a:ext cx="8563510" cy="3797300"/>
          </a:xfrm>
        </p:spPr>
        <p:txBody>
          <a:bodyPr/>
          <a:lstStyle/>
          <a:p>
            <a:r>
              <a:rPr lang="ru-RU" dirty="0"/>
              <a:t>Гражданский кодекс Российской Федерации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Документ является основой гражданских правоотношений и содержит основополагающие понятия, такие как «сделка» и «договор». Закреплена возможность подписания документов электронной подписью (п.2 ст. 160) и обмена документами с помощью электронной связи (п.2 ст. 434).</a:t>
            </a:r>
            <a:endParaRPr lang="ru-RU" altLang="ru-RU" dirty="0"/>
          </a:p>
          <a:p>
            <a:pPr marL="0" indent="0" eaLnBrk="1" hangingPunct="1">
              <a:buNone/>
            </a:pPr>
            <a:endParaRPr lang="en-US" altLang="ru-RU" dirty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Концепция электронного офиса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971686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36663"/>
            <a:ext cx="6273800" cy="827087"/>
          </a:xfrm>
        </p:spPr>
        <p:txBody>
          <a:bodyPr/>
          <a:lstStyle/>
          <a:p>
            <a:pPr eaLnBrk="1" hangingPunct="1"/>
            <a:r>
              <a:rPr lang="ru-RU" altLang="ru-RU" dirty="0"/>
              <a:t>Федеральный законы</a:t>
            </a:r>
            <a:endParaRPr lang="en-US" altLang="ru-RU" dirty="0"/>
          </a:p>
        </p:txBody>
      </p:sp>
      <p:sp>
        <p:nvSpPr>
          <p:cNvPr id="1945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863"/>
            <a:ext cx="8563510" cy="3797300"/>
          </a:xfrm>
        </p:spPr>
        <p:txBody>
          <a:bodyPr/>
          <a:lstStyle/>
          <a:p>
            <a:r>
              <a:rPr lang="ru-RU" dirty="0"/>
              <a:t>Арбитражный процессуальный кодекс Российской Федерации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Закон регулирует отношения в сфере предпринимательской и экономической деятельности. В частности, разрешает использовать документы, подписанные электронной подписью в качестве письменных доказательств в арбитражных спорах (п.3 ст.75).</a:t>
            </a:r>
            <a:endParaRPr lang="en-US" altLang="ru-RU" dirty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Концепция электронного офиса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272118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36663"/>
            <a:ext cx="6273800" cy="827087"/>
          </a:xfrm>
        </p:spPr>
        <p:txBody>
          <a:bodyPr/>
          <a:lstStyle/>
          <a:p>
            <a:pPr eaLnBrk="1" hangingPunct="1"/>
            <a:r>
              <a:rPr lang="ru-RU" altLang="ru-RU" dirty="0"/>
              <a:t>Федеральный законы</a:t>
            </a:r>
            <a:endParaRPr lang="en-US" altLang="ru-RU" dirty="0"/>
          </a:p>
        </p:txBody>
      </p:sp>
      <p:sp>
        <p:nvSpPr>
          <p:cNvPr id="1945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863"/>
            <a:ext cx="8563510" cy="3797300"/>
          </a:xfrm>
        </p:spPr>
        <p:txBody>
          <a:bodyPr/>
          <a:lstStyle/>
          <a:p>
            <a:r>
              <a:rPr lang="ru-RU" dirty="0"/>
              <a:t>Налоговый кодекс Российской Федерации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Регулирует вопросы уплаты налогов и представления отчетов в контролирующие органы – прежде всего в ФНС. Кодекс содержит понятие «электронный счет-фактура» и устанавливает порядок его использования (ст.169).</a:t>
            </a:r>
            <a:endParaRPr lang="en-US" altLang="ru-RU" dirty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Концепция электронного офиса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033978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657636"/>
            <a:ext cx="6273800" cy="827087"/>
          </a:xfrm>
        </p:spPr>
        <p:txBody>
          <a:bodyPr/>
          <a:lstStyle/>
          <a:p>
            <a:pPr eaLnBrk="1" hangingPunct="1"/>
            <a:r>
              <a:rPr lang="ru-RU" altLang="ru-RU" dirty="0"/>
              <a:t>Федеральный законы</a:t>
            </a:r>
            <a:endParaRPr lang="en-US" altLang="ru-RU" dirty="0"/>
          </a:p>
        </p:txBody>
      </p:sp>
      <p:sp>
        <p:nvSpPr>
          <p:cNvPr id="1945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723"/>
            <a:ext cx="8563510" cy="3797300"/>
          </a:xfrm>
        </p:spPr>
        <p:txBody>
          <a:bodyPr/>
          <a:lstStyle/>
          <a:p>
            <a:r>
              <a:rPr lang="ru-RU" dirty="0"/>
              <a:t>Федеральный закон от 06.12.2011 № 402-ФЗ «О бухгалтерском учете»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Закон устанавливает единые требования к бухгалтерскому учету. В статье 9 обозначены обязательные реквизиты первичного учетного документа, а также общие процедуры, связанные с ним, такие как подписание и исправление. Кроме того, пункт 5 статьи 9 разрешает составлять первичный учетный документ в электронном виде с электронной подписью.</a:t>
            </a:r>
            <a:endParaRPr lang="en-US" altLang="ru-RU" dirty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Концепция электронного офиса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1389295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657636"/>
            <a:ext cx="6273800" cy="827087"/>
          </a:xfrm>
        </p:spPr>
        <p:txBody>
          <a:bodyPr/>
          <a:lstStyle/>
          <a:p>
            <a:pPr eaLnBrk="1" hangingPunct="1"/>
            <a:r>
              <a:rPr lang="ru-RU" altLang="ru-RU" dirty="0"/>
              <a:t>Федеральный законы</a:t>
            </a:r>
            <a:endParaRPr lang="en-US" altLang="ru-RU" dirty="0"/>
          </a:p>
        </p:txBody>
      </p:sp>
      <p:sp>
        <p:nvSpPr>
          <p:cNvPr id="1945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723"/>
            <a:ext cx="8563510" cy="3797300"/>
          </a:xfrm>
        </p:spPr>
        <p:txBody>
          <a:bodyPr/>
          <a:lstStyle/>
          <a:p>
            <a:r>
              <a:rPr lang="ru-RU" dirty="0"/>
              <a:t>Федеральный закон от 06.04.2011 № 63-ФЗ «Об электронной подписи»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Закон регулирует отношения в области использования электронных подписей при совершении гражданско-правовых сделок, оказании государственных и муниципальных услуг, исполнении государственных и муниципальных функций, а также при совершении иных юридически значимых действий.</a:t>
            </a:r>
            <a:endParaRPr lang="en-US" altLang="ru-RU" dirty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Концепция электронного офиса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505723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657636"/>
            <a:ext cx="6273800" cy="827087"/>
          </a:xfrm>
        </p:spPr>
        <p:txBody>
          <a:bodyPr/>
          <a:lstStyle/>
          <a:p>
            <a:pPr eaLnBrk="1" hangingPunct="1"/>
            <a:r>
              <a:rPr lang="ru-RU" altLang="ru-RU" dirty="0"/>
              <a:t>Федеральный законы</a:t>
            </a:r>
            <a:endParaRPr lang="en-US" altLang="ru-RU" dirty="0"/>
          </a:p>
        </p:txBody>
      </p:sp>
      <p:sp>
        <p:nvSpPr>
          <p:cNvPr id="1945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723"/>
            <a:ext cx="8563510" cy="3797300"/>
          </a:xfrm>
        </p:spPr>
        <p:txBody>
          <a:bodyPr/>
          <a:lstStyle/>
          <a:p>
            <a:r>
              <a:rPr lang="ru-RU" dirty="0"/>
              <a:t>Федеральный закон от 27.07.2006 № 149-ФЗ «Об информации, информационных технологиях и о защите информации»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Регулирует отношения, возникающие при обеспечении защиты информации, применении информационных технологий, осуществлении права на поиск, получение, передачу, производство и распространение информации. В статье 2 содержится понятие «электронный документ».</a:t>
            </a:r>
            <a:endParaRPr lang="en-US" altLang="ru-RU" dirty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Концепция электронного офиса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4189152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-2301867" y="-3883749"/>
            <a:ext cx="7548563" cy="7548563"/>
          </a:xfrm>
          <a:prstGeom prst="ellipse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435" name="Title 3"/>
          <p:cNvSpPr>
            <a:spLocks noGrp="1"/>
          </p:cNvSpPr>
          <p:nvPr>
            <p:ph type="title"/>
          </p:nvPr>
        </p:nvSpPr>
        <p:spPr>
          <a:xfrm>
            <a:off x="742950" y="1236663"/>
            <a:ext cx="3037940" cy="2192337"/>
          </a:xfrm>
        </p:spPr>
        <p:txBody>
          <a:bodyPr/>
          <a:lstStyle/>
          <a:p>
            <a:pPr eaLnBrk="1" hangingPunct="1"/>
            <a:r>
              <a:rPr lang="ru-RU" altLang="ru-RU" dirty="0"/>
              <a:t>Исключения</a:t>
            </a:r>
            <a:endParaRPr lang="en-US" altLang="ru-RU" dirty="0"/>
          </a:p>
        </p:txBody>
      </p:sp>
      <p:pic>
        <p:nvPicPr>
          <p:cNvPr id="18436" name="Picture 10" descr="ITMO_logo3.png"/>
          <p:cNvPicPr>
            <a:picLocks noChangeAspect="1"/>
          </p:cNvPicPr>
          <p:nvPr/>
        </p:nvPicPr>
        <p:blipFill>
          <a:blip r:embed="rId2"/>
          <a:srcRect r="3722"/>
          <a:stretch>
            <a:fillRect/>
          </a:stretch>
        </p:blipFill>
        <p:spPr bwMode="auto">
          <a:xfrm>
            <a:off x="0" y="3175"/>
            <a:ext cx="33274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9" descr="слоган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201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199" y="1236663"/>
            <a:ext cx="6765533" cy="827087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dirty="0"/>
              <a:t>Электронный офис</a:t>
            </a:r>
            <a:endParaRPr lang="en-US" altLang="ru-RU" dirty="0"/>
          </a:p>
        </p:txBody>
      </p:sp>
      <p:sp>
        <p:nvSpPr>
          <p:cNvPr id="1945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863"/>
            <a:ext cx="6273800" cy="3797300"/>
          </a:xfrm>
        </p:spPr>
        <p:txBody>
          <a:bodyPr/>
          <a:lstStyle/>
          <a:p>
            <a:pPr eaLnBrk="1" hangingPunct="1"/>
            <a:r>
              <a:rPr lang="ru-RU" altLang="ru-RU" dirty="0"/>
              <a:t>П</a:t>
            </a:r>
            <a:r>
              <a:rPr lang="ru-RU" dirty="0"/>
              <a:t>рограммно-аппаратный комплекс, предназначенный для обработки документов и автоматизации работы пользователей в системах управления.</a:t>
            </a:r>
            <a:endParaRPr lang="en-US" altLang="ru-RU" dirty="0"/>
          </a:p>
          <a:p>
            <a:pPr eaLnBrk="1" hangingPunct="1"/>
            <a:r>
              <a:rPr lang="ru-RU" altLang="ru-RU" dirty="0"/>
              <a:t>Совокупность технических средств и персонала</a:t>
            </a:r>
          </a:p>
          <a:p>
            <a:pPr eaLnBrk="1" hangingPunct="1"/>
            <a:r>
              <a:rPr lang="ru-RU" altLang="ru-RU" dirty="0"/>
              <a:t>Концепция взаимодействия</a:t>
            </a:r>
            <a:endParaRPr lang="en-US" altLang="ru-RU" dirty="0"/>
          </a:p>
          <a:p>
            <a:pPr marL="0" indent="0" eaLnBrk="1" hangingPunct="1">
              <a:buNone/>
            </a:pPr>
            <a:endParaRPr lang="en-US" altLang="ru-RU" dirty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Концепция электронного офиса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89481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36663"/>
            <a:ext cx="6273800" cy="827087"/>
          </a:xfrm>
        </p:spPr>
        <p:txBody>
          <a:bodyPr/>
          <a:lstStyle/>
          <a:p>
            <a:pPr eaLnBrk="1" hangingPunct="1"/>
            <a:r>
              <a:rPr lang="ru-RU" altLang="ru-RU" dirty="0"/>
              <a:t>Исключения</a:t>
            </a:r>
            <a:endParaRPr lang="en-US" altLang="ru-RU" dirty="0"/>
          </a:p>
        </p:txBody>
      </p:sp>
      <p:sp>
        <p:nvSpPr>
          <p:cNvPr id="1945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63750"/>
            <a:ext cx="6273800" cy="3797300"/>
          </a:xfrm>
        </p:spPr>
        <p:txBody>
          <a:bodyPr/>
          <a:lstStyle/>
          <a:p>
            <a:r>
              <a:rPr lang="ru-RU" dirty="0"/>
              <a:t>Переводной и простой вексель. Это единственный документ, который указан в законе, как юридически значимый лишь на бумаге (ст. 4 Федерального закона от 11.03.1997 № 48-ФЗ);</a:t>
            </a:r>
            <a:endParaRPr lang="ru-RU" altLang="ru-RU" dirty="0"/>
          </a:p>
          <a:p>
            <a:r>
              <a:rPr lang="ru-RU" dirty="0"/>
              <a:t>Нормативные акты на специальных бумажных бланках. Бланки оснащены государственным гербом или эмблемой, потому имеют вес лишь в бумажном варианте. Эти бланки используются в основном органами исполнительной власти.</a:t>
            </a:r>
          </a:p>
          <a:p>
            <a:pPr eaLnBrk="1" hangingPunct="1"/>
            <a:endParaRPr lang="ru-RU" altLang="ru-RU" dirty="0"/>
          </a:p>
          <a:p>
            <a:pPr marL="0" indent="0" eaLnBrk="1" hangingPunct="1">
              <a:buNone/>
            </a:pPr>
            <a:endParaRPr lang="en-US" altLang="ru-RU" dirty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Концепция электронного офиса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2245194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2679700"/>
            <a:ext cx="8229600" cy="828675"/>
          </a:xfrm>
        </p:spPr>
        <p:txBody>
          <a:bodyPr/>
          <a:lstStyle/>
          <a:p>
            <a:pPr eaLnBrk="1" hangingPunct="1"/>
            <a:r>
              <a:rPr lang="ru-RU" altLang="ru-RU"/>
              <a:t>Спасибо за внимание</a:t>
            </a:r>
            <a:r>
              <a:rPr lang="en-US" altLang="ru-RU"/>
              <a:t>!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3716338"/>
            <a:ext cx="8229600" cy="792162"/>
          </a:xfrm>
        </p:spPr>
        <p:txBody>
          <a:bodyPr/>
          <a:lstStyle/>
          <a:p>
            <a:pPr eaLnBrk="1" hangingPunct="1"/>
            <a:endParaRPr lang="en-US" altLang="ru-RU" dirty="0"/>
          </a:p>
        </p:txBody>
      </p:sp>
      <p:sp>
        <p:nvSpPr>
          <p:cNvPr id="22532" name="Subtitle 5"/>
          <p:cNvSpPr txBox="1">
            <a:spLocks/>
          </p:cNvSpPr>
          <p:nvPr/>
        </p:nvSpPr>
        <p:spPr bwMode="auto">
          <a:xfrm>
            <a:off x="1371600" y="6132513"/>
            <a:ext cx="640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SzPct val="100000"/>
            </a:pPr>
            <a:r>
              <a:rPr lang="ru-RU" altLang="ru-RU" sz="1200" dirty="0">
                <a:solidFill>
                  <a:schemeClr val="bg1"/>
                </a:solidFill>
                <a:latin typeface="Calibri" pitchFamily="34" charset="0"/>
              </a:rPr>
              <a:t>Санкт-Петербург</a:t>
            </a:r>
            <a:r>
              <a:rPr lang="en-US" altLang="ru-RU" sz="1200" dirty="0">
                <a:solidFill>
                  <a:schemeClr val="bg1"/>
                </a:solidFill>
                <a:latin typeface="Calibri" pitchFamily="34" charset="0"/>
              </a:rPr>
              <a:t>, 2018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199" y="1236663"/>
            <a:ext cx="6765533" cy="827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dirty="0"/>
              <a:t>Представим, что наш офис - бумажный</a:t>
            </a:r>
            <a:endParaRPr lang="en-US" altLang="ru-RU" dirty="0"/>
          </a:p>
        </p:txBody>
      </p:sp>
      <p:sp>
        <p:nvSpPr>
          <p:cNvPr id="1945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863"/>
            <a:ext cx="6273800" cy="3797300"/>
          </a:xfrm>
        </p:spPr>
        <p:txBody>
          <a:bodyPr/>
          <a:lstStyle/>
          <a:p>
            <a:pPr eaLnBrk="1" hangingPunct="1"/>
            <a:r>
              <a:rPr lang="ru-RU" altLang="ru-RU" dirty="0"/>
              <a:t>Постоянно звонит телефон (когда не принимает факс)</a:t>
            </a:r>
            <a:endParaRPr lang="en-US" altLang="ru-RU" dirty="0"/>
          </a:p>
          <a:p>
            <a:pPr eaLnBrk="1" hangingPunct="1"/>
            <a:endParaRPr lang="en-US" altLang="ru-RU" dirty="0"/>
          </a:p>
          <a:p>
            <a:pPr eaLnBrk="1" hangingPunct="1"/>
            <a:r>
              <a:rPr lang="ru-RU" altLang="ru-RU" dirty="0"/>
              <a:t>Бухгалтерия просит предоставить ей новое здание для хранения документации</a:t>
            </a:r>
            <a:endParaRPr lang="en-US" altLang="ru-RU" dirty="0"/>
          </a:p>
          <a:p>
            <a:pPr eaLnBrk="1" hangingPunct="1"/>
            <a:endParaRPr lang="en-US" altLang="ru-RU" dirty="0"/>
          </a:p>
          <a:p>
            <a:pPr eaLnBrk="1" hangingPunct="1"/>
            <a:r>
              <a:rPr lang="ru-RU" altLang="ru-RU" dirty="0"/>
              <a:t>Постоянно приезжают и уезжают машины инкассации</a:t>
            </a:r>
            <a:endParaRPr lang="en-US" altLang="ru-RU" dirty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Концепция электронного офиса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195962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-2301867" y="-3883749"/>
            <a:ext cx="7548563" cy="7548563"/>
          </a:xfrm>
          <a:prstGeom prst="ellipse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435" name="Title 3"/>
          <p:cNvSpPr>
            <a:spLocks noGrp="1"/>
          </p:cNvSpPr>
          <p:nvPr>
            <p:ph type="title"/>
          </p:nvPr>
        </p:nvSpPr>
        <p:spPr>
          <a:xfrm>
            <a:off x="742950" y="1236663"/>
            <a:ext cx="2713038" cy="2192337"/>
          </a:xfrm>
        </p:spPr>
        <p:txBody>
          <a:bodyPr/>
          <a:lstStyle/>
          <a:p>
            <a:pPr eaLnBrk="1" hangingPunct="1"/>
            <a:r>
              <a:rPr lang="ru-RU" altLang="ru-RU" dirty="0"/>
              <a:t>Типичное АРМ</a:t>
            </a:r>
            <a:endParaRPr lang="en-US" altLang="ru-RU" dirty="0"/>
          </a:p>
        </p:txBody>
      </p:sp>
      <p:pic>
        <p:nvPicPr>
          <p:cNvPr id="18436" name="Picture 10" descr="ITMO_logo3.png"/>
          <p:cNvPicPr>
            <a:picLocks noChangeAspect="1"/>
          </p:cNvPicPr>
          <p:nvPr/>
        </p:nvPicPr>
        <p:blipFill>
          <a:blip r:embed="rId2"/>
          <a:srcRect r="3722"/>
          <a:stretch>
            <a:fillRect/>
          </a:stretch>
        </p:blipFill>
        <p:spPr bwMode="auto">
          <a:xfrm>
            <a:off x="0" y="3175"/>
            <a:ext cx="33274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9" descr="слоган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070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азвание 1"/>
          <p:cNvSpPr>
            <a:spLocks noGrp="1"/>
          </p:cNvSpPr>
          <p:nvPr>
            <p:ph type="title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pPr eaLnBrk="1" hangingPunct="1"/>
            <a:r>
              <a:rPr lang="ru-RU" altLang="ru-RU" dirty="0"/>
              <a:t>Оборудование</a:t>
            </a:r>
          </a:p>
        </p:txBody>
      </p:sp>
      <p:pic>
        <p:nvPicPr>
          <p:cNvPr id="9" name="Рисунок 8" descr="Изображение выглядит как электроника, компьютер, монитор&#10;&#10;&#10;&#10;Описание создано автоматически">
            <a:extLst>
              <a:ext uri="{FF2B5EF4-FFF2-40B4-BE49-F238E27FC236}">
                <a16:creationId xmlns:a16="http://schemas.microsoft.com/office/drawing/2014/main" id="{6CF56EA6-307E-B549-82D9-9086098392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6629" b="6629"/>
          <a:stretch>
            <a:fillRect/>
          </a:stretch>
        </p:blipFill>
        <p:spPr>
          <a:xfrm>
            <a:off x="441914" y="2687638"/>
            <a:ext cx="4069465" cy="222810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Рисунок 10" descr="Изображение выглядит как электроника, принтер, внутренний, сидит&#10;&#10;&#10;&#10;Описание создано автоматически">
            <a:extLst>
              <a:ext uri="{FF2B5EF4-FFF2-40B4-BE49-F238E27FC236}">
                <a16:creationId xmlns:a16="http://schemas.microsoft.com/office/drawing/2014/main" id="{C80ECEA0-B374-A746-818D-3537B4862A6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22624" b="22624"/>
          <a:stretch>
            <a:fillRect/>
          </a:stretch>
        </p:blipFill>
        <p:spPr>
          <a:xfrm>
            <a:off x="3904001" y="2407257"/>
            <a:ext cx="4911629" cy="2689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Текст 8"/>
          <p:cNvSpPr>
            <a:spLocks noGrp="1"/>
          </p:cNvSpPr>
          <p:nvPr>
            <p:ph type="body" sz="quarter" idx="20"/>
          </p:nvPr>
        </p:nvSpPr>
        <p:spPr>
          <a:xfrm>
            <a:off x="1022279" y="5441948"/>
            <a:ext cx="2589213" cy="358775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ru-RU" altLang="ru-RU" sz="2000" dirty="0"/>
              <a:t>Компьютер</a:t>
            </a:r>
          </a:p>
        </p:txBody>
      </p:sp>
      <p:sp>
        <p:nvSpPr>
          <p:cNvPr id="21514" name="Текст 9"/>
          <p:cNvSpPr>
            <a:spLocks noGrp="1"/>
          </p:cNvSpPr>
          <p:nvPr>
            <p:ph type="body" sz="quarter" idx="21"/>
          </p:nvPr>
        </p:nvSpPr>
        <p:spPr>
          <a:xfrm>
            <a:off x="5064123" y="5441949"/>
            <a:ext cx="2589213" cy="358775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ru-RU" altLang="ru-RU" sz="2000" dirty="0"/>
              <a:t>МФУ</a:t>
            </a:r>
          </a:p>
        </p:txBody>
      </p:sp>
      <p:sp>
        <p:nvSpPr>
          <p:cNvPr id="21519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Концепция электронного офиса</a:t>
            </a:r>
            <a:endParaRPr lang="en-US" alt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-2301867" y="-3883749"/>
            <a:ext cx="7548563" cy="7548563"/>
          </a:xfrm>
          <a:prstGeom prst="ellipse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435" name="Title 3"/>
          <p:cNvSpPr>
            <a:spLocks noGrp="1"/>
          </p:cNvSpPr>
          <p:nvPr>
            <p:ph type="title"/>
          </p:nvPr>
        </p:nvSpPr>
        <p:spPr>
          <a:xfrm>
            <a:off x="742950" y="1236663"/>
            <a:ext cx="3037940" cy="2192337"/>
          </a:xfrm>
        </p:spPr>
        <p:txBody>
          <a:bodyPr/>
          <a:lstStyle/>
          <a:p>
            <a:pPr eaLnBrk="1" hangingPunct="1"/>
            <a:r>
              <a:rPr lang="ru-RU" altLang="ru-RU" dirty="0"/>
              <a:t>Электронный документооборот</a:t>
            </a:r>
            <a:endParaRPr lang="en-US" altLang="ru-RU" dirty="0"/>
          </a:p>
        </p:txBody>
      </p:sp>
      <p:pic>
        <p:nvPicPr>
          <p:cNvPr id="18436" name="Picture 10" descr="ITMO_logo3.png"/>
          <p:cNvPicPr>
            <a:picLocks noChangeAspect="1"/>
          </p:cNvPicPr>
          <p:nvPr/>
        </p:nvPicPr>
        <p:blipFill>
          <a:blip r:embed="rId2"/>
          <a:srcRect r="3722"/>
          <a:stretch>
            <a:fillRect/>
          </a:stretch>
        </p:blipFill>
        <p:spPr bwMode="auto">
          <a:xfrm>
            <a:off x="0" y="3175"/>
            <a:ext cx="33274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9" descr="слоган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68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36663"/>
            <a:ext cx="6273800" cy="827087"/>
          </a:xfrm>
        </p:spPr>
        <p:txBody>
          <a:bodyPr/>
          <a:lstStyle/>
          <a:p>
            <a:pPr eaLnBrk="1" hangingPunct="1"/>
            <a:r>
              <a:rPr lang="ru-RU" altLang="ru-RU" dirty="0"/>
              <a:t>Что хотим получить?</a:t>
            </a:r>
            <a:endParaRPr lang="en-US" altLang="ru-RU" dirty="0"/>
          </a:p>
        </p:txBody>
      </p:sp>
      <p:sp>
        <p:nvSpPr>
          <p:cNvPr id="1945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863"/>
            <a:ext cx="6273800" cy="3797300"/>
          </a:xfrm>
        </p:spPr>
        <p:txBody>
          <a:bodyPr/>
          <a:lstStyle/>
          <a:p>
            <a:r>
              <a:rPr lang="ru-RU" dirty="0"/>
              <a:t>ЭЦП для документов</a:t>
            </a:r>
          </a:p>
          <a:p>
            <a:pPr eaLnBrk="1" hangingPunct="1"/>
            <a:r>
              <a:rPr lang="ru-RU" altLang="ru-RU" dirty="0"/>
              <a:t>Бумажную копию можно распечатать</a:t>
            </a:r>
            <a:endParaRPr lang="en-US" altLang="ru-RU" dirty="0"/>
          </a:p>
          <a:p>
            <a:pPr eaLnBrk="1" hangingPunct="1"/>
            <a:r>
              <a:rPr lang="ru-RU" altLang="ru-RU" dirty="0"/>
              <a:t>Снижение влияния человеческого фактора</a:t>
            </a:r>
          </a:p>
          <a:p>
            <a:pPr eaLnBrk="1" hangingPunct="1"/>
            <a:r>
              <a:rPr lang="ru-RU" altLang="ru-RU" dirty="0"/>
              <a:t>Проще отчётность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Концепция электронного офиса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1394964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-2301867" y="-3883749"/>
            <a:ext cx="7548563" cy="7548563"/>
          </a:xfrm>
          <a:prstGeom prst="ellipse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435" name="Title 3"/>
          <p:cNvSpPr>
            <a:spLocks noGrp="1"/>
          </p:cNvSpPr>
          <p:nvPr>
            <p:ph type="title"/>
          </p:nvPr>
        </p:nvSpPr>
        <p:spPr>
          <a:xfrm>
            <a:off x="742950" y="1236663"/>
            <a:ext cx="3037940" cy="2192337"/>
          </a:xfrm>
        </p:spPr>
        <p:txBody>
          <a:bodyPr/>
          <a:lstStyle/>
          <a:p>
            <a:pPr eaLnBrk="1" hangingPunct="1"/>
            <a:r>
              <a:rPr lang="ru-RU" altLang="ru-RU" dirty="0"/>
              <a:t>Внутренний документооборот</a:t>
            </a:r>
            <a:endParaRPr lang="en-US" altLang="ru-RU" dirty="0"/>
          </a:p>
        </p:txBody>
      </p:sp>
      <p:pic>
        <p:nvPicPr>
          <p:cNvPr id="18436" name="Picture 10" descr="ITMO_logo3.png"/>
          <p:cNvPicPr>
            <a:picLocks noChangeAspect="1"/>
          </p:cNvPicPr>
          <p:nvPr/>
        </p:nvPicPr>
        <p:blipFill>
          <a:blip r:embed="rId2"/>
          <a:srcRect r="3722"/>
          <a:stretch>
            <a:fillRect/>
          </a:stretch>
        </p:blipFill>
        <p:spPr bwMode="auto">
          <a:xfrm>
            <a:off x="0" y="3175"/>
            <a:ext cx="33274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9" descr="слоган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059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36663"/>
            <a:ext cx="6273800" cy="827087"/>
          </a:xfrm>
        </p:spPr>
        <p:txBody>
          <a:bodyPr/>
          <a:lstStyle/>
          <a:p>
            <a:pPr eaLnBrk="1" hangingPunct="1"/>
            <a:r>
              <a:rPr lang="ru-RU" altLang="ru-RU" dirty="0"/>
              <a:t>Что хотим получить?</a:t>
            </a:r>
            <a:endParaRPr lang="en-US" altLang="ru-RU" dirty="0"/>
          </a:p>
        </p:txBody>
      </p:sp>
      <p:sp>
        <p:nvSpPr>
          <p:cNvPr id="1945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863"/>
            <a:ext cx="6273800" cy="3797300"/>
          </a:xfrm>
        </p:spPr>
        <p:txBody>
          <a:bodyPr/>
          <a:lstStyle/>
          <a:p>
            <a:r>
              <a:rPr lang="ru-RU" dirty="0"/>
              <a:t>Хранение и поиск документов</a:t>
            </a:r>
          </a:p>
          <a:p>
            <a:pPr eaLnBrk="1" hangingPunct="1"/>
            <a:r>
              <a:rPr lang="ru-RU" altLang="ru-RU" dirty="0"/>
              <a:t>Поддержка делопроизводства</a:t>
            </a:r>
            <a:endParaRPr lang="en-US" altLang="ru-RU" dirty="0"/>
          </a:p>
          <a:p>
            <a:pPr eaLnBrk="1" hangingPunct="1"/>
            <a:r>
              <a:rPr lang="ru-RU" altLang="ru-RU" dirty="0"/>
              <a:t>Маршрутизация и контроль исполнения документов</a:t>
            </a:r>
          </a:p>
          <a:p>
            <a:pPr eaLnBrk="1" hangingPunct="1"/>
            <a:r>
              <a:rPr lang="ru-RU" altLang="ru-RU" dirty="0"/>
              <a:t>Составление аналитических отчётов</a:t>
            </a:r>
          </a:p>
          <a:p>
            <a:pPr eaLnBrk="1" hangingPunct="1"/>
            <a:r>
              <a:rPr lang="ru-RU" altLang="ru-RU" dirty="0"/>
              <a:t>Обеспечение информационной безопасности</a:t>
            </a:r>
            <a:endParaRPr lang="en-US" altLang="ru-RU" dirty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Концепция электронного офиса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69860636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4606</TotalTime>
  <Words>488</Words>
  <Application>Microsoft Macintosh PowerPoint</Application>
  <PresentationFormat>Экран (4:3)</PresentationFormat>
  <Paragraphs>82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Verdana</vt:lpstr>
      <vt:lpstr>Cover</vt:lpstr>
      <vt:lpstr>1_Cover</vt:lpstr>
      <vt:lpstr>Концепция электронного офиса</vt:lpstr>
      <vt:lpstr>Электронный офис</vt:lpstr>
      <vt:lpstr>Представим, что наш офис - бумажный</vt:lpstr>
      <vt:lpstr>Типичное АРМ</vt:lpstr>
      <vt:lpstr>Оборудование</vt:lpstr>
      <vt:lpstr>Электронный документооборот</vt:lpstr>
      <vt:lpstr>Что хотим получить?</vt:lpstr>
      <vt:lpstr>Внутренний документооборот</vt:lpstr>
      <vt:lpstr>Что хотим получить?</vt:lpstr>
      <vt:lpstr>Внешний документооборот</vt:lpstr>
      <vt:lpstr>Что хотим получить?</vt:lpstr>
      <vt:lpstr>Обоснование</vt:lpstr>
      <vt:lpstr>Федеральный законы</vt:lpstr>
      <vt:lpstr>Федеральный законы</vt:lpstr>
      <vt:lpstr>Федеральный законы</vt:lpstr>
      <vt:lpstr>Федеральный законы</vt:lpstr>
      <vt:lpstr>Федеральный законы</vt:lpstr>
      <vt:lpstr>Федеральный законы</vt:lpstr>
      <vt:lpstr>Исключения</vt:lpstr>
      <vt:lpstr>Исключения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Максим Смирнов</cp:lastModifiedBy>
  <cp:revision>49</cp:revision>
  <dcterms:created xsi:type="dcterms:W3CDTF">2014-06-27T12:30:22Z</dcterms:created>
  <dcterms:modified xsi:type="dcterms:W3CDTF">2018-12-11T17:17:16Z</dcterms:modified>
</cp:coreProperties>
</file>