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6"/>
  </p:notesMasterIdLst>
  <p:handoutMasterIdLst>
    <p:handoutMasterId r:id="rId17"/>
  </p:handoutMasterIdLst>
  <p:sldIdLst>
    <p:sldId id="265" r:id="rId3"/>
    <p:sldId id="264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79" r:id="rId13"/>
    <p:sldId id="280" r:id="rId14"/>
    <p:sldId id="263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2" autoAdjust="0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2056" y="168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E03B0C-3A45-4DF1-929C-A7BE2F38E05C}" type="datetimeFigureOut">
              <a:rPr lang="en-US"/>
              <a:pPr>
                <a:defRPr/>
              </a:pPr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84BF9D-ED3D-4329-B335-E9049C3AE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35AA1E0-46BF-48F8-AE33-864938AD86BA}" type="datetimeFigureOut">
              <a:rPr lang="en-US"/>
              <a:pPr>
                <a:defRPr/>
              </a:pPr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EDADBC-1F1A-4F49-8361-5A3A616F8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8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08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4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3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9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76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5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85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3" y="439738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ru-RU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2053" name="TextBox 3"/>
          <p:cNvSpPr txBox="1">
            <a:spLocks noChangeArrowheads="1"/>
          </p:cNvSpPr>
          <p:nvPr userDrawn="1"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5"/>
          <p:cNvSpPr>
            <a:spLocks noGrp="1"/>
          </p:cNvSpPr>
          <p:nvPr>
            <p:ph type="subTitle" idx="1"/>
          </p:nvPr>
        </p:nvSpPr>
        <p:spPr>
          <a:xfrm>
            <a:off x="1371600" y="6132513"/>
            <a:ext cx="6400800" cy="304800"/>
          </a:xfrm>
        </p:spPr>
        <p:txBody>
          <a:bodyPr/>
          <a:lstStyle/>
          <a:p>
            <a:pPr eaLnBrk="1" hangingPunct="1"/>
            <a:r>
              <a:rPr lang="ru-RU" altLang="ru-RU" dirty="0"/>
              <a:t>Санкт-Петербург</a:t>
            </a:r>
            <a:r>
              <a:rPr lang="en-US" altLang="ru-RU" dirty="0"/>
              <a:t>, 201</a:t>
            </a:r>
            <a:r>
              <a:rPr lang="ru-RU" altLang="ru-RU" dirty="0"/>
              <a:t>8</a:t>
            </a:r>
            <a:endParaRPr lang="en-US" altLang="ru-RU" dirty="0"/>
          </a:p>
        </p:txBody>
      </p:sp>
      <p:sp>
        <p:nvSpPr>
          <p:cNvPr id="16387" name="Title 4"/>
          <p:cNvSpPr>
            <a:spLocks noGrp="1"/>
          </p:cNvSpPr>
          <p:nvPr>
            <p:ph type="title"/>
          </p:nvPr>
        </p:nvSpPr>
        <p:spPr>
          <a:xfrm>
            <a:off x="1371600" y="3431381"/>
            <a:ext cx="6400800" cy="9413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4849813"/>
            <a:ext cx="6400800" cy="617537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/>
              <a:t>Группа </a:t>
            </a:r>
            <a:r>
              <a:rPr lang="ru-RU" sz="2000" u="sng" dirty="0"/>
              <a:t>№</a:t>
            </a:r>
            <a:r>
              <a:rPr lang="en-US" sz="2000" u="sng" dirty="0"/>
              <a:t>3364</a:t>
            </a:r>
            <a:endParaRPr lang="ru-RU" sz="2000" u="sng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/>
              <a:t>Смирнов М. Г.</a:t>
            </a:r>
            <a:endParaRPr lang="nl-NL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smirnoffmg@gmail.com</a:t>
            </a:r>
            <a:endParaRPr lang="nl-NL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430212"/>
            <a:ext cx="8229600" cy="827311"/>
          </a:xfrm>
        </p:spPr>
        <p:txBody>
          <a:bodyPr>
            <a:normAutofit fontScale="90000"/>
          </a:bodyPr>
          <a:lstStyle/>
          <a:p>
            <a:pPr marL="342900" indent="-331788" algn="ctr" eaLnBrk="1" hangingPunct="1">
              <a:lnSpc>
                <a:spcPct val="93000"/>
              </a:lnSpc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br>
              <a:rPr lang="ru-RU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ru-RU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Результаты </a:t>
            </a:r>
            <a:r>
              <a:rPr lang="en-US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Nessus</a:t>
            </a:r>
            <a:br>
              <a:rPr lang="ru-RU" dirty="0">
                <a:solidFill>
                  <a:schemeClr val="accent1"/>
                </a:solidFill>
              </a:rPr>
            </a:br>
            <a:br>
              <a:rPr lang="ru-RU" dirty="0"/>
            </a:br>
            <a:endParaRPr lang="ru-RU" altLang="ru-RU" sz="3200" b="1" dirty="0">
              <a:solidFill>
                <a:srgbClr val="002060"/>
              </a:solidFill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EE7705-A1E9-0D48-BF45-5127F47CE4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2308" y="2217681"/>
            <a:ext cx="8719383" cy="4501617"/>
          </a:xfrm>
        </p:spPr>
      </p:pic>
    </p:spTree>
    <p:extLst>
      <p:ext uri="{BB962C8B-B14F-4D97-AF65-F5344CB8AC3E}">
        <p14:creationId xmlns:p14="http://schemas.microsoft.com/office/powerpoint/2010/main" val="382778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r>
              <a:rPr lang="ru-RU" dirty="0"/>
              <a:t>Сканирование заняло 20 минут</a:t>
            </a:r>
          </a:p>
          <a:p>
            <a:r>
              <a:rPr lang="ru-RU" dirty="0"/>
              <a:t>Обнаружено </a:t>
            </a:r>
            <a:r>
              <a:rPr lang="en-US" dirty="0"/>
              <a:t>5</a:t>
            </a:r>
            <a:r>
              <a:rPr lang="ru-RU" dirty="0"/>
              <a:t> серьёзно уязвимых сервисов</a:t>
            </a:r>
            <a:endParaRPr lang="en-US" dirty="0"/>
          </a:p>
          <a:p>
            <a:r>
              <a:rPr lang="en-US" dirty="0"/>
              <a:t>56 </a:t>
            </a:r>
            <a:r>
              <a:rPr lang="ru-RU" dirty="0"/>
              <a:t>уязвимостей всего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Результаты </a:t>
            </a:r>
            <a:r>
              <a:rPr lang="en-US" dirty="0">
                <a:solidFill>
                  <a:srgbClr val="002060"/>
                </a:solidFill>
              </a:rPr>
              <a:t>Nessus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4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r>
              <a:rPr lang="en-US" dirty="0" err="1"/>
              <a:t>Xspider</a:t>
            </a:r>
            <a:r>
              <a:rPr lang="en-US" dirty="0"/>
              <a:t> </a:t>
            </a:r>
            <a:r>
              <a:rPr lang="ru-RU" dirty="0"/>
              <a:t>формально не обновляется с 2011-го года, однако базы уязвимостей содержали в себе декабрьскую дату 2018-го</a:t>
            </a:r>
          </a:p>
          <a:p>
            <a:r>
              <a:rPr lang="en-US" dirty="0"/>
              <a:t>Nessus </a:t>
            </a:r>
            <a:r>
              <a:rPr lang="ru-RU" dirty="0"/>
              <a:t>имеет заметно более сложную настройку профиля сканирования, что могло повлиять на результаты</a:t>
            </a:r>
          </a:p>
          <a:p>
            <a:r>
              <a:rPr lang="en-US" dirty="0" err="1"/>
              <a:t>Nmap</a:t>
            </a:r>
            <a:r>
              <a:rPr lang="en-US" dirty="0"/>
              <a:t> </a:t>
            </a:r>
            <a:r>
              <a:rPr lang="ru-RU" dirty="0"/>
              <a:t>обнаружил и распознал больше сервисом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Замечания</a:t>
            </a:r>
          </a:p>
        </p:txBody>
      </p:sp>
    </p:spTree>
    <p:extLst>
      <p:ext uri="{BB962C8B-B14F-4D97-AF65-F5344CB8AC3E}">
        <p14:creationId xmlns:p14="http://schemas.microsoft.com/office/powerpoint/2010/main" val="366568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679700"/>
            <a:ext cx="8229600" cy="828675"/>
          </a:xfrm>
        </p:spPr>
        <p:txBody>
          <a:bodyPr/>
          <a:lstStyle/>
          <a:p>
            <a:pPr eaLnBrk="1" hangingPunct="1"/>
            <a:r>
              <a:rPr lang="ru-RU" altLang="ru-RU"/>
              <a:t>Спасибо за внимание</a:t>
            </a:r>
            <a:r>
              <a:rPr lang="en-US" altLang="ru-RU"/>
              <a:t>!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3716338"/>
            <a:ext cx="8229600" cy="792162"/>
          </a:xfrm>
        </p:spPr>
        <p:txBody>
          <a:bodyPr/>
          <a:lstStyle/>
          <a:p>
            <a:pPr eaLnBrk="1" hangingPunct="1"/>
            <a:r>
              <a:rPr lang="ru-RU" altLang="ru-RU" dirty="0"/>
              <a:t>Смирнов М.Г.</a:t>
            </a:r>
            <a:endParaRPr lang="pl-PL" altLang="ru-RU" dirty="0"/>
          </a:p>
          <a:p>
            <a:pPr eaLnBrk="1" hangingPunct="1"/>
            <a:r>
              <a:rPr lang="pl-PL" altLang="ru-RU" dirty="0" err="1"/>
              <a:t>smirnoffmg@gmail.com</a:t>
            </a:r>
            <a:endParaRPr lang="en-US" altLang="ru-RU" dirty="0"/>
          </a:p>
        </p:txBody>
      </p:sp>
      <p:sp>
        <p:nvSpPr>
          <p:cNvPr id="22532" name="Subtitle 5"/>
          <p:cNvSpPr txBox="1">
            <a:spLocks/>
          </p:cNvSpPr>
          <p:nvPr/>
        </p:nvSpPr>
        <p:spPr bwMode="auto">
          <a:xfrm>
            <a:off x="1371600" y="6132513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SzPct val="100000"/>
            </a:pPr>
            <a:r>
              <a:rPr lang="ru-RU" altLang="ru-RU" sz="1200" dirty="0">
                <a:solidFill>
                  <a:schemeClr val="bg1"/>
                </a:solidFill>
                <a:latin typeface="Calibri" pitchFamily="34" charset="0"/>
              </a:rPr>
              <a:t>Санкт-Петербург</a:t>
            </a:r>
            <a:r>
              <a:rPr lang="en-US" altLang="ru-RU" sz="1200" dirty="0">
                <a:solidFill>
                  <a:schemeClr val="bg1"/>
                </a:solidFill>
                <a:latin typeface="Calibri" pitchFamily="34" charset="0"/>
              </a:rPr>
              <a:t>, 201</a:t>
            </a:r>
            <a:r>
              <a:rPr lang="ru-RU" altLang="ru-RU" sz="120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en-US" altLang="ru-RU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063820"/>
            <a:ext cx="7146718" cy="4062343"/>
          </a:xfrm>
        </p:spPr>
        <p:txBody>
          <a:bodyPr/>
          <a:lstStyle/>
          <a:p>
            <a:r>
              <a:rPr lang="ru-RU" dirty="0"/>
              <a:t>Сканеры уязвимостей - это программные или программно-аппаратные средства, служащие для осуществления диагностики и мониторинга сетевых компьютеров, позволяющее сканировать сети, компьютеры и приложения на предмет обнаружения возможных проблем в системе безопасности, оценивать и устранять уязвимости.</a:t>
            </a:r>
          </a:p>
          <a:p>
            <a:r>
              <a:rPr lang="ru-RU" dirty="0"/>
              <a:t>Мы будем исследовать программные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430212"/>
            <a:ext cx="8229600" cy="827311"/>
          </a:xfrm>
        </p:spPr>
        <p:txBody>
          <a:bodyPr>
            <a:normAutofit fontScale="90000"/>
          </a:bodyPr>
          <a:lstStyle/>
          <a:p>
            <a:pPr marL="342900" indent="-331788" algn="ctr" eaLnBrk="1" hangingPunct="1">
              <a:lnSpc>
                <a:spcPct val="93000"/>
              </a:lnSpc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br>
              <a:rPr lang="ru-RU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ru-RU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Сканер уязвимостей</a:t>
            </a:r>
            <a:br>
              <a:rPr lang="ru-RU" dirty="0">
                <a:solidFill>
                  <a:schemeClr val="accent1"/>
                </a:solidFill>
              </a:rPr>
            </a:br>
            <a:br>
              <a:rPr lang="ru-RU" dirty="0">
                <a:solidFill>
                  <a:schemeClr val="accent1"/>
                </a:solidFill>
              </a:rPr>
            </a:br>
            <a:br>
              <a:rPr lang="ru-RU" dirty="0"/>
            </a:br>
            <a:endParaRPr lang="ru-RU" altLang="ru-RU" sz="3200" b="1" dirty="0">
              <a:solidFill>
                <a:srgbClr val="002060"/>
              </a:solidFill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>
            <a:extLst>
              <a:ext uri="{FF2B5EF4-FFF2-40B4-BE49-F238E27FC236}">
                <a16:creationId xmlns:a16="http://schemas.microsoft.com/office/drawing/2014/main" id="{22DC0286-735B-304E-8760-A52807EB78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6329" y="1321945"/>
            <a:ext cx="8979613" cy="5536055"/>
          </a:xfrm>
        </p:spPr>
      </p:pic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430212"/>
            <a:ext cx="8229600" cy="827311"/>
          </a:xfrm>
        </p:spPr>
        <p:txBody>
          <a:bodyPr>
            <a:normAutofit fontScale="90000"/>
          </a:bodyPr>
          <a:lstStyle/>
          <a:p>
            <a:pPr marL="342900" indent="-331788" algn="ctr" eaLnBrk="1" hangingPunct="1">
              <a:lnSpc>
                <a:spcPct val="93000"/>
              </a:lnSpc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br>
              <a:rPr lang="ru-RU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ru-RU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Принцип работы на примере </a:t>
            </a:r>
            <a:r>
              <a:rPr lang="en-US" altLang="ru-RU" sz="3200" b="1" dirty="0" err="1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Xspider</a:t>
            </a:r>
            <a:br>
              <a:rPr lang="ru-RU" dirty="0">
                <a:solidFill>
                  <a:schemeClr val="accent1"/>
                </a:solidFill>
              </a:rPr>
            </a:br>
            <a:br>
              <a:rPr lang="ru-RU" dirty="0"/>
            </a:br>
            <a:endParaRPr lang="ru-RU" altLang="ru-RU" sz="3200" b="1" dirty="0">
              <a:solidFill>
                <a:srgbClr val="002060"/>
              </a:solidFill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96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r>
              <a:rPr lang="ru-RU" dirty="0"/>
              <a:t>Выпускается </a:t>
            </a:r>
            <a:r>
              <a:rPr lang="en-US" dirty="0"/>
              <a:t>Positive Technologies</a:t>
            </a:r>
          </a:p>
          <a:p>
            <a:r>
              <a:rPr lang="ru-RU" dirty="0"/>
              <a:t>Платная</a:t>
            </a:r>
          </a:p>
          <a:p>
            <a:r>
              <a:rPr lang="ru-RU" dirty="0"/>
              <a:t>Единственная платформа – </a:t>
            </a:r>
            <a:r>
              <a:rPr lang="en-US" dirty="0"/>
              <a:t>Windows</a:t>
            </a:r>
          </a:p>
          <a:p>
            <a:r>
              <a:rPr lang="en-US" dirty="0"/>
              <a:t>“</a:t>
            </a:r>
            <a:r>
              <a:rPr lang="ru-RU" dirty="0"/>
              <a:t>Единственный в мире сканер уже сегодня определяющий более трети уязвимостей, которые принесет завтрашний день.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Xspider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9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r>
              <a:rPr lang="ru-RU" dirty="0"/>
              <a:t>Выпускается </a:t>
            </a:r>
            <a:r>
              <a:rPr lang="en-US" dirty="0"/>
              <a:t>Tenable Network Security</a:t>
            </a:r>
          </a:p>
          <a:p>
            <a:r>
              <a:rPr lang="ru-RU" dirty="0"/>
              <a:t>Есть бесплатная версия</a:t>
            </a:r>
          </a:p>
          <a:p>
            <a:r>
              <a:rPr lang="ru-RU" dirty="0"/>
              <a:t>Кросс-платформенная</a:t>
            </a:r>
          </a:p>
          <a:p>
            <a:r>
              <a:rPr lang="ru-RU" dirty="0"/>
              <a:t>Встроенный язык </a:t>
            </a:r>
            <a:r>
              <a:rPr lang="en-US" dirty="0"/>
              <a:t>NASL</a:t>
            </a:r>
          </a:p>
          <a:p>
            <a:r>
              <a:rPr lang="ru-RU" dirty="0"/>
              <a:t>Очень напоминает </a:t>
            </a:r>
            <a:r>
              <a:rPr lang="en-US" dirty="0"/>
              <a:t>GUI </a:t>
            </a:r>
            <a:r>
              <a:rPr lang="ru-RU" dirty="0"/>
              <a:t>для </a:t>
            </a:r>
            <a:r>
              <a:rPr lang="en-US" dirty="0" err="1"/>
              <a:t>nmap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Nessus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3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r>
              <a:rPr lang="ru-RU" dirty="0"/>
              <a:t>Выпускается </a:t>
            </a:r>
            <a:r>
              <a:rPr lang="en-US" dirty="0"/>
              <a:t>Rapid7</a:t>
            </a:r>
          </a:p>
          <a:p>
            <a:r>
              <a:rPr lang="en-US" dirty="0"/>
              <a:t>30 </a:t>
            </a:r>
            <a:r>
              <a:rPr lang="ru-RU" dirty="0"/>
              <a:t>открытых портов, каждый потенциально является точкой входа</a:t>
            </a:r>
          </a:p>
          <a:p>
            <a:r>
              <a:rPr lang="ru-RU" dirty="0"/>
              <a:t>Устаревшие версии сервисов</a:t>
            </a:r>
          </a:p>
          <a:p>
            <a:r>
              <a:rPr lang="ru-RU" dirty="0"/>
              <a:t>Веб-приложение с полным списком </a:t>
            </a:r>
            <a:r>
              <a:rPr lang="en-US" dirty="0"/>
              <a:t>OWASP Top-10</a:t>
            </a:r>
            <a:r>
              <a:rPr lang="ru-RU" dirty="0"/>
              <a:t> уязвимостей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Metasploitable</a:t>
            </a:r>
            <a:r>
              <a:rPr lang="en-US" dirty="0">
                <a:solidFill>
                  <a:srgbClr val="002060"/>
                </a:solidFill>
              </a:rPr>
              <a:t> 2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r>
              <a:rPr lang="ru-RU" dirty="0"/>
              <a:t>Виртуальная машина с «чистой» установкой </a:t>
            </a:r>
            <a:r>
              <a:rPr lang="en-US" dirty="0"/>
              <a:t>Windows XP</a:t>
            </a:r>
            <a:r>
              <a:rPr lang="ru-RU" dirty="0"/>
              <a:t> для сканера</a:t>
            </a:r>
            <a:endParaRPr lang="en-US" dirty="0"/>
          </a:p>
          <a:p>
            <a:r>
              <a:rPr lang="ru-RU" dirty="0"/>
              <a:t>Виртуальная машина с </a:t>
            </a:r>
            <a:r>
              <a:rPr lang="en-US" dirty="0" err="1"/>
              <a:t>Metasploitable</a:t>
            </a:r>
            <a:r>
              <a:rPr lang="en-US" dirty="0"/>
              <a:t> 2</a:t>
            </a:r>
          </a:p>
          <a:p>
            <a:r>
              <a:rPr lang="ru-RU" dirty="0"/>
              <a:t>Подключение к Интернету для обновления базы уязвимостей сканера</a:t>
            </a:r>
          </a:p>
          <a:p>
            <a:r>
              <a:rPr lang="ru-RU" dirty="0"/>
              <a:t>Сканирование производится в изолированном окружении</a:t>
            </a:r>
          </a:p>
          <a:p>
            <a:r>
              <a:rPr lang="ru-RU" dirty="0"/>
              <a:t>Для каждого сканера виртуальная лаборатория пересоздаётся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Описание тестового стенда</a:t>
            </a:r>
          </a:p>
        </p:txBody>
      </p:sp>
    </p:spTree>
    <p:extLst>
      <p:ext uri="{BB962C8B-B14F-4D97-AF65-F5344CB8AC3E}">
        <p14:creationId xmlns:p14="http://schemas.microsoft.com/office/powerpoint/2010/main" val="104094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430212"/>
            <a:ext cx="8229600" cy="827311"/>
          </a:xfrm>
        </p:spPr>
        <p:txBody>
          <a:bodyPr>
            <a:normAutofit fontScale="90000"/>
          </a:bodyPr>
          <a:lstStyle/>
          <a:p>
            <a:pPr marL="342900" indent="-331788" algn="ctr" eaLnBrk="1" hangingPunct="1">
              <a:lnSpc>
                <a:spcPct val="93000"/>
              </a:lnSpc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br>
              <a:rPr lang="ru-RU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ru-RU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Результаты </a:t>
            </a:r>
            <a:r>
              <a:rPr lang="en-US" altLang="ru-RU" sz="3200" b="1" dirty="0" err="1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Xspider</a:t>
            </a:r>
            <a:br>
              <a:rPr lang="ru-RU" dirty="0">
                <a:solidFill>
                  <a:schemeClr val="accent1"/>
                </a:solidFill>
              </a:rPr>
            </a:br>
            <a:br>
              <a:rPr lang="ru-RU" dirty="0"/>
            </a:br>
            <a:endParaRPr lang="ru-RU" altLang="ru-RU" sz="3200" b="1" dirty="0">
              <a:solidFill>
                <a:srgbClr val="002060"/>
              </a:solidFill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6" name="Объект 5" descr="Изображение выглядит как снимок экрана&#10;&#10;&#10;&#10;Описание создано автоматически">
            <a:extLst>
              <a:ext uri="{FF2B5EF4-FFF2-40B4-BE49-F238E27FC236}">
                <a16:creationId xmlns:a16="http://schemas.microsoft.com/office/drawing/2014/main" id="{E026E9AB-8D6A-BE4C-AB96-37EE590243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722688"/>
            <a:ext cx="5912778" cy="4478874"/>
          </a:xfrm>
        </p:spPr>
      </p:pic>
    </p:spTree>
    <p:extLst>
      <p:ext uri="{BB962C8B-B14F-4D97-AF65-F5344CB8AC3E}">
        <p14:creationId xmlns:p14="http://schemas.microsoft.com/office/powerpoint/2010/main" val="349678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r>
              <a:rPr lang="ru-RU" dirty="0"/>
              <a:t>Трёхчасовые попытки заставить его работать</a:t>
            </a:r>
          </a:p>
          <a:p>
            <a:r>
              <a:rPr lang="ru-RU" dirty="0"/>
              <a:t>Полуторачасовое сканирование</a:t>
            </a:r>
          </a:p>
          <a:p>
            <a:r>
              <a:rPr lang="ru-RU" dirty="0"/>
              <a:t>Обнаружено 7 серьёзно уязвимых сервисов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Результаты </a:t>
            </a:r>
            <a:r>
              <a:rPr lang="en-US" dirty="0" err="1">
                <a:solidFill>
                  <a:srgbClr val="002060"/>
                </a:solidFill>
              </a:rPr>
              <a:t>XSpider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542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4569</TotalTime>
  <Words>322</Words>
  <Application>Microsoft Macintosh PowerPoint</Application>
  <PresentationFormat>Экран (4:3)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</vt:lpstr>
      <vt:lpstr>Cover</vt:lpstr>
      <vt:lpstr>1_Cover</vt:lpstr>
      <vt:lpstr>Сравнение сканеров XSpider и Nessus</vt:lpstr>
      <vt:lpstr>     Сканер уязвимостей   </vt:lpstr>
      <vt:lpstr>     Принцип работы на примере Xspider  </vt:lpstr>
      <vt:lpstr>Xspider</vt:lpstr>
      <vt:lpstr>Nessus</vt:lpstr>
      <vt:lpstr>Metasploitable 2</vt:lpstr>
      <vt:lpstr>Описание тестового стенда</vt:lpstr>
      <vt:lpstr>     Результаты Xspider  </vt:lpstr>
      <vt:lpstr>Результаты XSpider</vt:lpstr>
      <vt:lpstr>     Результаты Nessus  </vt:lpstr>
      <vt:lpstr>Результаты Nessus</vt:lpstr>
      <vt:lpstr>Замечания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Максим Смирнов</cp:lastModifiedBy>
  <cp:revision>45</cp:revision>
  <dcterms:created xsi:type="dcterms:W3CDTF">2014-06-27T12:30:22Z</dcterms:created>
  <dcterms:modified xsi:type="dcterms:W3CDTF">2018-12-10T11:51:26Z</dcterms:modified>
</cp:coreProperties>
</file>