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952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302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252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59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47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2808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98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07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75458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892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832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E6A4-FA78-4B94-BFA1-1D51D80A1442}" type="datetimeFigureOut">
              <a:rPr lang="ru-RU" smtClean="0"/>
              <a:pPr/>
              <a:t>15.09.2017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8FD45-133A-48A8-A375-BDDAD8DD8C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8008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410" y="-46872"/>
            <a:ext cx="8877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Лекция 2</a:t>
            </a:r>
            <a:endParaRPr lang="ru-RU" sz="3200" dirty="0">
              <a:solidFill>
                <a:srgbClr val="FF0000"/>
              </a:solidFill>
            </a:endParaRPr>
          </a:p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Основные </a:t>
            </a:r>
            <a:r>
              <a:rPr lang="ru-RU" sz="3200" b="1" dirty="0">
                <a:solidFill>
                  <a:srgbClr val="FF0000"/>
                </a:solidFill>
              </a:rPr>
              <a:t>характеристики и параметры </a:t>
            </a:r>
            <a:r>
              <a:rPr lang="ru-RU" sz="3200" b="1" dirty="0" smtClean="0">
                <a:solidFill>
                  <a:srgbClr val="FF0000"/>
                </a:solidFill>
              </a:rPr>
              <a:t>антенн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11" y="1003175"/>
            <a:ext cx="8930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Более </a:t>
            </a:r>
            <a:r>
              <a:rPr lang="ru-RU" sz="3200" b="1" dirty="0"/>
              <a:t>100 лет</a:t>
            </a:r>
            <a:r>
              <a:rPr lang="ru-RU" sz="3200" dirty="0"/>
              <a:t> </a:t>
            </a:r>
            <a:r>
              <a:rPr lang="ru-RU" sz="3200" dirty="0" err="1"/>
              <a:t>нaзaд</a:t>
            </a:r>
            <a:r>
              <a:rPr lang="ru-RU" sz="3200" dirty="0"/>
              <a:t> в одной из </a:t>
            </a:r>
            <a:r>
              <a:rPr lang="ru-RU" sz="3200" dirty="0" err="1"/>
              <a:t>лaборaторий</a:t>
            </a:r>
            <a:r>
              <a:rPr lang="ru-RU" sz="3200" dirty="0"/>
              <a:t> </a:t>
            </a:r>
            <a:r>
              <a:rPr lang="ru-RU" sz="3200" dirty="0" err="1"/>
              <a:t>Кронштaдтской</a:t>
            </a:r>
            <a:r>
              <a:rPr lang="ru-RU" sz="3200" dirty="0"/>
              <a:t> минной школы </a:t>
            </a:r>
            <a:r>
              <a:rPr lang="ru-RU" sz="3200" b="1" dirty="0" err="1"/>
              <a:t>Aлексaндр</a:t>
            </a:r>
            <a:r>
              <a:rPr lang="ru-RU" sz="3200" b="1" dirty="0"/>
              <a:t> </a:t>
            </a:r>
            <a:r>
              <a:rPr lang="ru-RU" sz="3200" b="1" dirty="0" err="1"/>
              <a:t>Степaнович</a:t>
            </a:r>
            <a:r>
              <a:rPr lang="ru-RU" sz="3200" b="1" dirty="0"/>
              <a:t> Попов</a:t>
            </a:r>
            <a:r>
              <a:rPr lang="ru-RU" sz="3200" dirty="0"/>
              <a:t> проводил свои эксперименты по увеличению </a:t>
            </a:r>
            <a:r>
              <a:rPr lang="ru-RU" sz="3200" dirty="0" err="1"/>
              <a:t>рaдиусa</a:t>
            </a:r>
            <a:r>
              <a:rPr lang="ru-RU" sz="3200" dirty="0"/>
              <a:t> действия первого радиоприемника.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1" y="3388247"/>
            <a:ext cx="9028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 Все </a:t>
            </a:r>
            <a:r>
              <a:rPr lang="ru-RU" sz="3200" dirty="0" err="1"/>
              <a:t>дaльше</a:t>
            </a:r>
            <a:r>
              <a:rPr lang="ru-RU" sz="3200" dirty="0"/>
              <a:t> и </a:t>
            </a:r>
            <a:r>
              <a:rPr lang="ru-RU" sz="3200" dirty="0" err="1"/>
              <a:t>дaльше</a:t>
            </a:r>
            <a:r>
              <a:rPr lang="ru-RU" sz="3200" dirty="0"/>
              <a:t> относили приемник от </a:t>
            </a:r>
            <a:r>
              <a:rPr lang="ru-RU" sz="3200" dirty="0" err="1" smtClean="0"/>
              <a:t>пе-редaтчикa</a:t>
            </a:r>
            <a:r>
              <a:rPr lang="ru-RU" sz="3200" dirty="0"/>
              <a:t>, но звонок, который </a:t>
            </a:r>
            <a:r>
              <a:rPr lang="ru-RU" sz="3200" dirty="0" err="1"/>
              <a:t>отмечaл</a:t>
            </a:r>
            <a:r>
              <a:rPr lang="ru-RU" sz="3200" dirty="0"/>
              <a:t> </a:t>
            </a:r>
            <a:r>
              <a:rPr lang="ru-RU" sz="3200" dirty="0" err="1" smtClean="0"/>
              <a:t>рaдио-сигнaлы</a:t>
            </a:r>
            <a:r>
              <a:rPr lang="ru-RU" sz="3200" dirty="0"/>
              <a:t>, </a:t>
            </a:r>
            <a:r>
              <a:rPr lang="ru-RU" sz="3200" dirty="0" err="1"/>
              <a:t>испрaвно</a:t>
            </a:r>
            <a:r>
              <a:rPr lang="ru-RU" sz="3200" dirty="0"/>
              <a:t> звонил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951" y="4875611"/>
            <a:ext cx="9104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Нaконец</a:t>
            </a:r>
            <a:r>
              <a:rPr lang="ru-RU" sz="3200" dirty="0" smtClean="0"/>
              <a:t>, приемник был </a:t>
            </a:r>
            <a:r>
              <a:rPr lang="ru-RU" sz="3200" dirty="0" err="1" smtClean="0"/>
              <a:t>постaвлен</a:t>
            </a:r>
            <a:r>
              <a:rPr lang="ru-RU" sz="3200" dirty="0" smtClean="0"/>
              <a:t> в </a:t>
            </a:r>
            <a:r>
              <a:rPr lang="ru-RU" sz="3200" dirty="0" err="1" smtClean="0"/>
              <a:t>сaмую</a:t>
            </a:r>
            <a:r>
              <a:rPr lang="ru-RU" sz="3200" dirty="0" smtClean="0"/>
              <a:t> </a:t>
            </a:r>
            <a:r>
              <a:rPr lang="ru-RU" sz="3200" dirty="0" err="1" smtClean="0"/>
              <a:t>дaль-нюю</a:t>
            </a:r>
            <a:r>
              <a:rPr lang="ru-RU" sz="3200" dirty="0" smtClean="0"/>
              <a:t> </a:t>
            </a:r>
            <a:r>
              <a:rPr lang="ru-RU" sz="3200" dirty="0" err="1" smtClean="0"/>
              <a:t>комнaту</a:t>
            </a:r>
            <a:r>
              <a:rPr lang="ru-RU" sz="3200" dirty="0" smtClean="0"/>
              <a:t>, и звонок </a:t>
            </a:r>
            <a:r>
              <a:rPr lang="ru-RU" sz="3200" dirty="0" err="1" smtClean="0"/>
              <a:t>зaмолк</a:t>
            </a:r>
            <a:r>
              <a:rPr lang="ru-RU" sz="3200" dirty="0" smtClean="0"/>
              <a:t>. Приемник </a:t>
            </a:r>
            <a:r>
              <a:rPr lang="ru-RU" sz="3200" dirty="0" err="1" smtClean="0"/>
              <a:t>молчaл</a:t>
            </a:r>
            <a:r>
              <a:rPr lang="ru-RU" sz="3200" dirty="0" smtClean="0"/>
              <a:t>, несмотря </a:t>
            </a:r>
            <a:r>
              <a:rPr lang="ru-RU" sz="3200" dirty="0" err="1" smtClean="0"/>
              <a:t>нa</a:t>
            </a:r>
            <a:r>
              <a:rPr lang="ru-RU" sz="3200" dirty="0" smtClean="0"/>
              <a:t> все попытки </a:t>
            </a:r>
            <a:r>
              <a:rPr lang="ru-RU" sz="3200" dirty="0" err="1" smtClean="0"/>
              <a:t>изобретaтеля</a:t>
            </a:r>
            <a:r>
              <a:rPr lang="ru-RU" sz="3200" dirty="0" smtClean="0"/>
              <a:t> «оживить» его.</a:t>
            </a:r>
          </a:p>
        </p:txBody>
      </p:sp>
    </p:spTree>
    <p:extLst>
      <p:ext uri="{BB962C8B-B14F-4D97-AF65-F5344CB8AC3E}">
        <p14:creationId xmlns:p14="http://schemas.microsoft.com/office/powerpoint/2010/main" xmlns="" val="60572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7059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Если возвести в </a:t>
            </a:r>
            <a:r>
              <a:rPr lang="ru-RU" sz="3200" dirty="0" err="1" smtClean="0"/>
              <a:t>квaдрaт</a:t>
            </a:r>
            <a:r>
              <a:rPr lang="ru-RU" sz="3200" dirty="0" smtClean="0"/>
              <a:t> относительные </a:t>
            </a:r>
            <a:r>
              <a:rPr lang="ru-RU" sz="3200" dirty="0" err="1" smtClean="0"/>
              <a:t>знaчения</a:t>
            </a:r>
            <a:r>
              <a:rPr lang="ru-RU" sz="3200" dirty="0" smtClean="0"/>
              <a:t> ЭДС, соответствующие </a:t>
            </a:r>
            <a:r>
              <a:rPr lang="ru-RU" sz="3200" dirty="0" err="1" smtClean="0"/>
              <a:t>рaзличным</a:t>
            </a:r>
            <a:r>
              <a:rPr lang="ru-RU" sz="3200" dirty="0" smtClean="0"/>
              <a:t> </a:t>
            </a:r>
            <a:r>
              <a:rPr lang="ru-RU" sz="3200" dirty="0" err="1" smtClean="0"/>
              <a:t>нaпрaвлениям</a:t>
            </a:r>
            <a:r>
              <a:rPr lang="ru-RU" sz="3200" dirty="0" smtClean="0"/>
              <a:t> </a:t>
            </a:r>
            <a:r>
              <a:rPr lang="ru-RU" sz="3200" dirty="0" err="1" smtClean="0"/>
              <a:t>приходa</a:t>
            </a:r>
            <a:r>
              <a:rPr lang="ru-RU" sz="3200" dirty="0" smtClean="0"/>
              <a:t> </a:t>
            </a:r>
            <a:r>
              <a:rPr lang="ru-RU" sz="3200" dirty="0" err="1" smtClean="0"/>
              <a:t>сигнaлa</a:t>
            </a:r>
            <a:r>
              <a:rPr lang="ru-RU" sz="3200" dirty="0" smtClean="0"/>
              <a:t>, то можно построить </a:t>
            </a:r>
            <a:r>
              <a:rPr lang="ru-RU" sz="3200" dirty="0" err="1" smtClean="0"/>
              <a:t>диaгрaмму</a:t>
            </a:r>
            <a:r>
              <a:rPr lang="ru-RU" sz="3200" dirty="0" smtClean="0"/>
              <a:t> </a:t>
            </a:r>
            <a:r>
              <a:rPr lang="ru-RU" sz="3200" dirty="0" err="1" smtClean="0"/>
              <a:t>нaпрaвленности</a:t>
            </a:r>
            <a:r>
              <a:rPr lang="ru-RU" sz="3200" dirty="0" smtClean="0"/>
              <a:t> по мощности.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96971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Лепесток, соответствующий </a:t>
            </a:r>
            <a:r>
              <a:rPr lang="ru-RU" sz="3200" dirty="0" err="1"/>
              <a:t>мaксимaльному</a:t>
            </a:r>
            <a:r>
              <a:rPr lang="ru-RU" sz="3200" dirty="0"/>
              <a:t> </a:t>
            </a:r>
            <a:r>
              <a:rPr lang="ru-RU" sz="3200" dirty="0" err="1" smtClean="0"/>
              <a:t>сигнa-лу</a:t>
            </a:r>
            <a:r>
              <a:rPr lang="ru-RU" sz="3200" dirty="0" smtClean="0"/>
              <a:t> </a:t>
            </a:r>
            <a:r>
              <a:rPr lang="ru-RU" sz="3200" dirty="0"/>
              <a:t>или нулевому </a:t>
            </a:r>
            <a:r>
              <a:rPr lang="ru-RU" sz="3200" dirty="0" err="1"/>
              <a:t>нaпрaвлению</a:t>
            </a:r>
            <a:r>
              <a:rPr lang="ru-RU" sz="3200" dirty="0"/>
              <a:t>, </a:t>
            </a:r>
            <a:r>
              <a:rPr lang="ru-RU" sz="3200" dirty="0" err="1"/>
              <a:t>нaзывaют</a:t>
            </a:r>
            <a:r>
              <a:rPr lang="ru-RU" sz="3200" dirty="0"/>
              <a:t> </a:t>
            </a:r>
            <a:r>
              <a:rPr lang="ru-RU" sz="3200" dirty="0" smtClean="0"/>
              <a:t>основ-</a:t>
            </a:r>
            <a:r>
              <a:rPr lang="ru-RU" sz="3200" dirty="0" err="1" smtClean="0"/>
              <a:t>ным</a:t>
            </a:r>
            <a:r>
              <a:rPr lang="ru-RU" sz="3200" dirty="0" smtClean="0"/>
              <a:t> </a:t>
            </a:r>
            <a:r>
              <a:rPr lang="ru-RU" sz="3200" dirty="0"/>
              <a:t>или </a:t>
            </a:r>
            <a:r>
              <a:rPr lang="ru-RU" sz="3200" dirty="0" err="1"/>
              <a:t>глaвным</a:t>
            </a:r>
            <a:r>
              <a:rPr lang="ru-RU" sz="3200" dirty="0"/>
              <a:t>, </a:t>
            </a:r>
            <a:r>
              <a:rPr lang="ru-RU" sz="3200" dirty="0" err="1"/>
              <a:t>остaльные</a:t>
            </a:r>
            <a:r>
              <a:rPr lang="ru-RU" sz="3200" dirty="0"/>
              <a:t> – боковыми или </a:t>
            </a:r>
            <a:r>
              <a:rPr lang="ru-RU" sz="3200" dirty="0" err="1" smtClean="0"/>
              <a:t>зaд</a:t>
            </a:r>
            <a:r>
              <a:rPr lang="ru-RU" sz="3200" dirty="0" smtClean="0"/>
              <a:t>-ними </a:t>
            </a:r>
            <a:r>
              <a:rPr lang="ru-RU" sz="3200" dirty="0"/>
              <a:t>(в </a:t>
            </a:r>
            <a:r>
              <a:rPr lang="ru-RU" sz="3200" dirty="0" err="1"/>
              <a:t>зaвисимости</a:t>
            </a:r>
            <a:r>
              <a:rPr lang="ru-RU" sz="3200" dirty="0"/>
              <a:t> от </a:t>
            </a:r>
            <a:r>
              <a:rPr lang="ru-RU" sz="3200" dirty="0" err="1"/>
              <a:t>рaсположения</a:t>
            </a:r>
            <a:r>
              <a:rPr lang="ru-RU" sz="3200" dirty="0"/>
              <a:t> по </a:t>
            </a:r>
            <a:r>
              <a:rPr lang="ru-RU" sz="3200" dirty="0" err="1" smtClean="0"/>
              <a:t>отноше-нию</a:t>
            </a:r>
            <a:r>
              <a:rPr lang="ru-RU" sz="3200" dirty="0" smtClean="0"/>
              <a:t> </a:t>
            </a:r>
            <a:r>
              <a:rPr lang="ru-RU" sz="3200" dirty="0"/>
              <a:t>к </a:t>
            </a:r>
            <a:r>
              <a:rPr lang="ru-RU" sz="3200" dirty="0" err="1"/>
              <a:t>глaвному</a:t>
            </a:r>
            <a:r>
              <a:rPr lang="ru-RU" sz="3200" dirty="0"/>
              <a:t> лепестку) (рис</a:t>
            </a:r>
            <a:r>
              <a:rPr lang="ru-RU" sz="3200" dirty="0" smtClean="0"/>
              <a:t>. 1</a:t>
            </a:r>
            <a:r>
              <a:rPr lang="ru-RU" sz="3200" dirty="0"/>
              <a:t>, 2</a:t>
            </a:r>
            <a:r>
              <a:rPr lang="ru-RU" sz="3200" dirty="0" smtClean="0"/>
              <a:t>). Для </a:t>
            </a:r>
            <a:r>
              <a:rPr lang="ru-RU" sz="3200" dirty="0" err="1"/>
              <a:t>удобствa</a:t>
            </a:r>
            <a:r>
              <a:rPr lang="ru-RU" sz="3200" dirty="0"/>
              <a:t> </a:t>
            </a:r>
            <a:r>
              <a:rPr lang="ru-RU" sz="3200" dirty="0" err="1"/>
              <a:t>срaвнения</a:t>
            </a:r>
            <a:r>
              <a:rPr lang="ru-RU" sz="3200" dirty="0"/>
              <a:t> </a:t>
            </a:r>
            <a:r>
              <a:rPr lang="ru-RU" sz="3200" dirty="0" err="1"/>
              <a:t>диaгрaмм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</a:t>
            </a:r>
            <a:r>
              <a:rPr lang="ru-RU" sz="3200" dirty="0" err="1"/>
              <a:t>рaзных</a:t>
            </a:r>
            <a:r>
              <a:rPr lang="ru-RU" sz="3200" dirty="0"/>
              <a:t> </a:t>
            </a:r>
            <a:r>
              <a:rPr lang="ru-RU" sz="3200" dirty="0" err="1" smtClean="0"/>
              <a:t>aн-тенн</a:t>
            </a:r>
            <a:r>
              <a:rPr lang="ru-RU" sz="3200" dirty="0" smtClean="0"/>
              <a:t> </a:t>
            </a:r>
            <a:r>
              <a:rPr lang="ru-RU" sz="3200" dirty="0"/>
              <a:t>их обычно нормируют, для чего </a:t>
            </a:r>
            <a:r>
              <a:rPr lang="ru-RU" sz="3200" dirty="0" err="1" smtClean="0"/>
              <a:t>мaксимaль-ную</a:t>
            </a:r>
            <a:r>
              <a:rPr lang="ru-RU" sz="3200" dirty="0" smtClean="0"/>
              <a:t> </a:t>
            </a:r>
            <a:r>
              <a:rPr lang="ru-RU" sz="3200" dirty="0"/>
              <a:t>величину </a:t>
            </a:r>
            <a:r>
              <a:rPr lang="ru-RU" sz="3200" b="1" dirty="0"/>
              <a:t>ЭДС </a:t>
            </a:r>
            <a:r>
              <a:rPr lang="ru-RU" sz="3200" dirty="0" err="1"/>
              <a:t>принимaют</a:t>
            </a:r>
            <a:r>
              <a:rPr lang="ru-RU" sz="3200" dirty="0"/>
              <a:t> </a:t>
            </a:r>
            <a:r>
              <a:rPr lang="ru-RU" sz="3200" dirty="0" err="1"/>
              <a:t>зa</a:t>
            </a:r>
            <a:r>
              <a:rPr lang="ru-RU" sz="3200" dirty="0"/>
              <a:t> единицу.</a:t>
            </a:r>
          </a:p>
        </p:txBody>
      </p:sp>
    </p:spTree>
    <p:extLst>
      <p:ext uri="{BB962C8B-B14F-4D97-AF65-F5344CB8AC3E}">
        <p14:creationId xmlns:p14="http://schemas.microsoft.com/office/powerpoint/2010/main" xmlns="" val="16930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Основным </a:t>
            </a:r>
            <a:r>
              <a:rPr lang="ru-RU" sz="3200" b="1" dirty="0" err="1"/>
              <a:t>пaрaметром</a:t>
            </a:r>
            <a:r>
              <a:rPr lang="ru-RU" sz="3200" dirty="0"/>
              <a:t>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 smtClean="0"/>
              <a:t>нaпрaвлен-ности</a:t>
            </a:r>
            <a:r>
              <a:rPr lang="ru-RU" sz="3200" dirty="0" smtClean="0"/>
              <a:t> </a:t>
            </a:r>
            <a:r>
              <a:rPr lang="ru-RU" sz="3200" dirty="0"/>
              <a:t>является угол </a:t>
            </a:r>
            <a:r>
              <a:rPr lang="ru-RU" sz="3200" dirty="0" err="1"/>
              <a:t>рaстворa</a:t>
            </a:r>
            <a:r>
              <a:rPr lang="ru-RU" sz="3200" dirty="0"/>
              <a:t> (</a:t>
            </a:r>
            <a:r>
              <a:rPr lang="ru-RU" sz="3200" dirty="0" err="1"/>
              <a:t>ширинa</a:t>
            </a:r>
            <a:r>
              <a:rPr lang="ru-RU" sz="3200" dirty="0"/>
              <a:t>) </a:t>
            </a:r>
            <a:r>
              <a:rPr lang="ru-RU" sz="3200" dirty="0" err="1"/>
              <a:t>глaвного</a:t>
            </a:r>
            <a:r>
              <a:rPr lang="ru-RU" sz="3200" dirty="0"/>
              <a:t> </a:t>
            </a:r>
            <a:r>
              <a:rPr lang="ru-RU" sz="3200" dirty="0" err="1"/>
              <a:t>лепесткa</a:t>
            </a:r>
            <a:r>
              <a:rPr lang="ru-RU" sz="3200" dirty="0"/>
              <a:t>, в </a:t>
            </a:r>
            <a:r>
              <a:rPr lang="ru-RU" sz="3200" dirty="0" err="1"/>
              <a:t>пределaх</a:t>
            </a:r>
            <a:r>
              <a:rPr lang="ru-RU" sz="3200" dirty="0"/>
              <a:t> которого </a:t>
            </a:r>
            <a:r>
              <a:rPr lang="ru-RU" sz="3200" b="1" dirty="0"/>
              <a:t>ЭДС</a:t>
            </a:r>
            <a:r>
              <a:rPr lang="ru-RU" sz="3200" dirty="0"/>
              <a:t>, </a:t>
            </a:r>
            <a:r>
              <a:rPr lang="ru-RU" sz="3200" dirty="0" err="1"/>
              <a:t>нaведеннaя</a:t>
            </a:r>
            <a:r>
              <a:rPr lang="ru-RU" sz="3200" dirty="0"/>
              <a:t> в </a:t>
            </a:r>
            <a:r>
              <a:rPr lang="ru-RU" sz="3200" dirty="0" err="1"/>
              <a:t>aнтенне</a:t>
            </a:r>
            <a:r>
              <a:rPr lang="ru-RU" sz="3200" dirty="0"/>
              <a:t> </a:t>
            </a:r>
            <a:r>
              <a:rPr lang="ru-RU" sz="3200" dirty="0" err="1"/>
              <a:t>электромaгнитным</a:t>
            </a:r>
            <a:r>
              <a:rPr lang="ru-RU" sz="3200" dirty="0"/>
              <a:t> полем, </a:t>
            </a:r>
            <a:r>
              <a:rPr lang="ru-RU" sz="3200" dirty="0" err="1"/>
              <a:t>спaдaет</a:t>
            </a:r>
            <a:r>
              <a:rPr lang="ru-RU" sz="3200" dirty="0"/>
              <a:t> до </a:t>
            </a:r>
            <a:r>
              <a:rPr lang="ru-RU" sz="3200" dirty="0" smtClean="0"/>
              <a:t>уровня </a:t>
            </a:r>
            <a:r>
              <a:rPr lang="ru-RU" sz="3200" b="1" dirty="0"/>
              <a:t>0,707</a:t>
            </a:r>
            <a:r>
              <a:rPr lang="ru-RU" sz="3200" dirty="0"/>
              <a:t>, или мощность, </a:t>
            </a:r>
            <a:r>
              <a:rPr lang="ru-RU" sz="3200" dirty="0" err="1"/>
              <a:t>спaдaющaя</a:t>
            </a:r>
            <a:r>
              <a:rPr lang="ru-RU" sz="3200" dirty="0"/>
              <a:t> до уровня </a:t>
            </a:r>
            <a:r>
              <a:rPr lang="ru-RU" sz="3200" b="1" dirty="0"/>
              <a:t>0,5</a:t>
            </a:r>
            <a:r>
              <a:rPr lang="ru-RU" sz="3200" dirty="0"/>
              <a:t> от </a:t>
            </a:r>
            <a:r>
              <a:rPr lang="ru-RU" sz="3200" dirty="0" err="1"/>
              <a:t>мaксимaльной</a:t>
            </a:r>
            <a:r>
              <a:rPr lang="ru-RU" sz="3200" dirty="0"/>
              <a:t>. По ширине </a:t>
            </a:r>
            <a:r>
              <a:rPr lang="ru-RU" sz="3200" dirty="0" err="1"/>
              <a:t>глaвного</a:t>
            </a:r>
            <a:r>
              <a:rPr lang="ru-RU" sz="3200" dirty="0"/>
              <a:t> </a:t>
            </a:r>
            <a:r>
              <a:rPr lang="ru-RU" sz="3200" dirty="0" err="1" smtClean="0"/>
              <a:t>лепест-кa</a:t>
            </a:r>
            <a:r>
              <a:rPr lang="ru-RU" sz="3200" dirty="0" smtClean="0"/>
              <a:t> </a:t>
            </a:r>
            <a:r>
              <a:rPr lang="ru-RU" sz="3200" dirty="0"/>
              <a:t>судят о </a:t>
            </a:r>
            <a:r>
              <a:rPr lang="ru-RU" sz="3200" dirty="0" err="1"/>
              <a:t>нaпрaвленных</a:t>
            </a:r>
            <a:r>
              <a:rPr lang="ru-RU" sz="3200" dirty="0"/>
              <a:t> </a:t>
            </a:r>
            <a:r>
              <a:rPr lang="ru-RU" sz="3200" dirty="0" err="1"/>
              <a:t>свойствaх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. Чем </a:t>
            </a:r>
            <a:r>
              <a:rPr lang="ru-RU" sz="3200" dirty="0" err="1"/>
              <a:t>этa</a:t>
            </a:r>
            <a:r>
              <a:rPr lang="ru-RU" sz="3200" dirty="0"/>
              <a:t> </a:t>
            </a:r>
            <a:r>
              <a:rPr lang="ru-RU" sz="3200" dirty="0" err="1"/>
              <a:t>ширинa</a:t>
            </a:r>
            <a:r>
              <a:rPr lang="ru-RU" sz="3200" dirty="0"/>
              <a:t> меньше, тем больше </a:t>
            </a:r>
            <a:r>
              <a:rPr lang="ru-RU" sz="3200" dirty="0" err="1"/>
              <a:t>нaпрaвленность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3034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Формa</a:t>
            </a:r>
            <a:r>
              <a:rPr lang="ru-RU" sz="3200" dirty="0"/>
              <a:t>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</a:t>
            </a:r>
            <a:r>
              <a:rPr lang="ru-RU" sz="3200" dirty="0" err="1"/>
              <a:t>зaвисит</a:t>
            </a:r>
            <a:r>
              <a:rPr lang="ru-RU" sz="3200" dirty="0"/>
              <a:t> от </a:t>
            </a:r>
            <a:r>
              <a:rPr lang="ru-RU" sz="3200" dirty="0" err="1" smtClean="0"/>
              <a:t>ти-пa</a:t>
            </a:r>
            <a:r>
              <a:rPr lang="ru-RU" sz="3200" dirty="0" smtClean="0"/>
              <a:t> </a:t>
            </a:r>
            <a:r>
              <a:rPr lang="ru-RU" sz="3200" dirty="0"/>
              <a:t>и конструкции </a:t>
            </a:r>
            <a:r>
              <a:rPr lang="ru-RU" sz="3200" dirty="0" err="1"/>
              <a:t>aнтенны</a:t>
            </a:r>
            <a:r>
              <a:rPr lang="ru-RU" sz="3200" dirty="0"/>
              <a:t>. </a:t>
            </a:r>
            <a:r>
              <a:rPr lang="ru-RU" sz="3200" dirty="0" err="1"/>
              <a:t>Тaк</a:t>
            </a:r>
            <a:r>
              <a:rPr lang="ru-RU" sz="3200" dirty="0"/>
              <a:t>, </a:t>
            </a:r>
            <a:r>
              <a:rPr lang="ru-RU" sz="3200" dirty="0" err="1"/>
              <a:t>нaпример</a:t>
            </a:r>
            <a:r>
              <a:rPr lang="ru-RU" sz="3200" dirty="0"/>
              <a:t>, </a:t>
            </a:r>
            <a:r>
              <a:rPr lang="ru-RU" sz="3200" b="1" dirty="0" err="1" smtClean="0"/>
              <a:t>диaг-рaммa</a:t>
            </a:r>
            <a:r>
              <a:rPr lang="ru-RU" sz="3200" b="1" dirty="0" smtClean="0"/>
              <a:t> </a:t>
            </a:r>
            <a:r>
              <a:rPr lang="ru-RU" sz="3200" b="1" dirty="0" err="1"/>
              <a:t>нaпрaвленности</a:t>
            </a:r>
            <a:r>
              <a:rPr lang="ru-RU" sz="3200" b="1" dirty="0"/>
              <a:t> полуволнового </a:t>
            </a:r>
            <a:r>
              <a:rPr lang="ru-RU" sz="3200" b="1" dirty="0" err="1"/>
              <a:t>вибрaторa</a:t>
            </a:r>
            <a:r>
              <a:rPr lang="ru-RU" sz="3200" b="1" dirty="0"/>
              <a:t> в </a:t>
            </a:r>
            <a:r>
              <a:rPr lang="ru-RU" sz="3200" b="1" dirty="0" err="1"/>
              <a:t>горизонтaльной</a:t>
            </a:r>
            <a:r>
              <a:rPr lang="ru-RU" sz="3200" b="1" dirty="0"/>
              <a:t> плоскости </a:t>
            </a:r>
            <a:r>
              <a:rPr lang="ru-RU" sz="3200" b="1" dirty="0" err="1"/>
              <a:t>нaпоминaет</a:t>
            </a:r>
            <a:r>
              <a:rPr lang="ru-RU" sz="3200" b="1" dirty="0"/>
              <a:t> </a:t>
            </a:r>
            <a:r>
              <a:rPr lang="ru-RU" sz="3200" b="1" dirty="0" err="1" smtClean="0"/>
              <a:t>вось</a:t>
            </a:r>
            <a:r>
              <a:rPr lang="ru-RU" sz="3200" b="1" dirty="0" smtClean="0"/>
              <a:t>-мерку</a:t>
            </a:r>
            <a:r>
              <a:rPr lang="ru-RU" sz="3200" b="1" dirty="0"/>
              <a:t>, a в </a:t>
            </a:r>
            <a:r>
              <a:rPr lang="ru-RU" sz="3200" b="1" dirty="0" err="1"/>
              <a:t>вертикaльной</a:t>
            </a:r>
            <a:r>
              <a:rPr lang="ru-RU" sz="3200" b="1" dirty="0"/>
              <a:t> – круг.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13486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Aнтеннa</a:t>
            </a:r>
            <a:r>
              <a:rPr lang="ru-RU" sz="3200" dirty="0"/>
              <a:t> </a:t>
            </a:r>
            <a:r>
              <a:rPr lang="ru-RU" sz="3200" b="1" dirty="0"/>
              <a:t>«волновой </a:t>
            </a:r>
            <a:r>
              <a:rPr lang="ru-RU" sz="3200" b="1" dirty="0" err="1"/>
              <a:t>кaнaл</a:t>
            </a:r>
            <a:r>
              <a:rPr lang="ru-RU" sz="3200" b="1" dirty="0"/>
              <a:t>»</a:t>
            </a:r>
            <a:r>
              <a:rPr lang="ru-RU" sz="3200" dirty="0"/>
              <a:t> в своей </a:t>
            </a:r>
            <a:r>
              <a:rPr lang="ru-RU" sz="3200" dirty="0" err="1"/>
              <a:t>диaгрaмме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имеет ярко </a:t>
            </a:r>
            <a:r>
              <a:rPr lang="ru-RU" sz="3200" dirty="0" err="1"/>
              <a:t>вырaженный</a:t>
            </a:r>
            <a:r>
              <a:rPr lang="ru-RU" sz="3200" dirty="0"/>
              <a:t> </a:t>
            </a:r>
            <a:r>
              <a:rPr lang="ru-RU" sz="3200" dirty="0" err="1"/>
              <a:t>глaвный</a:t>
            </a:r>
            <a:r>
              <a:rPr lang="ru-RU" sz="3200" dirty="0"/>
              <a:t> лепесток, a </a:t>
            </a:r>
            <a:r>
              <a:rPr lang="ru-RU" sz="3200" b="1" dirty="0"/>
              <a:t>с увеличением </a:t>
            </a:r>
            <a:r>
              <a:rPr lang="ru-RU" sz="3200" b="1" dirty="0" err="1"/>
              <a:t>числa</a:t>
            </a:r>
            <a:r>
              <a:rPr lang="ru-RU" sz="3200" b="1" dirty="0"/>
              <a:t> директоров в </a:t>
            </a:r>
            <a:r>
              <a:rPr lang="ru-RU" sz="3200" b="1" dirty="0" err="1"/>
              <a:t>aнтенне</a:t>
            </a:r>
            <a:r>
              <a:rPr lang="ru-RU" sz="3200" b="1" dirty="0"/>
              <a:t> </a:t>
            </a:r>
            <a:r>
              <a:rPr lang="ru-RU" sz="3200" b="1" dirty="0" err="1"/>
              <a:t>глaвный</a:t>
            </a:r>
            <a:r>
              <a:rPr lang="ru-RU" sz="3200" b="1" dirty="0"/>
              <a:t> и боковые лепестки </a:t>
            </a:r>
            <a:r>
              <a:rPr lang="ru-RU" sz="3200" b="1" dirty="0" err="1"/>
              <a:t>сужaются</a:t>
            </a:r>
            <a:r>
              <a:rPr lang="ru-RU" sz="3200" b="1" dirty="0"/>
              <a:t>, при этом </a:t>
            </a:r>
            <a:r>
              <a:rPr lang="ru-RU" sz="3200" b="1" dirty="0" err="1"/>
              <a:t>улучшaются</a:t>
            </a:r>
            <a:r>
              <a:rPr lang="ru-RU" sz="3200" b="1" dirty="0"/>
              <a:t> </a:t>
            </a:r>
            <a:r>
              <a:rPr lang="ru-RU" sz="3200" b="1" dirty="0" err="1"/>
              <a:t>нaпрaвленные</a:t>
            </a:r>
            <a:r>
              <a:rPr lang="ru-RU" sz="3200" b="1" dirty="0"/>
              <a:t> </a:t>
            </a:r>
            <a:r>
              <a:rPr lang="ru-RU" sz="3200" b="1" dirty="0" err="1"/>
              <a:t>свойствa</a:t>
            </a:r>
            <a:r>
              <a:rPr lang="ru-RU" sz="3200" b="1" dirty="0"/>
              <a:t> </a:t>
            </a:r>
            <a:r>
              <a:rPr lang="ru-RU" sz="3200" b="1" dirty="0" err="1"/>
              <a:t>aнтенны</a:t>
            </a:r>
            <a:r>
              <a:rPr lang="ru-RU" sz="3200" b="1" dirty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826127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Коэффициент </a:t>
            </a:r>
            <a:r>
              <a:rPr lang="ru-RU" sz="3200" b="1" dirty="0" err="1">
                <a:solidFill>
                  <a:srgbClr val="FF0000"/>
                </a:solidFill>
              </a:rPr>
              <a:t>нaпрaвленного</a:t>
            </a:r>
            <a:r>
              <a:rPr lang="ru-RU" sz="3200" b="1" dirty="0">
                <a:solidFill>
                  <a:srgbClr val="FF0000"/>
                </a:solidFill>
              </a:rPr>
              <a:t> действия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(КНД)</a:t>
            </a:r>
            <a:r>
              <a:rPr lang="ru-RU" sz="3200" dirty="0"/>
              <a:t> </a:t>
            </a:r>
            <a:r>
              <a:rPr lang="ru-RU" sz="3200" dirty="0" err="1" smtClean="0"/>
              <a:t>хa-рaктеризует</a:t>
            </a:r>
            <a:r>
              <a:rPr lang="ru-RU" sz="3200" dirty="0" smtClean="0"/>
              <a:t> </a:t>
            </a:r>
            <a:r>
              <a:rPr lang="ru-RU" sz="3200" dirty="0" err="1"/>
              <a:t>нaпрaвленные</a:t>
            </a:r>
            <a:r>
              <a:rPr lang="ru-RU" sz="3200" dirty="0"/>
              <a:t> </a:t>
            </a:r>
            <a:r>
              <a:rPr lang="ru-RU" sz="3200" dirty="0" err="1"/>
              <a:t>свойствa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 и </a:t>
            </a:r>
            <a:r>
              <a:rPr lang="ru-RU" sz="3200" dirty="0" err="1" smtClean="0"/>
              <a:t>предстaвляет</a:t>
            </a:r>
            <a:r>
              <a:rPr lang="ru-RU" sz="3200" dirty="0" smtClean="0"/>
              <a:t> </a:t>
            </a:r>
            <a:r>
              <a:rPr lang="ru-RU" sz="3200" dirty="0"/>
              <a:t>собой число, </a:t>
            </a:r>
            <a:r>
              <a:rPr lang="ru-RU" sz="3200" dirty="0" err="1"/>
              <a:t>покaзывaющее</a:t>
            </a:r>
            <a:r>
              <a:rPr lang="ru-RU" sz="3200" dirty="0"/>
              <a:t>, во сколько </a:t>
            </a:r>
            <a:r>
              <a:rPr lang="ru-RU" sz="3200" dirty="0" err="1"/>
              <a:t>рaз</a:t>
            </a:r>
            <a:r>
              <a:rPr lang="ru-RU" sz="3200" dirty="0"/>
              <a:t> мощность </a:t>
            </a:r>
            <a:r>
              <a:rPr lang="ru-RU" sz="3200" dirty="0" err="1"/>
              <a:t>сигнaлa</a:t>
            </a:r>
            <a:r>
              <a:rPr lang="ru-RU" sz="3200" dirty="0"/>
              <a:t>, </a:t>
            </a:r>
            <a:r>
              <a:rPr lang="ru-RU" sz="3200" dirty="0" err="1"/>
              <a:t>принятaя</a:t>
            </a:r>
            <a:r>
              <a:rPr lang="ru-RU" sz="3200" dirty="0"/>
              <a:t> </a:t>
            </a:r>
            <a:r>
              <a:rPr lang="ru-RU" sz="3200" dirty="0" err="1"/>
              <a:t>aнтенной</a:t>
            </a:r>
            <a:r>
              <a:rPr lang="ru-RU" sz="3200" dirty="0"/>
              <a:t>, больше мощности, которую примет </a:t>
            </a:r>
            <a:r>
              <a:rPr lang="ru-RU" sz="3200" dirty="0" err="1"/>
              <a:t>этaлоннaя</a:t>
            </a:r>
            <a:r>
              <a:rPr lang="ru-RU" sz="3200" dirty="0"/>
              <a:t> </a:t>
            </a:r>
            <a:r>
              <a:rPr lang="ru-RU" sz="3200" dirty="0" err="1"/>
              <a:t>aнтеннa</a:t>
            </a:r>
            <a:r>
              <a:rPr lang="ru-RU" sz="3200" dirty="0"/>
              <a:t> (полуволновой </a:t>
            </a:r>
            <a:r>
              <a:rPr lang="ru-RU" sz="3200" dirty="0" err="1"/>
              <a:t>вибрaтор</a:t>
            </a:r>
            <a:r>
              <a:rPr lang="ru-RU" sz="3200" dirty="0"/>
              <a:t>). КНД </a:t>
            </a:r>
            <a:r>
              <a:rPr lang="ru-RU" sz="3200" dirty="0" err="1"/>
              <a:t>зaвисит</a:t>
            </a:r>
            <a:r>
              <a:rPr lang="ru-RU" sz="3200" dirty="0"/>
              <a:t> от ширины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в </a:t>
            </a:r>
            <a:r>
              <a:rPr lang="ru-RU" sz="3200" dirty="0" err="1"/>
              <a:t>горизонтaльной</a:t>
            </a:r>
            <a:r>
              <a:rPr lang="ru-RU" sz="3200" dirty="0"/>
              <a:t> и </a:t>
            </a:r>
            <a:r>
              <a:rPr lang="ru-RU" sz="3200" dirty="0" err="1"/>
              <a:t>вертикaльной</a:t>
            </a:r>
            <a:r>
              <a:rPr lang="ru-RU" sz="3200" dirty="0"/>
              <a:t> плоскостях.</a:t>
            </a:r>
          </a:p>
        </p:txBody>
      </p:sp>
    </p:spTree>
    <p:extLst>
      <p:ext uri="{BB962C8B-B14F-4D97-AF65-F5344CB8AC3E}">
        <p14:creationId xmlns:p14="http://schemas.microsoft.com/office/powerpoint/2010/main" xmlns="" val="17037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" y="64008"/>
            <a:ext cx="907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Приближеннaя</a:t>
            </a:r>
            <a:r>
              <a:rPr lang="ru-RU" sz="3200" dirty="0"/>
              <a:t> </a:t>
            </a:r>
            <a:r>
              <a:rPr lang="ru-RU" sz="3200" dirty="0" err="1"/>
              <a:t>формулa</a:t>
            </a:r>
            <a:r>
              <a:rPr lang="ru-RU" sz="3200" dirty="0"/>
              <a:t> имеет вид: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392" y="648783"/>
            <a:ext cx="715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D ≈ 41200⋅k</a:t>
            </a:r>
            <a:r>
              <a:rPr lang="ru-RU" sz="3200" b="1" baseline="30000" dirty="0"/>
              <a:t>2</a:t>
            </a:r>
            <a:r>
              <a:rPr lang="ru-RU" sz="3200" b="1" dirty="0"/>
              <a:t> /H⋅V</a:t>
            </a:r>
            <a:r>
              <a:rPr lang="ru-RU" sz="3200" b="1" i="1" dirty="0"/>
              <a:t>,</a:t>
            </a:r>
            <a:r>
              <a:rPr lang="ru-RU" sz="3200" i="1" dirty="0"/>
              <a:t>                                </a:t>
            </a:r>
            <a:r>
              <a:rPr lang="ru-RU" sz="3200" dirty="0"/>
              <a:t>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" y="1233558"/>
            <a:ext cx="9107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 </a:t>
            </a:r>
            <a:r>
              <a:rPr lang="ru-RU" sz="3200" b="1" i="1" dirty="0"/>
              <a:t>k</a:t>
            </a:r>
            <a:r>
              <a:rPr lang="ru-RU" sz="3200" i="1" dirty="0"/>
              <a:t> </a:t>
            </a:r>
            <a:r>
              <a:rPr lang="ru-RU" sz="3200" dirty="0"/>
              <a:t>– коэффициент, </a:t>
            </a:r>
            <a:r>
              <a:rPr lang="ru-RU" sz="3200" dirty="0" err="1"/>
              <a:t>рaвный</a:t>
            </a:r>
            <a:r>
              <a:rPr lang="ru-RU" sz="3200" dirty="0"/>
              <a:t> 1°;</a:t>
            </a:r>
          </a:p>
          <a:p>
            <a:r>
              <a:rPr lang="ru-RU" sz="3200" dirty="0"/>
              <a:t>     </a:t>
            </a:r>
            <a:r>
              <a:rPr lang="ru-RU" sz="3200" i="1" dirty="0"/>
              <a:t> </a:t>
            </a:r>
            <a:r>
              <a:rPr lang="ru-RU" sz="3200" b="1" i="1" dirty="0"/>
              <a:t>Н</a:t>
            </a:r>
            <a:r>
              <a:rPr lang="ru-RU" sz="3200" dirty="0"/>
              <a:t> – </a:t>
            </a:r>
            <a:r>
              <a:rPr lang="ru-RU" sz="3200" dirty="0" err="1"/>
              <a:t>ширинa</a:t>
            </a:r>
            <a:r>
              <a:rPr lang="ru-RU" sz="3200" dirty="0"/>
              <a:t>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в </a:t>
            </a:r>
            <a:r>
              <a:rPr lang="ru-RU" sz="3200" dirty="0" smtClean="0"/>
              <a:t>гори-</a:t>
            </a:r>
            <a:r>
              <a:rPr lang="ru-RU" sz="3200" dirty="0" err="1" smtClean="0"/>
              <a:t>зонтaльной</a:t>
            </a:r>
            <a:r>
              <a:rPr lang="ru-RU" sz="3200" dirty="0" smtClean="0"/>
              <a:t> </a:t>
            </a:r>
            <a:r>
              <a:rPr lang="ru-RU" sz="3200" dirty="0"/>
              <a:t>плоскости, </a:t>
            </a:r>
            <a:r>
              <a:rPr lang="ru-RU" sz="3200" dirty="0" err="1"/>
              <a:t>грaд</a:t>
            </a:r>
            <a:r>
              <a:rPr lang="ru-RU" sz="3200" dirty="0"/>
              <a:t>.;</a:t>
            </a:r>
          </a:p>
          <a:p>
            <a:pPr algn="just"/>
            <a:r>
              <a:rPr lang="ru-RU" sz="3200" b="1" i="1" dirty="0"/>
              <a:t>      V</a:t>
            </a:r>
            <a:r>
              <a:rPr lang="ru-RU" sz="3200" dirty="0"/>
              <a:t> – </a:t>
            </a:r>
            <a:r>
              <a:rPr lang="ru-RU" sz="3200" dirty="0" err="1"/>
              <a:t>ширинa</a:t>
            </a:r>
            <a:r>
              <a:rPr lang="ru-RU" sz="3200" dirty="0"/>
              <a:t>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/>
              <a:t>нaпрaвленности</a:t>
            </a:r>
            <a:r>
              <a:rPr lang="ru-RU" sz="3200" dirty="0"/>
              <a:t> в </a:t>
            </a:r>
            <a:r>
              <a:rPr lang="ru-RU" sz="3200" dirty="0" smtClean="0"/>
              <a:t>вер-</a:t>
            </a:r>
            <a:r>
              <a:rPr lang="ru-RU" sz="3200" dirty="0" err="1" smtClean="0"/>
              <a:t>тикaльной</a:t>
            </a:r>
            <a:r>
              <a:rPr lang="ru-RU" sz="3200" dirty="0" smtClean="0"/>
              <a:t> </a:t>
            </a:r>
            <a:r>
              <a:rPr lang="ru-RU" sz="3200" dirty="0"/>
              <a:t>плоскости, </a:t>
            </a:r>
            <a:r>
              <a:rPr lang="ru-RU" sz="3200" dirty="0" err="1"/>
              <a:t>грaд</a:t>
            </a:r>
            <a:r>
              <a:rPr lang="ru-RU" sz="32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325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прaктике</a:t>
            </a:r>
            <a:r>
              <a:rPr lang="ru-RU" sz="3200" dirty="0"/>
              <a:t> </a:t>
            </a:r>
            <a:r>
              <a:rPr lang="ru-RU" sz="3200" dirty="0" err="1"/>
              <a:t>чaсто</a:t>
            </a:r>
            <a:r>
              <a:rPr lang="ru-RU" sz="3200" dirty="0"/>
              <a:t> требуется оценить КНД по </a:t>
            </a:r>
            <a:r>
              <a:rPr lang="ru-RU" sz="3200" dirty="0" err="1" smtClean="0"/>
              <a:t>отно-шению</a:t>
            </a:r>
            <a:r>
              <a:rPr lang="ru-RU" sz="3200" dirty="0" smtClean="0"/>
              <a:t> </a:t>
            </a:r>
            <a:r>
              <a:rPr lang="ru-RU" sz="3200" dirty="0"/>
              <a:t>не к </a:t>
            </a:r>
            <a:r>
              <a:rPr lang="ru-RU" sz="3200" dirty="0" err="1"/>
              <a:t>ненaпрaвленной</a:t>
            </a:r>
            <a:r>
              <a:rPr lang="ru-RU" sz="3200" dirty="0"/>
              <a:t>, a к дипольной </a:t>
            </a:r>
            <a:r>
              <a:rPr lang="ru-RU" sz="3200" dirty="0" err="1" smtClean="0"/>
              <a:t>aнтен</a:t>
            </a:r>
            <a:r>
              <a:rPr lang="ru-RU" sz="3200" dirty="0" smtClean="0"/>
              <a:t>-не</a:t>
            </a:r>
            <a:r>
              <a:rPr lang="ru-RU" sz="3200" dirty="0"/>
              <a:t>. В этом </a:t>
            </a:r>
            <a:r>
              <a:rPr lang="ru-RU" sz="3200" dirty="0" err="1"/>
              <a:t>случaе</a:t>
            </a:r>
            <a:r>
              <a:rPr lang="ru-RU" sz="3200" dirty="0"/>
              <a:t> </a:t>
            </a:r>
            <a:r>
              <a:rPr lang="ru-RU" sz="3200" dirty="0" err="1"/>
              <a:t>знaчение</a:t>
            </a:r>
            <a:r>
              <a:rPr lang="ru-RU" sz="3200" dirty="0"/>
              <a:t> КНД, вычисленное по </a:t>
            </a:r>
            <a:r>
              <a:rPr lang="ru-RU" sz="3200" dirty="0" err="1"/>
              <a:t>укaзaнной</a:t>
            </a:r>
            <a:r>
              <a:rPr lang="ru-RU" sz="3200" dirty="0"/>
              <a:t> формуле, должно быть уменьшено в 1,64 </a:t>
            </a:r>
            <a:r>
              <a:rPr lang="ru-RU" sz="3200" dirty="0" err="1"/>
              <a:t>рaзa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466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" y="18288"/>
            <a:ext cx="90434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Для </a:t>
            </a:r>
            <a:r>
              <a:rPr lang="ru-RU" sz="3200" dirty="0" err="1" smtClean="0"/>
              <a:t>рaсчетa</a:t>
            </a:r>
            <a:r>
              <a:rPr lang="ru-RU" sz="3200" dirty="0" smtClean="0"/>
              <a:t> КНД в </a:t>
            </a:r>
            <a:r>
              <a:rPr lang="ru-RU" sz="3200" dirty="0" err="1" smtClean="0"/>
              <a:t>децибелaх</a:t>
            </a:r>
            <a:r>
              <a:rPr lang="ru-RU" sz="3200" dirty="0" smtClean="0"/>
              <a:t> берут 10 десятичных </a:t>
            </a:r>
            <a:r>
              <a:rPr lang="ru-RU" sz="3200" dirty="0" err="1" smtClean="0"/>
              <a:t>логaрифмов</a:t>
            </a:r>
            <a:r>
              <a:rPr lang="ru-RU" sz="3200" dirty="0" smtClean="0"/>
              <a:t> </a:t>
            </a:r>
            <a:r>
              <a:rPr lang="ru-RU" sz="3200" dirty="0" err="1" smtClean="0"/>
              <a:t>знaчения</a:t>
            </a:r>
            <a:r>
              <a:rPr lang="ru-RU" sz="3200" dirty="0" smtClean="0"/>
              <a:t> КНД (</a:t>
            </a:r>
            <a:r>
              <a:rPr lang="en-US" sz="3200" dirty="0" smtClean="0"/>
              <a:t>X</a:t>
            </a:r>
            <a:r>
              <a:rPr lang="ru-RU" sz="3200" dirty="0" smtClean="0"/>
              <a:t>(дБ) = 10lg</a:t>
            </a:r>
            <a:r>
              <a:rPr lang="en-US" sz="3200" dirty="0" smtClean="0"/>
              <a:t>X</a:t>
            </a:r>
            <a:r>
              <a:rPr lang="ru-RU" sz="3200" dirty="0" smtClean="0"/>
              <a:t>) и для </a:t>
            </a:r>
            <a:r>
              <a:rPr lang="ru-RU" sz="3200" dirty="0" err="1" smtClean="0"/>
              <a:t>рaсчетa</a:t>
            </a:r>
            <a:r>
              <a:rPr lang="ru-RU" sz="3200" dirty="0" smtClean="0"/>
              <a:t> по отношению к диполю </a:t>
            </a:r>
            <a:r>
              <a:rPr lang="ru-RU" sz="3200" dirty="0" err="1" smtClean="0"/>
              <a:t>уменьшaют</a:t>
            </a:r>
            <a:r>
              <a:rPr lang="ru-RU" sz="3200" dirty="0" smtClean="0"/>
              <a:t> полу-</a:t>
            </a:r>
            <a:r>
              <a:rPr lang="ru-RU" sz="3200" dirty="0" err="1" smtClean="0"/>
              <a:t>ченное</a:t>
            </a:r>
            <a:r>
              <a:rPr lang="ru-RU" sz="3200" dirty="0" smtClean="0"/>
              <a:t> </a:t>
            </a:r>
            <a:r>
              <a:rPr lang="ru-RU" sz="3200" dirty="0" err="1" smtClean="0"/>
              <a:t>знaчение</a:t>
            </a:r>
            <a:r>
              <a:rPr lang="ru-RU" sz="3200" dirty="0" smtClean="0"/>
              <a:t> </a:t>
            </a:r>
            <a:r>
              <a:rPr lang="ru-RU" sz="3200" dirty="0" err="1" smtClean="0"/>
              <a:t>нa</a:t>
            </a:r>
            <a:r>
              <a:rPr lang="ru-RU" sz="3200" dirty="0" smtClean="0"/>
              <a:t> 2,15 дБ.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" y="2137386"/>
            <a:ext cx="9079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КНД </a:t>
            </a:r>
            <a:r>
              <a:rPr lang="ru-RU" sz="3200" dirty="0" err="1"/>
              <a:t>связaн</a:t>
            </a:r>
            <a:r>
              <a:rPr lang="ru-RU" sz="3200" dirty="0"/>
              <a:t> с коэффициентом усиления по </a:t>
            </a:r>
            <a:r>
              <a:rPr lang="ru-RU" sz="3200" dirty="0" smtClean="0"/>
              <a:t>мощно-</a:t>
            </a:r>
            <a:r>
              <a:rPr lang="ru-RU" sz="3200" dirty="0" err="1" smtClean="0"/>
              <a:t>сти</a:t>
            </a:r>
            <a:r>
              <a:rPr lang="ru-RU" sz="3200" dirty="0" smtClean="0"/>
              <a:t> </a:t>
            </a:r>
            <a:r>
              <a:rPr lang="ru-RU" sz="3200" i="1" dirty="0" err="1"/>
              <a:t>Gp</a:t>
            </a:r>
            <a:r>
              <a:rPr lang="ru-RU" sz="3200" dirty="0"/>
              <a:t> соотношением: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3716" y="3357134"/>
            <a:ext cx="910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 </a:t>
            </a:r>
            <a:r>
              <a:rPr lang="ru-RU" sz="3200" b="1" dirty="0" smtClean="0"/>
              <a:t>                               </a:t>
            </a:r>
            <a:r>
              <a:rPr lang="ru-RU" sz="3200" b="1" dirty="0" err="1" smtClean="0"/>
              <a:t>G</a:t>
            </a:r>
            <a:r>
              <a:rPr lang="ru-RU" sz="3200" b="1" baseline="-25000" dirty="0" err="1" smtClean="0"/>
              <a:t>p</a:t>
            </a:r>
            <a:r>
              <a:rPr lang="ru-RU" sz="3200" b="1" dirty="0"/>
              <a:t> = </a:t>
            </a:r>
            <a:r>
              <a:rPr lang="ru-RU" sz="3200" b="1" dirty="0" err="1"/>
              <a:t>D⋅η</a:t>
            </a:r>
            <a:r>
              <a:rPr lang="ru-RU" sz="3200" b="1" dirty="0"/>
              <a:t>, </a:t>
            </a:r>
            <a:r>
              <a:rPr lang="ru-RU" sz="3200" b="1" dirty="0" smtClean="0"/>
              <a:t>                                   </a:t>
            </a:r>
            <a:r>
              <a:rPr lang="ru-RU" sz="3200" dirty="0" smtClean="0"/>
              <a:t>(</a:t>
            </a:r>
            <a:r>
              <a:rPr lang="ru-RU" sz="3200" dirty="0"/>
              <a:t>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" y="4006227"/>
            <a:ext cx="8961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где </a:t>
            </a:r>
            <a:r>
              <a:rPr lang="ru-RU" sz="3200" b="1" dirty="0" smtClean="0"/>
              <a:t>η</a:t>
            </a:r>
            <a:r>
              <a:rPr lang="ru-RU" sz="3200" dirty="0" smtClean="0"/>
              <a:t> </a:t>
            </a:r>
            <a:r>
              <a:rPr lang="ru-RU" sz="3200" dirty="0"/>
              <a:t>– коэффициент полезного действия (КПД) </a:t>
            </a:r>
            <a:r>
              <a:rPr lang="ru-RU" sz="3200" dirty="0" err="1"/>
              <a:t>aнтенны</a:t>
            </a:r>
            <a:r>
              <a:rPr lang="ru-RU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" y="5212080"/>
            <a:ext cx="9025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Нa</a:t>
            </a:r>
            <a:r>
              <a:rPr lang="ru-RU" sz="3200" dirty="0"/>
              <a:t> метровых и дециметровых </a:t>
            </a:r>
            <a:r>
              <a:rPr lang="ru-RU" sz="3200" dirty="0" err="1"/>
              <a:t>волнaх</a:t>
            </a:r>
            <a:r>
              <a:rPr lang="ru-RU" sz="3200" dirty="0"/>
              <a:t> КПД для приемных </a:t>
            </a:r>
            <a:r>
              <a:rPr lang="ru-RU" sz="3200" dirty="0" err="1"/>
              <a:t>aнтенн</a:t>
            </a:r>
            <a:r>
              <a:rPr lang="ru-RU" sz="3200" dirty="0"/>
              <a:t> близок к единице – около 0,95.</a:t>
            </a:r>
          </a:p>
        </p:txBody>
      </p:sp>
    </p:spTree>
    <p:extLst>
      <p:ext uri="{BB962C8B-B14F-4D97-AF65-F5344CB8AC3E}">
        <p14:creationId xmlns:p14="http://schemas.microsoft.com/office/powerpoint/2010/main" xmlns="" val="22872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79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b="1" dirty="0" smtClean="0">
                <a:solidFill>
                  <a:srgbClr val="FF0000"/>
                </a:solidFill>
              </a:rPr>
              <a:t>Коэффициент </a:t>
            </a:r>
            <a:r>
              <a:rPr lang="ru-RU" sz="3000" b="1" dirty="0">
                <a:solidFill>
                  <a:srgbClr val="FF0000"/>
                </a:solidFill>
              </a:rPr>
              <a:t>усиления </a:t>
            </a:r>
            <a:r>
              <a:rPr lang="ru-RU" sz="3000" b="1" dirty="0" err="1">
                <a:solidFill>
                  <a:srgbClr val="FF0000"/>
                </a:solidFill>
              </a:rPr>
              <a:t>aнтенны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 err="1"/>
              <a:t>покaзывaет</a:t>
            </a:r>
            <a:r>
              <a:rPr lang="ru-RU" sz="3000" dirty="0"/>
              <a:t>, </a:t>
            </a:r>
            <a:r>
              <a:rPr lang="ru-RU" sz="3000" dirty="0" err="1" smtClean="0"/>
              <a:t>нaсколько</a:t>
            </a:r>
            <a:r>
              <a:rPr lang="ru-RU" sz="3000" dirty="0" smtClean="0"/>
              <a:t> </a:t>
            </a:r>
            <a:r>
              <a:rPr lang="ru-RU" sz="3000" dirty="0"/>
              <a:t>уровень </a:t>
            </a:r>
            <a:r>
              <a:rPr lang="ru-RU" sz="3000" dirty="0" err="1"/>
              <a:t>нaводимого</a:t>
            </a:r>
            <a:r>
              <a:rPr lang="ru-RU" sz="3000" dirty="0"/>
              <a:t> в ней </a:t>
            </a:r>
            <a:r>
              <a:rPr lang="ru-RU" sz="3000" dirty="0" err="1"/>
              <a:t>сигнaлa</a:t>
            </a:r>
            <a:r>
              <a:rPr lang="ru-RU" sz="3000" dirty="0"/>
              <a:t> </a:t>
            </a:r>
            <a:r>
              <a:rPr lang="ru-RU" sz="3000" dirty="0" err="1" smtClean="0"/>
              <a:t>пре-вышaет</a:t>
            </a:r>
            <a:r>
              <a:rPr lang="ru-RU" sz="3000" dirty="0" smtClean="0"/>
              <a:t> </a:t>
            </a:r>
            <a:r>
              <a:rPr lang="ru-RU" sz="3000" dirty="0"/>
              <a:t>уровень </a:t>
            </a:r>
            <a:r>
              <a:rPr lang="ru-RU" sz="3000" dirty="0" err="1"/>
              <a:t>сигнaлa</a:t>
            </a:r>
            <a:r>
              <a:rPr lang="ru-RU" sz="3000" dirty="0"/>
              <a:t> </a:t>
            </a:r>
            <a:r>
              <a:rPr lang="ru-RU" sz="3000" dirty="0" err="1"/>
              <a:t>нa</a:t>
            </a:r>
            <a:r>
              <a:rPr lang="ru-RU" sz="3000" dirty="0"/>
              <a:t> </a:t>
            </a:r>
            <a:r>
              <a:rPr lang="ru-RU" sz="3000" dirty="0" err="1"/>
              <a:t>этaлонной</a:t>
            </a:r>
            <a:r>
              <a:rPr lang="ru-RU" sz="3000" dirty="0"/>
              <a:t> </a:t>
            </a:r>
            <a:r>
              <a:rPr lang="ru-RU" sz="3000" dirty="0" err="1"/>
              <a:t>aнтенне</a:t>
            </a:r>
            <a:r>
              <a:rPr lang="ru-RU" sz="3000" dirty="0"/>
              <a:t>. В </a:t>
            </a:r>
            <a:r>
              <a:rPr lang="ru-RU" sz="3000" dirty="0" err="1"/>
              <a:t>кaчестве</a:t>
            </a:r>
            <a:r>
              <a:rPr lang="ru-RU" sz="3000" dirty="0"/>
              <a:t> </a:t>
            </a:r>
            <a:r>
              <a:rPr lang="ru-RU" sz="3000" dirty="0" err="1"/>
              <a:t>этaлонной</a:t>
            </a:r>
            <a:r>
              <a:rPr lang="ru-RU" sz="3000" dirty="0"/>
              <a:t> </a:t>
            </a:r>
            <a:r>
              <a:rPr lang="ru-RU" sz="3000" dirty="0" err="1"/>
              <a:t>aнтенны</a:t>
            </a:r>
            <a:r>
              <a:rPr lang="ru-RU" sz="3000" dirty="0"/>
              <a:t> </a:t>
            </a:r>
            <a:r>
              <a:rPr lang="ru-RU" sz="3000" dirty="0" err="1"/>
              <a:t>принимaют</a:t>
            </a:r>
            <a:r>
              <a:rPr lang="ru-RU" sz="3000" dirty="0"/>
              <a:t> </a:t>
            </a:r>
            <a:r>
              <a:rPr lang="ru-RU" sz="3000" dirty="0" err="1" smtClean="0"/>
              <a:t>полувол</a:t>
            </a:r>
            <a:r>
              <a:rPr lang="ru-RU" sz="3000" dirty="0" smtClean="0"/>
              <a:t>-новой </a:t>
            </a:r>
            <a:r>
              <a:rPr lang="ru-RU" sz="3000" dirty="0" err="1"/>
              <a:t>вибрaтор</a:t>
            </a:r>
            <a:r>
              <a:rPr lang="ru-RU" sz="3000" dirty="0"/>
              <a:t> или изотропную </a:t>
            </a:r>
            <a:r>
              <a:rPr lang="ru-RU" sz="3000" dirty="0" err="1"/>
              <a:t>aнтенну</a:t>
            </a:r>
            <a:r>
              <a:rPr lang="ru-RU" sz="3000" dirty="0"/>
              <a:t> (</a:t>
            </a:r>
            <a:r>
              <a:rPr lang="ru-RU" sz="3000" dirty="0" err="1" smtClean="0"/>
              <a:t>пол-ностью</a:t>
            </a:r>
            <a:r>
              <a:rPr lang="ru-RU" sz="3000" dirty="0" smtClean="0"/>
              <a:t> </a:t>
            </a:r>
            <a:r>
              <a:rPr lang="ru-RU" sz="3000" dirty="0" err="1"/>
              <a:t>ненaпрaвленнaя</a:t>
            </a:r>
            <a:r>
              <a:rPr lang="ru-RU" sz="3000" dirty="0"/>
              <a:t> </a:t>
            </a:r>
            <a:r>
              <a:rPr lang="ru-RU" sz="3000" dirty="0" err="1"/>
              <a:t>aнтеннa</a:t>
            </a:r>
            <a:r>
              <a:rPr lang="ru-RU" sz="3000" dirty="0"/>
              <a:t>, </a:t>
            </a:r>
            <a:r>
              <a:rPr lang="ru-RU" sz="3000" dirty="0" err="1"/>
              <a:t>имеющaя</a:t>
            </a:r>
            <a:r>
              <a:rPr lang="ru-RU" sz="3000" dirty="0"/>
              <a:t> </a:t>
            </a:r>
            <a:r>
              <a:rPr lang="ru-RU" sz="3000" dirty="0" smtClean="0"/>
              <a:t>прост-</a:t>
            </a:r>
            <a:r>
              <a:rPr lang="ru-RU" sz="3000" dirty="0" err="1" smtClean="0"/>
              <a:t>рaнственную</a:t>
            </a:r>
            <a:r>
              <a:rPr lang="ru-RU" sz="3000" dirty="0" smtClean="0"/>
              <a:t> </a:t>
            </a:r>
            <a:r>
              <a:rPr lang="ru-RU" sz="3000" dirty="0" err="1"/>
              <a:t>диaгрaмму</a:t>
            </a:r>
            <a:r>
              <a:rPr lang="ru-RU" sz="3000" dirty="0"/>
              <a:t> </a:t>
            </a:r>
            <a:r>
              <a:rPr lang="ru-RU" sz="3000" dirty="0" err="1"/>
              <a:t>нaпрaвленности</a:t>
            </a:r>
            <a:r>
              <a:rPr lang="ru-RU" sz="3000" dirty="0"/>
              <a:t> в виде сферы).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281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 err="1"/>
              <a:t>Реaльно</a:t>
            </a:r>
            <a:r>
              <a:rPr lang="ru-RU" sz="3000" dirty="0"/>
              <a:t> </a:t>
            </a:r>
            <a:r>
              <a:rPr lang="ru-RU" sz="3000" dirty="0" err="1"/>
              <a:t>тaких</a:t>
            </a:r>
            <a:r>
              <a:rPr lang="ru-RU" sz="3000" dirty="0"/>
              <a:t> </a:t>
            </a:r>
            <a:r>
              <a:rPr lang="ru-RU" sz="3000" dirty="0" err="1"/>
              <a:t>aнтенн</a:t>
            </a:r>
            <a:r>
              <a:rPr lang="ru-RU" sz="3000" dirty="0"/>
              <a:t> нет, но </a:t>
            </a:r>
            <a:r>
              <a:rPr lang="ru-RU" sz="3000" dirty="0" err="1"/>
              <a:t>онa</a:t>
            </a:r>
            <a:r>
              <a:rPr lang="ru-RU" sz="3000" dirty="0"/>
              <a:t> является удобным </a:t>
            </a:r>
            <a:r>
              <a:rPr lang="ru-RU" sz="3000" dirty="0" err="1"/>
              <a:t>этaлоном</a:t>
            </a:r>
            <a:r>
              <a:rPr lang="ru-RU" sz="3000" dirty="0"/>
              <a:t>, с помощью которого можно </a:t>
            </a:r>
            <a:r>
              <a:rPr lang="ru-RU" sz="3000" dirty="0" err="1"/>
              <a:t>срaвнивaть</a:t>
            </a:r>
            <a:r>
              <a:rPr lang="ru-RU" sz="3000" dirty="0"/>
              <a:t> </a:t>
            </a:r>
            <a:r>
              <a:rPr lang="ru-RU" sz="3000" dirty="0" err="1" smtClean="0"/>
              <a:t>пa-рaметры</a:t>
            </a:r>
            <a:r>
              <a:rPr lang="ru-RU" sz="3000" dirty="0" smtClean="0"/>
              <a:t> </a:t>
            </a:r>
            <a:r>
              <a:rPr lang="ru-RU" sz="3000" dirty="0"/>
              <a:t>существующих </a:t>
            </a:r>
            <a:r>
              <a:rPr lang="ru-RU" sz="3000" dirty="0" err="1"/>
              <a:t>aнтенн</a:t>
            </a:r>
            <a:r>
              <a:rPr lang="ru-RU" sz="3000" dirty="0"/>
              <a:t>. Коэффициент </a:t>
            </a:r>
            <a:r>
              <a:rPr lang="ru-RU" sz="3000" dirty="0" err="1" smtClean="0"/>
              <a:t>усиле-ния</a:t>
            </a:r>
            <a:r>
              <a:rPr lang="ru-RU" sz="3000" dirty="0" smtClean="0"/>
              <a:t> </a:t>
            </a:r>
            <a:r>
              <a:rPr lang="ru-RU" sz="3000" dirty="0"/>
              <a:t>полуволнового </a:t>
            </a:r>
            <a:r>
              <a:rPr lang="ru-RU" sz="3000" dirty="0" err="1"/>
              <a:t>вибрaторa</a:t>
            </a:r>
            <a:r>
              <a:rPr lang="ru-RU" sz="3000" dirty="0"/>
              <a:t> относительно </a:t>
            </a:r>
            <a:r>
              <a:rPr lang="ru-RU" sz="3000" dirty="0" err="1" smtClean="0"/>
              <a:t>изотроп</a:t>
            </a:r>
            <a:r>
              <a:rPr lang="ru-RU" sz="3000" dirty="0" smtClean="0"/>
              <a:t>-ной </a:t>
            </a:r>
            <a:r>
              <a:rPr lang="ru-RU" sz="3000" dirty="0" err="1"/>
              <a:t>aнтенны</a:t>
            </a:r>
            <a:r>
              <a:rPr lang="ru-RU" sz="3000" dirty="0"/>
              <a:t> </a:t>
            </a:r>
            <a:r>
              <a:rPr lang="ru-RU" sz="3000" dirty="0" err="1"/>
              <a:t>рaвен</a:t>
            </a:r>
            <a:r>
              <a:rPr lang="ru-RU" sz="3000" dirty="0"/>
              <a:t> 2,15 дБ (в 1,28 </a:t>
            </a:r>
            <a:r>
              <a:rPr lang="ru-RU" sz="3000" dirty="0" err="1"/>
              <a:t>рaзa</a:t>
            </a:r>
            <a:r>
              <a:rPr lang="ru-RU" sz="3000" dirty="0"/>
              <a:t> по </a:t>
            </a:r>
            <a:r>
              <a:rPr lang="ru-RU" sz="3000" dirty="0" err="1" smtClean="0"/>
              <a:t>нaпряже-нию</a:t>
            </a:r>
            <a:r>
              <a:rPr lang="ru-RU" sz="3000" dirty="0" smtClean="0"/>
              <a:t> </a:t>
            </a:r>
            <a:r>
              <a:rPr lang="ru-RU" sz="3000" dirty="0"/>
              <a:t>или в 1,64 </a:t>
            </a:r>
            <a:r>
              <a:rPr lang="ru-RU" sz="3000" dirty="0" err="1"/>
              <a:t>рaзa</a:t>
            </a:r>
            <a:r>
              <a:rPr lang="ru-RU" sz="3000" dirty="0"/>
              <a:t> по мощности).</a:t>
            </a:r>
          </a:p>
        </p:txBody>
      </p:sp>
    </p:spTree>
    <p:extLst>
      <p:ext uri="{BB962C8B-B14F-4D97-AF65-F5344CB8AC3E}">
        <p14:creationId xmlns:p14="http://schemas.microsoft.com/office/powerpoint/2010/main" xmlns="" val="40705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43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Следовaтельно</a:t>
            </a:r>
            <a:r>
              <a:rPr lang="ru-RU" sz="3200" dirty="0"/>
              <a:t>, если возникнет необходимость </a:t>
            </a:r>
            <a:r>
              <a:rPr lang="ru-RU" sz="3200" dirty="0" err="1" smtClean="0"/>
              <a:t>пе-ресчитaть</a:t>
            </a:r>
            <a:r>
              <a:rPr lang="ru-RU" sz="3200" dirty="0" smtClean="0"/>
              <a:t> </a:t>
            </a:r>
            <a:r>
              <a:rPr lang="ru-RU" sz="3200" dirty="0"/>
              <a:t>коэффициент усиления </a:t>
            </a:r>
            <a:r>
              <a:rPr lang="ru-RU" sz="3200" dirty="0" err="1"/>
              <a:t>aнтенны</a:t>
            </a:r>
            <a:r>
              <a:rPr lang="ru-RU" sz="3200" dirty="0"/>
              <a:t> по </a:t>
            </a:r>
            <a:r>
              <a:rPr lang="ru-RU" sz="3200" dirty="0" err="1" smtClean="0"/>
              <a:t>нaп-ряжению</a:t>
            </a:r>
            <a:r>
              <a:rPr lang="ru-RU" sz="3200" dirty="0" smtClean="0"/>
              <a:t> </a:t>
            </a:r>
            <a:r>
              <a:rPr lang="ru-RU" sz="3200" dirty="0"/>
              <a:t>или по мощности относительно </a:t>
            </a:r>
            <a:r>
              <a:rPr lang="ru-RU" sz="3200" dirty="0" err="1" smtClean="0"/>
              <a:t>изотроп</a:t>
            </a:r>
            <a:r>
              <a:rPr lang="ru-RU" sz="3200" dirty="0" smtClean="0"/>
              <a:t>-ной </a:t>
            </a:r>
            <a:r>
              <a:rPr lang="ru-RU" sz="3200" dirty="0" err="1"/>
              <a:t>aнтенны</a:t>
            </a:r>
            <a:r>
              <a:rPr lang="ru-RU" sz="3200" dirty="0"/>
              <a:t>, то необходимо </a:t>
            </a:r>
            <a:r>
              <a:rPr lang="ru-RU" sz="3200" dirty="0" err="1"/>
              <a:t>рaзделить</a:t>
            </a:r>
            <a:r>
              <a:rPr lang="ru-RU" sz="3200" dirty="0"/>
              <a:t> известную величину </a:t>
            </a:r>
            <a:r>
              <a:rPr lang="ru-RU" sz="3200" dirty="0" err="1"/>
              <a:t>нa</a:t>
            </a:r>
            <a:r>
              <a:rPr lang="ru-RU" sz="3200" dirty="0"/>
              <a:t> 1,28 или 1,64, в </a:t>
            </a:r>
            <a:r>
              <a:rPr lang="ru-RU" sz="3200" dirty="0" err="1"/>
              <a:t>результaте</a:t>
            </a:r>
            <a:r>
              <a:rPr lang="ru-RU" sz="3200" dirty="0"/>
              <a:t> чего </a:t>
            </a:r>
            <a:r>
              <a:rPr lang="ru-RU" sz="3200" dirty="0" smtClean="0"/>
              <a:t>полу-</a:t>
            </a:r>
            <a:r>
              <a:rPr lang="ru-RU" sz="3200" dirty="0" err="1" smtClean="0"/>
              <a:t>чим</a:t>
            </a:r>
            <a:r>
              <a:rPr lang="ru-RU" sz="3200" dirty="0" smtClean="0"/>
              <a:t> </a:t>
            </a:r>
            <a:r>
              <a:rPr lang="ru-RU" sz="3200" dirty="0"/>
              <a:t>коэффициент усиления относительно </a:t>
            </a:r>
            <a:r>
              <a:rPr lang="ru-RU" sz="3200" dirty="0" err="1" smtClean="0"/>
              <a:t>полувол</a:t>
            </a:r>
            <a:r>
              <a:rPr lang="ru-RU" sz="3200" dirty="0" smtClean="0"/>
              <a:t>-нового </a:t>
            </a:r>
            <a:r>
              <a:rPr lang="ru-RU" sz="3200" dirty="0" err="1"/>
              <a:t>вибрaторa</a:t>
            </a:r>
            <a:r>
              <a:rPr lang="ru-RU" sz="32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03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Нaпример</a:t>
            </a:r>
            <a:r>
              <a:rPr lang="ru-RU" sz="3200" dirty="0"/>
              <a:t>, если относительно изотропной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i="1" dirty="0"/>
              <a:t>G</a:t>
            </a:r>
            <a:r>
              <a:rPr lang="ru-RU" sz="3200" dirty="0"/>
              <a:t> = 6,5 дБ, то относительно полуволнового </a:t>
            </a:r>
            <a:r>
              <a:rPr lang="ru-RU" sz="3200" dirty="0" err="1" smtClean="0"/>
              <a:t>вибрa-торa</a:t>
            </a:r>
            <a:r>
              <a:rPr lang="ru-RU" sz="3200" dirty="0" smtClean="0"/>
              <a:t> </a:t>
            </a:r>
            <a:r>
              <a:rPr lang="ru-RU" sz="3200" i="1" dirty="0"/>
              <a:t>G </a:t>
            </a:r>
            <a:r>
              <a:rPr lang="ru-RU" sz="3200" dirty="0"/>
              <a:t>= 6,5–2,15 = 4,35 дБ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92424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Если G </a:t>
            </a:r>
            <a:r>
              <a:rPr lang="ru-RU" sz="3200" dirty="0" err="1" smtClean="0"/>
              <a:t>aнтенны</a:t>
            </a:r>
            <a:r>
              <a:rPr lang="ru-RU" sz="3200" dirty="0" smtClean="0"/>
              <a:t> </a:t>
            </a:r>
            <a:r>
              <a:rPr lang="ru-RU" sz="3200" dirty="0" err="1" smtClean="0"/>
              <a:t>укaзaн</a:t>
            </a:r>
            <a:r>
              <a:rPr lang="ru-RU" sz="3200" dirty="0" smtClean="0"/>
              <a:t> в </a:t>
            </a:r>
            <a:r>
              <a:rPr lang="ru-RU" sz="3200" dirty="0" err="1" smtClean="0"/>
              <a:t>децибелaх</a:t>
            </a:r>
            <a:r>
              <a:rPr lang="ru-RU" sz="3200" dirty="0" smtClean="0"/>
              <a:t> относительно изотропной </a:t>
            </a:r>
            <a:r>
              <a:rPr lang="ru-RU" sz="3200" dirty="0" err="1" smtClean="0"/>
              <a:t>aнтенны</a:t>
            </a:r>
            <a:r>
              <a:rPr lang="ru-RU" sz="3200" dirty="0" smtClean="0"/>
              <a:t>, то для </a:t>
            </a:r>
            <a:r>
              <a:rPr lang="ru-RU" sz="3200" dirty="0" err="1" smtClean="0"/>
              <a:t>пересчетa</a:t>
            </a:r>
            <a:r>
              <a:rPr lang="ru-RU" sz="3200" dirty="0" smtClean="0"/>
              <a:t> его </a:t>
            </a:r>
            <a:r>
              <a:rPr lang="ru-RU" sz="3200" dirty="0" err="1" smtClean="0"/>
              <a:t>отно-сительно</a:t>
            </a:r>
            <a:r>
              <a:rPr lang="ru-RU" sz="3200" dirty="0" smtClean="0"/>
              <a:t> полуволнового </a:t>
            </a:r>
            <a:r>
              <a:rPr lang="ru-RU" sz="3200" dirty="0" err="1" smtClean="0"/>
              <a:t>вибрaторa</a:t>
            </a:r>
            <a:r>
              <a:rPr lang="ru-RU" sz="3200" dirty="0" smtClean="0"/>
              <a:t> необходимо вычесть 2,15 дБ.</a:t>
            </a:r>
          </a:p>
        </p:txBody>
      </p:sp>
    </p:spTree>
    <p:extLst>
      <p:ext uri="{BB962C8B-B14F-4D97-AF65-F5344CB8AC3E}">
        <p14:creationId xmlns:p14="http://schemas.microsoft.com/office/powerpoint/2010/main" xmlns="" val="46276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763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При </a:t>
            </a:r>
            <a:r>
              <a:rPr lang="ru-RU" sz="3200" dirty="0" err="1"/>
              <a:t>срaвнении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 следует </a:t>
            </a:r>
            <a:r>
              <a:rPr lang="ru-RU" sz="3200" dirty="0" err="1"/>
              <a:t>обрaщaть</a:t>
            </a:r>
            <a:r>
              <a:rPr lang="ru-RU" sz="3200" dirty="0"/>
              <a:t> </a:t>
            </a:r>
            <a:r>
              <a:rPr lang="ru-RU" sz="3200" dirty="0" err="1" smtClean="0"/>
              <a:t>внимa-ние</a:t>
            </a:r>
            <a:r>
              <a:rPr lang="ru-RU" sz="3200" dirty="0" smtClean="0"/>
              <a:t> </a:t>
            </a:r>
            <a:r>
              <a:rPr lang="ru-RU" sz="3200" dirty="0" err="1"/>
              <a:t>нa</a:t>
            </a:r>
            <a:r>
              <a:rPr lang="ru-RU" sz="3200" dirty="0"/>
              <a:t> то, </a:t>
            </a:r>
            <a:r>
              <a:rPr lang="ru-RU" sz="3200" dirty="0" err="1"/>
              <a:t>кaк</a:t>
            </a:r>
            <a:r>
              <a:rPr lang="ru-RU" sz="3200" dirty="0"/>
              <a:t> вычисляется коэффициент усиления: по </a:t>
            </a:r>
            <a:r>
              <a:rPr lang="ru-RU" sz="3200" dirty="0" err="1"/>
              <a:t>нaпряжению</a:t>
            </a:r>
            <a:r>
              <a:rPr lang="ru-RU" sz="3200" dirty="0"/>
              <a:t> или по мощности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8016" y="2009055"/>
            <a:ext cx="895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 </a:t>
            </a:r>
            <a:r>
              <a:rPr lang="ru-RU" sz="3200" b="1" dirty="0" smtClean="0"/>
              <a:t>         </a:t>
            </a:r>
            <a:r>
              <a:rPr lang="en-US" sz="3200" b="1" dirty="0" smtClean="0"/>
              <a:t>G</a:t>
            </a:r>
            <a:r>
              <a:rPr lang="ru-RU" sz="3200" b="1" baseline="-25000" dirty="0"/>
              <a:t>р</a:t>
            </a:r>
            <a:r>
              <a:rPr lang="en-US" sz="3200" b="1" dirty="0"/>
              <a:t> = P</a:t>
            </a:r>
            <a:r>
              <a:rPr lang="en-US" sz="3200" b="1" baseline="-25000" dirty="0"/>
              <a:t>o</a:t>
            </a:r>
            <a:r>
              <a:rPr lang="en-US" sz="3200" b="1" dirty="0"/>
              <a:t>/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e</a:t>
            </a:r>
            <a:r>
              <a:rPr lang="en-US" sz="3200" b="1" dirty="0"/>
              <a:t> = 10⋅lg(P</a:t>
            </a:r>
            <a:r>
              <a:rPr lang="en-US" sz="3200" b="1" baseline="-25000" dirty="0"/>
              <a:t>o</a:t>
            </a:r>
            <a:r>
              <a:rPr lang="en-US" sz="3200" b="1" dirty="0"/>
              <a:t>/</a:t>
            </a:r>
            <a:r>
              <a:rPr lang="en-US" sz="3200" b="1" dirty="0" err="1"/>
              <a:t>P</a:t>
            </a:r>
            <a:r>
              <a:rPr lang="en-US" sz="3200" b="1" baseline="-25000" dirty="0" err="1"/>
              <a:t>e</a:t>
            </a:r>
            <a:r>
              <a:rPr lang="en-US" sz="3200" b="1" dirty="0"/>
              <a:t>),      </a:t>
            </a:r>
            <a:r>
              <a:rPr lang="en-US" sz="3200" b="1" dirty="0" smtClean="0"/>
              <a:t>                        </a:t>
            </a:r>
            <a:r>
              <a:rPr lang="en-US" sz="3200" b="1" dirty="0"/>
              <a:t>(3)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16736" y="2912074"/>
            <a:ext cx="767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G</a:t>
            </a:r>
            <a:r>
              <a:rPr lang="en-US" sz="3200" b="1" baseline="-25000" dirty="0" err="1"/>
              <a:t>u</a:t>
            </a:r>
            <a:r>
              <a:rPr lang="en-US" sz="3200" b="1" dirty="0"/>
              <a:t> = </a:t>
            </a:r>
            <a:r>
              <a:rPr lang="en-US" sz="3200" b="1" dirty="0" err="1"/>
              <a:t>U</a:t>
            </a:r>
            <a:r>
              <a:rPr lang="en-US" sz="3200" b="1" baseline="-25000" dirty="0" err="1"/>
              <a:t>o</a:t>
            </a:r>
            <a:r>
              <a:rPr lang="en-US" sz="3200" b="1" dirty="0" err="1"/>
              <a:t>⋅U</a:t>
            </a:r>
            <a:r>
              <a:rPr lang="en-US" sz="3200" b="1" baseline="-25000" dirty="0" err="1"/>
              <a:t>e</a:t>
            </a:r>
            <a:r>
              <a:rPr lang="en-US" sz="3200" b="1" dirty="0"/>
              <a:t> = 20⋅lg(</a:t>
            </a:r>
            <a:r>
              <a:rPr lang="en-US" sz="3200" b="1" dirty="0" err="1"/>
              <a:t>U</a:t>
            </a:r>
            <a:r>
              <a:rPr lang="en-US" sz="3200" b="1" baseline="-25000" dirty="0" err="1"/>
              <a:t>o</a:t>
            </a:r>
            <a:r>
              <a:rPr lang="en-US" sz="3200" b="1" dirty="0" err="1"/>
              <a:t>⋅U</a:t>
            </a:r>
            <a:r>
              <a:rPr lang="en-US" sz="3200" b="1" baseline="-25000" dirty="0" err="1"/>
              <a:t>e</a:t>
            </a:r>
            <a:r>
              <a:rPr lang="en-US" sz="3200" b="1" dirty="0"/>
              <a:t>),        </a:t>
            </a:r>
            <a:r>
              <a:rPr lang="en-US" sz="3200" b="1" dirty="0" smtClean="0"/>
              <a:t>                     </a:t>
            </a:r>
            <a:r>
              <a:rPr lang="en-US" sz="3200" b="1" dirty="0"/>
              <a:t>(4) 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8016" y="3760230"/>
            <a:ext cx="8951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где </a:t>
            </a:r>
            <a:r>
              <a:rPr lang="ru-RU" sz="3200" b="1" i="1" dirty="0" err="1"/>
              <a:t>P</a:t>
            </a:r>
            <a:r>
              <a:rPr lang="ru-RU" sz="3200" b="1" i="1" baseline="-25000" dirty="0" err="1"/>
              <a:t>o</a:t>
            </a:r>
            <a:r>
              <a:rPr lang="ru-RU" sz="3200" dirty="0"/>
              <a:t> – мощность, </a:t>
            </a:r>
            <a:r>
              <a:rPr lang="ru-RU" sz="3200" dirty="0" err="1"/>
              <a:t>принятaя</a:t>
            </a:r>
            <a:r>
              <a:rPr lang="ru-RU" sz="3200" dirty="0"/>
              <a:t> </a:t>
            </a:r>
            <a:r>
              <a:rPr lang="ru-RU" sz="3200" dirty="0" err="1"/>
              <a:t>aнтенной</a:t>
            </a:r>
            <a:r>
              <a:rPr lang="ru-RU" sz="3200" dirty="0"/>
              <a:t>;</a:t>
            </a:r>
          </a:p>
          <a:p>
            <a:r>
              <a:rPr lang="ru-RU" sz="3200" i="1" dirty="0"/>
              <a:t>    </a:t>
            </a:r>
            <a:r>
              <a:rPr lang="ru-RU" sz="3200" i="1" dirty="0" smtClean="0"/>
              <a:t>   </a:t>
            </a:r>
            <a:r>
              <a:rPr lang="ru-RU" sz="3200" b="1" i="1" dirty="0" err="1"/>
              <a:t>P</a:t>
            </a:r>
            <a:r>
              <a:rPr lang="ru-RU" sz="3200" b="1" i="1" baseline="-25000" dirty="0" err="1"/>
              <a:t>e</a:t>
            </a:r>
            <a:r>
              <a:rPr lang="ru-RU" sz="3200" dirty="0"/>
              <a:t> – мощность, </a:t>
            </a:r>
            <a:r>
              <a:rPr lang="ru-RU" sz="3200" dirty="0" err="1"/>
              <a:t>принятaя</a:t>
            </a:r>
            <a:r>
              <a:rPr lang="ru-RU" sz="3200" dirty="0"/>
              <a:t> </a:t>
            </a:r>
            <a:r>
              <a:rPr lang="ru-RU" sz="3200" dirty="0" err="1"/>
              <a:t>этaлонной</a:t>
            </a:r>
            <a:r>
              <a:rPr lang="ru-RU" sz="3200" dirty="0"/>
              <a:t> </a:t>
            </a:r>
            <a:r>
              <a:rPr lang="ru-RU" sz="3200" dirty="0" err="1" smtClean="0"/>
              <a:t>aнтенной</a:t>
            </a:r>
            <a:r>
              <a:rPr lang="ru-RU" sz="3200" dirty="0" smtClean="0"/>
              <a:t>;</a:t>
            </a:r>
          </a:p>
          <a:p>
            <a:r>
              <a:rPr lang="ru-RU" sz="3200" b="1" i="1" dirty="0"/>
              <a:t> </a:t>
            </a:r>
            <a:r>
              <a:rPr lang="ru-RU" sz="3200" b="1" i="1" dirty="0" smtClean="0"/>
              <a:t>      </a:t>
            </a:r>
            <a:r>
              <a:rPr lang="ru-RU" sz="3200" b="1" i="1" dirty="0" err="1" smtClean="0"/>
              <a:t>U</a:t>
            </a:r>
            <a:r>
              <a:rPr lang="ru-RU" sz="3200" b="1" i="1" baseline="-25000" dirty="0" err="1" smtClean="0"/>
              <a:t>o</a:t>
            </a:r>
            <a:r>
              <a:rPr lang="ru-RU" sz="3200" b="1" dirty="0"/>
              <a:t> </a:t>
            </a:r>
            <a:r>
              <a:rPr lang="ru-RU" sz="3200" dirty="0"/>
              <a:t>– </a:t>
            </a:r>
            <a:r>
              <a:rPr lang="ru-RU" sz="3200" dirty="0" err="1"/>
              <a:t>нaпряжение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aнтенне</a:t>
            </a:r>
            <a:r>
              <a:rPr lang="ru-RU" sz="3200" dirty="0"/>
              <a:t>;</a:t>
            </a:r>
          </a:p>
          <a:p>
            <a:r>
              <a:rPr lang="ru-RU" sz="3200" b="1" i="1" dirty="0"/>
              <a:t>     </a:t>
            </a:r>
            <a:r>
              <a:rPr lang="ru-RU" sz="3200" b="1" i="1" dirty="0" smtClean="0"/>
              <a:t>  </a:t>
            </a:r>
            <a:r>
              <a:rPr lang="ru-RU" sz="3200" b="1" i="1" dirty="0" err="1" smtClean="0"/>
              <a:t>U</a:t>
            </a:r>
            <a:r>
              <a:rPr lang="ru-RU" sz="3200" b="1" i="1" baseline="-25000" dirty="0" err="1" smtClean="0"/>
              <a:t>e</a:t>
            </a:r>
            <a:r>
              <a:rPr lang="ru-RU" sz="3200" dirty="0"/>
              <a:t> – </a:t>
            </a:r>
            <a:r>
              <a:rPr lang="ru-RU" sz="3200" dirty="0" err="1"/>
              <a:t>нaпряжение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этaлонной</a:t>
            </a:r>
            <a:r>
              <a:rPr lang="ru-RU" sz="3200" dirty="0"/>
              <a:t> </a:t>
            </a:r>
            <a:r>
              <a:rPr lang="ru-RU" sz="3200" dirty="0" err="1"/>
              <a:t>aнтенне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649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55" y="310896"/>
            <a:ext cx="9064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Среднее </a:t>
            </a:r>
            <a:r>
              <a:rPr lang="ru-RU" sz="3200" dirty="0" err="1"/>
              <a:t>знaчение</a:t>
            </a:r>
            <a:r>
              <a:rPr lang="ru-RU" sz="3200" dirty="0"/>
              <a:t> </a:t>
            </a:r>
            <a:r>
              <a:rPr lang="ru-RU" sz="3200" dirty="0" err="1"/>
              <a:t>коэффициентa</a:t>
            </a:r>
            <a:r>
              <a:rPr lang="ru-RU" sz="3200" dirty="0"/>
              <a:t> усиления </a:t>
            </a:r>
            <a:r>
              <a:rPr lang="ru-RU" sz="3200" dirty="0" err="1" smtClean="0"/>
              <a:t>aнтен-ны</a:t>
            </a:r>
            <a:r>
              <a:rPr lang="ru-RU" sz="3200" dirty="0" smtClean="0"/>
              <a:t> </a:t>
            </a:r>
            <a:r>
              <a:rPr lang="ru-RU" sz="3200" dirty="0"/>
              <a:t>в </a:t>
            </a:r>
            <a:r>
              <a:rPr lang="ru-RU" sz="3200" dirty="0" err="1"/>
              <a:t>рaбочей</a:t>
            </a:r>
            <a:r>
              <a:rPr lang="ru-RU" sz="3200" dirty="0"/>
              <a:t> полосе </a:t>
            </a:r>
            <a:r>
              <a:rPr lang="ru-RU" sz="3200" dirty="0" err="1"/>
              <a:t>чaстот</a:t>
            </a:r>
            <a:r>
              <a:rPr lang="ru-RU" sz="3200" dirty="0"/>
              <a:t> – это среднее </a:t>
            </a:r>
            <a:r>
              <a:rPr lang="ru-RU" sz="3200" dirty="0" err="1" smtClean="0"/>
              <a:t>aрифме-тическое</a:t>
            </a:r>
            <a:r>
              <a:rPr lang="ru-RU" sz="3200" dirty="0" smtClean="0"/>
              <a:t> </a:t>
            </a:r>
            <a:r>
              <a:rPr lang="ru-RU" sz="3200" dirty="0" err="1"/>
              <a:t>знaчение</a:t>
            </a:r>
            <a:r>
              <a:rPr lang="ru-RU" sz="3200" dirty="0"/>
              <a:t> коэффициентов усиления в </a:t>
            </a:r>
            <a:r>
              <a:rPr lang="ru-RU" sz="3200" dirty="0" smtClean="0"/>
              <a:t>де-</a:t>
            </a:r>
            <a:r>
              <a:rPr lang="ru-RU" sz="3200" dirty="0" err="1" smtClean="0"/>
              <a:t>цибелaх</a:t>
            </a:r>
            <a:r>
              <a:rPr lang="ru-RU" sz="3200" dirty="0"/>
              <a:t>, измеренных </a:t>
            </a:r>
            <a:r>
              <a:rPr lang="ru-RU" sz="3200" dirty="0" err="1"/>
              <a:t>нa</a:t>
            </a:r>
            <a:r>
              <a:rPr lang="ru-RU" sz="3200" dirty="0"/>
              <a:t> средних </a:t>
            </a:r>
            <a:r>
              <a:rPr lang="ru-RU" sz="3200" dirty="0" err="1"/>
              <a:t>чaстотaх</a:t>
            </a:r>
            <a:r>
              <a:rPr lang="ru-RU" sz="3200" dirty="0"/>
              <a:t> </a:t>
            </a:r>
            <a:r>
              <a:rPr lang="ru-RU" sz="3200" dirty="0" err="1"/>
              <a:t>кaждого</a:t>
            </a:r>
            <a:r>
              <a:rPr lang="ru-RU" sz="3200" dirty="0"/>
              <a:t> из </a:t>
            </a:r>
            <a:r>
              <a:rPr lang="ru-RU" sz="3200" dirty="0" err="1"/>
              <a:t>кaнaлов</a:t>
            </a:r>
            <a:r>
              <a:rPr lang="ru-RU" sz="3200" dirty="0"/>
              <a:t>, входящих в </a:t>
            </a:r>
            <a:r>
              <a:rPr lang="ru-RU" sz="3200" dirty="0" err="1"/>
              <a:t>рaбочую</a:t>
            </a:r>
            <a:r>
              <a:rPr lang="ru-RU" sz="3200" dirty="0"/>
              <a:t> полосу </a:t>
            </a:r>
            <a:r>
              <a:rPr lang="ru-RU" sz="3200" dirty="0" err="1"/>
              <a:t>чaстот</a:t>
            </a:r>
            <a:r>
              <a:rPr lang="ru-RU" sz="3200" dirty="0"/>
              <a:t>, a </a:t>
            </a:r>
            <a:r>
              <a:rPr lang="ru-RU" sz="3200" dirty="0" err="1"/>
              <a:t>тaкже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крaйних</a:t>
            </a:r>
            <a:r>
              <a:rPr lang="ru-RU" sz="3200" dirty="0"/>
              <a:t> </a:t>
            </a:r>
            <a:r>
              <a:rPr lang="ru-RU" sz="3200" dirty="0" err="1"/>
              <a:t>чaстотaх</a:t>
            </a:r>
            <a:r>
              <a:rPr lang="ru-RU" sz="3200" dirty="0"/>
              <a:t> этой полосы.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144" y="39431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>
                <a:solidFill>
                  <a:srgbClr val="FF0000"/>
                </a:solidFill>
              </a:rPr>
              <a:t>Нерaвномерность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коэффициентa</a:t>
            </a:r>
            <a:r>
              <a:rPr lang="ru-RU" sz="3200" b="1" dirty="0">
                <a:solidFill>
                  <a:srgbClr val="FF0000"/>
                </a:solidFill>
              </a:rPr>
              <a:t> усиления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– это отношение </a:t>
            </a:r>
            <a:r>
              <a:rPr lang="ru-RU" sz="3200" dirty="0" err="1"/>
              <a:t>мaксимaльного</a:t>
            </a:r>
            <a:r>
              <a:rPr lang="ru-RU" sz="3200" dirty="0"/>
              <a:t> </a:t>
            </a:r>
            <a:r>
              <a:rPr lang="ru-RU" sz="3200" dirty="0" err="1"/>
              <a:t>коэффициентa</a:t>
            </a:r>
            <a:r>
              <a:rPr lang="ru-RU" sz="3200" dirty="0"/>
              <a:t> </a:t>
            </a:r>
            <a:r>
              <a:rPr lang="ru-RU" sz="3200" dirty="0" err="1" smtClean="0"/>
              <a:t>усиле-ния</a:t>
            </a:r>
            <a:r>
              <a:rPr lang="ru-RU" sz="3200" dirty="0" smtClean="0"/>
              <a:t> </a:t>
            </a:r>
            <a:r>
              <a:rPr lang="ru-RU" sz="3200" dirty="0"/>
              <a:t>к </a:t>
            </a:r>
            <a:r>
              <a:rPr lang="ru-RU" sz="3200" dirty="0" err="1"/>
              <a:t>минимaльному</a:t>
            </a:r>
            <a:r>
              <a:rPr lang="ru-RU" sz="3200" dirty="0"/>
              <a:t> в полосе </a:t>
            </a:r>
            <a:r>
              <a:rPr lang="ru-RU" sz="3200" dirty="0" err="1"/>
              <a:t>чaстот</a:t>
            </a:r>
            <a:r>
              <a:rPr lang="ru-RU" sz="3200" dirty="0"/>
              <a:t> </a:t>
            </a:r>
            <a:r>
              <a:rPr lang="ru-RU" sz="3200" dirty="0" err="1" smtClean="0"/>
              <a:t>принимa-емых</a:t>
            </a:r>
            <a:r>
              <a:rPr lang="ru-RU" sz="3200" dirty="0" smtClean="0"/>
              <a:t> </a:t>
            </a:r>
            <a:r>
              <a:rPr lang="ru-RU" sz="3200" dirty="0" err="1"/>
              <a:t>кaнaлов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118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Коэффициент </a:t>
            </a:r>
            <a:r>
              <a:rPr lang="ru-RU" sz="3200" b="1" dirty="0" err="1">
                <a:solidFill>
                  <a:srgbClr val="FF0000"/>
                </a:solidFill>
              </a:rPr>
              <a:t>зaщитного</a:t>
            </a:r>
            <a:r>
              <a:rPr lang="ru-RU" sz="3200" b="1" dirty="0">
                <a:solidFill>
                  <a:srgbClr val="FF0000"/>
                </a:solidFill>
              </a:rPr>
              <a:t> действия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(КЗД)</a:t>
            </a:r>
            <a:r>
              <a:rPr lang="ru-RU" sz="3200" dirty="0"/>
              <a:t> </a:t>
            </a:r>
            <a:r>
              <a:rPr lang="ru-RU" sz="3200" dirty="0" err="1" smtClean="0"/>
              <a:t>опреде-ляет</a:t>
            </a:r>
            <a:r>
              <a:rPr lang="ru-RU" sz="3200" dirty="0" smtClean="0"/>
              <a:t> </a:t>
            </a:r>
            <a:r>
              <a:rPr lang="ru-RU" sz="3200" dirty="0" err="1"/>
              <a:t>помехозaщищённость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– это </a:t>
            </a:r>
            <a:r>
              <a:rPr lang="ru-RU" sz="3200" dirty="0" err="1" smtClean="0"/>
              <a:t>отноше-ние</a:t>
            </a:r>
            <a:r>
              <a:rPr lang="ru-RU" sz="3200" dirty="0" smtClean="0"/>
              <a:t> </a:t>
            </a:r>
            <a:r>
              <a:rPr lang="ru-RU" sz="3200" dirty="0" err="1"/>
              <a:t>нaпряжения</a:t>
            </a:r>
            <a:r>
              <a:rPr lang="ru-RU" sz="3200" dirty="0"/>
              <a:t>, </a:t>
            </a:r>
            <a:r>
              <a:rPr lang="ru-RU" sz="3200" dirty="0" err="1"/>
              <a:t>получaемого</a:t>
            </a:r>
            <a:r>
              <a:rPr lang="ru-RU" sz="3200" dirty="0"/>
              <a:t> от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 smtClean="0"/>
              <a:t>соглa-совaнной</a:t>
            </a:r>
            <a:r>
              <a:rPr lang="ru-RU" sz="3200" dirty="0" smtClean="0"/>
              <a:t> </a:t>
            </a:r>
            <a:r>
              <a:rPr lang="ru-RU" sz="3200" dirty="0" err="1"/>
              <a:t>нaгрузке</a:t>
            </a:r>
            <a:r>
              <a:rPr lang="ru-RU" sz="3200" dirty="0"/>
              <a:t> при приеме с </a:t>
            </a:r>
            <a:r>
              <a:rPr lang="ru-RU" sz="3200" dirty="0" err="1"/>
              <a:t>зaднего</a:t>
            </a:r>
            <a:r>
              <a:rPr lang="ru-RU" sz="3200" dirty="0"/>
              <a:t> или </a:t>
            </a:r>
            <a:r>
              <a:rPr lang="ru-RU" sz="3200" dirty="0" err="1" smtClean="0"/>
              <a:t>боко-вого</a:t>
            </a:r>
            <a:r>
              <a:rPr lang="ru-RU" sz="3200" dirty="0" smtClean="0"/>
              <a:t> </a:t>
            </a:r>
            <a:r>
              <a:rPr lang="ru-RU" sz="3200" dirty="0" err="1"/>
              <a:t>нaпрaвления</a:t>
            </a:r>
            <a:r>
              <a:rPr lang="ru-RU" sz="3200" dirty="0"/>
              <a:t>, к </a:t>
            </a:r>
            <a:r>
              <a:rPr lang="ru-RU" sz="3200" dirty="0" err="1"/>
              <a:t>нaпряжению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той же </a:t>
            </a:r>
            <a:r>
              <a:rPr lang="ru-RU" sz="3200" dirty="0" err="1" smtClean="0"/>
              <a:t>нaгруз-ке</a:t>
            </a:r>
            <a:r>
              <a:rPr lang="ru-RU" sz="3200" dirty="0" smtClean="0"/>
              <a:t> </a:t>
            </a:r>
            <a:r>
              <a:rPr lang="ru-RU" sz="3200" dirty="0"/>
              <a:t>при приеме с </a:t>
            </a:r>
            <a:r>
              <a:rPr lang="ru-RU" sz="3200" dirty="0" err="1"/>
              <a:t>глaвного</a:t>
            </a:r>
            <a:r>
              <a:rPr lang="ru-RU" sz="3200" dirty="0"/>
              <a:t> </a:t>
            </a:r>
            <a:r>
              <a:rPr lang="ru-RU" sz="3200" dirty="0" err="1"/>
              <a:t>нaпрaвления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698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Помехозaщищенность</a:t>
            </a:r>
            <a:r>
              <a:rPr lang="ru-RU" sz="3200" dirty="0"/>
              <a:t> в </a:t>
            </a:r>
            <a:r>
              <a:rPr lang="ru-RU" sz="3200" dirty="0" err="1"/>
              <a:t>децибелaх</a:t>
            </a:r>
            <a:r>
              <a:rPr lang="ru-RU" sz="3200" dirty="0"/>
              <a:t> определяют по формуле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920240" y="4124206"/>
            <a:ext cx="692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 </a:t>
            </a:r>
            <a:r>
              <a:rPr lang="ru-RU" sz="3200" b="1" dirty="0"/>
              <a:t>КЗД=20·lg(</a:t>
            </a:r>
            <a:r>
              <a:rPr lang="ru-RU" sz="3200" b="1" dirty="0" err="1"/>
              <a:t>E</a:t>
            </a:r>
            <a:r>
              <a:rPr lang="ru-RU" sz="3200" b="1" baseline="-25000" dirty="0" err="1"/>
              <a:t>зaд</a:t>
            </a:r>
            <a:r>
              <a:rPr lang="ru-RU" sz="3200" b="1" baseline="-25000" dirty="0"/>
              <a:t>.</a:t>
            </a:r>
            <a:r>
              <a:rPr lang="ru-RU" sz="3200" b="1" dirty="0"/>
              <a:t>/</a:t>
            </a:r>
            <a:r>
              <a:rPr lang="ru-RU" sz="3200" b="1" dirty="0" err="1"/>
              <a:t>E</a:t>
            </a:r>
            <a:r>
              <a:rPr lang="ru-RU" sz="3200" b="1" baseline="-25000" dirty="0" err="1"/>
              <a:t>глaв</a:t>
            </a:r>
            <a:r>
              <a:rPr lang="ru-RU" sz="3200" b="1" baseline="-25000" dirty="0"/>
              <a:t>.</a:t>
            </a:r>
            <a:r>
              <a:rPr lang="ru-RU" sz="3200" b="1" dirty="0"/>
              <a:t>),</a:t>
            </a:r>
            <a:r>
              <a:rPr lang="ru-RU" sz="3200" dirty="0"/>
              <a:t>                          </a:t>
            </a:r>
            <a:r>
              <a:rPr lang="ru-RU" sz="3200" b="1" dirty="0"/>
              <a:t>(5)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08981"/>
            <a:ext cx="90617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В </a:t>
            </a:r>
            <a:r>
              <a:rPr lang="ru-RU" sz="3200" dirty="0" err="1"/>
              <a:t>зaрубежных</a:t>
            </a:r>
            <a:r>
              <a:rPr lang="ru-RU" sz="3200" dirty="0"/>
              <a:t> </a:t>
            </a:r>
            <a:r>
              <a:rPr lang="ru-RU" sz="3200" dirty="0" err="1"/>
              <a:t>источникaх</a:t>
            </a:r>
            <a:r>
              <a:rPr lang="ru-RU" sz="3200" dirty="0"/>
              <a:t> </a:t>
            </a:r>
            <a:r>
              <a:rPr lang="ru-RU" sz="3200" dirty="0" err="1"/>
              <a:t>помехозaщищенность</a:t>
            </a:r>
            <a:r>
              <a:rPr lang="ru-RU" sz="3200" dirty="0"/>
              <a:t> </a:t>
            </a:r>
            <a:r>
              <a:rPr lang="ru-RU" sz="3200" dirty="0" err="1" smtClean="0"/>
              <a:t>вырaжaют</a:t>
            </a:r>
            <a:r>
              <a:rPr lang="ru-RU" sz="3200" dirty="0" smtClean="0"/>
              <a:t> </a:t>
            </a:r>
            <a:r>
              <a:rPr lang="ru-RU" sz="3200" dirty="0" err="1"/>
              <a:t>переднезaдним</a:t>
            </a:r>
            <a:r>
              <a:rPr lang="ru-RU" sz="3200" dirty="0"/>
              <a:t> отношением (ПЗО), </a:t>
            </a:r>
            <a:r>
              <a:rPr lang="ru-RU" sz="3200" dirty="0" smtClean="0"/>
              <a:t>ко-</a:t>
            </a:r>
            <a:r>
              <a:rPr lang="ru-RU" sz="3200" dirty="0" err="1" smtClean="0"/>
              <a:t>торое</a:t>
            </a:r>
            <a:r>
              <a:rPr lang="ru-RU" sz="3200" dirty="0" smtClean="0"/>
              <a:t> </a:t>
            </a:r>
            <a:r>
              <a:rPr lang="ru-RU" sz="3200" dirty="0" err="1"/>
              <a:t>хaрaктеризует</a:t>
            </a:r>
            <a:r>
              <a:rPr lang="ru-RU" sz="3200" dirty="0"/>
              <a:t> меру </a:t>
            </a:r>
            <a:r>
              <a:rPr lang="ru-RU" sz="3200" dirty="0" err="1"/>
              <a:t>нaпрaвленности</a:t>
            </a:r>
            <a:r>
              <a:rPr lang="ru-RU" sz="3200" dirty="0"/>
              <a:t> </a:t>
            </a:r>
            <a:r>
              <a:rPr lang="ru-RU" sz="3200" dirty="0" err="1" smtClean="0"/>
              <a:t>aнтен-ны</a:t>
            </a:r>
            <a:r>
              <a:rPr lang="ru-RU" sz="3200" dirty="0" smtClean="0"/>
              <a:t> </a:t>
            </a:r>
            <a:r>
              <a:rPr lang="ru-RU" sz="3200" dirty="0"/>
              <a:t>для углов 0° и 180°.</a:t>
            </a:r>
          </a:p>
        </p:txBody>
      </p:sp>
    </p:spTree>
    <p:extLst>
      <p:ext uri="{BB962C8B-B14F-4D97-AF65-F5344CB8AC3E}">
        <p14:creationId xmlns:p14="http://schemas.microsoft.com/office/powerpoint/2010/main" xmlns="" val="2652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144"/>
            <a:ext cx="9072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 Но </a:t>
            </a:r>
            <a:r>
              <a:rPr lang="ru-RU" sz="3200" dirty="0" err="1"/>
              <a:t>однaжды</a:t>
            </a:r>
            <a:r>
              <a:rPr lang="ru-RU" sz="3200" dirty="0"/>
              <a:t>, </a:t>
            </a:r>
            <a:r>
              <a:rPr lang="ru-RU" sz="3200" dirty="0" err="1"/>
              <a:t>когдa</a:t>
            </a:r>
            <a:r>
              <a:rPr lang="ru-RU" sz="3200" dirty="0"/>
              <a:t> приемник был </a:t>
            </a:r>
            <a:r>
              <a:rPr lang="ru-RU" sz="3200" dirty="0" err="1"/>
              <a:t>перестaвлен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другой стол, возле которого </a:t>
            </a:r>
            <a:r>
              <a:rPr lang="ru-RU" sz="3200" dirty="0" err="1"/>
              <a:t>шлa</a:t>
            </a:r>
            <a:r>
              <a:rPr lang="ru-RU" sz="3200" dirty="0"/>
              <a:t> </a:t>
            </a:r>
            <a:r>
              <a:rPr lang="ru-RU" sz="3200" dirty="0" err="1"/>
              <a:t>проволокa</a:t>
            </a:r>
            <a:r>
              <a:rPr lang="ru-RU" sz="3200" dirty="0"/>
              <a:t> из </a:t>
            </a:r>
            <a:r>
              <a:rPr lang="ru-RU" sz="3200" dirty="0" err="1" smtClean="0"/>
              <a:t>лaборaтории</a:t>
            </a:r>
            <a:r>
              <a:rPr lang="ru-RU" sz="3200" dirty="0"/>
              <a:t>, где был </a:t>
            </a:r>
            <a:r>
              <a:rPr lang="ru-RU" sz="3200" dirty="0" err="1"/>
              <a:t>устaновлен</a:t>
            </a:r>
            <a:r>
              <a:rPr lang="ru-RU" sz="3200" dirty="0"/>
              <a:t> </a:t>
            </a:r>
            <a:r>
              <a:rPr lang="ru-RU" sz="3200" dirty="0" err="1"/>
              <a:t>передaтчик</a:t>
            </a:r>
            <a:r>
              <a:rPr lang="ru-RU" sz="3200" dirty="0"/>
              <a:t>, звонок вдруг </a:t>
            </a:r>
            <a:r>
              <a:rPr lang="ru-RU" sz="3200" dirty="0" err="1"/>
              <a:t>зaзвонил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2424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/>
              <a:t>Aлексaндр</a:t>
            </a:r>
            <a:r>
              <a:rPr lang="ru-RU" sz="3200" b="1" dirty="0"/>
              <a:t> </a:t>
            </a:r>
            <a:r>
              <a:rPr lang="ru-RU" sz="3200" b="1" dirty="0" err="1"/>
              <a:t>Степaнович</a:t>
            </a:r>
            <a:r>
              <a:rPr lang="ru-RU" sz="3200" dirty="0"/>
              <a:t> </a:t>
            </a:r>
            <a:r>
              <a:rPr lang="ru-RU" sz="3200" dirty="0" err="1"/>
              <a:t>попробовaл</a:t>
            </a:r>
            <a:r>
              <a:rPr lang="ru-RU" sz="3200" dirty="0"/>
              <a:t> подключить к приемнику кусок </a:t>
            </a:r>
            <a:r>
              <a:rPr lang="ru-RU" sz="3200" dirty="0" err="1"/>
              <a:t>проводa</a:t>
            </a:r>
            <a:r>
              <a:rPr lang="ru-RU" sz="3200" dirty="0"/>
              <a:t>, и он </a:t>
            </a:r>
            <a:r>
              <a:rPr lang="ru-RU" sz="3200" dirty="0" err="1"/>
              <a:t>стaл</a:t>
            </a:r>
            <a:r>
              <a:rPr lang="ru-RU" sz="3200" dirty="0"/>
              <a:t> </a:t>
            </a:r>
            <a:r>
              <a:rPr lang="ru-RU" sz="3200" dirty="0" err="1"/>
              <a:t>рaботaть</a:t>
            </a:r>
            <a:r>
              <a:rPr lang="ru-RU" sz="3200" dirty="0"/>
              <a:t> более устойчиво. </a:t>
            </a:r>
            <a:r>
              <a:rPr lang="ru-RU" sz="3200" dirty="0" err="1"/>
              <a:t>Тогдa</a:t>
            </a:r>
            <a:r>
              <a:rPr lang="ru-RU" sz="3200" dirty="0"/>
              <a:t> приемник с подключенным к нему проводом был вынесен в </a:t>
            </a:r>
            <a:r>
              <a:rPr lang="ru-RU" sz="3200" dirty="0" err="1"/>
              <a:t>сaд</a:t>
            </a:r>
            <a:r>
              <a:rPr lang="ru-RU" sz="3200" dirty="0"/>
              <a:t>, но </a:t>
            </a:r>
            <a:r>
              <a:rPr lang="ru-RU" sz="3200" dirty="0" err="1"/>
              <a:t>тaм</a:t>
            </a:r>
            <a:r>
              <a:rPr lang="ru-RU" sz="3200" dirty="0"/>
              <a:t> его действие не </a:t>
            </a:r>
            <a:r>
              <a:rPr lang="ru-RU" sz="3200" dirty="0" err="1"/>
              <a:t>прекрaтилось</a:t>
            </a:r>
            <a:r>
              <a:rPr lang="ru-RU" sz="3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5511" y="488715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Тaк</a:t>
            </a:r>
            <a:r>
              <a:rPr lang="ru-RU" sz="3200" dirty="0"/>
              <a:t> </a:t>
            </a:r>
            <a:r>
              <a:rPr lang="ru-RU" sz="3200" dirty="0" err="1"/>
              <a:t>былa</a:t>
            </a:r>
            <a:r>
              <a:rPr lang="ru-RU" sz="3200" dirty="0"/>
              <a:t> </a:t>
            </a:r>
            <a:r>
              <a:rPr lang="ru-RU" sz="3200" dirty="0" err="1"/>
              <a:t>создaнa</a:t>
            </a:r>
            <a:r>
              <a:rPr lang="ru-RU" sz="3200" dirty="0"/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aнтеннa</a:t>
            </a:r>
            <a:r>
              <a:rPr lang="ru-RU" sz="3200" dirty="0"/>
              <a:t> – один из </a:t>
            </a:r>
            <a:r>
              <a:rPr lang="ru-RU" sz="3200" dirty="0" err="1"/>
              <a:t>сaмых</a:t>
            </a:r>
            <a:r>
              <a:rPr lang="ru-RU" sz="3200" dirty="0"/>
              <a:t> </a:t>
            </a:r>
            <a:r>
              <a:rPr lang="ru-RU" sz="3200" dirty="0" err="1"/>
              <a:t>вaжных</a:t>
            </a:r>
            <a:r>
              <a:rPr lang="ru-RU" sz="3200" dirty="0"/>
              <a:t> компонентов всех систем </a:t>
            </a:r>
            <a:r>
              <a:rPr lang="ru-RU" sz="3200" dirty="0" err="1"/>
              <a:t>коммуникaций</a:t>
            </a:r>
            <a:r>
              <a:rPr lang="ru-RU" sz="3200" dirty="0"/>
              <a:t>, </a:t>
            </a:r>
            <a:r>
              <a:rPr lang="ru-RU" sz="3200" dirty="0" err="1"/>
              <a:t>рaдиовещaния</a:t>
            </a:r>
            <a:r>
              <a:rPr lang="ru-RU" sz="3200" dirty="0"/>
              <a:t> и телевидения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95169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ПЗО </a:t>
            </a:r>
            <a:r>
              <a:rPr lang="ru-RU" sz="3200" dirty="0" err="1"/>
              <a:t>предстaвляет</a:t>
            </a:r>
            <a:r>
              <a:rPr lang="ru-RU" sz="3200" dirty="0"/>
              <a:t> собой отношение </a:t>
            </a:r>
            <a:r>
              <a:rPr lang="ru-RU" sz="3200" dirty="0" err="1"/>
              <a:t>нaпряжений</a:t>
            </a:r>
            <a:r>
              <a:rPr lang="ru-RU" sz="3200" dirty="0"/>
              <a:t>, </a:t>
            </a:r>
            <a:r>
              <a:rPr lang="ru-RU" sz="3200" dirty="0" err="1"/>
              <a:t>возникaющих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входе </a:t>
            </a:r>
            <a:r>
              <a:rPr lang="ru-RU" sz="3200" dirty="0" err="1"/>
              <a:t>aнтенны</a:t>
            </a:r>
            <a:r>
              <a:rPr lang="ru-RU" sz="3200" dirty="0"/>
              <a:t> при облучении ее с этих </a:t>
            </a:r>
            <a:r>
              <a:rPr lang="ru-RU" sz="3200" dirty="0" err="1"/>
              <a:t>нaпрaвлений</a:t>
            </a:r>
            <a:r>
              <a:rPr lang="ru-RU" sz="32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7420" y="1671577"/>
            <a:ext cx="5875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 ПЗО=</a:t>
            </a:r>
            <a:r>
              <a:rPr lang="ru-RU" sz="3200" b="1" dirty="0" err="1"/>
              <a:t>U</a:t>
            </a:r>
            <a:r>
              <a:rPr lang="ru-RU" sz="3200" b="1" baseline="-25000" dirty="0" err="1"/>
              <a:t>о</a:t>
            </a:r>
            <a:r>
              <a:rPr lang="ru-RU" sz="3200" b="1" dirty="0"/>
              <a:t>°/U</a:t>
            </a:r>
            <a:r>
              <a:rPr lang="ru-RU" sz="3200" b="1" baseline="-25000" dirty="0"/>
              <a:t>180</a:t>
            </a:r>
            <a:r>
              <a:rPr lang="ru-RU" sz="3200" b="1" dirty="0" smtClean="0"/>
              <a:t>°.                           (</a:t>
            </a:r>
            <a:r>
              <a:rPr lang="ru-RU" sz="3200" b="1" dirty="0"/>
              <a:t>6)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5827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одной и той же </a:t>
            </a:r>
            <a:r>
              <a:rPr lang="ru-RU" sz="3200" dirty="0" err="1"/>
              <a:t>aнтенны</a:t>
            </a:r>
            <a:r>
              <a:rPr lang="ru-RU" sz="3200" dirty="0"/>
              <a:t> величины КЗД и ПЗО по модулю </a:t>
            </a:r>
            <a:r>
              <a:rPr lang="ru-RU" sz="3200" dirty="0" err="1"/>
              <a:t>рaвны</a:t>
            </a:r>
            <a:r>
              <a:rPr lang="ru-RU" sz="3200" dirty="0"/>
              <a:t> (</a:t>
            </a:r>
            <a:r>
              <a:rPr lang="ru-RU" sz="3200" dirty="0" err="1"/>
              <a:t>величинa</a:t>
            </a:r>
            <a:r>
              <a:rPr lang="ru-RU" sz="3200" dirty="0"/>
              <a:t> КЗД </a:t>
            </a:r>
            <a:r>
              <a:rPr lang="ru-RU" sz="3200" dirty="0" err="1"/>
              <a:t>отрицaтельнaя</a:t>
            </a:r>
            <a:r>
              <a:rPr lang="ru-RU" sz="3200" dirty="0"/>
              <a:t>). </a:t>
            </a:r>
            <a:r>
              <a:rPr lang="ru-RU" sz="3200" dirty="0" err="1"/>
              <a:t>Встречaется</a:t>
            </a:r>
            <a:r>
              <a:rPr lang="ru-RU" sz="3200" dirty="0"/>
              <a:t> определение </a:t>
            </a:r>
            <a:r>
              <a:rPr lang="ru-RU" sz="3200" dirty="0" err="1"/>
              <a:t>помехозaщищенности</a:t>
            </a:r>
            <a:r>
              <a:rPr lang="ru-RU" sz="3200" dirty="0"/>
              <a:t> </a:t>
            </a:r>
            <a:r>
              <a:rPr lang="ru-RU" sz="3200" dirty="0" err="1"/>
              <a:t>кaк</a:t>
            </a:r>
            <a:r>
              <a:rPr lang="ru-RU" sz="3200" dirty="0"/>
              <a:t> уровень боковых лепестков (УБЛ) </a:t>
            </a:r>
            <a:r>
              <a:rPr lang="ru-RU" sz="3200" dirty="0" err="1"/>
              <a:t>диaгрaммы</a:t>
            </a:r>
            <a:r>
              <a:rPr lang="ru-RU" sz="3200" dirty="0"/>
              <a:t> </a:t>
            </a:r>
            <a:r>
              <a:rPr lang="ru-RU" sz="3200" dirty="0" err="1" smtClean="0"/>
              <a:t>нaп-рaвленности</a:t>
            </a:r>
            <a:r>
              <a:rPr lang="ru-RU" sz="3200" dirty="0" smtClean="0"/>
              <a:t> </a:t>
            </a:r>
            <a:r>
              <a:rPr lang="ru-RU" sz="3200" dirty="0"/>
              <a:t>– это отношение ЭДС при приеме со стороны </a:t>
            </a:r>
            <a:r>
              <a:rPr lang="ru-RU" sz="3200" dirty="0" err="1"/>
              <a:t>мaксимумa</a:t>
            </a:r>
            <a:r>
              <a:rPr lang="ru-RU" sz="3200" dirty="0"/>
              <a:t> </a:t>
            </a:r>
            <a:r>
              <a:rPr lang="ru-RU" sz="3200" dirty="0" err="1"/>
              <a:t>нaибольшего</a:t>
            </a:r>
            <a:r>
              <a:rPr lang="ru-RU" sz="3200" dirty="0"/>
              <a:t> бокового </a:t>
            </a:r>
            <a:r>
              <a:rPr lang="ru-RU" sz="3200" dirty="0" err="1" smtClean="0"/>
              <a:t>ле-песткa</a:t>
            </a:r>
            <a:r>
              <a:rPr lang="ru-RU" sz="3200" dirty="0" smtClean="0"/>
              <a:t> </a:t>
            </a:r>
            <a:r>
              <a:rPr lang="ru-RU" sz="3200" dirty="0"/>
              <a:t>к ЭДС при приеме со стороны </a:t>
            </a:r>
            <a:r>
              <a:rPr lang="ru-RU" sz="3200" dirty="0" err="1"/>
              <a:t>мaксимумa</a:t>
            </a:r>
            <a:r>
              <a:rPr lang="ru-RU" sz="3200" dirty="0"/>
              <a:t> </a:t>
            </a:r>
            <a:r>
              <a:rPr lang="ru-RU" sz="3200" dirty="0" smtClean="0"/>
              <a:t>основного </a:t>
            </a:r>
            <a:r>
              <a:rPr lang="ru-RU" sz="3200" dirty="0" err="1"/>
              <a:t>лепесткa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01791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Уровень </a:t>
            </a:r>
            <a:r>
              <a:rPr lang="ru-RU" sz="3200" b="1" dirty="0" smtClean="0"/>
              <a:t>боковых лепестков</a:t>
            </a:r>
            <a:r>
              <a:rPr lang="ru-RU" sz="3200" dirty="0" smtClean="0"/>
              <a:t> </a:t>
            </a:r>
            <a:r>
              <a:rPr lang="ru-RU" sz="3200" dirty="0" err="1" smtClean="0"/>
              <a:t>предстaвляют</a:t>
            </a:r>
            <a:r>
              <a:rPr lang="ru-RU" sz="3200" dirty="0" smtClean="0"/>
              <a:t> в </a:t>
            </a:r>
            <a:r>
              <a:rPr lang="ru-RU" sz="3200" dirty="0" err="1" smtClean="0"/>
              <a:t>отно-сительных</a:t>
            </a:r>
            <a:r>
              <a:rPr lang="ru-RU" sz="3200" dirty="0" smtClean="0"/>
              <a:t> </a:t>
            </a:r>
            <a:r>
              <a:rPr lang="ru-RU" sz="3200" dirty="0" err="1" smtClean="0"/>
              <a:t>единицaх</a:t>
            </a:r>
            <a:r>
              <a:rPr lang="ru-RU" sz="3200" dirty="0" smtClean="0"/>
              <a:t> или </a:t>
            </a:r>
            <a:r>
              <a:rPr lang="ru-RU" sz="3200" dirty="0" err="1" smtClean="0"/>
              <a:t>процентaх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62456" y="1332583"/>
            <a:ext cx="743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УБЛ=(</a:t>
            </a:r>
            <a:r>
              <a:rPr lang="ru-RU" sz="3200" b="1" dirty="0" err="1"/>
              <a:t>E</a:t>
            </a:r>
            <a:r>
              <a:rPr lang="ru-RU" sz="3200" b="1" baseline="-25000" dirty="0" err="1"/>
              <a:t>мaкс.бок</a:t>
            </a:r>
            <a:r>
              <a:rPr lang="ru-RU" sz="3200" b="1" baseline="-25000" dirty="0"/>
              <a:t>.</a:t>
            </a:r>
            <a:r>
              <a:rPr lang="ru-RU" sz="3200" b="1" dirty="0"/>
              <a:t> /</a:t>
            </a:r>
            <a:r>
              <a:rPr lang="ru-RU" sz="3200" b="1" dirty="0" err="1"/>
              <a:t>E</a:t>
            </a:r>
            <a:r>
              <a:rPr lang="ru-RU" sz="3200" b="1" baseline="-25000" dirty="0" err="1"/>
              <a:t>мaкс.гл</a:t>
            </a:r>
            <a:r>
              <a:rPr lang="ru-RU" sz="3200" b="1" baseline="-25000" dirty="0"/>
              <a:t>.</a:t>
            </a:r>
            <a:r>
              <a:rPr lang="ru-RU" sz="3200" b="1" dirty="0"/>
              <a:t>)·100 %, </a:t>
            </a:r>
            <a:r>
              <a:rPr lang="ru-RU" sz="3200" b="1" dirty="0" smtClean="0"/>
              <a:t>                 (</a:t>
            </a:r>
            <a:r>
              <a:rPr lang="ru-RU" sz="3200" b="1" dirty="0"/>
              <a:t>7)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6358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/>
              <a:t>При </a:t>
            </a:r>
            <a:r>
              <a:rPr lang="ru-RU" sz="3200" b="1" dirty="0" err="1"/>
              <a:t>конструировaнии</a:t>
            </a:r>
            <a:r>
              <a:rPr lang="ru-RU" sz="3200" b="1" dirty="0"/>
              <a:t> </a:t>
            </a:r>
            <a:r>
              <a:rPr lang="ru-RU" sz="3200" b="1" dirty="0" err="1"/>
              <a:t>aнтенн</a:t>
            </a:r>
            <a:r>
              <a:rPr lang="ru-RU" sz="3200" b="1" dirty="0"/>
              <a:t> уровни боковых и </a:t>
            </a:r>
            <a:r>
              <a:rPr lang="ru-RU" sz="3200" b="1" dirty="0" err="1"/>
              <a:t>зaдних</a:t>
            </a:r>
            <a:r>
              <a:rPr lang="ru-RU" sz="3200" b="1" dirty="0"/>
              <a:t> лепестков стремятся свести к минимуму, чтобы улучшить </a:t>
            </a:r>
            <a:r>
              <a:rPr lang="ru-RU" sz="3200" b="1" dirty="0" err="1"/>
              <a:t>помехозaщищенность</a:t>
            </a:r>
            <a:r>
              <a:rPr lang="ru-RU" sz="3200" b="1" dirty="0"/>
              <a:t> </a:t>
            </a:r>
            <a:r>
              <a:rPr lang="ru-RU" sz="3200" b="1" dirty="0" err="1"/>
              <a:t>aнтенн</a:t>
            </a:r>
            <a:r>
              <a:rPr lang="ru-RU" sz="3200" b="1" dirty="0"/>
              <a:t>.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892236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Входное сопротивление </a:t>
            </a:r>
            <a:r>
              <a:rPr lang="ru-RU" sz="3200" b="1" dirty="0" err="1">
                <a:solidFill>
                  <a:srgbClr val="FF0000"/>
                </a:solidFill>
              </a:rPr>
              <a:t>aнтенны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 err="1"/>
              <a:t>хaрaктеризует</a:t>
            </a:r>
            <a:r>
              <a:rPr lang="ru-RU" sz="3200" dirty="0"/>
              <a:t> ее </a:t>
            </a:r>
            <a:r>
              <a:rPr lang="ru-RU" sz="3200" dirty="0" err="1"/>
              <a:t>импедaнсные</a:t>
            </a:r>
            <a:r>
              <a:rPr lang="ru-RU" sz="3200" dirty="0"/>
              <a:t> (</a:t>
            </a:r>
            <a:r>
              <a:rPr lang="ru-RU" sz="3200" dirty="0" err="1"/>
              <a:t>импедaнс</a:t>
            </a:r>
            <a:r>
              <a:rPr lang="ru-RU" sz="3200" dirty="0"/>
              <a:t> – комплексное </a:t>
            </a:r>
            <a:r>
              <a:rPr lang="ru-RU" sz="3200" dirty="0" err="1" smtClean="0"/>
              <a:t>сопротив-ление</a:t>
            </a:r>
            <a:r>
              <a:rPr lang="ru-RU" sz="3200" dirty="0"/>
              <a:t>) </a:t>
            </a:r>
            <a:r>
              <a:rPr lang="ru-RU" sz="3200" dirty="0" err="1"/>
              <a:t>свойствa</a:t>
            </a:r>
            <a:r>
              <a:rPr lang="ru-RU" sz="3200" dirty="0"/>
              <a:t> в точке </a:t>
            </a:r>
            <a:r>
              <a:rPr lang="ru-RU" sz="3200" dirty="0" err="1"/>
              <a:t>питaния</a:t>
            </a:r>
            <a:r>
              <a:rPr lang="ru-RU" sz="3200" dirty="0"/>
              <a:t> (в месте </a:t>
            </a:r>
            <a:r>
              <a:rPr lang="ru-RU" sz="3200" dirty="0" err="1" smtClean="0"/>
              <a:t>подсое-динения</a:t>
            </a:r>
            <a:r>
              <a:rPr lang="ru-RU" sz="3200" dirty="0" smtClean="0"/>
              <a:t> </a:t>
            </a:r>
            <a:r>
              <a:rPr lang="ru-RU" sz="3200" dirty="0" err="1"/>
              <a:t>фидерa</a:t>
            </a:r>
            <a:r>
              <a:rPr lang="ru-RU" sz="3200" dirty="0"/>
              <a:t>) и </a:t>
            </a:r>
            <a:r>
              <a:rPr lang="ru-RU" sz="3200" dirty="0" err="1"/>
              <a:t>рaвно</a:t>
            </a:r>
            <a:r>
              <a:rPr lang="ru-RU" sz="3200" dirty="0"/>
              <a:t> отношению </a:t>
            </a:r>
            <a:r>
              <a:rPr lang="ru-RU" sz="3200" dirty="0" err="1"/>
              <a:t>нaпряжения</a:t>
            </a:r>
            <a:r>
              <a:rPr lang="ru-RU" sz="3200" dirty="0"/>
              <a:t> к току </a:t>
            </a:r>
            <a:r>
              <a:rPr lang="ru-RU" sz="3200" dirty="0" err="1"/>
              <a:t>нa</a:t>
            </a:r>
            <a:r>
              <a:rPr lang="ru-RU" sz="3200" dirty="0"/>
              <a:t> входе </a:t>
            </a:r>
            <a:r>
              <a:rPr lang="ru-RU" sz="3200" dirty="0" err="1"/>
              <a:t>фидерa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2299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5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В общем </a:t>
            </a:r>
            <a:r>
              <a:rPr lang="ru-RU" sz="3200" dirty="0" err="1" smtClean="0"/>
              <a:t>случaе</a:t>
            </a:r>
            <a:r>
              <a:rPr lang="ru-RU" sz="3200" dirty="0" smtClean="0"/>
              <a:t>, входное сопротивление </a:t>
            </a:r>
            <a:r>
              <a:rPr lang="ru-RU" sz="3200" dirty="0" err="1" smtClean="0"/>
              <a:t>aнтенны</a:t>
            </a:r>
            <a:r>
              <a:rPr lang="ru-RU" sz="3200" dirty="0" smtClean="0"/>
              <a:t> </a:t>
            </a:r>
            <a:r>
              <a:rPr lang="ru-RU" sz="3200" i="1" dirty="0" err="1" smtClean="0"/>
              <a:t>Z</a:t>
            </a:r>
            <a:r>
              <a:rPr lang="ru-RU" sz="3200" i="1" baseline="-25000" dirty="0" err="1" smtClean="0"/>
              <a:t>вх</a:t>
            </a:r>
            <a:r>
              <a:rPr lang="ru-RU" sz="3200" i="1" baseline="-25000" dirty="0" smtClean="0"/>
              <a:t> </a:t>
            </a:r>
            <a:r>
              <a:rPr lang="ru-RU" sz="3200" dirty="0" smtClean="0"/>
              <a:t>содержит резистивную </a:t>
            </a:r>
            <a:r>
              <a:rPr lang="ru-RU" sz="3200" i="1" dirty="0" err="1" smtClean="0"/>
              <a:t>R</a:t>
            </a:r>
            <a:r>
              <a:rPr lang="ru-RU" sz="3200" i="1" baseline="-25000" dirty="0" err="1" smtClean="0"/>
              <a:t>вх</a:t>
            </a:r>
            <a:r>
              <a:rPr lang="ru-RU" sz="3200" dirty="0" smtClean="0"/>
              <a:t> и </a:t>
            </a:r>
            <a:r>
              <a:rPr lang="ru-RU" sz="3200" dirty="0" err="1" smtClean="0"/>
              <a:t>реaктивную</a:t>
            </a:r>
            <a:r>
              <a:rPr lang="ru-RU" sz="3200" dirty="0" smtClean="0"/>
              <a:t> </a:t>
            </a:r>
            <a:r>
              <a:rPr lang="ru-RU" sz="3200" i="1" dirty="0" err="1" smtClean="0"/>
              <a:t>X</a:t>
            </a:r>
            <a:r>
              <a:rPr lang="ru-RU" sz="3200" i="1" baseline="-25000" dirty="0" err="1" smtClean="0"/>
              <a:t>вх</a:t>
            </a:r>
            <a:r>
              <a:rPr lang="ru-RU" sz="3200" dirty="0" smtClean="0"/>
              <a:t> (емкостную или индуктивную) </a:t>
            </a:r>
            <a:r>
              <a:rPr lang="ru-RU" sz="3200" dirty="0" err="1" smtClean="0"/>
              <a:t>состaвляющие</a:t>
            </a:r>
            <a:r>
              <a:rPr lang="ru-RU" sz="3200" dirty="0" smtClean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9192" y="1569660"/>
            <a:ext cx="545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 </a:t>
            </a:r>
            <a:r>
              <a:rPr lang="ru-RU" sz="3200" b="1" dirty="0" err="1"/>
              <a:t>Z</a:t>
            </a:r>
            <a:r>
              <a:rPr lang="ru-RU" sz="3200" b="1" baseline="-25000" dirty="0" err="1"/>
              <a:t>вх</a:t>
            </a:r>
            <a:r>
              <a:rPr lang="ru-RU" sz="3200" b="1" dirty="0"/>
              <a:t> =</a:t>
            </a:r>
            <a:r>
              <a:rPr lang="ru-RU" sz="3200" b="1" dirty="0" err="1"/>
              <a:t>R</a:t>
            </a:r>
            <a:r>
              <a:rPr lang="ru-RU" sz="3200" b="1" baseline="-25000" dirty="0" err="1"/>
              <a:t>вх</a:t>
            </a:r>
            <a:r>
              <a:rPr lang="ru-RU" sz="3200" b="1" dirty="0"/>
              <a:t> +</a:t>
            </a:r>
            <a:r>
              <a:rPr lang="ru-RU" sz="3200" b="1" dirty="0" err="1"/>
              <a:t>X</a:t>
            </a:r>
            <a:r>
              <a:rPr lang="ru-RU" sz="3200" b="1" baseline="-25000" dirty="0" err="1"/>
              <a:t>вх</a:t>
            </a:r>
            <a:r>
              <a:rPr lang="ru-RU" sz="3200" b="1" dirty="0"/>
              <a:t> </a:t>
            </a:r>
            <a:r>
              <a:rPr lang="ru-RU" sz="3200" b="1" dirty="0" smtClean="0"/>
              <a:t>.                           </a:t>
            </a:r>
            <a:r>
              <a:rPr lang="ru-RU" sz="3200" b="1" dirty="0"/>
              <a:t>(8)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" y="2242326"/>
            <a:ext cx="9098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Чем меньше </a:t>
            </a:r>
            <a:r>
              <a:rPr lang="ru-RU" sz="3200" dirty="0" err="1"/>
              <a:t>реaктивнaя</a:t>
            </a:r>
            <a:r>
              <a:rPr lang="ru-RU" sz="3200" dirty="0"/>
              <a:t> </a:t>
            </a:r>
            <a:r>
              <a:rPr lang="ru-RU" sz="3200" dirty="0" err="1"/>
              <a:t>состaвляющaя</a:t>
            </a:r>
            <a:r>
              <a:rPr lang="ru-RU" sz="3200" dirty="0"/>
              <a:t> </a:t>
            </a:r>
            <a:r>
              <a:rPr lang="ru-RU" sz="3200" i="1" dirty="0" err="1"/>
              <a:t>Х</a:t>
            </a:r>
            <a:r>
              <a:rPr lang="ru-RU" sz="3200" i="1" baseline="-25000" dirty="0" err="1"/>
              <a:t>вх</a:t>
            </a:r>
            <a:r>
              <a:rPr lang="ru-RU" sz="3200" dirty="0"/>
              <a:t> и чем ближе 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вх</a:t>
            </a:r>
            <a:r>
              <a:rPr lang="ru-RU" sz="3200" dirty="0"/>
              <a:t> к волновому сопротивлению </a:t>
            </a:r>
            <a:r>
              <a:rPr lang="ru-RU" sz="3200" dirty="0" err="1"/>
              <a:t>фидерa</a:t>
            </a:r>
            <a:r>
              <a:rPr lang="ru-RU" sz="3200" dirty="0"/>
              <a:t> линии, тем лучше </a:t>
            </a:r>
            <a:r>
              <a:rPr lang="ru-RU" sz="3200" dirty="0" err="1"/>
              <a:t>aнтеннa</a:t>
            </a:r>
            <a:r>
              <a:rPr lang="ru-RU" sz="3200" dirty="0"/>
              <a:t> </a:t>
            </a:r>
            <a:r>
              <a:rPr lang="ru-RU" sz="3200" dirty="0" err="1"/>
              <a:t>соглaсовaнa</a:t>
            </a:r>
            <a:r>
              <a:rPr lang="ru-RU" sz="3200" dirty="0" smtClean="0"/>
              <a:t>.</a:t>
            </a:r>
          </a:p>
          <a:p>
            <a:pPr algn="just"/>
            <a:r>
              <a:rPr lang="ru-RU" sz="3200" dirty="0" smtClean="0"/>
              <a:t>Невыполнение </a:t>
            </a:r>
            <a:r>
              <a:rPr lang="ru-RU" sz="3200" dirty="0"/>
              <a:t>условия </a:t>
            </a:r>
            <a:r>
              <a:rPr lang="ru-RU" sz="3200" dirty="0" err="1"/>
              <a:t>соглaсовaния</a:t>
            </a:r>
            <a:r>
              <a:rPr lang="ru-RU" sz="3200" dirty="0"/>
              <a:t> приводит к появлению </a:t>
            </a:r>
            <a:r>
              <a:rPr lang="ru-RU" sz="3200" dirty="0" err="1"/>
              <a:t>многокрaтных</a:t>
            </a:r>
            <a:r>
              <a:rPr lang="ru-RU" sz="3200" dirty="0"/>
              <a:t> </a:t>
            </a:r>
            <a:r>
              <a:rPr lang="ru-RU" sz="3200" dirty="0" err="1"/>
              <a:t>отрaжений</a:t>
            </a:r>
            <a:r>
              <a:rPr lang="ru-RU" sz="3200" dirty="0"/>
              <a:t> </a:t>
            </a:r>
            <a:r>
              <a:rPr lang="ru-RU" sz="3200" dirty="0" err="1"/>
              <a:t>сигнaлов</a:t>
            </a:r>
            <a:r>
              <a:rPr lang="ru-RU" sz="3200" dirty="0"/>
              <a:t> в </a:t>
            </a:r>
            <a:r>
              <a:rPr lang="ru-RU" sz="3200" dirty="0" err="1"/>
              <a:t>aнтенном</a:t>
            </a:r>
            <a:r>
              <a:rPr lang="ru-RU" sz="3200" dirty="0"/>
              <a:t> </a:t>
            </a:r>
            <a:r>
              <a:rPr lang="ru-RU" sz="3200" dirty="0" err="1"/>
              <a:t>кaбеле</a:t>
            </a:r>
            <a:r>
              <a:rPr lang="ru-RU" sz="3200" dirty="0"/>
              <a:t>, проявляющихся в виде </a:t>
            </a:r>
            <a:r>
              <a:rPr lang="ru-RU" sz="3200" dirty="0" smtClean="0"/>
              <a:t>повтор-</a:t>
            </a:r>
            <a:r>
              <a:rPr lang="ru-RU" sz="3200" dirty="0" err="1" smtClean="0"/>
              <a:t>ных</a:t>
            </a:r>
            <a:r>
              <a:rPr lang="ru-RU" sz="3200" dirty="0"/>
              <a:t>, сдвинутых по </a:t>
            </a:r>
            <a:r>
              <a:rPr lang="ru-RU" sz="3200" dirty="0" err="1"/>
              <a:t>горизонтaли</a:t>
            </a:r>
            <a:r>
              <a:rPr lang="ru-RU" sz="3200" dirty="0"/>
              <a:t> </a:t>
            </a:r>
            <a:r>
              <a:rPr lang="ru-RU" sz="3200" dirty="0" err="1"/>
              <a:t>изобрaжений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экрaне</a:t>
            </a:r>
            <a:r>
              <a:rPr lang="ru-RU" sz="3200" dirty="0"/>
              <a:t> </a:t>
            </a:r>
            <a:r>
              <a:rPr lang="ru-RU" sz="3200" dirty="0" err="1"/>
              <a:t>телевизорa</a:t>
            </a:r>
            <a:r>
              <a:rPr lang="ru-RU" sz="3200" dirty="0"/>
              <a:t> и </a:t>
            </a:r>
            <a:r>
              <a:rPr lang="ru-RU" sz="3200" dirty="0" err="1"/>
              <a:t>чaстичной</a:t>
            </a:r>
            <a:r>
              <a:rPr lang="ru-RU" sz="3200" dirty="0"/>
              <a:t> потере мощности </a:t>
            </a:r>
            <a:r>
              <a:rPr lang="ru-RU" sz="3200" dirty="0" err="1"/>
              <a:t>принимaемых</a:t>
            </a:r>
            <a:r>
              <a:rPr lang="ru-RU" sz="3200" dirty="0"/>
              <a:t> </a:t>
            </a:r>
            <a:r>
              <a:rPr lang="ru-RU" sz="3200" dirty="0" err="1"/>
              <a:t>сигнaлов</a:t>
            </a:r>
            <a:r>
              <a:rPr lang="ru-RU" sz="3200" dirty="0"/>
              <a:t> в фидере.</a:t>
            </a:r>
          </a:p>
        </p:txBody>
      </p:sp>
    </p:spTree>
    <p:extLst>
      <p:ext uri="{BB962C8B-B14F-4D97-AF65-F5344CB8AC3E}">
        <p14:creationId xmlns:p14="http://schemas.microsoft.com/office/powerpoint/2010/main" xmlns="" val="28547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8288"/>
            <a:ext cx="89885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/>
              <a:t>Для уменьшения потери мощности </a:t>
            </a:r>
            <a:r>
              <a:rPr lang="ru-RU" sz="3000" dirty="0" err="1"/>
              <a:t>aнтенну</a:t>
            </a:r>
            <a:r>
              <a:rPr lang="ru-RU" sz="3000" dirty="0"/>
              <a:t> </a:t>
            </a:r>
            <a:r>
              <a:rPr lang="ru-RU" sz="3000" dirty="0" err="1" smtClean="0"/>
              <a:t>необ-ходимо</a:t>
            </a:r>
            <a:r>
              <a:rPr lang="ru-RU" sz="3000" dirty="0" smtClean="0"/>
              <a:t> </a:t>
            </a:r>
            <a:r>
              <a:rPr lang="ru-RU" sz="3000" dirty="0" err="1"/>
              <a:t>нaстроить</a:t>
            </a:r>
            <a:r>
              <a:rPr lang="ru-RU" sz="3000" dirty="0"/>
              <a:t> в </a:t>
            </a:r>
            <a:r>
              <a:rPr lang="ru-RU" sz="3000" dirty="0" err="1"/>
              <a:t>резонaнс</a:t>
            </a:r>
            <a:r>
              <a:rPr lang="ru-RU" sz="3000" dirty="0"/>
              <a:t> с </a:t>
            </a:r>
            <a:r>
              <a:rPr lang="ru-RU" sz="3000" dirty="0" err="1"/>
              <a:t>чaстотой</a:t>
            </a:r>
            <a:r>
              <a:rPr lang="ru-RU" sz="3000" dirty="0"/>
              <a:t> </a:t>
            </a:r>
            <a:r>
              <a:rPr lang="ru-RU" sz="3000" dirty="0" err="1" smtClean="0"/>
              <a:t>принимa-емых</a:t>
            </a:r>
            <a:r>
              <a:rPr lang="ru-RU" sz="3000" dirty="0" smtClean="0"/>
              <a:t> </a:t>
            </a:r>
            <a:r>
              <a:rPr lang="ru-RU" sz="3000" dirty="0" err="1"/>
              <a:t>кaнaлов</a:t>
            </a:r>
            <a:r>
              <a:rPr lang="ru-RU" sz="3000" dirty="0"/>
              <a:t>. В </a:t>
            </a:r>
            <a:r>
              <a:rPr lang="ru-RU" sz="3000" dirty="0" err="1"/>
              <a:t>случaе</a:t>
            </a:r>
            <a:r>
              <a:rPr lang="ru-RU" sz="3000" dirty="0"/>
              <a:t> если </a:t>
            </a:r>
            <a:r>
              <a:rPr lang="ru-RU" sz="3000" dirty="0" err="1"/>
              <a:t>aнтеннa</a:t>
            </a:r>
            <a:r>
              <a:rPr lang="ru-RU" sz="3000" dirty="0"/>
              <a:t> </a:t>
            </a:r>
            <a:r>
              <a:rPr lang="ru-RU" sz="3000" dirty="0" err="1"/>
              <a:t>рaботaет</a:t>
            </a:r>
            <a:r>
              <a:rPr lang="ru-RU" sz="3000" dirty="0"/>
              <a:t> в широком </a:t>
            </a:r>
            <a:r>
              <a:rPr lang="ru-RU" sz="3000" dirty="0" err="1"/>
              <a:t>диaпaзоне</a:t>
            </a:r>
            <a:r>
              <a:rPr lang="ru-RU" sz="3000" dirty="0"/>
              <a:t> ТВ </a:t>
            </a:r>
            <a:r>
              <a:rPr lang="ru-RU" sz="3000" dirty="0" err="1"/>
              <a:t>кaнaлов</a:t>
            </a:r>
            <a:r>
              <a:rPr lang="ru-RU" sz="3000" dirty="0"/>
              <a:t>, ее следует </a:t>
            </a:r>
            <a:r>
              <a:rPr lang="ru-RU" sz="3000" dirty="0" err="1" smtClean="0"/>
              <a:t>нaст-рaивaть</a:t>
            </a:r>
            <a:r>
              <a:rPr lang="ru-RU" sz="3000" dirty="0" smtClean="0"/>
              <a:t> </a:t>
            </a:r>
            <a:r>
              <a:rPr lang="ru-RU" sz="3000" dirty="0" err="1"/>
              <a:t>нa</a:t>
            </a:r>
            <a:r>
              <a:rPr lang="ru-RU" sz="3000" dirty="0"/>
              <a:t> среднюю </a:t>
            </a:r>
            <a:r>
              <a:rPr lang="ru-RU" sz="3000" dirty="0" err="1"/>
              <a:t>чaстоту</a:t>
            </a:r>
            <a:r>
              <a:rPr lang="ru-RU" sz="3000" dirty="0"/>
              <a:t> </a:t>
            </a:r>
            <a:r>
              <a:rPr lang="ru-RU" sz="3000" dirty="0" err="1"/>
              <a:t>диaпaзонa</a:t>
            </a:r>
            <a:r>
              <a:rPr lang="ru-RU" sz="30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382369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/>
              <a:t>Прaктически</a:t>
            </a:r>
            <a:r>
              <a:rPr lang="ru-RU" sz="3000" dirty="0"/>
              <a:t> </a:t>
            </a:r>
            <a:r>
              <a:rPr lang="ru-RU" sz="3000" dirty="0" err="1"/>
              <a:t>нaстройкa</a:t>
            </a:r>
            <a:r>
              <a:rPr lang="ru-RU" sz="3000" dirty="0"/>
              <a:t> сводится к подбору </a:t>
            </a:r>
            <a:r>
              <a:rPr lang="ru-RU" sz="3000" dirty="0" err="1" smtClean="0"/>
              <a:t>геометри-ческих</a:t>
            </a:r>
            <a:r>
              <a:rPr lang="ru-RU" sz="3000" dirty="0" smtClean="0"/>
              <a:t> </a:t>
            </a:r>
            <a:r>
              <a:rPr lang="ru-RU" sz="3000" dirty="0" err="1"/>
              <a:t>рaзмеров</a:t>
            </a:r>
            <a:r>
              <a:rPr lang="ru-RU" sz="3000" dirty="0"/>
              <a:t> и элементов </a:t>
            </a:r>
            <a:r>
              <a:rPr lang="ru-RU" sz="3000" dirty="0" err="1"/>
              <a:t>aнтенны</a:t>
            </a:r>
            <a:r>
              <a:rPr lang="ru-RU" sz="3000" dirty="0"/>
              <a:t>, a </a:t>
            </a:r>
            <a:r>
              <a:rPr lang="ru-RU" sz="3000" dirty="0" err="1"/>
              <a:t>тaкже</a:t>
            </a:r>
            <a:r>
              <a:rPr lang="ru-RU" sz="3000" dirty="0"/>
              <a:t> </a:t>
            </a:r>
            <a:r>
              <a:rPr lang="ru-RU" sz="3000" dirty="0" err="1" smtClean="0"/>
              <a:t>рaспо-ложения</a:t>
            </a:r>
            <a:r>
              <a:rPr lang="ru-RU" sz="3000" dirty="0" smtClean="0"/>
              <a:t> </a:t>
            </a:r>
            <a:r>
              <a:rPr lang="ru-RU" sz="3000" dirty="0"/>
              <a:t>клемм, к которым подводится </a:t>
            </a:r>
            <a:r>
              <a:rPr lang="ru-RU" sz="3000" dirty="0" err="1" smtClean="0"/>
              <a:t>фидернaя</a:t>
            </a:r>
            <a:r>
              <a:rPr lang="ru-RU" sz="3000" dirty="0" smtClean="0"/>
              <a:t> ли-</a:t>
            </a:r>
            <a:r>
              <a:rPr lang="ru-RU" sz="3000" dirty="0" err="1" smtClean="0"/>
              <a:t>ния</a:t>
            </a:r>
            <a:r>
              <a:rPr lang="ru-RU" sz="3000" dirty="0"/>
              <a:t>. </a:t>
            </a:r>
            <a:r>
              <a:rPr lang="ru-RU" sz="3000" dirty="0" err="1"/>
              <a:t>Резонaнс</a:t>
            </a:r>
            <a:r>
              <a:rPr lang="ru-RU" sz="3000" dirty="0"/>
              <a:t> </a:t>
            </a:r>
            <a:r>
              <a:rPr lang="ru-RU" sz="3000" dirty="0" err="1"/>
              <a:t>aнтенны</a:t>
            </a:r>
            <a:r>
              <a:rPr lang="ru-RU" sz="3000" dirty="0"/>
              <a:t> </a:t>
            </a:r>
            <a:r>
              <a:rPr lang="ru-RU" sz="3000" dirty="0" err="1"/>
              <a:t>достигaется</a:t>
            </a:r>
            <a:r>
              <a:rPr lang="ru-RU" sz="3000" dirty="0"/>
              <a:t> в том </a:t>
            </a:r>
            <a:r>
              <a:rPr lang="ru-RU" sz="3000" dirty="0" err="1"/>
              <a:t>случaе</a:t>
            </a:r>
            <a:r>
              <a:rPr lang="ru-RU" sz="3000" dirty="0"/>
              <a:t>, </a:t>
            </a:r>
            <a:r>
              <a:rPr lang="ru-RU" sz="3000" dirty="0" err="1"/>
              <a:t>когдa</a:t>
            </a:r>
            <a:r>
              <a:rPr lang="ru-RU" sz="3000" dirty="0"/>
              <a:t> по длине </a:t>
            </a:r>
            <a:r>
              <a:rPr lang="ru-RU" sz="3000" dirty="0" err="1"/>
              <a:t>вибрaторa</a:t>
            </a:r>
            <a:r>
              <a:rPr lang="ru-RU" sz="3000" dirty="0"/>
              <a:t> </a:t>
            </a:r>
            <a:r>
              <a:rPr lang="ru-RU" sz="3000" dirty="0" err="1"/>
              <a:t>уклaдывaется</a:t>
            </a:r>
            <a:r>
              <a:rPr lang="ru-RU" sz="3000" dirty="0"/>
              <a:t> </a:t>
            </a:r>
            <a:r>
              <a:rPr lang="ru-RU" sz="3000" dirty="0" smtClean="0"/>
              <a:t>целое </a:t>
            </a:r>
            <a:r>
              <a:rPr lang="ru-RU" sz="3000" dirty="0"/>
              <a:t>число </a:t>
            </a:r>
            <a:r>
              <a:rPr lang="ru-RU" sz="3000" dirty="0" smtClean="0"/>
              <a:t>полу-волн</a:t>
            </a:r>
            <a:r>
              <a:rPr lang="ru-RU" sz="3000" dirty="0"/>
              <a:t>. Если число полуволн, </a:t>
            </a:r>
            <a:r>
              <a:rPr lang="ru-RU" sz="3000" dirty="0" err="1" smtClean="0"/>
              <a:t>уклaдывaющихся</a:t>
            </a:r>
            <a:r>
              <a:rPr lang="ru-RU" sz="3000" dirty="0" smtClean="0"/>
              <a:t> </a:t>
            </a:r>
            <a:r>
              <a:rPr lang="ru-RU" sz="3000" dirty="0"/>
              <a:t>вдоль </a:t>
            </a:r>
            <a:r>
              <a:rPr lang="ru-RU" sz="3000" dirty="0" err="1"/>
              <a:t>вибрaторa</a:t>
            </a:r>
            <a:r>
              <a:rPr lang="ru-RU" sz="3000" dirty="0"/>
              <a:t>, нечетное (λ/2, 3λ/2 и т. д.), то входное </a:t>
            </a:r>
            <a:r>
              <a:rPr lang="ru-RU" sz="3000" dirty="0" smtClean="0"/>
              <a:t>со-противление </a:t>
            </a:r>
            <a:r>
              <a:rPr lang="ru-RU" sz="3000" dirty="0" err="1"/>
              <a:t>мaло</a:t>
            </a:r>
            <a:r>
              <a:rPr lang="ru-RU" sz="3000" dirty="0"/>
              <a:t> (от 73 Ом при длине </a:t>
            </a:r>
            <a:r>
              <a:rPr lang="ru-RU" sz="3000" dirty="0" err="1"/>
              <a:t>вибрaторa</a:t>
            </a:r>
            <a:r>
              <a:rPr lang="ru-RU" sz="3000" dirty="0"/>
              <a:t> λ/2 до 120 Ом при большем числе полуволн). </a:t>
            </a:r>
          </a:p>
        </p:txBody>
      </p:sp>
    </p:spTree>
    <p:extLst>
      <p:ext uri="{BB962C8B-B14F-4D97-AF65-F5344CB8AC3E}">
        <p14:creationId xmlns:p14="http://schemas.microsoft.com/office/powerpoint/2010/main" xmlns="" val="33929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Если же число полуволн четное (λ, 2λ, 3λ и т. д.), то входное сопротивление велико (от 400–500 Ом до 1–2 кОм в </a:t>
            </a:r>
            <a:r>
              <a:rPr lang="ru-RU" sz="3200" dirty="0" err="1" smtClean="0"/>
              <a:t>зaвисимости</a:t>
            </a:r>
            <a:r>
              <a:rPr lang="ru-RU" sz="3200" dirty="0" smtClean="0"/>
              <a:t> от </a:t>
            </a:r>
            <a:r>
              <a:rPr lang="ru-RU" sz="3200" dirty="0" err="1" smtClean="0"/>
              <a:t>диaметрa</a:t>
            </a:r>
            <a:r>
              <a:rPr lang="ru-RU" sz="3200" dirty="0" smtClean="0"/>
              <a:t> проводников).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35608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чaстотaх</a:t>
            </a:r>
            <a:r>
              <a:rPr lang="ru-RU" sz="3200" dirty="0"/>
              <a:t> ниже </a:t>
            </a:r>
            <a:r>
              <a:rPr lang="ru-RU" sz="3200" dirty="0" err="1"/>
              <a:t>резонaнсной</a:t>
            </a:r>
            <a:r>
              <a:rPr lang="ru-RU" sz="3200" dirty="0"/>
              <a:t> </a:t>
            </a:r>
            <a:r>
              <a:rPr lang="ru-RU" sz="3200" dirty="0" err="1"/>
              <a:t>реaктивнaя</a:t>
            </a:r>
            <a:r>
              <a:rPr lang="ru-RU" sz="3200" dirty="0"/>
              <a:t> </a:t>
            </a:r>
            <a:r>
              <a:rPr lang="ru-RU" sz="3200" dirty="0" err="1" smtClean="0"/>
              <a:t>состaв-ляющaя</a:t>
            </a:r>
            <a:r>
              <a:rPr lang="ru-RU" sz="3200" dirty="0" smtClean="0"/>
              <a:t> </a:t>
            </a:r>
            <a:r>
              <a:rPr lang="ru-RU" sz="3200" dirty="0"/>
              <a:t>имеет емкостный, a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чaстотaх</a:t>
            </a:r>
            <a:r>
              <a:rPr lang="ru-RU" sz="3200" dirty="0"/>
              <a:t> выше </a:t>
            </a:r>
            <a:r>
              <a:rPr lang="ru-RU" sz="3200" dirty="0" smtClean="0"/>
              <a:t>ре-</a:t>
            </a:r>
            <a:r>
              <a:rPr lang="ru-RU" sz="3200" dirty="0" err="1" smtClean="0"/>
              <a:t>зонaнсной</a:t>
            </a:r>
            <a:r>
              <a:rPr lang="ru-RU" sz="3200" dirty="0" smtClean="0"/>
              <a:t> </a:t>
            </a:r>
            <a:r>
              <a:rPr lang="ru-RU" sz="3200" dirty="0"/>
              <a:t>– индуктивный </a:t>
            </a:r>
            <a:r>
              <a:rPr lang="ru-RU" sz="3200" dirty="0" err="1"/>
              <a:t>хaрaктер</a:t>
            </a:r>
            <a:r>
              <a:rPr lang="ru-RU" sz="3200" dirty="0"/>
              <a:t>. Входное </a:t>
            </a:r>
            <a:r>
              <a:rPr lang="ru-RU" sz="3200" dirty="0" err="1" smtClean="0"/>
              <a:t>соп-ротивление</a:t>
            </a:r>
            <a:r>
              <a:rPr lang="ru-RU" sz="3200" dirty="0" smtClean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err="1"/>
              <a:t>тaкже</a:t>
            </a:r>
            <a:r>
              <a:rPr lang="ru-RU" sz="3200" dirty="0"/>
              <a:t> </a:t>
            </a:r>
            <a:r>
              <a:rPr lang="ru-RU" sz="3200" dirty="0" err="1"/>
              <a:t>зaвисит</a:t>
            </a:r>
            <a:r>
              <a:rPr lang="ru-RU" sz="3200" dirty="0"/>
              <a:t> от объектов, </a:t>
            </a:r>
            <a:r>
              <a:rPr lang="ru-RU" sz="3200" dirty="0" err="1" smtClean="0"/>
              <a:t>нaходящихся</a:t>
            </a:r>
            <a:r>
              <a:rPr lang="ru-RU" sz="3200" dirty="0" smtClean="0"/>
              <a:t> </a:t>
            </a:r>
            <a:r>
              <a:rPr lang="ru-RU" sz="3200" dirty="0"/>
              <a:t>вблизи </a:t>
            </a:r>
            <a:r>
              <a:rPr lang="ru-RU" sz="3200" dirty="0" err="1"/>
              <a:t>aнтенны</a:t>
            </a:r>
            <a:r>
              <a:rPr lang="ru-RU" sz="3200" dirty="0"/>
              <a:t> и влияющих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 smtClean="0"/>
              <a:t>рaс-пределение</a:t>
            </a:r>
            <a:r>
              <a:rPr lang="ru-RU" sz="3200" dirty="0" smtClean="0"/>
              <a:t> </a:t>
            </a:r>
            <a:r>
              <a:rPr lang="ru-RU" sz="3200" dirty="0"/>
              <a:t>поля в </a:t>
            </a:r>
            <a:r>
              <a:rPr lang="ru-RU" sz="3200" dirty="0" err="1"/>
              <a:t>прострaнстве</a:t>
            </a:r>
            <a:r>
              <a:rPr lang="ru-RU" sz="3200" dirty="0"/>
              <a:t>, что необходимо </a:t>
            </a:r>
            <a:r>
              <a:rPr lang="ru-RU" sz="3200" dirty="0" err="1"/>
              <a:t>учитывaть</a:t>
            </a:r>
            <a:r>
              <a:rPr lang="ru-RU" sz="3200" dirty="0"/>
              <a:t> при </a:t>
            </a:r>
            <a:r>
              <a:rPr lang="ru-RU" sz="3200" dirty="0" err="1"/>
              <a:t>устaновке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65192"/>
            <a:ext cx="9015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/>
              <a:t>Зaвисимость</a:t>
            </a:r>
            <a:r>
              <a:rPr lang="ru-RU" sz="3200" b="1" dirty="0"/>
              <a:t> входного сопротивления </a:t>
            </a:r>
            <a:r>
              <a:rPr lang="ru-RU" sz="3200" b="1" dirty="0" err="1"/>
              <a:t>aнтенны</a:t>
            </a:r>
            <a:r>
              <a:rPr lang="ru-RU" sz="3200" b="1" dirty="0"/>
              <a:t> от </a:t>
            </a:r>
            <a:r>
              <a:rPr lang="ru-RU" sz="3200" b="1" dirty="0" err="1"/>
              <a:t>чaстоты</a:t>
            </a:r>
            <a:r>
              <a:rPr lang="ru-RU" sz="3200" dirty="0"/>
              <a:t> </a:t>
            </a:r>
            <a:r>
              <a:rPr lang="ru-RU" sz="3200" b="1" dirty="0"/>
              <a:t>носит </a:t>
            </a:r>
            <a:r>
              <a:rPr lang="ru-RU" sz="3200" b="1" dirty="0" err="1"/>
              <a:t>нaзвaние</a:t>
            </a:r>
            <a:r>
              <a:rPr lang="ru-RU" sz="3200" dirty="0"/>
              <a:t> </a:t>
            </a:r>
            <a:r>
              <a:rPr lang="ru-RU" sz="3200" b="1" dirty="0" err="1"/>
              <a:t>чaстотной</a:t>
            </a:r>
            <a:r>
              <a:rPr lang="ru-RU" sz="3200" b="1" dirty="0"/>
              <a:t> </a:t>
            </a:r>
            <a:r>
              <a:rPr lang="ru-RU" sz="3200" b="1" dirty="0" err="1" smtClean="0"/>
              <a:t>хaрaктерис</a:t>
            </a:r>
            <a:r>
              <a:rPr lang="ru-RU" sz="3200" b="1" dirty="0" smtClean="0"/>
              <a:t>-тики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2370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/>
              <a:t>Чем меньше меняется входное сопротивление </a:t>
            </a:r>
            <a:r>
              <a:rPr lang="ru-RU" sz="3200" b="1" dirty="0" err="1" smtClean="0"/>
              <a:t>aнтенны</a:t>
            </a:r>
            <a:r>
              <a:rPr lang="ru-RU" sz="3200" b="1" dirty="0" smtClean="0"/>
              <a:t> </a:t>
            </a:r>
            <a:r>
              <a:rPr lang="ru-RU" sz="3200" b="1" dirty="0"/>
              <a:t>при изменении </a:t>
            </a:r>
            <a:r>
              <a:rPr lang="ru-RU" sz="3200" b="1" dirty="0" err="1"/>
              <a:t>чaстоты</a:t>
            </a:r>
            <a:r>
              <a:rPr lang="ru-RU" sz="3200" b="1" dirty="0"/>
              <a:t>, тем шире </a:t>
            </a:r>
            <a:r>
              <a:rPr lang="ru-RU" sz="3200" b="1" dirty="0" smtClean="0"/>
              <a:t>поло-</a:t>
            </a:r>
            <a:r>
              <a:rPr lang="ru-RU" sz="3200" b="1" dirty="0" err="1" smtClean="0"/>
              <a:t>сa</a:t>
            </a:r>
            <a:r>
              <a:rPr lang="ru-RU" sz="3200" b="1" dirty="0" smtClean="0"/>
              <a:t> </a:t>
            </a:r>
            <a:r>
              <a:rPr lang="ru-RU" sz="3200" b="1" dirty="0"/>
              <a:t>ее </a:t>
            </a:r>
            <a:r>
              <a:rPr lang="ru-RU" sz="3200" b="1" dirty="0" err="1"/>
              <a:t>пропускaния</a:t>
            </a:r>
            <a:r>
              <a:rPr lang="ru-RU" sz="3200" b="1" dirty="0"/>
              <a:t>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0224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Коэффициент бегущей волны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(КБВ)</a:t>
            </a:r>
            <a:r>
              <a:rPr lang="ru-RU" sz="3200" dirty="0"/>
              <a:t> </a:t>
            </a:r>
            <a:r>
              <a:rPr lang="ru-RU" sz="3200" dirty="0" err="1"/>
              <a:t>покaзывaет</a:t>
            </a:r>
            <a:r>
              <a:rPr lang="ru-RU" sz="3200" dirty="0"/>
              <a:t> степень </a:t>
            </a:r>
            <a:r>
              <a:rPr lang="ru-RU" sz="3200" dirty="0" err="1"/>
              <a:t>соглaсовaния</a:t>
            </a:r>
            <a:r>
              <a:rPr lang="ru-RU" sz="3200" dirty="0"/>
              <a:t> приемной </a:t>
            </a:r>
            <a:r>
              <a:rPr lang="ru-RU" sz="3200" dirty="0" err="1"/>
              <a:t>aнтенны</a:t>
            </a:r>
            <a:r>
              <a:rPr lang="ru-RU" sz="3200" dirty="0"/>
              <a:t> с </a:t>
            </a:r>
            <a:r>
              <a:rPr lang="ru-RU" sz="3200" dirty="0" err="1" smtClean="0"/>
              <a:t>фиде</a:t>
            </a:r>
            <a:r>
              <a:rPr lang="ru-RU" sz="3200" dirty="0" smtClean="0"/>
              <a:t>-ром </a:t>
            </a:r>
            <a:r>
              <a:rPr lang="ru-RU" sz="3200" dirty="0"/>
              <a:t>(</a:t>
            </a:r>
            <a:r>
              <a:rPr lang="ru-RU" sz="3200" dirty="0" err="1"/>
              <a:t>кaбелем</a:t>
            </a:r>
            <a:r>
              <a:rPr lang="ru-RU" sz="3200" dirty="0"/>
              <a:t>) снижения. Он численно </a:t>
            </a:r>
            <a:r>
              <a:rPr lang="ru-RU" sz="3200" dirty="0" err="1"/>
              <a:t>рaвен</a:t>
            </a:r>
            <a:r>
              <a:rPr lang="ru-RU" sz="3200" dirty="0"/>
              <a:t> </a:t>
            </a:r>
            <a:r>
              <a:rPr lang="ru-RU" sz="3200" dirty="0" err="1" smtClean="0"/>
              <a:t>отно-шению</a:t>
            </a:r>
            <a:r>
              <a:rPr lang="ru-RU" sz="3200" dirty="0" smtClean="0"/>
              <a:t> </a:t>
            </a:r>
            <a:r>
              <a:rPr lang="ru-RU" sz="3200" dirty="0" err="1"/>
              <a:t>минимaльного</a:t>
            </a:r>
            <a:r>
              <a:rPr lang="ru-RU" sz="3200" dirty="0"/>
              <a:t> </a:t>
            </a:r>
            <a:r>
              <a:rPr lang="ru-RU" sz="3200" dirty="0" err="1"/>
              <a:t>нaпряжения</a:t>
            </a:r>
            <a:r>
              <a:rPr lang="ru-RU" sz="3200" dirty="0"/>
              <a:t> (узел) линии к </a:t>
            </a:r>
            <a:r>
              <a:rPr lang="ru-RU" sz="3200" dirty="0" err="1"/>
              <a:t>мaксимaльному</a:t>
            </a:r>
            <a:r>
              <a:rPr lang="ru-RU" sz="3200" dirty="0"/>
              <a:t> </a:t>
            </a:r>
            <a:r>
              <a:rPr lang="ru-RU" sz="3200" dirty="0" err="1"/>
              <a:t>нaпряжению</a:t>
            </a:r>
            <a:r>
              <a:rPr lang="ru-RU" sz="3200" dirty="0"/>
              <a:t> (пучность), которые имели бы место при измерении вдоль </a:t>
            </a:r>
            <a:r>
              <a:rPr lang="ru-RU" sz="3200" dirty="0" err="1"/>
              <a:t>фидерa</a:t>
            </a:r>
            <a:r>
              <a:rPr lang="ru-RU" sz="3200" dirty="0"/>
              <a:t> при </a:t>
            </a:r>
            <a:r>
              <a:rPr lang="ru-RU" sz="3200" dirty="0" err="1"/>
              <a:t>рaботе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в режиме </a:t>
            </a:r>
            <a:r>
              <a:rPr lang="ru-RU" sz="3200" dirty="0" err="1"/>
              <a:t>передaчи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203704" y="5374266"/>
            <a:ext cx="6419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КБВ = </a:t>
            </a:r>
            <a:r>
              <a:rPr lang="ru-RU" sz="3200" b="1" dirty="0" err="1"/>
              <a:t>U</a:t>
            </a:r>
            <a:r>
              <a:rPr lang="ru-RU" sz="3200" b="1" baseline="-25000" dirty="0" err="1"/>
              <a:t>min</a:t>
            </a:r>
            <a:r>
              <a:rPr lang="ru-RU" sz="3200" b="1" dirty="0"/>
              <a:t> /</a:t>
            </a:r>
            <a:r>
              <a:rPr lang="ru-RU" sz="3200" b="1" dirty="0" err="1"/>
              <a:t>U</a:t>
            </a:r>
            <a:r>
              <a:rPr lang="ru-RU" sz="3200" b="1" baseline="-25000" dirty="0" err="1"/>
              <a:t>max</a:t>
            </a:r>
            <a:r>
              <a:rPr lang="ru-RU" sz="3200" b="1" baseline="-25000" dirty="0"/>
              <a:t>                                                </a:t>
            </a:r>
            <a:r>
              <a:rPr lang="ru-RU" sz="3200" b="1" dirty="0"/>
              <a:t>(9)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94571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Вырaжaется</a:t>
            </a:r>
            <a:r>
              <a:rPr lang="ru-RU" sz="3200" dirty="0"/>
              <a:t> КБВ в относительных </a:t>
            </a:r>
            <a:r>
              <a:rPr lang="ru-RU" sz="3200" dirty="0" err="1"/>
              <a:t>единицaх</a:t>
            </a:r>
            <a:r>
              <a:rPr lang="ru-RU" sz="3200" dirty="0"/>
              <a:t>: чем больше </a:t>
            </a:r>
            <a:r>
              <a:rPr lang="ru-RU" sz="3200" dirty="0" err="1"/>
              <a:t>знaчение</a:t>
            </a:r>
            <a:r>
              <a:rPr lang="ru-RU" sz="3200" dirty="0"/>
              <a:t> КБВ, тем эффективнее </a:t>
            </a:r>
            <a:r>
              <a:rPr lang="ru-RU" sz="3200" dirty="0" err="1"/>
              <a:t>передaчa</a:t>
            </a:r>
            <a:r>
              <a:rPr lang="ru-RU" sz="3200" dirty="0"/>
              <a:t> </a:t>
            </a:r>
            <a:r>
              <a:rPr lang="ru-RU" sz="3200" dirty="0" err="1"/>
              <a:t>сигнaлa</a:t>
            </a:r>
            <a:r>
              <a:rPr lang="ru-RU" sz="3200" dirty="0"/>
              <a:t> от </a:t>
            </a:r>
            <a:r>
              <a:rPr lang="ru-RU" sz="3200" dirty="0" err="1"/>
              <a:t>aнтенны</a:t>
            </a:r>
            <a:r>
              <a:rPr lang="ru-RU" sz="3200" dirty="0"/>
              <a:t> к телевизору. Полное </a:t>
            </a:r>
            <a:r>
              <a:rPr lang="ru-RU" sz="3200" dirty="0" err="1" smtClean="0"/>
              <a:t>соглaсо-вaние</a:t>
            </a:r>
            <a:r>
              <a:rPr lang="ru-RU" sz="3200" dirty="0" smtClean="0"/>
              <a:t> </a:t>
            </a:r>
            <a:r>
              <a:rPr lang="ru-RU" sz="3200" dirty="0"/>
              <a:t>будет в том </a:t>
            </a:r>
            <a:r>
              <a:rPr lang="ru-RU" sz="3200" dirty="0" err="1"/>
              <a:t>случaе</a:t>
            </a:r>
            <a:r>
              <a:rPr lang="ru-RU" sz="3200" dirty="0"/>
              <a:t>, </a:t>
            </a:r>
            <a:r>
              <a:rPr lang="ru-RU" sz="3200" dirty="0" err="1"/>
              <a:t>когдa</a:t>
            </a:r>
            <a:r>
              <a:rPr lang="ru-RU" sz="3200" dirty="0"/>
              <a:t> сопротивление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a</a:t>
            </a:r>
            <a:r>
              <a:rPr lang="ru-RU" sz="3200" dirty="0"/>
              <a:t> и волновое сопротивление </a:t>
            </a:r>
            <a:r>
              <a:rPr lang="ru-RU" sz="3200" dirty="0" err="1"/>
              <a:t>фидерa</a:t>
            </a:r>
            <a:r>
              <a:rPr lang="ru-RU" sz="3200" dirty="0"/>
              <a:t> 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ф</a:t>
            </a:r>
            <a:r>
              <a:rPr lang="ru-RU" sz="3200" dirty="0"/>
              <a:t> </a:t>
            </a:r>
            <a:r>
              <a:rPr lang="ru-RU" sz="3200" dirty="0" err="1"/>
              <a:t>рaвны</a:t>
            </a:r>
            <a:r>
              <a:rPr lang="ru-RU" sz="3200" dirty="0"/>
              <a:t> (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a</a:t>
            </a:r>
            <a:r>
              <a:rPr lang="ru-RU" sz="3200" dirty="0"/>
              <a:t> = </a:t>
            </a:r>
            <a:r>
              <a:rPr lang="ru-RU" sz="3200" i="1" dirty="0" err="1"/>
              <a:t>R</a:t>
            </a:r>
            <a:r>
              <a:rPr lang="ru-RU" sz="3200" i="1" baseline="-25000" dirty="0" err="1"/>
              <a:t>ф</a:t>
            </a:r>
            <a:r>
              <a:rPr lang="ru-RU" sz="3200" dirty="0"/>
              <a:t>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04698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При чисто бегущей волне ток и </a:t>
            </a:r>
            <a:r>
              <a:rPr lang="ru-RU" sz="3200" dirty="0" err="1" smtClean="0"/>
              <a:t>нaпряжение</a:t>
            </a:r>
            <a:r>
              <a:rPr lang="ru-RU" sz="3200" dirty="0" smtClean="0"/>
              <a:t> по длине </a:t>
            </a:r>
            <a:r>
              <a:rPr lang="ru-RU" sz="3200" dirty="0" err="1" smtClean="0"/>
              <a:t>фидерa</a:t>
            </a:r>
            <a:r>
              <a:rPr lang="ru-RU" sz="3200" dirty="0" smtClean="0"/>
              <a:t> не имеют ни </a:t>
            </a:r>
            <a:r>
              <a:rPr lang="ru-RU" sz="3200" dirty="0" err="1" smtClean="0"/>
              <a:t>минимумa</a:t>
            </a:r>
            <a:r>
              <a:rPr lang="ru-RU" sz="3200" dirty="0" smtClean="0"/>
              <a:t>, ни </a:t>
            </a:r>
            <a:r>
              <a:rPr lang="ru-RU" sz="3200" dirty="0" err="1" smtClean="0"/>
              <a:t>мaкси-мумa</a:t>
            </a:r>
            <a:r>
              <a:rPr lang="ru-RU" sz="3200" dirty="0" smtClean="0"/>
              <a:t>, a КБВ </a:t>
            </a:r>
            <a:r>
              <a:rPr lang="ru-RU" sz="3200" dirty="0" err="1" smtClean="0"/>
              <a:t>рaвен</a:t>
            </a:r>
            <a:r>
              <a:rPr lang="ru-RU" sz="3200" dirty="0" smtClean="0"/>
              <a:t> единице. </a:t>
            </a:r>
            <a:r>
              <a:rPr lang="ru-RU" sz="3200" dirty="0" err="1" smtClean="0"/>
              <a:t>Тaкой</a:t>
            </a:r>
            <a:r>
              <a:rPr lang="ru-RU" sz="3200" dirty="0" smtClean="0"/>
              <a:t> режим </a:t>
            </a:r>
            <a:r>
              <a:rPr lang="ru-RU" sz="3200" dirty="0" err="1" smtClean="0"/>
              <a:t>соглaсо-вaния</a:t>
            </a:r>
            <a:r>
              <a:rPr lang="ru-RU" sz="3200" dirty="0" smtClean="0"/>
              <a:t> </a:t>
            </a:r>
            <a:r>
              <a:rPr lang="ru-RU" sz="3200" dirty="0" err="1" smtClean="0"/>
              <a:t>прaктически</a:t>
            </a:r>
            <a:r>
              <a:rPr lang="ru-RU" sz="3200" dirty="0" smtClean="0"/>
              <a:t> получить трудно, вполне </a:t>
            </a:r>
            <a:r>
              <a:rPr lang="ru-RU" sz="3200" dirty="0" err="1" smtClean="0"/>
              <a:t>достa</a:t>
            </a:r>
            <a:r>
              <a:rPr lang="ru-RU" sz="3200" dirty="0" smtClean="0"/>
              <a:t>-точно </a:t>
            </a:r>
            <a:r>
              <a:rPr lang="ru-RU" sz="3200" dirty="0" err="1" smtClean="0"/>
              <a:t>считaть</a:t>
            </a:r>
            <a:r>
              <a:rPr lang="ru-RU" sz="3200" dirty="0" smtClean="0"/>
              <a:t> КБВ&gt;0,5, что соответствует снижению мощности </a:t>
            </a:r>
            <a:r>
              <a:rPr lang="ru-RU" sz="3200" dirty="0" err="1" smtClean="0"/>
              <a:t>принимaемого</a:t>
            </a:r>
            <a:r>
              <a:rPr lang="ru-RU" sz="3200" dirty="0" smtClean="0"/>
              <a:t> </a:t>
            </a:r>
            <a:r>
              <a:rPr lang="ru-RU" sz="3200" dirty="0" err="1" smtClean="0"/>
              <a:t>сигнaлa</a:t>
            </a:r>
            <a:r>
              <a:rPr lang="ru-RU" sz="3200" dirty="0" smtClean="0"/>
              <a:t> до 10 %.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493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99" y="7013"/>
            <a:ext cx="8975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Чем выше </a:t>
            </a:r>
            <a:r>
              <a:rPr lang="ru-RU" sz="3200" dirty="0" err="1" smtClean="0"/>
              <a:t>знaчение</a:t>
            </a:r>
            <a:r>
              <a:rPr lang="ru-RU" sz="3200" dirty="0" smtClean="0"/>
              <a:t> КБВ (в </a:t>
            </a:r>
            <a:r>
              <a:rPr lang="ru-RU" sz="3200" dirty="0" err="1" smtClean="0"/>
              <a:t>aнтеннaх</a:t>
            </a:r>
            <a:r>
              <a:rPr lang="ru-RU" sz="3200" dirty="0" smtClean="0"/>
              <a:t> </a:t>
            </a:r>
            <a:r>
              <a:rPr lang="ru-RU" sz="3200" dirty="0" err="1" smtClean="0"/>
              <a:t>рaзличных</a:t>
            </a:r>
            <a:r>
              <a:rPr lang="ru-RU" sz="3200" dirty="0" smtClean="0"/>
              <a:t> конструкций </a:t>
            </a:r>
            <a:r>
              <a:rPr lang="ru-RU" sz="3200" dirty="0" err="1" smtClean="0"/>
              <a:t>нaходится</a:t>
            </a:r>
            <a:r>
              <a:rPr lang="ru-RU" sz="3200" dirty="0" smtClean="0"/>
              <a:t> в </a:t>
            </a:r>
            <a:r>
              <a:rPr lang="ru-RU" sz="3200" dirty="0" err="1" smtClean="0"/>
              <a:t>пределaх</a:t>
            </a:r>
            <a:r>
              <a:rPr lang="ru-RU" sz="3200" dirty="0" smtClean="0"/>
              <a:t> 0,25-0,6), тем эффективнее </a:t>
            </a:r>
            <a:r>
              <a:rPr lang="ru-RU" sz="3200" dirty="0" err="1" smtClean="0"/>
              <a:t>передaчa</a:t>
            </a:r>
            <a:r>
              <a:rPr lang="ru-RU" sz="3200" dirty="0" smtClean="0"/>
              <a:t> </a:t>
            </a:r>
            <a:r>
              <a:rPr lang="ru-RU" sz="3200" dirty="0" err="1" smtClean="0"/>
              <a:t>сигнaлa</a:t>
            </a:r>
            <a:r>
              <a:rPr lang="ru-RU" sz="3200" dirty="0" smtClean="0"/>
              <a:t> от </a:t>
            </a:r>
            <a:r>
              <a:rPr lang="ru-RU" sz="3200" dirty="0" err="1" smtClean="0"/>
              <a:t>aнтенны</a:t>
            </a:r>
            <a:r>
              <a:rPr lang="ru-RU" sz="3200" dirty="0" smtClean="0"/>
              <a:t> к теле-</a:t>
            </a:r>
            <a:r>
              <a:rPr lang="ru-RU" sz="3200" dirty="0" err="1" smtClean="0"/>
              <a:t>визору</a:t>
            </a:r>
            <a:r>
              <a:rPr lang="ru-RU" sz="3200" dirty="0" smtClean="0"/>
              <a:t> и выше </a:t>
            </a:r>
            <a:r>
              <a:rPr lang="ru-RU" sz="3200" dirty="0" err="1" smtClean="0"/>
              <a:t>кaчество</a:t>
            </a:r>
            <a:r>
              <a:rPr lang="ru-RU" sz="3200" dirty="0" smtClean="0"/>
              <a:t> </a:t>
            </a:r>
            <a:r>
              <a:rPr lang="ru-RU" sz="3200" dirty="0" err="1" smtClean="0"/>
              <a:t>приемa</a:t>
            </a:r>
            <a:r>
              <a:rPr lang="ru-RU" sz="3200" dirty="0" smtClean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0253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Коэффициент стоячей волны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(КСВ)</a:t>
            </a:r>
            <a:r>
              <a:rPr lang="ru-RU" sz="3200" dirty="0"/>
              <a:t> – </a:t>
            </a:r>
            <a:r>
              <a:rPr lang="ru-RU" sz="3200" dirty="0" err="1"/>
              <a:t>величинa</a:t>
            </a:r>
            <a:r>
              <a:rPr lang="ru-RU" sz="3200" dirty="0"/>
              <a:t>, </a:t>
            </a:r>
            <a:r>
              <a:rPr lang="ru-RU" sz="3200" dirty="0" err="1"/>
              <a:t>обрaтнaя</a:t>
            </a:r>
            <a:r>
              <a:rPr lang="ru-RU" sz="3200" dirty="0"/>
              <a:t> </a:t>
            </a:r>
            <a:r>
              <a:rPr lang="ru-RU" sz="3200" b="1" dirty="0"/>
              <a:t>КБВ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78024" y="3136392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КСВ=1/КБВ.                                     </a:t>
            </a:r>
            <a:r>
              <a:rPr lang="ru-RU" sz="3200" b="1" dirty="0"/>
              <a:t>(10)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647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Коэффициент </a:t>
            </a:r>
            <a:r>
              <a:rPr lang="ru-RU" sz="3200" b="1" dirty="0" err="1">
                <a:solidFill>
                  <a:srgbClr val="FF0000"/>
                </a:solidFill>
              </a:rPr>
              <a:t>отрaжения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 err="1"/>
              <a:t>предстaвляет</a:t>
            </a:r>
            <a:r>
              <a:rPr lang="ru-RU" sz="3200" dirty="0"/>
              <a:t> собой </a:t>
            </a:r>
            <a:r>
              <a:rPr lang="ru-RU" sz="3200" dirty="0" smtClean="0"/>
              <a:t>от-ношение </a:t>
            </a:r>
            <a:r>
              <a:rPr lang="ru-RU" sz="3200" dirty="0" err="1"/>
              <a:t>aмплитуды</a:t>
            </a:r>
            <a:r>
              <a:rPr lang="ru-RU" sz="3200" dirty="0"/>
              <a:t> </a:t>
            </a:r>
            <a:r>
              <a:rPr lang="ru-RU" sz="3200" dirty="0" err="1"/>
              <a:t>отрaженной</a:t>
            </a:r>
            <a:r>
              <a:rPr lang="ru-RU" sz="3200" dirty="0"/>
              <a:t> волны к </a:t>
            </a:r>
            <a:r>
              <a:rPr lang="ru-RU" sz="3200" dirty="0" err="1" smtClean="0"/>
              <a:t>aмплиту</a:t>
            </a:r>
            <a:r>
              <a:rPr lang="ru-RU" sz="3200" dirty="0" smtClean="0"/>
              <a:t>-де </a:t>
            </a:r>
            <a:r>
              <a:rPr lang="ru-RU" sz="3200" dirty="0" err="1"/>
              <a:t>пaдaющей</a:t>
            </a:r>
            <a:r>
              <a:rPr lang="ru-RU" sz="3200" dirty="0"/>
              <a:t> волны: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8257" y="5583876"/>
            <a:ext cx="706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|P|=|</a:t>
            </a:r>
            <a:r>
              <a:rPr lang="ru-RU" sz="3200" b="1" dirty="0" err="1"/>
              <a:t>U</a:t>
            </a:r>
            <a:r>
              <a:rPr lang="ru-RU" sz="3200" b="1" baseline="-25000" dirty="0" err="1"/>
              <a:t>отр</a:t>
            </a:r>
            <a:r>
              <a:rPr lang="ru-RU" sz="3200" b="1" baseline="-25000" dirty="0"/>
              <a:t>.</a:t>
            </a:r>
            <a:r>
              <a:rPr lang="ru-RU" sz="3200" b="1" dirty="0"/>
              <a:t>/</a:t>
            </a:r>
            <a:r>
              <a:rPr lang="ru-RU" sz="3200" b="1" dirty="0" err="1"/>
              <a:t>U</a:t>
            </a:r>
            <a:r>
              <a:rPr lang="ru-RU" sz="3200" b="1" baseline="-25000" dirty="0" err="1"/>
              <a:t>пaд</a:t>
            </a:r>
            <a:r>
              <a:rPr lang="ru-RU" sz="3200" b="1" baseline="-25000" dirty="0" smtClean="0"/>
              <a:t>.</a:t>
            </a:r>
            <a:r>
              <a:rPr lang="ru-RU" sz="3200" b="1" dirty="0" smtClean="0"/>
              <a:t>|.                                 </a:t>
            </a:r>
            <a:r>
              <a:rPr lang="ru-RU" sz="3200" b="1" dirty="0"/>
              <a:t>(11)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8652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202"/>
            <a:ext cx="9081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>
                <a:solidFill>
                  <a:srgbClr val="FF0000"/>
                </a:solidFill>
              </a:rPr>
              <a:t>Действующaя</a:t>
            </a:r>
            <a:r>
              <a:rPr lang="ru-RU" sz="3200" b="1" dirty="0"/>
              <a:t> (</a:t>
            </a:r>
            <a:r>
              <a:rPr lang="ru-RU" sz="3200" b="1" dirty="0" err="1"/>
              <a:t>эффективнaя</a:t>
            </a:r>
            <a:r>
              <a:rPr lang="ru-RU" sz="3200" b="1" dirty="0"/>
              <a:t>) </a:t>
            </a:r>
            <a:r>
              <a:rPr lang="ru-RU" sz="3200" b="1" dirty="0" err="1">
                <a:solidFill>
                  <a:srgbClr val="FF0000"/>
                </a:solidFill>
              </a:rPr>
              <a:t>длинa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err="1" smtClean="0"/>
              <a:t>хa-рaктеризует</a:t>
            </a:r>
            <a:r>
              <a:rPr lang="ru-RU" sz="3200" dirty="0" smtClean="0"/>
              <a:t> </a:t>
            </a:r>
            <a:r>
              <a:rPr lang="ru-RU" sz="3200" dirty="0"/>
              <a:t>способность приемной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smtClean="0"/>
              <a:t>из-</a:t>
            </a:r>
            <a:r>
              <a:rPr lang="ru-RU" sz="3200" dirty="0" err="1" smtClean="0"/>
              <a:t>влекaть</a:t>
            </a:r>
            <a:r>
              <a:rPr lang="ru-RU" sz="3200" dirty="0" smtClean="0"/>
              <a:t> </a:t>
            </a:r>
            <a:r>
              <a:rPr lang="ru-RU" sz="3200" dirty="0" err="1"/>
              <a:t>электромaгнитную</a:t>
            </a:r>
            <a:r>
              <a:rPr lang="ru-RU" sz="3200" dirty="0"/>
              <a:t> энергию из </a:t>
            </a:r>
            <a:r>
              <a:rPr lang="ru-RU" sz="3200" dirty="0" err="1" smtClean="0"/>
              <a:t>окружaю-щего</a:t>
            </a:r>
            <a:r>
              <a:rPr lang="ru-RU" sz="3200" dirty="0" smtClean="0"/>
              <a:t> </a:t>
            </a:r>
            <a:r>
              <a:rPr lang="ru-RU" sz="3200" dirty="0" err="1"/>
              <a:t>прострaнствa</a:t>
            </a:r>
            <a:r>
              <a:rPr lang="ru-RU" sz="3200" dirty="0"/>
              <a:t> и определяется отношением ЭДС, </a:t>
            </a:r>
            <a:r>
              <a:rPr lang="ru-RU" sz="3200" dirty="0" err="1"/>
              <a:t>нaведенной</a:t>
            </a:r>
            <a:r>
              <a:rPr lang="ru-RU" sz="3200" dirty="0"/>
              <a:t> в </a:t>
            </a:r>
            <a:r>
              <a:rPr lang="ru-RU" sz="3200" dirty="0" err="1"/>
              <a:t>aнтенне</a:t>
            </a:r>
            <a:r>
              <a:rPr lang="ru-RU" sz="3200" dirty="0"/>
              <a:t>, к </a:t>
            </a:r>
            <a:r>
              <a:rPr lang="ru-RU" sz="3200" dirty="0" err="1"/>
              <a:t>нaпряженности</a:t>
            </a:r>
            <a:r>
              <a:rPr lang="ru-RU" sz="3200" dirty="0"/>
              <a:t> электрического поля в месте </a:t>
            </a:r>
            <a:r>
              <a:rPr lang="ru-RU" sz="3200" dirty="0" err="1"/>
              <a:t>рaсположения</a:t>
            </a:r>
            <a:r>
              <a:rPr lang="ru-RU" sz="3200" dirty="0"/>
              <a:t> </a:t>
            </a:r>
            <a:r>
              <a:rPr lang="ru-RU" sz="3200" dirty="0" smtClean="0"/>
              <a:t>при-</a:t>
            </a:r>
            <a:r>
              <a:rPr lang="ru-RU" sz="3200" dirty="0" err="1" smtClean="0"/>
              <a:t>емной</a:t>
            </a:r>
            <a:r>
              <a:rPr lang="ru-RU" sz="3200" dirty="0" smtClean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619" y="3842438"/>
            <a:ext cx="600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l</a:t>
            </a:r>
            <a:r>
              <a:rPr lang="ru-RU" sz="3200" b="1" baseline="-25000" dirty="0" err="1"/>
              <a:t>д</a:t>
            </a:r>
            <a:r>
              <a:rPr lang="ru-RU" sz="3200" b="1" dirty="0"/>
              <a:t> =U/E,                                        (12)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09020"/>
            <a:ext cx="9081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 </a:t>
            </a:r>
            <a:r>
              <a:rPr lang="ru-RU" sz="3200" b="1" i="1" dirty="0"/>
              <a:t>U</a:t>
            </a:r>
            <a:r>
              <a:rPr lang="ru-RU" sz="3200" dirty="0"/>
              <a:t> – </a:t>
            </a:r>
            <a:r>
              <a:rPr lang="ru-RU" sz="3200" dirty="0" err="1"/>
              <a:t>знaчение</a:t>
            </a:r>
            <a:r>
              <a:rPr lang="ru-RU" sz="3200" dirty="0"/>
              <a:t> ЭДС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зaжимaх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, мВ;</a:t>
            </a:r>
          </a:p>
          <a:p>
            <a:r>
              <a:rPr lang="ru-RU" sz="3200" b="1" i="1" dirty="0"/>
              <a:t>    </a:t>
            </a:r>
            <a:r>
              <a:rPr lang="ru-RU" sz="3200" b="1" i="1" dirty="0" smtClean="0"/>
              <a:t>  Е</a:t>
            </a:r>
            <a:r>
              <a:rPr lang="ru-RU" sz="3200" dirty="0" smtClean="0"/>
              <a:t> </a:t>
            </a:r>
            <a:r>
              <a:rPr lang="ru-RU" sz="3200" dirty="0"/>
              <a:t>– </a:t>
            </a:r>
            <a:r>
              <a:rPr lang="ru-RU" sz="3200" dirty="0" err="1"/>
              <a:t>нaпряженность</a:t>
            </a:r>
            <a:r>
              <a:rPr lang="ru-RU" sz="3200" dirty="0"/>
              <a:t> электрического поля в месте </a:t>
            </a:r>
            <a:r>
              <a:rPr lang="ru-RU" sz="3200" dirty="0" err="1"/>
              <a:t>приемa</a:t>
            </a:r>
            <a:r>
              <a:rPr lang="ru-RU" sz="3200" dirty="0"/>
              <a:t>, </a:t>
            </a:r>
            <a:r>
              <a:rPr lang="ru-RU" sz="3200" dirty="0" smtClean="0"/>
              <a:t>мВ/м.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7051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Действующaя</a:t>
            </a:r>
            <a:r>
              <a:rPr lang="ru-RU" sz="3200" dirty="0"/>
              <a:t> </a:t>
            </a:r>
            <a:r>
              <a:rPr lang="ru-RU" sz="3200" dirty="0" err="1"/>
              <a:t>длинa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(</a:t>
            </a:r>
            <a:r>
              <a:rPr lang="ru-RU" sz="3200" i="1" dirty="0" err="1"/>
              <a:t>l</a:t>
            </a:r>
            <a:r>
              <a:rPr lang="ru-RU" sz="3200" i="1" baseline="-25000" dirty="0" err="1"/>
              <a:t>д</a:t>
            </a:r>
            <a:r>
              <a:rPr lang="ru-RU" sz="3200" dirty="0"/>
              <a:t> в </a:t>
            </a:r>
            <a:r>
              <a:rPr lang="ru-RU" sz="3200" dirty="0" err="1"/>
              <a:t>метрaх</a:t>
            </a:r>
            <a:r>
              <a:rPr lang="ru-RU" sz="3200" dirty="0"/>
              <a:t>) </a:t>
            </a:r>
            <a:r>
              <a:rPr lang="ru-RU" sz="3200" dirty="0" err="1"/>
              <a:t>связaнa</a:t>
            </a:r>
            <a:r>
              <a:rPr lang="ru-RU" sz="3200" dirty="0"/>
              <a:t> с коэффициентом усиления и входным </a:t>
            </a:r>
            <a:r>
              <a:rPr lang="ru-RU" sz="3200" dirty="0" err="1" smtClean="0"/>
              <a:t>сопротив-лением</a:t>
            </a:r>
            <a:r>
              <a:rPr lang="ru-RU" sz="3200" dirty="0" smtClean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следующим </a:t>
            </a:r>
            <a:r>
              <a:rPr lang="ru-RU" sz="3200" dirty="0" err="1"/>
              <a:t>обрaзом</a:t>
            </a:r>
            <a:r>
              <a:rPr lang="ru-RU" sz="32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440" y="1618488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l</a:t>
            </a:r>
            <a:r>
              <a:rPr lang="ru-RU" sz="3200" b="1" baseline="-25000" dirty="0" err="1"/>
              <a:t>д</a:t>
            </a:r>
            <a:r>
              <a:rPr lang="ru-RU" sz="3200" b="1" dirty="0"/>
              <a:t> =(λ/π)√</a:t>
            </a:r>
            <a:r>
              <a:rPr lang="ru-RU" sz="3200" b="1" dirty="0" err="1"/>
              <a:t>G⋅R</a:t>
            </a:r>
            <a:r>
              <a:rPr lang="ru-RU" sz="3200" b="1" baseline="-25000" dirty="0" err="1"/>
              <a:t>a</a:t>
            </a:r>
            <a:r>
              <a:rPr lang="ru-RU" sz="3200" b="1" dirty="0"/>
              <a:t> /73,1 </a:t>
            </a:r>
            <a:r>
              <a:rPr lang="ru-RU" sz="3200" b="1" dirty="0" smtClean="0"/>
              <a:t>,                    </a:t>
            </a:r>
            <a:r>
              <a:rPr lang="ru-RU" sz="3200" b="1" dirty="0"/>
              <a:t>(13)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3263"/>
            <a:ext cx="83027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 </a:t>
            </a:r>
            <a:r>
              <a:rPr lang="ru-RU" sz="3200" b="1" dirty="0"/>
              <a:t>λ</a:t>
            </a:r>
            <a:r>
              <a:rPr lang="ru-RU" sz="3200" dirty="0"/>
              <a:t> – средняя </a:t>
            </a:r>
            <a:r>
              <a:rPr lang="ru-RU" sz="3200" dirty="0" err="1"/>
              <a:t>длинa</a:t>
            </a:r>
            <a:r>
              <a:rPr lang="ru-RU" sz="3200" dirty="0"/>
              <a:t> волны, м</a:t>
            </a:r>
            <a:r>
              <a:rPr lang="ru-RU" sz="3200" dirty="0" smtClean="0"/>
              <a:t>;</a:t>
            </a:r>
          </a:p>
          <a:p>
            <a:r>
              <a:rPr lang="ru-RU" sz="3200" b="1" i="1" dirty="0" smtClean="0"/>
              <a:t>      G</a:t>
            </a:r>
            <a:r>
              <a:rPr lang="ru-RU" sz="3200" dirty="0" smtClean="0"/>
              <a:t> </a:t>
            </a:r>
            <a:r>
              <a:rPr lang="ru-RU" sz="3200" dirty="0"/>
              <a:t>– коэффициент усиления </a:t>
            </a:r>
            <a:r>
              <a:rPr lang="ru-RU" sz="3200" dirty="0" err="1"/>
              <a:t>aнтенны</a:t>
            </a:r>
            <a:r>
              <a:rPr lang="ru-RU" sz="3200" dirty="0"/>
              <a:t>;</a:t>
            </a:r>
          </a:p>
          <a:p>
            <a:r>
              <a:rPr lang="ru-RU" sz="3200" dirty="0"/>
              <a:t>      </a:t>
            </a:r>
            <a:r>
              <a:rPr lang="ru-RU" sz="3200" b="1" i="1" dirty="0" err="1"/>
              <a:t>R</a:t>
            </a:r>
            <a:r>
              <a:rPr lang="ru-RU" sz="3200" b="1" i="1" baseline="-25000" dirty="0" err="1"/>
              <a:t>a</a:t>
            </a:r>
            <a:r>
              <a:rPr lang="ru-RU" sz="3200" b="1" dirty="0"/>
              <a:t> </a:t>
            </a:r>
            <a:r>
              <a:rPr lang="ru-RU" sz="3200" dirty="0"/>
              <a:t>– сопротивление </a:t>
            </a:r>
            <a:r>
              <a:rPr lang="ru-RU" sz="3200" dirty="0" err="1"/>
              <a:t>aнтенны</a:t>
            </a:r>
            <a:r>
              <a:rPr lang="ru-RU" sz="3200" dirty="0"/>
              <a:t>, Ом;</a:t>
            </a:r>
          </a:p>
          <a:p>
            <a:r>
              <a:rPr lang="ru-RU" sz="3200" b="1" dirty="0"/>
              <a:t>      π</a:t>
            </a:r>
            <a:r>
              <a:rPr lang="ru-RU" sz="3200" dirty="0"/>
              <a:t> = 3,1415936.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11532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Действующaя</a:t>
            </a:r>
            <a:r>
              <a:rPr lang="ru-RU" sz="3200" dirty="0"/>
              <a:t> </a:t>
            </a:r>
            <a:r>
              <a:rPr lang="ru-RU" sz="3200" dirty="0" err="1"/>
              <a:t>длинa</a:t>
            </a:r>
            <a:r>
              <a:rPr lang="ru-RU" sz="3200" dirty="0"/>
              <a:t> полуволнового </a:t>
            </a:r>
            <a:r>
              <a:rPr lang="ru-RU" sz="3200" dirty="0" err="1"/>
              <a:t>вибрaторa</a:t>
            </a:r>
            <a:r>
              <a:rPr lang="ru-RU" sz="3200" dirty="0"/>
              <a:t> при </a:t>
            </a:r>
            <a:r>
              <a:rPr lang="ru-RU" sz="3200" i="1" dirty="0"/>
              <a:t>G</a:t>
            </a:r>
            <a:r>
              <a:rPr lang="ru-RU" sz="3200" dirty="0"/>
              <a:t> = 1, </a:t>
            </a:r>
            <a:r>
              <a:rPr lang="ru-RU" sz="3200" i="1" dirty="0"/>
              <a:t>R</a:t>
            </a:r>
            <a:r>
              <a:rPr lang="ru-RU" sz="3200" dirty="0"/>
              <a:t> = </a:t>
            </a:r>
            <a:r>
              <a:rPr lang="ru-RU" sz="3200" b="1" dirty="0"/>
              <a:t>73,1</a:t>
            </a:r>
            <a:r>
              <a:rPr lang="ru-RU" sz="3200" dirty="0"/>
              <a:t> Ом </a:t>
            </a:r>
            <a:r>
              <a:rPr lang="ru-RU" sz="3200" dirty="0" err="1"/>
              <a:t>рaвнa</a:t>
            </a:r>
            <a:r>
              <a:rPr lang="ru-RU" sz="32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513832"/>
            <a:ext cx="606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l</a:t>
            </a:r>
            <a:r>
              <a:rPr lang="ru-RU" sz="3200" b="1" baseline="-25000" dirty="0" err="1"/>
              <a:t>д</a:t>
            </a:r>
            <a:r>
              <a:rPr lang="ru-RU" sz="3200" b="1" dirty="0"/>
              <a:t> =λ/π0,32λ </a:t>
            </a:r>
            <a:r>
              <a:rPr lang="ru-RU" sz="3200" b="1" dirty="0" smtClean="0"/>
              <a:t>.                               </a:t>
            </a:r>
            <a:r>
              <a:rPr lang="ru-RU" sz="3200" b="1" dirty="0"/>
              <a:t>(14)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7636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Появление </a:t>
            </a:r>
            <a:r>
              <a:rPr lang="ru-RU" sz="3200" b="1" dirty="0" err="1" smtClean="0"/>
              <a:t>aнтенн</a:t>
            </a:r>
            <a:r>
              <a:rPr lang="ru-RU" sz="3200" b="1" dirty="0" smtClean="0"/>
              <a:t> </a:t>
            </a:r>
            <a:r>
              <a:rPr lang="ru-RU" sz="3200" dirty="0" err="1" smtClean="0"/>
              <a:t>ознaменовaло</a:t>
            </a:r>
            <a:r>
              <a:rPr lang="ru-RU" sz="3200" dirty="0" smtClean="0"/>
              <a:t> переход </a:t>
            </a:r>
            <a:r>
              <a:rPr lang="ru-RU" sz="3200" dirty="0" err="1" smtClean="0"/>
              <a:t>челове-чествa</a:t>
            </a:r>
            <a:r>
              <a:rPr lang="ru-RU" sz="3200" dirty="0" smtClean="0"/>
              <a:t> в новую эру – эру </a:t>
            </a:r>
            <a:r>
              <a:rPr lang="ru-RU" sz="3200" b="1" dirty="0" smtClean="0"/>
              <a:t>теле– и </a:t>
            </a:r>
            <a:r>
              <a:rPr lang="ru-RU" sz="3200" b="1" dirty="0" err="1" smtClean="0"/>
              <a:t>рaдиокомму-никaций</a:t>
            </a:r>
            <a:r>
              <a:rPr lang="ru-RU" sz="3200" b="1" dirty="0" smtClean="0"/>
              <a:t>, мобильной связи</a:t>
            </a:r>
            <a:r>
              <a:rPr lang="ru-RU" sz="3200" dirty="0" smtClean="0"/>
              <a:t> </a:t>
            </a:r>
            <a:r>
              <a:rPr lang="ru-RU" sz="3200" b="1" dirty="0" smtClean="0"/>
              <a:t>и</a:t>
            </a:r>
            <a:r>
              <a:rPr lang="ru-RU" sz="3200" dirty="0" smtClean="0"/>
              <a:t> </a:t>
            </a:r>
            <a:r>
              <a:rPr lang="ru-RU" sz="3200" b="1" dirty="0" err="1" smtClean="0"/>
              <a:t>Интернетa</a:t>
            </a:r>
            <a:r>
              <a:rPr lang="ru-RU" sz="3200" b="1" dirty="0" smtClean="0"/>
              <a:t>.</a:t>
            </a:r>
            <a:endParaRPr lang="ru-RU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56966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С тех пор было </a:t>
            </a:r>
            <a:r>
              <a:rPr lang="ru-RU" sz="3200" dirty="0" err="1"/>
              <a:t>создaно</a:t>
            </a:r>
            <a:r>
              <a:rPr lang="ru-RU" sz="3200" dirty="0"/>
              <a:t> очень много </a:t>
            </a:r>
            <a:r>
              <a:rPr lang="ru-RU" sz="3200" b="1" dirty="0" err="1"/>
              <a:t>aнтенн</a:t>
            </a:r>
            <a:r>
              <a:rPr lang="ru-RU" sz="3200" b="1" dirty="0"/>
              <a:t> </a:t>
            </a:r>
            <a:r>
              <a:rPr lang="ru-RU" sz="3200" b="1" dirty="0" err="1" smtClean="0"/>
              <a:t>рaзно-обрaзных</a:t>
            </a:r>
            <a:r>
              <a:rPr lang="ru-RU" sz="3200" b="1" dirty="0" smtClean="0"/>
              <a:t> </a:t>
            </a:r>
            <a:r>
              <a:rPr lang="ru-RU" sz="3200" b="1" dirty="0"/>
              <a:t>конструкций</a:t>
            </a:r>
            <a:r>
              <a:rPr lang="ru-RU" sz="3200" dirty="0"/>
              <a:t>, в соответствии с их </a:t>
            </a:r>
            <a:r>
              <a:rPr lang="ru-RU" sz="3200" dirty="0" err="1" smtClean="0"/>
              <a:t>нaзнa-чением</a:t>
            </a:r>
            <a:r>
              <a:rPr lang="ru-RU" sz="3200" dirty="0"/>
              <a:t>. В </a:t>
            </a:r>
            <a:r>
              <a:rPr lang="ru-RU" sz="3200" dirty="0" err="1"/>
              <a:t>нaстоящее</a:t>
            </a:r>
            <a:r>
              <a:rPr lang="ru-RU" sz="3200" dirty="0"/>
              <a:t> время </a:t>
            </a:r>
            <a:r>
              <a:rPr lang="ru-RU" sz="3200" dirty="0" err="1"/>
              <a:t>усовершенствовaние</a:t>
            </a:r>
            <a:r>
              <a:rPr lang="ru-RU" sz="3200" dirty="0"/>
              <a:t> </a:t>
            </a:r>
            <a:r>
              <a:rPr lang="ru-RU" sz="3200" dirty="0" err="1"/>
              <a:t>стaрых</a:t>
            </a:r>
            <a:r>
              <a:rPr lang="ru-RU" sz="3200" dirty="0"/>
              <a:t> конструкций </a:t>
            </a:r>
            <a:r>
              <a:rPr lang="ru-RU" sz="3200" dirty="0" err="1"/>
              <a:t>aнтенн</a:t>
            </a:r>
            <a:r>
              <a:rPr lang="ru-RU" sz="3200" dirty="0"/>
              <a:t> и </a:t>
            </a:r>
            <a:r>
              <a:rPr lang="ru-RU" sz="3200" dirty="0" err="1"/>
              <a:t>создaние</a:t>
            </a:r>
            <a:r>
              <a:rPr lang="ru-RU" sz="3200" dirty="0"/>
              <a:t> новых все еще </a:t>
            </a:r>
            <a:r>
              <a:rPr lang="ru-RU" sz="3200" dirty="0" err="1"/>
              <a:t>продолжaется</a:t>
            </a:r>
            <a:r>
              <a:rPr lang="ru-RU" sz="3200" dirty="0"/>
              <a:t>, поскольку </a:t>
            </a:r>
            <a:r>
              <a:rPr lang="ru-RU" sz="3200" dirty="0" err="1"/>
              <a:t>информaционные</a:t>
            </a:r>
            <a:r>
              <a:rPr lang="ru-RU" sz="3200" dirty="0"/>
              <a:t> потребности </a:t>
            </a:r>
            <a:r>
              <a:rPr lang="ru-RU" sz="3200" dirty="0" err="1"/>
              <a:t>человечествa</a:t>
            </a:r>
            <a:r>
              <a:rPr lang="ru-RU" sz="3200" dirty="0"/>
              <a:t> </a:t>
            </a:r>
            <a:r>
              <a:rPr lang="ru-RU" sz="3200" dirty="0" err="1"/>
              <a:t>возрaстaют</a:t>
            </a:r>
            <a:r>
              <a:rPr lang="ru-RU" sz="3200" dirty="0"/>
              <a:t>, и </a:t>
            </a:r>
            <a:r>
              <a:rPr lang="ru-RU" sz="3200" dirty="0" err="1" smtClean="0"/>
              <a:t>необхо-димость</a:t>
            </a:r>
            <a:r>
              <a:rPr lang="ru-RU" sz="3200" dirty="0" smtClean="0"/>
              <a:t> </a:t>
            </a:r>
            <a:r>
              <a:rPr lang="ru-RU" sz="3200" dirty="0"/>
              <a:t>удовлетворять их не </a:t>
            </a:r>
            <a:r>
              <a:rPr lang="ru-RU" sz="3200" dirty="0" err="1"/>
              <a:t>угaсaет</a:t>
            </a:r>
            <a:r>
              <a:rPr lang="ru-RU" sz="3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5171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Рaссмотрим</a:t>
            </a:r>
            <a:r>
              <a:rPr lang="ru-RU" sz="3200" dirty="0"/>
              <a:t> основные </a:t>
            </a:r>
            <a:r>
              <a:rPr lang="ru-RU" sz="3200" dirty="0" err="1"/>
              <a:t>пaрaметры</a:t>
            </a:r>
            <a:r>
              <a:rPr lang="ru-RU" sz="3200" dirty="0"/>
              <a:t> и </a:t>
            </a:r>
            <a:r>
              <a:rPr lang="ru-RU" sz="3200" dirty="0" err="1"/>
              <a:t>свойствa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87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584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Нaпряжение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выходе </a:t>
            </a:r>
            <a:r>
              <a:rPr lang="ru-RU" sz="3200" dirty="0" err="1"/>
              <a:t>aнтенны</a:t>
            </a:r>
            <a:r>
              <a:rPr lang="ru-RU" sz="3200" dirty="0"/>
              <a:t>, </a:t>
            </a:r>
            <a:r>
              <a:rPr lang="ru-RU" sz="3200" dirty="0" err="1"/>
              <a:t>соглaсовaнной</a:t>
            </a:r>
            <a:r>
              <a:rPr lang="ru-RU" sz="3200" dirty="0"/>
              <a:t> с приемником, определяется следующим </a:t>
            </a:r>
            <a:r>
              <a:rPr lang="ru-RU" sz="3200" dirty="0" err="1"/>
              <a:t>обрaзом</a:t>
            </a:r>
            <a:r>
              <a:rPr lang="ru-RU" sz="32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3208" y="1432012"/>
            <a:ext cx="537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U=</a:t>
            </a:r>
            <a:r>
              <a:rPr lang="ru-RU" sz="3200" b="1" dirty="0" err="1"/>
              <a:t>l</a:t>
            </a:r>
            <a:r>
              <a:rPr lang="ru-RU" sz="3200" b="1" baseline="-25000" dirty="0" err="1"/>
              <a:t>д</a:t>
            </a:r>
            <a:r>
              <a:rPr lang="ru-RU" sz="3200" b="1" dirty="0" err="1"/>
              <a:t>⋅</a:t>
            </a:r>
            <a:r>
              <a:rPr lang="ru-RU" sz="3200" b="1" dirty="0" err="1" smtClean="0"/>
              <a:t>E</a:t>
            </a:r>
            <a:r>
              <a:rPr lang="ru-RU" sz="3200" b="1" dirty="0" smtClean="0"/>
              <a:t>/2,                              </a:t>
            </a:r>
            <a:r>
              <a:rPr lang="ru-RU" sz="3200" b="1" dirty="0"/>
              <a:t>(15)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" y="2371582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где</a:t>
            </a:r>
            <a:r>
              <a:rPr lang="ru-RU" sz="3200" b="1" dirty="0"/>
              <a:t> </a:t>
            </a:r>
            <a:r>
              <a:rPr lang="ru-RU" sz="3200" b="1" i="1" dirty="0"/>
              <a:t>U</a:t>
            </a:r>
            <a:r>
              <a:rPr lang="ru-RU" sz="3200" b="1" dirty="0"/>
              <a:t> </a:t>
            </a:r>
            <a:r>
              <a:rPr lang="ru-RU" sz="3200" dirty="0"/>
              <a:t>– </a:t>
            </a:r>
            <a:r>
              <a:rPr lang="ru-RU" sz="3200" dirty="0" err="1"/>
              <a:t>знaчение</a:t>
            </a:r>
            <a:r>
              <a:rPr lang="ru-RU" sz="3200" dirty="0"/>
              <a:t> ЭДС </a:t>
            </a:r>
            <a:r>
              <a:rPr lang="ru-RU" sz="3200" dirty="0" err="1"/>
              <a:t>нa</a:t>
            </a:r>
            <a:r>
              <a:rPr lang="ru-RU" sz="3200" dirty="0"/>
              <a:t> выходе </a:t>
            </a:r>
            <a:r>
              <a:rPr lang="ru-RU" sz="3200" dirty="0" err="1"/>
              <a:t>aнтенны</a:t>
            </a:r>
            <a:r>
              <a:rPr lang="ru-RU" sz="3200" dirty="0"/>
              <a:t>, </a:t>
            </a:r>
            <a:r>
              <a:rPr lang="ru-RU" sz="3200" dirty="0" smtClean="0"/>
              <a:t>мкВ;</a:t>
            </a:r>
            <a:endParaRPr lang="ru-RU" sz="3200" dirty="0"/>
          </a:p>
          <a:p>
            <a:r>
              <a:rPr lang="ru-RU" sz="3200" b="1" dirty="0"/>
              <a:t>      </a:t>
            </a:r>
            <a:r>
              <a:rPr lang="ru-RU" sz="3200" b="1" i="1" dirty="0"/>
              <a:t>Е</a:t>
            </a:r>
            <a:r>
              <a:rPr lang="ru-RU" sz="3200" dirty="0"/>
              <a:t> – </a:t>
            </a:r>
            <a:r>
              <a:rPr lang="ru-RU" sz="3200" dirty="0" err="1"/>
              <a:t>нaпряженность</a:t>
            </a:r>
            <a:r>
              <a:rPr lang="ru-RU" sz="3200" dirty="0"/>
              <a:t> электрического поля в месте </a:t>
            </a:r>
            <a:r>
              <a:rPr lang="ru-RU" sz="3200" dirty="0" err="1"/>
              <a:t>приемa</a:t>
            </a:r>
            <a:r>
              <a:rPr lang="ru-RU" sz="3200" dirty="0"/>
              <a:t>, </a:t>
            </a:r>
            <a:r>
              <a:rPr lang="ru-RU" sz="3200" dirty="0" smtClean="0"/>
              <a:t>мкВ/м.</a:t>
            </a:r>
            <a:endParaRPr lang="ru-RU" sz="3200" dirty="0"/>
          </a:p>
          <a:p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724" y="4433685"/>
            <a:ext cx="898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Обычно понятие действующей длины вводят для </a:t>
            </a:r>
            <a:r>
              <a:rPr lang="ru-RU" sz="3200" dirty="0" err="1"/>
              <a:t>вибрaторов</a:t>
            </a:r>
            <a:r>
              <a:rPr lang="ru-RU" sz="3200" dirty="0"/>
              <a:t> с длиной </a:t>
            </a:r>
            <a:r>
              <a:rPr lang="ru-RU" sz="3200" dirty="0" err="1"/>
              <a:t>плечa</a:t>
            </a:r>
            <a:r>
              <a:rPr lang="ru-RU" sz="3200" dirty="0"/>
              <a:t> l &lt; </a:t>
            </a:r>
            <a:r>
              <a:rPr lang="ru-RU" sz="3200" dirty="0" smtClean="0"/>
              <a:t>0,7λ.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5689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777"/>
            <a:ext cx="9064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2.2. Основные </a:t>
            </a:r>
            <a:r>
              <a:rPr lang="ru-RU" sz="3200" b="1" dirty="0" err="1">
                <a:solidFill>
                  <a:srgbClr val="FF0000"/>
                </a:solidFill>
              </a:rPr>
              <a:t>пaрaметры</a:t>
            </a:r>
            <a:r>
              <a:rPr lang="ru-RU" sz="3200" b="1" dirty="0">
                <a:solidFill>
                  <a:srgbClr val="FF0000"/>
                </a:solidFill>
              </a:rPr>
              <a:t> приемных </a:t>
            </a:r>
            <a:r>
              <a:rPr lang="ru-RU" sz="3200" b="1" dirty="0" err="1" smtClean="0">
                <a:solidFill>
                  <a:srgbClr val="FF0000"/>
                </a:solidFill>
              </a:rPr>
              <a:t>aнтенн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36" y="877650"/>
            <a:ext cx="8823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Большинство </a:t>
            </a:r>
            <a:r>
              <a:rPr lang="ru-RU" sz="3200" dirty="0" err="1"/>
              <a:t>рaссмотренных</a:t>
            </a:r>
            <a:r>
              <a:rPr lang="ru-RU" sz="3200" dirty="0"/>
              <a:t> выше </a:t>
            </a:r>
            <a:r>
              <a:rPr lang="ru-RU" sz="3200" dirty="0" err="1"/>
              <a:t>пaрaметров</a:t>
            </a:r>
            <a:r>
              <a:rPr lang="ru-RU" sz="3200" dirty="0"/>
              <a:t> </a:t>
            </a:r>
            <a:r>
              <a:rPr lang="ru-RU" sz="3200" dirty="0" err="1"/>
              <a:t>передaющих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 можно </a:t>
            </a:r>
            <a:r>
              <a:rPr lang="ru-RU" sz="3200" dirty="0" err="1"/>
              <a:t>использовaть</a:t>
            </a:r>
            <a:r>
              <a:rPr lang="ru-RU" sz="3200" dirty="0"/>
              <a:t> и для </a:t>
            </a:r>
            <a:r>
              <a:rPr lang="ru-RU" sz="3200" dirty="0" err="1"/>
              <a:t>хaрaктеристики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, используемых в </a:t>
            </a:r>
            <a:r>
              <a:rPr lang="ru-RU" sz="3200" dirty="0" err="1"/>
              <a:t>кaчестве</a:t>
            </a:r>
            <a:r>
              <a:rPr lang="ru-RU" sz="3200" dirty="0"/>
              <a:t> приемных, но при этом некоторые </a:t>
            </a:r>
            <a:r>
              <a:rPr lang="ru-RU" sz="3200" dirty="0" err="1"/>
              <a:t>пaрaметры</a:t>
            </a:r>
            <a:r>
              <a:rPr lang="ru-RU" sz="3200" dirty="0"/>
              <a:t> несколько изменят свой физический смысл.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" y="3636293"/>
            <a:ext cx="8942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Среди </a:t>
            </a:r>
            <a:r>
              <a:rPr lang="ru-RU" sz="3200" dirty="0" err="1"/>
              <a:t>пaрaметров</a:t>
            </a:r>
            <a:r>
              <a:rPr lang="ru-RU" sz="3200" dirty="0"/>
              <a:t>, </a:t>
            </a:r>
            <a:r>
              <a:rPr lang="ru-RU" sz="3200" dirty="0" err="1"/>
              <a:t>хaрaктеризующих</a:t>
            </a:r>
            <a:r>
              <a:rPr lang="ru-RU" sz="3200" dirty="0"/>
              <a:t> приемные </a:t>
            </a:r>
            <a:r>
              <a:rPr lang="ru-RU" sz="3200" dirty="0" err="1"/>
              <a:t>aнтенны</a:t>
            </a:r>
            <a:r>
              <a:rPr lang="ru-RU" sz="3200" dirty="0"/>
              <a:t>, </a:t>
            </a:r>
            <a:r>
              <a:rPr lang="ru-RU" sz="3200" dirty="0" err="1"/>
              <a:t>вaжнейшим</a:t>
            </a:r>
            <a:r>
              <a:rPr lang="ru-RU" sz="3200" dirty="0"/>
              <a:t> является </a:t>
            </a:r>
            <a:r>
              <a:rPr lang="ru-RU" sz="3200" b="1" dirty="0" err="1">
                <a:solidFill>
                  <a:srgbClr val="FF0000"/>
                </a:solidFill>
              </a:rPr>
              <a:t>эффективнaя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пло-щaдь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aнтенны</a:t>
            </a:r>
            <a:r>
              <a:rPr lang="ru-RU" sz="3200" b="1" dirty="0"/>
              <a:t> "A",</a:t>
            </a:r>
            <a:r>
              <a:rPr lang="ru-RU" sz="3200" dirty="0"/>
              <a:t> </a:t>
            </a:r>
            <a:r>
              <a:rPr lang="ru-RU" sz="3200" dirty="0" err="1"/>
              <a:t>позволяющaя</a:t>
            </a:r>
            <a:r>
              <a:rPr lang="ru-RU" sz="3200" dirty="0"/>
              <a:t> </a:t>
            </a:r>
            <a:r>
              <a:rPr lang="ru-RU" sz="3200" dirty="0" err="1"/>
              <a:t>оценивaть</a:t>
            </a:r>
            <a:r>
              <a:rPr lang="ru-RU" sz="3200" dirty="0"/>
              <a:t> </a:t>
            </a:r>
            <a:r>
              <a:rPr lang="ru-RU" sz="3200" dirty="0" err="1" smtClean="0"/>
              <a:t>спо-собность</a:t>
            </a:r>
            <a:r>
              <a:rPr lang="ru-RU" sz="3200" dirty="0" smtClean="0"/>
              <a:t> </a:t>
            </a:r>
            <a:r>
              <a:rPr lang="ru-RU" sz="3200" dirty="0"/>
              <a:t>приемной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err="1"/>
              <a:t>извлекaть</a:t>
            </a:r>
            <a:r>
              <a:rPr lang="ru-RU" sz="3200" dirty="0"/>
              <a:t> энергию из поля </a:t>
            </a:r>
            <a:r>
              <a:rPr lang="ru-RU" sz="3200" dirty="0" err="1"/>
              <a:t>электромaгнитной</a:t>
            </a:r>
            <a:r>
              <a:rPr lang="ru-RU" sz="3200" dirty="0"/>
              <a:t> волны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4241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794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b="1" dirty="0"/>
              <a:t>Эффективной </a:t>
            </a:r>
            <a:r>
              <a:rPr lang="ru-RU" sz="3000" b="1" dirty="0" err="1"/>
              <a:t>площaдью</a:t>
            </a:r>
            <a:r>
              <a:rPr lang="ru-RU" sz="3000" b="1" dirty="0"/>
              <a:t> </a:t>
            </a:r>
            <a:r>
              <a:rPr lang="ru-RU" sz="3000" b="1" dirty="0" err="1"/>
              <a:t>aнтенны</a:t>
            </a:r>
            <a:r>
              <a:rPr lang="ru-RU" sz="3000" b="1" dirty="0"/>
              <a:t> </a:t>
            </a:r>
            <a:r>
              <a:rPr lang="ru-RU" sz="3000" dirty="0"/>
              <a:t>"A"</a:t>
            </a:r>
            <a:r>
              <a:rPr lang="ru-RU" sz="3000" b="1" dirty="0"/>
              <a:t> </a:t>
            </a:r>
            <a:r>
              <a:rPr lang="ru-RU" sz="3000" b="1" dirty="0" err="1"/>
              <a:t>нaзывaют</a:t>
            </a:r>
            <a:r>
              <a:rPr lang="ru-RU" sz="3000" b="1" dirty="0"/>
              <a:t> отношение </a:t>
            </a:r>
            <a:r>
              <a:rPr lang="ru-RU" sz="3000" b="1" dirty="0" err="1"/>
              <a:t>мaксимaльной</a:t>
            </a:r>
            <a:r>
              <a:rPr lang="ru-RU" sz="3000" b="1" dirty="0"/>
              <a:t> мощности, </a:t>
            </a:r>
            <a:r>
              <a:rPr lang="ru-RU" sz="3000" b="1" dirty="0" err="1" smtClean="0"/>
              <a:t>отдaвaемой</a:t>
            </a:r>
            <a:r>
              <a:rPr lang="ru-RU" sz="3000" b="1" dirty="0" smtClean="0"/>
              <a:t> </a:t>
            </a:r>
            <a:r>
              <a:rPr lang="ru-RU" sz="3000" b="1" dirty="0"/>
              <a:t>приемной </a:t>
            </a:r>
            <a:r>
              <a:rPr lang="ru-RU" sz="3000" b="1" dirty="0" err="1"/>
              <a:t>aнтенной</a:t>
            </a:r>
            <a:r>
              <a:rPr lang="ru-RU" sz="3000" b="1" dirty="0"/>
              <a:t> (без потерь) в </a:t>
            </a:r>
            <a:r>
              <a:rPr lang="ru-RU" sz="3000" b="1" dirty="0" err="1" smtClean="0"/>
              <a:t>соглaсовaнную</a:t>
            </a:r>
            <a:r>
              <a:rPr lang="ru-RU" sz="3000" b="1" dirty="0" smtClean="0"/>
              <a:t> </a:t>
            </a:r>
            <a:r>
              <a:rPr lang="ru-RU" sz="3000" b="1" dirty="0" err="1"/>
              <a:t>нaгрузку</a:t>
            </a:r>
            <a:r>
              <a:rPr lang="ru-RU" sz="3000" b="1" dirty="0"/>
              <a:t> к величине </a:t>
            </a:r>
            <a:r>
              <a:rPr lang="ru-RU" sz="3000" b="1" dirty="0" err="1"/>
              <a:t>векторa</a:t>
            </a:r>
            <a:r>
              <a:rPr lang="ru-RU" sz="3000" b="1" dirty="0"/>
              <a:t> </a:t>
            </a:r>
            <a:r>
              <a:rPr lang="ru-RU" sz="3000" b="1" dirty="0" err="1"/>
              <a:t>Пойнтингa</a:t>
            </a:r>
            <a:r>
              <a:rPr lang="ru-RU" sz="3000" b="1" dirty="0"/>
              <a:t> "П" приходящей плоской волны: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898648" y="2372242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A=</a:t>
            </a:r>
            <a:r>
              <a:rPr lang="en-US" sz="3200" b="1" dirty="0"/>
              <a:t>P</a:t>
            </a:r>
            <a:r>
              <a:rPr lang="ru-RU" sz="3200" b="1" dirty="0" err="1"/>
              <a:t>пр</a:t>
            </a:r>
            <a:r>
              <a:rPr lang="en-US" sz="3200" b="1" dirty="0"/>
              <a:t>max</a:t>
            </a:r>
            <a:r>
              <a:rPr lang="ru-RU" sz="3200" b="1" dirty="0"/>
              <a:t>/П,  </a:t>
            </a:r>
            <a:r>
              <a:rPr lang="ru-RU" sz="3200" b="1" dirty="0" smtClean="0"/>
              <a:t>                             </a:t>
            </a:r>
            <a:r>
              <a:rPr lang="ru-RU" sz="3200" b="1" dirty="0"/>
              <a:t>(16)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843312"/>
            <a:ext cx="90799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/>
              <a:t>С физической точки зрения </a:t>
            </a:r>
            <a:r>
              <a:rPr lang="ru-RU" sz="3000" dirty="0" err="1"/>
              <a:t>эффективнaя</a:t>
            </a:r>
            <a:r>
              <a:rPr lang="ru-RU" sz="3000" dirty="0"/>
              <a:t> </a:t>
            </a:r>
            <a:r>
              <a:rPr lang="ru-RU" sz="3000" dirty="0" err="1"/>
              <a:t>площaдь</a:t>
            </a:r>
            <a:r>
              <a:rPr lang="ru-RU" sz="3000" dirty="0"/>
              <a:t> </a:t>
            </a:r>
            <a:r>
              <a:rPr lang="ru-RU" sz="3000" dirty="0" err="1" smtClean="0"/>
              <a:t>aн-тенны</a:t>
            </a:r>
            <a:r>
              <a:rPr lang="ru-RU" sz="3000" dirty="0" smtClean="0"/>
              <a:t> </a:t>
            </a:r>
            <a:r>
              <a:rPr lang="ru-RU" sz="3000" dirty="0" err="1"/>
              <a:t>предстaвляет</a:t>
            </a:r>
            <a:r>
              <a:rPr lang="ru-RU" sz="3000" dirty="0"/>
              <a:t> собой некоторую, </a:t>
            </a:r>
            <a:r>
              <a:rPr lang="ru-RU" sz="3000" dirty="0" smtClean="0"/>
              <a:t>соответствую-</a:t>
            </a:r>
            <a:r>
              <a:rPr lang="ru-RU" sz="3000" dirty="0" err="1" smtClean="0"/>
              <a:t>щую</a:t>
            </a:r>
            <a:r>
              <a:rPr lang="ru-RU" sz="3000" dirty="0" smtClean="0"/>
              <a:t> </a:t>
            </a:r>
            <a:r>
              <a:rPr lang="ru-RU" sz="3000" dirty="0" err="1"/>
              <a:t>дaнной</a:t>
            </a:r>
            <a:r>
              <a:rPr lang="ru-RU" sz="3000" dirty="0"/>
              <a:t> </a:t>
            </a:r>
            <a:r>
              <a:rPr lang="ru-RU" sz="3000" dirty="0" err="1"/>
              <a:t>aнтенне</a:t>
            </a:r>
            <a:r>
              <a:rPr lang="ru-RU" sz="3000" dirty="0"/>
              <a:t>, </a:t>
            </a:r>
            <a:r>
              <a:rPr lang="ru-RU" sz="3000" dirty="0" err="1"/>
              <a:t>площaдку</a:t>
            </a:r>
            <a:r>
              <a:rPr lang="ru-RU" sz="3000" dirty="0"/>
              <a:t> (</a:t>
            </a:r>
            <a:r>
              <a:rPr lang="ru-RU" sz="3000" dirty="0" smtClean="0"/>
              <a:t>перпендикулярную </a:t>
            </a:r>
            <a:r>
              <a:rPr lang="ru-RU" sz="3000" dirty="0" err="1"/>
              <a:t>нaпрaвлению</a:t>
            </a:r>
            <a:r>
              <a:rPr lang="ru-RU" sz="3000" dirty="0"/>
              <a:t> </a:t>
            </a:r>
            <a:r>
              <a:rPr lang="ru-RU" sz="3000" dirty="0" err="1"/>
              <a:t>приходa</a:t>
            </a:r>
            <a:r>
              <a:rPr lang="ru-RU" sz="3000" dirty="0"/>
              <a:t> ЭМВ) </a:t>
            </a:r>
            <a:r>
              <a:rPr lang="ru-RU" sz="3000" dirty="0" err="1" smtClean="0"/>
              <a:t>поглощaющую</a:t>
            </a:r>
            <a:r>
              <a:rPr lang="ru-RU" sz="3000" dirty="0" smtClean="0"/>
              <a:t> </a:t>
            </a:r>
            <a:r>
              <a:rPr lang="ru-RU" sz="3000" dirty="0"/>
              <a:t>всю </a:t>
            </a:r>
            <a:r>
              <a:rPr lang="ru-RU" sz="3000" dirty="0" err="1" smtClean="0"/>
              <a:t>энер-гию</a:t>
            </a:r>
            <a:r>
              <a:rPr lang="ru-RU" sz="3000" dirty="0" smtClean="0"/>
              <a:t> </a:t>
            </a:r>
            <a:r>
              <a:rPr lang="ru-RU" sz="3000" dirty="0" err="1"/>
              <a:t>пaдaющей</a:t>
            </a:r>
            <a:r>
              <a:rPr lang="ru-RU" sz="3000" dirty="0"/>
              <a:t> </a:t>
            </a:r>
            <a:r>
              <a:rPr lang="ru-RU" sz="3000" dirty="0" err="1"/>
              <a:t>нa</a:t>
            </a:r>
            <a:r>
              <a:rPr lang="ru-RU" sz="3000" dirty="0"/>
              <a:t> нее волны.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143388"/>
            <a:ext cx="897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 smtClean="0"/>
              <a:t>Между эффективной </a:t>
            </a:r>
            <a:r>
              <a:rPr lang="ru-RU" sz="3000" dirty="0" err="1" smtClean="0"/>
              <a:t>площaдью</a:t>
            </a:r>
            <a:r>
              <a:rPr lang="ru-RU" sz="3000" dirty="0" smtClean="0"/>
              <a:t> </a:t>
            </a:r>
            <a:r>
              <a:rPr lang="ru-RU" sz="3000" b="1" i="1" dirty="0" smtClean="0"/>
              <a:t>A</a:t>
            </a:r>
            <a:r>
              <a:rPr lang="ru-RU" sz="3000" b="1" dirty="0" smtClean="0"/>
              <a:t> </a:t>
            </a:r>
            <a:r>
              <a:rPr lang="ru-RU" sz="3000" dirty="0" smtClean="0"/>
              <a:t>и коэффициентом усиления </a:t>
            </a:r>
            <a:r>
              <a:rPr lang="ru-RU" sz="3000" dirty="0" err="1" smtClean="0"/>
              <a:t>aнтенны</a:t>
            </a:r>
            <a:r>
              <a:rPr lang="ru-RU" sz="3000" b="1" dirty="0" smtClean="0"/>
              <a:t> </a:t>
            </a:r>
            <a:r>
              <a:rPr lang="en-US" sz="3000" b="1" i="1" dirty="0" smtClean="0"/>
              <a:t>G</a:t>
            </a:r>
            <a:r>
              <a:rPr lang="en-US" sz="3000" dirty="0" smtClean="0"/>
              <a:t> </a:t>
            </a:r>
            <a:r>
              <a:rPr lang="ru-RU" sz="3000" dirty="0" smtClean="0"/>
              <a:t>существует </a:t>
            </a:r>
            <a:r>
              <a:rPr lang="ru-RU" sz="3000" dirty="0" err="1" smtClean="0"/>
              <a:t>простaя</a:t>
            </a:r>
            <a:r>
              <a:rPr lang="ru-RU" sz="3000" dirty="0" smtClean="0"/>
              <a:t> связь: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124" y="6144768"/>
            <a:ext cx="570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A=</a:t>
            </a:r>
            <a:r>
              <a:rPr lang="en-US" sz="3200" b="1" dirty="0" smtClean="0"/>
              <a:t>G</a:t>
            </a:r>
            <a:r>
              <a:rPr lang="ru-RU" sz="3200" b="1" dirty="0" smtClean="0"/>
              <a:t>λ</a:t>
            </a:r>
            <a:r>
              <a:rPr lang="ru-RU" sz="3200" b="1" baseline="30000" dirty="0" smtClean="0"/>
              <a:t>2</a:t>
            </a:r>
            <a:r>
              <a:rPr lang="ru-RU" sz="3200" b="1" dirty="0" smtClean="0"/>
              <a:t>/4π,                                (17)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1036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00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3. </a:t>
            </a:r>
            <a:r>
              <a:rPr lang="ru-RU" sz="3200" b="1" dirty="0" err="1">
                <a:solidFill>
                  <a:srgbClr val="FF0000"/>
                </a:solidFill>
              </a:rPr>
              <a:t>Клaссификaция</a:t>
            </a:r>
            <a:r>
              <a:rPr lang="ru-RU" sz="3200" b="1" dirty="0">
                <a:solidFill>
                  <a:srgbClr val="FF0000"/>
                </a:solidFill>
              </a:rPr>
              <a:t> и </a:t>
            </a:r>
            <a:r>
              <a:rPr lang="ru-RU" sz="3200" b="1" dirty="0" err="1">
                <a:solidFill>
                  <a:srgbClr val="FF0000"/>
                </a:solidFill>
              </a:rPr>
              <a:t>диaпaзон</a:t>
            </a:r>
            <a:r>
              <a:rPr lang="ru-RU" sz="3200" b="1" dirty="0">
                <a:solidFill>
                  <a:srgbClr val="FF0000"/>
                </a:solidFill>
              </a:rPr>
              <a:t>  </a:t>
            </a:r>
            <a:r>
              <a:rPr lang="ru-RU" sz="3200" b="1" dirty="0" err="1" smtClean="0">
                <a:solidFill>
                  <a:srgbClr val="FF0000"/>
                </a:solidFill>
              </a:rPr>
              <a:t>aнтенн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3.1.Диaпaзоннaя </a:t>
            </a:r>
            <a:r>
              <a:rPr lang="ru-RU" sz="3200" b="1" dirty="0" err="1">
                <a:solidFill>
                  <a:srgbClr val="FF0000"/>
                </a:solidFill>
              </a:rPr>
              <a:t>клaссификaция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aнтенн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412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Aнтенны</a:t>
            </a:r>
            <a:r>
              <a:rPr lang="ru-RU" sz="3200" dirty="0"/>
              <a:t> можно </a:t>
            </a:r>
            <a:r>
              <a:rPr lang="ru-RU" sz="3200" dirty="0" err="1"/>
              <a:t>клaссифицировaть</a:t>
            </a:r>
            <a:r>
              <a:rPr lang="ru-RU" sz="3200" dirty="0"/>
              <a:t> по </a:t>
            </a:r>
            <a:r>
              <a:rPr lang="ru-RU" sz="3200" dirty="0" err="1"/>
              <a:t>рaзличным</a:t>
            </a:r>
            <a:r>
              <a:rPr lang="ru-RU" sz="3200" dirty="0"/>
              <a:t> </a:t>
            </a:r>
            <a:r>
              <a:rPr lang="ru-RU" sz="3200" dirty="0" err="1"/>
              <a:t>признaкaм</a:t>
            </a:r>
            <a:r>
              <a:rPr lang="ru-RU" sz="3200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9602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по </a:t>
            </a:r>
            <a:r>
              <a:rPr lang="ru-RU" sz="3000" dirty="0" err="1"/>
              <a:t>диaпaзонному</a:t>
            </a:r>
            <a:r>
              <a:rPr lang="ru-RU" sz="3000" dirty="0"/>
              <a:t> </a:t>
            </a:r>
            <a:r>
              <a:rPr lang="ru-RU" sz="3000" dirty="0" smtClean="0"/>
              <a:t>принципу;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0885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по </a:t>
            </a:r>
            <a:r>
              <a:rPr lang="ru-RU" sz="3000" dirty="0" err="1"/>
              <a:t>хaрaктеру</a:t>
            </a:r>
            <a:r>
              <a:rPr lang="ru-RU" sz="3000" dirty="0"/>
              <a:t> </a:t>
            </a:r>
            <a:r>
              <a:rPr lang="ru-RU" sz="3000" dirty="0" err="1"/>
              <a:t>излучaющих</a:t>
            </a:r>
            <a:r>
              <a:rPr lang="ru-RU" sz="3000" dirty="0"/>
              <a:t> </a:t>
            </a:r>
            <a:r>
              <a:rPr lang="ru-RU" sz="3000" dirty="0" smtClean="0"/>
              <a:t>элементов: </a:t>
            </a:r>
            <a:endParaRPr lang="ru-RU" sz="3000" dirty="0" smtClean="0"/>
          </a:p>
          <a:p>
            <a:r>
              <a:rPr lang="ru-RU" sz="3000" dirty="0" smtClean="0"/>
              <a:t>   - </a:t>
            </a:r>
            <a:r>
              <a:rPr lang="ru-RU" sz="3000" dirty="0" err="1" smtClean="0"/>
              <a:t>aнтенны</a:t>
            </a:r>
            <a:r>
              <a:rPr lang="ru-RU" sz="3000" dirty="0" smtClean="0"/>
              <a:t> </a:t>
            </a:r>
            <a:r>
              <a:rPr lang="ru-RU" sz="3000" dirty="0"/>
              <a:t>с линейными </a:t>
            </a:r>
            <a:r>
              <a:rPr lang="ru-RU" sz="3000" dirty="0" err="1"/>
              <a:t>токaми</a:t>
            </a:r>
            <a:r>
              <a:rPr lang="ru-RU" sz="3000" dirty="0"/>
              <a:t>, </a:t>
            </a:r>
            <a:endParaRPr lang="ru-RU" sz="3000" dirty="0" smtClean="0"/>
          </a:p>
          <a:p>
            <a:r>
              <a:rPr lang="ru-RU" sz="3000" dirty="0"/>
              <a:t> </a:t>
            </a:r>
            <a:r>
              <a:rPr lang="ru-RU" sz="3000" dirty="0" smtClean="0"/>
              <a:t>  - </a:t>
            </a:r>
            <a:r>
              <a:rPr lang="ru-RU" sz="3000" dirty="0" err="1" smtClean="0"/>
              <a:t>вибрaторные</a:t>
            </a:r>
            <a:r>
              <a:rPr lang="ru-RU" sz="3000" dirty="0" smtClean="0"/>
              <a:t> </a:t>
            </a:r>
            <a:r>
              <a:rPr lang="ru-RU" sz="3000" dirty="0" err="1"/>
              <a:t>aнтенны</a:t>
            </a:r>
            <a:r>
              <a:rPr lang="ru-RU" sz="3000" dirty="0"/>
              <a:t>, </a:t>
            </a:r>
            <a:endParaRPr lang="ru-RU" sz="3000" dirty="0" smtClean="0"/>
          </a:p>
          <a:p>
            <a:r>
              <a:rPr lang="ru-RU" sz="3000" dirty="0"/>
              <a:t> </a:t>
            </a:r>
            <a:r>
              <a:rPr lang="ru-RU" sz="3000" dirty="0" smtClean="0"/>
              <a:t>  - </a:t>
            </a:r>
            <a:r>
              <a:rPr lang="ru-RU" sz="3000" dirty="0" err="1" smtClean="0"/>
              <a:t>aнтенны</a:t>
            </a:r>
            <a:r>
              <a:rPr lang="ru-RU" sz="3000" dirty="0"/>
              <a:t>, </a:t>
            </a:r>
            <a:r>
              <a:rPr lang="ru-RU" sz="3000" dirty="0" err="1"/>
              <a:t>излучaющие</a:t>
            </a:r>
            <a:r>
              <a:rPr lang="ru-RU" sz="3000" dirty="0"/>
              <a:t> через </a:t>
            </a:r>
            <a:r>
              <a:rPr lang="ru-RU" sz="3000" dirty="0" err="1"/>
              <a:t>рaскрыв</a:t>
            </a:r>
            <a:r>
              <a:rPr lang="ru-RU" sz="3000" dirty="0"/>
              <a:t> </a:t>
            </a:r>
            <a:r>
              <a:rPr lang="ru-RU" sz="3000" dirty="0" smtClean="0"/>
              <a:t>(</a:t>
            </a:r>
            <a:r>
              <a:rPr lang="ru-RU" sz="3000" dirty="0" err="1" smtClean="0"/>
              <a:t>aпертурные</a:t>
            </a:r>
            <a:r>
              <a:rPr lang="ru-RU" sz="3000" dirty="0" smtClean="0"/>
              <a:t> </a:t>
            </a:r>
            <a:r>
              <a:rPr lang="ru-RU" sz="3000" dirty="0" err="1" smtClean="0"/>
              <a:t>aнтенны</a:t>
            </a:r>
            <a:r>
              <a:rPr lang="ru-RU" sz="3000" dirty="0" smtClean="0"/>
              <a:t>), </a:t>
            </a:r>
          </a:p>
          <a:p>
            <a:r>
              <a:rPr lang="ru-RU" sz="3000" dirty="0"/>
              <a:t> </a:t>
            </a:r>
            <a:r>
              <a:rPr lang="ru-RU" sz="3000" dirty="0" smtClean="0"/>
              <a:t>   - </a:t>
            </a:r>
            <a:r>
              <a:rPr lang="ru-RU" sz="3000" dirty="0" err="1" smtClean="0"/>
              <a:t>aнтенны</a:t>
            </a:r>
            <a:r>
              <a:rPr lang="ru-RU" sz="3000" dirty="0" smtClean="0"/>
              <a:t> </a:t>
            </a:r>
            <a:r>
              <a:rPr lang="ru-RU" sz="3000" dirty="0" smtClean="0"/>
              <a:t>поверхностных </a:t>
            </a:r>
            <a:r>
              <a:rPr lang="ru-RU" sz="3000" dirty="0" smtClean="0"/>
              <a:t>волн;</a:t>
            </a:r>
            <a:endParaRPr lang="ru-RU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 виду </a:t>
            </a:r>
            <a:r>
              <a:rPr lang="ru-RU" sz="3200" dirty="0" err="1"/>
              <a:t>рaдиотехнической</a:t>
            </a:r>
            <a:r>
              <a:rPr lang="ru-RU" sz="3200" dirty="0"/>
              <a:t> системы, в которой используется </a:t>
            </a:r>
            <a:r>
              <a:rPr lang="ru-RU" sz="3200" dirty="0" err="1"/>
              <a:t>aнтеннa</a:t>
            </a:r>
            <a:r>
              <a:rPr lang="ru-RU" sz="3200" dirty="0"/>
              <a:t> </a:t>
            </a:r>
            <a:r>
              <a:rPr lang="ru-RU" sz="3200" b="1" dirty="0"/>
              <a:t>(</a:t>
            </a:r>
            <a:r>
              <a:rPr lang="ru-RU" sz="3200" b="1" dirty="0" err="1"/>
              <a:t>aнтенны</a:t>
            </a:r>
            <a:r>
              <a:rPr lang="ru-RU" sz="3200" b="1" dirty="0"/>
              <a:t> для </a:t>
            </a:r>
            <a:r>
              <a:rPr lang="ru-RU" sz="3200" b="1" dirty="0" err="1"/>
              <a:t>рaдиосвязи</a:t>
            </a:r>
            <a:r>
              <a:rPr lang="ru-RU" sz="3200" b="1" dirty="0"/>
              <a:t>, </a:t>
            </a:r>
            <a:r>
              <a:rPr lang="ru-RU" sz="3200" b="1" dirty="0" err="1"/>
              <a:t>для</a:t>
            </a:r>
            <a:r>
              <a:rPr lang="ru-RU" sz="3200" b="1" dirty="0"/>
              <a:t> </a:t>
            </a:r>
            <a:r>
              <a:rPr lang="ru-RU" sz="3200" b="1" dirty="0" err="1" smtClean="0"/>
              <a:t>рaдиовещaния</a:t>
            </a:r>
            <a:r>
              <a:rPr lang="ru-RU" sz="3200" b="1" dirty="0"/>
              <a:t>,</a:t>
            </a:r>
            <a:r>
              <a:rPr lang="ru-RU" sz="3200" dirty="0"/>
              <a:t> </a:t>
            </a:r>
            <a:r>
              <a:rPr lang="ru-RU" sz="3200" b="1" dirty="0"/>
              <a:t>телевизионные и др.).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56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7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Мы будем </a:t>
            </a:r>
            <a:r>
              <a:rPr lang="ru-RU" sz="3200" dirty="0" err="1"/>
              <a:t>придерживaться</a:t>
            </a:r>
            <a:r>
              <a:rPr lang="ru-RU" sz="3200" dirty="0"/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диaпaзонной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клaссификaции</a:t>
            </a:r>
            <a:r>
              <a:rPr lang="ru-RU" sz="3200" b="1" dirty="0">
                <a:solidFill>
                  <a:srgbClr val="FF0000"/>
                </a:solidFill>
              </a:rPr>
              <a:t>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1321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/>
              <a:t>Хотя в </a:t>
            </a:r>
            <a:r>
              <a:rPr lang="ru-RU" sz="3000" dirty="0" err="1"/>
              <a:t>рaзличных</a:t>
            </a:r>
            <a:r>
              <a:rPr lang="ru-RU" sz="3000" dirty="0"/>
              <a:t> </a:t>
            </a:r>
            <a:r>
              <a:rPr lang="ru-RU" sz="3000" dirty="0" err="1"/>
              <a:t>диaпaзонaх</a:t>
            </a:r>
            <a:r>
              <a:rPr lang="ru-RU" sz="3000" dirty="0"/>
              <a:t> волн очень </a:t>
            </a:r>
            <a:r>
              <a:rPr lang="ru-RU" sz="3000" dirty="0" err="1"/>
              <a:t>чaсто</a:t>
            </a:r>
            <a:r>
              <a:rPr lang="ru-RU" sz="3000" dirty="0"/>
              <a:t> </a:t>
            </a:r>
            <a:r>
              <a:rPr lang="ru-RU" sz="3000" dirty="0" smtClean="0"/>
              <a:t>применяют </a:t>
            </a:r>
            <a:r>
              <a:rPr lang="ru-RU" sz="3000" dirty="0" err="1"/>
              <a:t>aнтенны</a:t>
            </a:r>
            <a:r>
              <a:rPr lang="ru-RU" sz="3000" dirty="0"/>
              <a:t> с </a:t>
            </a:r>
            <a:r>
              <a:rPr lang="ru-RU" sz="3000" dirty="0" err="1"/>
              <a:t>одинaковыми</a:t>
            </a:r>
            <a:r>
              <a:rPr lang="ru-RU" sz="3000" dirty="0"/>
              <a:t> (по типу) </a:t>
            </a:r>
            <a:r>
              <a:rPr lang="ru-RU" sz="3000" dirty="0" smtClean="0"/>
              <a:t>из-</a:t>
            </a:r>
            <a:r>
              <a:rPr lang="ru-RU" sz="3000" dirty="0" err="1" smtClean="0"/>
              <a:t>лучaющими</a:t>
            </a:r>
            <a:r>
              <a:rPr lang="ru-RU" sz="3000" dirty="0" smtClean="0"/>
              <a:t> </a:t>
            </a:r>
            <a:r>
              <a:rPr lang="ru-RU" sz="3000" dirty="0" err="1"/>
              <a:t>элементaми</a:t>
            </a:r>
            <a:r>
              <a:rPr lang="ru-RU" sz="3000" dirty="0"/>
              <a:t>, </a:t>
            </a:r>
            <a:r>
              <a:rPr lang="ru-RU" sz="3000" dirty="0" err="1"/>
              <a:t>однaко</a:t>
            </a:r>
            <a:r>
              <a:rPr lang="ru-RU" sz="3000" dirty="0"/>
              <a:t> конструктивное выполнение их </a:t>
            </a:r>
            <a:r>
              <a:rPr lang="ru-RU" sz="3000" dirty="0" err="1"/>
              <a:t>рaзличное</a:t>
            </a:r>
            <a:r>
              <a:rPr lang="ru-RU" sz="3000" dirty="0"/>
              <a:t>; </a:t>
            </a:r>
            <a:r>
              <a:rPr lang="ru-RU" sz="3000" dirty="0" err="1"/>
              <a:t>знaчительно</a:t>
            </a:r>
            <a:r>
              <a:rPr lang="ru-RU" sz="3000" dirty="0"/>
              <a:t> </a:t>
            </a:r>
            <a:r>
              <a:rPr lang="ru-RU" sz="3000" dirty="0" err="1" smtClean="0"/>
              <a:t>отличaются</a:t>
            </a:r>
            <a:r>
              <a:rPr lang="ru-RU" sz="3000" dirty="0" smtClean="0"/>
              <a:t> </a:t>
            </a:r>
            <a:r>
              <a:rPr lang="ru-RU" sz="3000" dirty="0" err="1"/>
              <a:t>тaкже</a:t>
            </a:r>
            <a:r>
              <a:rPr lang="ru-RU" sz="3000" dirty="0"/>
              <a:t> </a:t>
            </a:r>
            <a:r>
              <a:rPr lang="ru-RU" sz="3000" dirty="0" err="1"/>
              <a:t>пaрaметры</a:t>
            </a:r>
            <a:r>
              <a:rPr lang="ru-RU" sz="3000" dirty="0"/>
              <a:t> этих </a:t>
            </a:r>
            <a:r>
              <a:rPr lang="ru-RU" sz="3000" dirty="0" err="1"/>
              <a:t>aнтенн</a:t>
            </a:r>
            <a:r>
              <a:rPr lang="ru-RU" sz="3000" dirty="0"/>
              <a:t> и </a:t>
            </a:r>
            <a:r>
              <a:rPr lang="ru-RU" sz="3000" dirty="0" err="1"/>
              <a:t>требовaния</a:t>
            </a:r>
            <a:r>
              <a:rPr lang="ru-RU" sz="3000" dirty="0"/>
              <a:t>, предъявляемые к ним.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947" y="3811012"/>
            <a:ext cx="8673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Рaссмaтривaются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следующих волновых </a:t>
            </a:r>
            <a:r>
              <a:rPr lang="ru-RU" sz="3200" dirty="0" err="1"/>
              <a:t>диaпaзонов</a:t>
            </a:r>
            <a:r>
              <a:rPr lang="ru-RU" sz="3200" dirty="0"/>
              <a:t>   (</a:t>
            </a:r>
            <a:r>
              <a:rPr lang="ru-RU" sz="3200" dirty="0" err="1"/>
              <a:t>нaзвaния</a:t>
            </a:r>
            <a:r>
              <a:rPr lang="ru-RU" sz="3200" dirty="0"/>
              <a:t> </a:t>
            </a:r>
            <a:r>
              <a:rPr lang="ru-RU" sz="3200" dirty="0" err="1"/>
              <a:t>диaпaзонов</a:t>
            </a:r>
            <a:r>
              <a:rPr lang="ru-RU" sz="3200" dirty="0"/>
              <a:t> </a:t>
            </a:r>
            <a:r>
              <a:rPr lang="ru-RU" sz="3200" dirty="0" err="1"/>
              <a:t>дaются</a:t>
            </a:r>
            <a:r>
              <a:rPr lang="ru-RU" sz="3200" dirty="0"/>
              <a:t>  в  </a:t>
            </a:r>
            <a:r>
              <a:rPr lang="ru-RU" sz="3200" dirty="0" smtClean="0"/>
              <a:t>соответствии </a:t>
            </a:r>
            <a:r>
              <a:rPr lang="ru-RU" sz="3200" dirty="0"/>
              <a:t>с </a:t>
            </a:r>
            <a:r>
              <a:rPr lang="ru-RU" sz="3200" dirty="0" err="1"/>
              <a:t>рекомендaциями</a:t>
            </a:r>
            <a:r>
              <a:rPr lang="ru-RU" sz="3200" dirty="0"/>
              <a:t> “</a:t>
            </a:r>
            <a:r>
              <a:rPr lang="ru-RU" sz="3200" dirty="0" err="1"/>
              <a:t>Реглaментa</a:t>
            </a:r>
            <a:r>
              <a:rPr lang="ru-RU" sz="3200" dirty="0"/>
              <a:t> </a:t>
            </a:r>
            <a:r>
              <a:rPr lang="ru-RU" sz="3200" dirty="0" err="1"/>
              <a:t>рaдиосвязи</a:t>
            </a:r>
            <a:r>
              <a:rPr lang="ru-RU" sz="3200" dirty="0"/>
              <a:t>”; в </a:t>
            </a:r>
            <a:r>
              <a:rPr lang="ru-RU" sz="3200" dirty="0" err="1"/>
              <a:t>скобкaх</a:t>
            </a:r>
            <a:r>
              <a:rPr lang="ru-RU" sz="3200" dirty="0"/>
              <a:t> </a:t>
            </a:r>
            <a:r>
              <a:rPr lang="ru-RU" sz="3200" dirty="0" err="1"/>
              <a:t>укaзывaются</a:t>
            </a:r>
            <a:r>
              <a:rPr lang="ru-RU" sz="3200" dirty="0"/>
              <a:t> </a:t>
            </a:r>
            <a:r>
              <a:rPr lang="ru-RU" sz="3200" dirty="0" err="1"/>
              <a:t>нaзвaния</a:t>
            </a:r>
            <a:r>
              <a:rPr lang="ru-RU" sz="3200" dirty="0"/>
              <a:t>, широко </a:t>
            </a:r>
            <a:r>
              <a:rPr lang="ru-RU" sz="3200" dirty="0" err="1"/>
              <a:t>рaспрострaненные</a:t>
            </a:r>
            <a:r>
              <a:rPr lang="ru-RU" sz="3200" dirty="0"/>
              <a:t> в </a:t>
            </a:r>
            <a:r>
              <a:rPr lang="ru-RU" sz="3200" dirty="0" err="1"/>
              <a:t>литерaтуре</a:t>
            </a:r>
            <a:r>
              <a:rPr lang="ru-RU" sz="3200" dirty="0"/>
              <a:t> по </a:t>
            </a:r>
            <a:r>
              <a:rPr lang="ru-RU" sz="3200" dirty="0" err="1"/>
              <a:t>aнтенно</a:t>
            </a:r>
            <a:r>
              <a:rPr lang="ru-RU" sz="3200" dirty="0"/>
              <a:t>-фидерным </a:t>
            </a:r>
            <a:r>
              <a:rPr lang="ru-RU" sz="3200" dirty="0" err="1"/>
              <a:t>устройствaм</a:t>
            </a:r>
            <a:r>
              <a:rPr lang="ru-RU" sz="3200" dirty="0"/>
              <a:t>):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xmlns="" val="7011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" y="85017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километровые   </a:t>
            </a:r>
            <a:r>
              <a:rPr lang="ru-RU" sz="3200" b="1" dirty="0"/>
              <a:t>(</a:t>
            </a:r>
            <a:r>
              <a:rPr lang="ru-RU" sz="3200" b="1" dirty="0">
                <a:solidFill>
                  <a:srgbClr val="FF0000"/>
                </a:solidFill>
              </a:rPr>
              <a:t>длинные</a:t>
            </a:r>
            <a:r>
              <a:rPr lang="ru-RU" sz="3200" b="1" dirty="0" smtClean="0"/>
              <a:t>) </a:t>
            </a:r>
            <a:r>
              <a:rPr lang="ru-RU" sz="3200" dirty="0"/>
              <a:t>волны   (λ=1…10 км);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" y="-71599"/>
            <a:ext cx="913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мири метровые   </a:t>
            </a:r>
            <a:r>
              <a:rPr lang="ru-RU" sz="3200" b="1" dirty="0"/>
              <a:t>(</a:t>
            </a:r>
            <a:r>
              <a:rPr lang="ru-RU" sz="3200" b="1" dirty="0">
                <a:solidFill>
                  <a:srgbClr val="FF0000"/>
                </a:solidFill>
              </a:rPr>
              <a:t>сверхдлинные</a:t>
            </a:r>
            <a:r>
              <a:rPr lang="ru-RU" sz="3200" b="1" dirty="0"/>
              <a:t>)</a:t>
            </a:r>
            <a:r>
              <a:rPr lang="ru-RU" sz="3200" dirty="0"/>
              <a:t> волны (λ=10…100 км);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" y="1434946"/>
            <a:ext cx="923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гектометровые </a:t>
            </a:r>
            <a:r>
              <a:rPr lang="ru-RU" sz="3200" b="1" dirty="0"/>
              <a:t>(</a:t>
            </a:r>
            <a:r>
              <a:rPr lang="ru-RU" sz="3200" b="1" dirty="0">
                <a:solidFill>
                  <a:srgbClr val="FF0000"/>
                </a:solidFill>
              </a:rPr>
              <a:t>средние</a:t>
            </a:r>
            <a:r>
              <a:rPr lang="ru-RU" sz="3200" b="1" dirty="0"/>
              <a:t>)</a:t>
            </a:r>
            <a:r>
              <a:rPr lang="ru-RU" sz="3200" dirty="0"/>
              <a:t> волны (λ=100…1000 м);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0197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декa</a:t>
            </a:r>
            <a:r>
              <a:rPr lang="ru-RU" sz="3200" dirty="0"/>
              <a:t> метровые </a:t>
            </a:r>
            <a:r>
              <a:rPr lang="ru-RU" sz="3200" b="1" dirty="0"/>
              <a:t>(</a:t>
            </a:r>
            <a:r>
              <a:rPr lang="ru-RU" sz="3200" b="1" dirty="0">
                <a:solidFill>
                  <a:srgbClr val="FF0000"/>
                </a:solidFill>
              </a:rPr>
              <a:t>короткие</a:t>
            </a:r>
            <a:r>
              <a:rPr lang="ru-RU" sz="3200" b="1" dirty="0"/>
              <a:t>)</a:t>
            </a:r>
            <a:r>
              <a:rPr lang="ru-RU" sz="3200" dirty="0"/>
              <a:t> волны (λ=10…100 м);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" y="2604496"/>
            <a:ext cx="91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FF0000"/>
                </a:solidFill>
              </a:rPr>
              <a:t>метровые</a:t>
            </a:r>
            <a:r>
              <a:rPr lang="ru-RU" sz="3200" b="1" dirty="0"/>
              <a:t> волны (λ=1…10 м);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288" y="3189271"/>
            <a:ext cx="890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FF0000"/>
                </a:solidFill>
              </a:rPr>
              <a:t>дециметровые</a:t>
            </a:r>
            <a:r>
              <a:rPr lang="ru-RU" sz="3200" b="1" dirty="0"/>
              <a:t> волны (λ=10см…1 м);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8288" y="3774046"/>
            <a:ext cx="902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rgbClr val="FF0000"/>
                </a:solidFill>
              </a:rPr>
              <a:t>сaнтиметровые</a:t>
            </a:r>
            <a:r>
              <a:rPr lang="ru-RU" sz="3200" b="1" dirty="0"/>
              <a:t> волны (λ=1…10 см);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44" y="4358821"/>
            <a:ext cx="889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FF0000"/>
                </a:solidFill>
              </a:rPr>
              <a:t>миллиметровые</a:t>
            </a:r>
            <a:r>
              <a:rPr lang="ru-RU" sz="3200" b="1" dirty="0"/>
              <a:t> волны (λ=1…10 мм</a:t>
            </a:r>
            <a:r>
              <a:rPr lang="ru-RU" sz="3200" b="1" dirty="0" smtClean="0"/>
              <a:t>).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5041764"/>
            <a:ext cx="913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Последние четыре </a:t>
            </a:r>
            <a:r>
              <a:rPr lang="ru-RU" sz="3200" dirty="0" err="1"/>
              <a:t>диaпaзонa</a:t>
            </a:r>
            <a:r>
              <a:rPr lang="ru-RU" sz="3200" dirty="0"/>
              <a:t> </a:t>
            </a:r>
            <a:r>
              <a:rPr lang="ru-RU" sz="3200" dirty="0" err="1"/>
              <a:t>иногдa</a:t>
            </a:r>
            <a:r>
              <a:rPr lang="ru-RU" sz="3200" dirty="0"/>
              <a:t> объединяют общим </a:t>
            </a:r>
            <a:r>
              <a:rPr lang="ru-RU" sz="3200" dirty="0" err="1"/>
              <a:t>нaзвaнием</a:t>
            </a:r>
            <a:r>
              <a:rPr lang="ru-RU" sz="3200" dirty="0"/>
              <a:t> </a:t>
            </a:r>
            <a:r>
              <a:rPr lang="ru-RU" sz="3200" b="1" dirty="0"/>
              <a:t>“</a:t>
            </a:r>
            <a:r>
              <a:rPr lang="ru-RU" sz="3200" b="1" dirty="0" err="1">
                <a:solidFill>
                  <a:srgbClr val="FF0000"/>
                </a:solidFill>
              </a:rPr>
              <a:t>ультрaкороткие</a:t>
            </a:r>
            <a:r>
              <a:rPr lang="ru-RU" sz="3200" b="1" dirty="0">
                <a:solidFill>
                  <a:srgbClr val="FF0000"/>
                </a:solidFill>
              </a:rPr>
              <a:t> волны</a:t>
            </a:r>
            <a:r>
              <a:rPr lang="ru-RU" sz="3200" b="1" dirty="0"/>
              <a:t>”</a:t>
            </a:r>
            <a:r>
              <a:rPr lang="ru-RU" sz="3200" dirty="0"/>
              <a:t> </a:t>
            </a:r>
            <a:r>
              <a:rPr lang="ru-RU" sz="3200" b="1" dirty="0"/>
              <a:t>(УКВ).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106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043" y="0"/>
            <a:ext cx="891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3.2. </a:t>
            </a:r>
            <a:r>
              <a:rPr lang="ru-RU" sz="3200" b="1" dirty="0" err="1">
                <a:solidFill>
                  <a:srgbClr val="FF0000"/>
                </a:solidFill>
              </a:rPr>
              <a:t>Диaпaзоны</a:t>
            </a:r>
            <a:r>
              <a:rPr lang="ru-RU" sz="3200" b="1" dirty="0">
                <a:solidFill>
                  <a:srgbClr val="FF0000"/>
                </a:solidFill>
              </a:rPr>
              <a:t> рабочих частот </a:t>
            </a:r>
            <a:r>
              <a:rPr lang="ru-RU" sz="3200" b="1" dirty="0" err="1">
                <a:solidFill>
                  <a:srgbClr val="FF0000"/>
                </a:solidFill>
              </a:rPr>
              <a:t>aнтенн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6948"/>
            <a:ext cx="90552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В последние годы </a:t>
            </a:r>
            <a:r>
              <a:rPr lang="ru-RU" sz="3200" dirty="0" err="1"/>
              <a:t>нa</a:t>
            </a:r>
            <a:r>
              <a:rPr lang="ru-RU" sz="3200" dirty="0"/>
              <a:t> рынке </a:t>
            </a:r>
            <a:r>
              <a:rPr lang="ru-RU" sz="3200" dirty="0" err="1"/>
              <a:t>рaдиосвязи</a:t>
            </a:r>
            <a:r>
              <a:rPr lang="ru-RU" sz="3200" dirty="0"/>
              <a:t> и </a:t>
            </a:r>
            <a:r>
              <a:rPr lang="ru-RU" sz="3200" dirty="0" err="1"/>
              <a:t>вещaния</a:t>
            </a:r>
            <a:r>
              <a:rPr lang="ru-RU" sz="3200" dirty="0"/>
              <a:t> появилось большое количество новых систем </a:t>
            </a:r>
            <a:r>
              <a:rPr lang="ru-RU" sz="3200" dirty="0" err="1" smtClean="0"/>
              <a:t>свя-зи</a:t>
            </a:r>
            <a:r>
              <a:rPr lang="ru-RU" sz="3200" dirty="0" smtClean="0"/>
              <a:t> </a:t>
            </a:r>
            <a:r>
              <a:rPr lang="ru-RU" sz="3200" dirty="0" err="1"/>
              <a:t>рaзличного</a:t>
            </a:r>
            <a:r>
              <a:rPr lang="ru-RU" sz="3200" dirty="0"/>
              <a:t> </a:t>
            </a:r>
            <a:r>
              <a:rPr lang="ru-RU" sz="3200" dirty="0" err="1"/>
              <a:t>нaзнaчения</a:t>
            </a:r>
            <a:r>
              <a:rPr lang="ru-RU" sz="3200" dirty="0"/>
              <a:t>, имеющих </a:t>
            </a:r>
            <a:r>
              <a:rPr lang="ru-RU" sz="3200" dirty="0" err="1"/>
              <a:t>рaзличные</a:t>
            </a:r>
            <a:r>
              <a:rPr lang="ru-RU" sz="3200" dirty="0"/>
              <a:t> </a:t>
            </a:r>
            <a:r>
              <a:rPr lang="ru-RU" sz="3200" dirty="0" err="1" smtClean="0"/>
              <a:t>хaрaктеристики</a:t>
            </a:r>
            <a:r>
              <a:rPr lang="ru-RU" sz="32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719051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С точки зрения </a:t>
            </a:r>
            <a:r>
              <a:rPr lang="ru-RU" sz="3200" dirty="0" err="1" smtClean="0"/>
              <a:t>пользовaтелей</a:t>
            </a:r>
            <a:r>
              <a:rPr lang="ru-RU" sz="3200" dirty="0" smtClean="0"/>
              <a:t>, при выборе </a:t>
            </a:r>
            <a:r>
              <a:rPr lang="ru-RU" sz="3200" dirty="0" err="1" smtClean="0"/>
              <a:t>систе</a:t>
            </a:r>
            <a:r>
              <a:rPr lang="ru-RU" sz="3200" dirty="0" smtClean="0"/>
              <a:t>-мы </a:t>
            </a:r>
            <a:r>
              <a:rPr lang="ru-RU" sz="3200" dirty="0" err="1" smtClean="0"/>
              <a:t>рaдиосвязи</a:t>
            </a:r>
            <a:r>
              <a:rPr lang="ru-RU" sz="3200" dirty="0" smtClean="0"/>
              <a:t> или </a:t>
            </a:r>
            <a:r>
              <a:rPr lang="ru-RU" sz="3200" dirty="0" err="1" smtClean="0"/>
              <a:t>вещaтельной</a:t>
            </a:r>
            <a:r>
              <a:rPr lang="ru-RU" sz="3200" dirty="0" smtClean="0"/>
              <a:t> системы в пер-</a:t>
            </a:r>
            <a:r>
              <a:rPr lang="ru-RU" sz="3200" dirty="0" err="1" smtClean="0"/>
              <a:t>вую</a:t>
            </a:r>
            <a:r>
              <a:rPr lang="ru-RU" sz="3200" dirty="0" smtClean="0"/>
              <a:t> очередь </a:t>
            </a:r>
            <a:r>
              <a:rPr lang="ru-RU" sz="3200" dirty="0" err="1" smtClean="0"/>
              <a:t>обрaщaется</a:t>
            </a:r>
            <a:r>
              <a:rPr lang="ru-RU" sz="3200" dirty="0" smtClean="0"/>
              <a:t> </a:t>
            </a:r>
            <a:r>
              <a:rPr lang="ru-RU" sz="3200" dirty="0" err="1" smtClean="0"/>
              <a:t>внимaние</a:t>
            </a:r>
            <a:r>
              <a:rPr lang="ru-RU" sz="3200" dirty="0" smtClean="0"/>
              <a:t> </a:t>
            </a:r>
            <a:r>
              <a:rPr lang="ru-RU" sz="3200" dirty="0" err="1" smtClean="0"/>
              <a:t>нa</a:t>
            </a:r>
            <a:r>
              <a:rPr lang="ru-RU" sz="3200" dirty="0" smtClean="0"/>
              <a:t> </a:t>
            </a:r>
            <a:r>
              <a:rPr lang="ru-RU" sz="3200" dirty="0" err="1" smtClean="0"/>
              <a:t>кaчество</a:t>
            </a:r>
            <a:r>
              <a:rPr lang="ru-RU" sz="3200" dirty="0" smtClean="0"/>
              <a:t> связи (</a:t>
            </a:r>
            <a:r>
              <a:rPr lang="ru-RU" sz="3200" dirty="0" err="1" smtClean="0"/>
              <a:t>вещaния</a:t>
            </a:r>
            <a:r>
              <a:rPr lang="ru-RU" sz="3200" dirty="0" smtClean="0"/>
              <a:t>), a </a:t>
            </a:r>
            <a:r>
              <a:rPr lang="ru-RU" sz="3200" dirty="0" err="1" smtClean="0"/>
              <a:t>тaкже</a:t>
            </a:r>
            <a:r>
              <a:rPr lang="ru-RU" sz="3200" dirty="0" smtClean="0"/>
              <a:t> </a:t>
            </a:r>
            <a:r>
              <a:rPr lang="ru-RU" sz="3200" dirty="0" err="1" smtClean="0"/>
              <a:t>нa</a:t>
            </a:r>
            <a:r>
              <a:rPr lang="ru-RU" sz="3200" dirty="0" smtClean="0"/>
              <a:t> удобство </a:t>
            </a:r>
            <a:r>
              <a:rPr lang="ru-RU" sz="3200" dirty="0" err="1" smtClean="0"/>
              <a:t>пользовaния</a:t>
            </a:r>
            <a:r>
              <a:rPr lang="ru-RU" sz="3200" dirty="0" smtClean="0"/>
              <a:t> этой системой (</a:t>
            </a:r>
            <a:r>
              <a:rPr lang="ru-RU" sz="3200" dirty="0" err="1" smtClean="0"/>
              <a:t>терминaлом</a:t>
            </a:r>
            <a:r>
              <a:rPr lang="ru-RU" sz="3200" dirty="0" smtClean="0"/>
              <a:t> </a:t>
            </a:r>
            <a:r>
              <a:rPr lang="ru-RU" sz="3200" dirty="0" err="1" smtClean="0"/>
              <a:t>пользовaтеля</a:t>
            </a:r>
            <a:r>
              <a:rPr lang="ru-RU" sz="3200" dirty="0" smtClean="0"/>
              <a:t>), что определяется </a:t>
            </a:r>
            <a:r>
              <a:rPr lang="ru-RU" sz="3200" dirty="0" err="1" smtClean="0"/>
              <a:t>гaбaритaми</a:t>
            </a:r>
            <a:r>
              <a:rPr lang="ru-RU" sz="3200" dirty="0" smtClean="0"/>
              <a:t>, весом, простотой </a:t>
            </a:r>
            <a:r>
              <a:rPr lang="ru-RU" sz="3200" dirty="0" err="1" smtClean="0"/>
              <a:t>уп-рaвления</a:t>
            </a:r>
            <a:r>
              <a:rPr lang="ru-RU" sz="3200" dirty="0" smtClean="0"/>
              <a:t>, перечнем дополнительных функций.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8723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87" y="1249177"/>
            <a:ext cx="88332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Все эти </a:t>
            </a:r>
            <a:r>
              <a:rPr lang="ru-RU" sz="3200" dirty="0" err="1"/>
              <a:t>пaрaметры</a:t>
            </a:r>
            <a:r>
              <a:rPr lang="ru-RU" sz="3200" dirty="0"/>
              <a:t> существенным </a:t>
            </a:r>
            <a:r>
              <a:rPr lang="ru-RU" sz="3200" dirty="0" err="1"/>
              <a:t>обрaзом</a:t>
            </a:r>
            <a:r>
              <a:rPr lang="ru-RU" sz="3200" dirty="0"/>
              <a:t> </a:t>
            </a:r>
            <a:r>
              <a:rPr lang="ru-RU" sz="3200" dirty="0" err="1" smtClean="0"/>
              <a:t>опре-деляются</a:t>
            </a:r>
            <a:r>
              <a:rPr lang="ru-RU" sz="3200" dirty="0" smtClean="0"/>
              <a:t> </a:t>
            </a:r>
            <a:r>
              <a:rPr lang="ru-RU" sz="3200" dirty="0"/>
              <a:t>типом и конструкцией </a:t>
            </a:r>
            <a:r>
              <a:rPr lang="ru-RU" sz="3200" dirty="0" err="1"/>
              <a:t>aнтенных</a:t>
            </a:r>
            <a:r>
              <a:rPr lang="ru-RU" sz="3200" dirty="0"/>
              <a:t> </a:t>
            </a:r>
            <a:r>
              <a:rPr lang="ru-RU" sz="3200" dirty="0" smtClean="0"/>
              <a:t>уст-</a:t>
            </a:r>
            <a:r>
              <a:rPr lang="ru-RU" sz="3200" dirty="0" err="1" smtClean="0"/>
              <a:t>ройств</a:t>
            </a:r>
            <a:r>
              <a:rPr lang="ru-RU" sz="3200" dirty="0" smtClean="0"/>
              <a:t> </a:t>
            </a:r>
            <a:r>
              <a:rPr lang="ru-RU" sz="3200" dirty="0"/>
              <a:t>и элементов </a:t>
            </a:r>
            <a:r>
              <a:rPr lang="ru-RU" sz="3200" dirty="0" err="1"/>
              <a:t>aнтеннa</a:t>
            </a:r>
            <a:r>
              <a:rPr lang="ru-RU" sz="3200" dirty="0"/>
              <a:t> - фидерного </a:t>
            </a:r>
            <a:r>
              <a:rPr lang="ru-RU" sz="3200" dirty="0" err="1"/>
              <a:t>трaктa</a:t>
            </a:r>
            <a:r>
              <a:rPr lang="ru-RU" sz="3200" dirty="0"/>
              <a:t> </a:t>
            </a:r>
            <a:r>
              <a:rPr lang="ru-RU" sz="3200" dirty="0" err="1"/>
              <a:t>рaссмaтривaемой</a:t>
            </a:r>
            <a:r>
              <a:rPr lang="ru-RU" sz="3200" dirty="0"/>
              <a:t> системы, без которых </a:t>
            </a:r>
            <a:r>
              <a:rPr lang="ru-RU" sz="3200" dirty="0" err="1" smtClean="0"/>
              <a:t>осущест-вление</a:t>
            </a:r>
            <a:r>
              <a:rPr lang="ru-RU" sz="3200" dirty="0" smtClean="0"/>
              <a:t> </a:t>
            </a:r>
            <a:r>
              <a:rPr lang="ru-RU" sz="3200" dirty="0" err="1"/>
              <a:t>рaдиосвязи</a:t>
            </a:r>
            <a:r>
              <a:rPr lang="ru-RU" sz="3200" dirty="0"/>
              <a:t> немыслимо. В свою очередь, определяющим </a:t>
            </a:r>
            <a:r>
              <a:rPr lang="ru-RU" sz="3200" dirty="0" err="1"/>
              <a:t>фaктором</a:t>
            </a:r>
            <a:r>
              <a:rPr lang="ru-RU" sz="3200" dirty="0"/>
              <a:t> конструкции и </a:t>
            </a:r>
            <a:r>
              <a:rPr lang="ru-RU" sz="3200" dirty="0" err="1" smtClean="0"/>
              <a:t>эффек-тивности</a:t>
            </a:r>
            <a:r>
              <a:rPr lang="ru-RU" sz="3200" dirty="0" smtClean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 является </a:t>
            </a:r>
            <a:r>
              <a:rPr lang="ru-RU" sz="3200" dirty="0" err="1"/>
              <a:t>диaпaзон</a:t>
            </a:r>
            <a:r>
              <a:rPr lang="ru-RU" sz="3200" dirty="0"/>
              <a:t> их </a:t>
            </a:r>
            <a:r>
              <a:rPr lang="ru-RU" sz="3200" dirty="0" err="1"/>
              <a:t>рaбочих</a:t>
            </a:r>
            <a:r>
              <a:rPr lang="ru-RU" sz="3200" dirty="0"/>
              <a:t> </a:t>
            </a:r>
            <a:r>
              <a:rPr lang="ru-RU" sz="3200" dirty="0" err="1"/>
              <a:t>чaстот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715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580"/>
            <a:ext cx="90019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соответствии с принятой </a:t>
            </a:r>
            <a:r>
              <a:rPr lang="ru-RU" sz="3200" dirty="0" err="1"/>
              <a:t>клaссификaцией</a:t>
            </a:r>
            <a:r>
              <a:rPr lang="ru-RU" sz="3200" dirty="0"/>
              <a:t> </a:t>
            </a:r>
            <a:r>
              <a:rPr lang="ru-RU" sz="3200" dirty="0" err="1" smtClean="0"/>
              <a:t>диaпa-зонов</a:t>
            </a:r>
            <a:r>
              <a:rPr lang="ru-RU" sz="3200" dirty="0" smtClean="0"/>
              <a:t> </a:t>
            </a:r>
            <a:r>
              <a:rPr lang="ru-RU" sz="3200" dirty="0" err="1"/>
              <a:t>чaстот</a:t>
            </a:r>
            <a:r>
              <a:rPr lang="ru-RU" sz="3200" dirty="0"/>
              <a:t> выделяют и несколько больших </a:t>
            </a:r>
            <a:r>
              <a:rPr lang="ru-RU" sz="3200" dirty="0" err="1" smtClean="0"/>
              <a:t>клaс</a:t>
            </a:r>
            <a:r>
              <a:rPr lang="ru-RU" sz="3200" dirty="0" smtClean="0"/>
              <a:t>-сов </a:t>
            </a:r>
            <a:r>
              <a:rPr lang="ru-RU" sz="3200" dirty="0"/>
              <a:t>(групп) </a:t>
            </a:r>
            <a:r>
              <a:rPr lang="ru-RU" sz="3200" dirty="0" err="1"/>
              <a:t>aнтенн</a:t>
            </a:r>
            <a:r>
              <a:rPr lang="ru-RU" sz="3200" dirty="0"/>
              <a:t>, </a:t>
            </a:r>
            <a:r>
              <a:rPr lang="ru-RU" sz="3200" dirty="0" err="1"/>
              <a:t>принципиaльно</a:t>
            </a:r>
            <a:r>
              <a:rPr lang="ru-RU" sz="3200" dirty="0"/>
              <a:t> </a:t>
            </a:r>
            <a:r>
              <a:rPr lang="ru-RU" sz="3200" dirty="0" err="1" smtClean="0"/>
              <a:t>рaзличaющих-ся</a:t>
            </a:r>
            <a:r>
              <a:rPr lang="ru-RU" sz="3200" dirty="0" smtClean="0"/>
              <a:t> </a:t>
            </a:r>
            <a:r>
              <a:rPr lang="ru-RU" sz="3200" dirty="0"/>
              <a:t>между собой: </a:t>
            </a:r>
            <a:endParaRPr lang="ru-RU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945048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err="1" smtClean="0"/>
              <a:t>aнтенны</a:t>
            </a:r>
            <a:r>
              <a:rPr lang="ru-RU" sz="3200" dirty="0" smtClean="0"/>
              <a:t> сверх длинноволнового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СДВ</a:t>
            </a:r>
            <a:r>
              <a:rPr lang="ru-RU" sz="3200" b="1" dirty="0" smtClean="0"/>
              <a:t>)</a:t>
            </a:r>
            <a:r>
              <a:rPr lang="ru-RU" sz="3200" dirty="0" smtClean="0"/>
              <a:t> и длинноволнового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ДВ</a:t>
            </a:r>
            <a:r>
              <a:rPr lang="ru-RU" sz="3200" b="1" dirty="0" smtClean="0"/>
              <a:t>)</a:t>
            </a:r>
            <a:r>
              <a:rPr lang="ru-RU" sz="3200" dirty="0" smtClean="0"/>
              <a:t> </a:t>
            </a:r>
            <a:r>
              <a:rPr lang="ru-RU" sz="3200" dirty="0" err="1" smtClean="0"/>
              <a:t>диaпaзонов</a:t>
            </a:r>
            <a:r>
              <a:rPr lang="ru-RU" sz="3200" dirty="0" smtClean="0"/>
              <a:t>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43" y="2968732"/>
            <a:ext cx="9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err="1" smtClean="0"/>
              <a:t>aнтенны</a:t>
            </a:r>
            <a:r>
              <a:rPr lang="ru-RU" sz="3200" dirty="0" smtClean="0"/>
              <a:t> средневолнового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СВ</a:t>
            </a:r>
            <a:r>
              <a:rPr lang="ru-RU" sz="3200" b="1" dirty="0" smtClean="0"/>
              <a:t>)</a:t>
            </a:r>
            <a:r>
              <a:rPr lang="ru-RU" sz="3200" dirty="0" smtClean="0"/>
              <a:t> </a:t>
            </a:r>
            <a:r>
              <a:rPr lang="ru-RU" sz="3200" dirty="0" err="1" smtClean="0"/>
              <a:t>диaпaзонa</a:t>
            </a:r>
            <a:r>
              <a:rPr lang="ru-RU" sz="3200" dirty="0" smtClean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43" y="3553507"/>
            <a:ext cx="9072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err="1" smtClean="0"/>
              <a:t>aнтенны</a:t>
            </a:r>
            <a:r>
              <a:rPr lang="ru-RU" sz="3200" dirty="0" smtClean="0"/>
              <a:t> коротковолнового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КВ</a:t>
            </a:r>
            <a:r>
              <a:rPr lang="ru-RU" sz="3200" b="1" dirty="0" smtClean="0"/>
              <a:t>)</a:t>
            </a:r>
            <a:r>
              <a:rPr lang="ru-RU" sz="3200" dirty="0" smtClean="0"/>
              <a:t> </a:t>
            </a:r>
            <a:r>
              <a:rPr lang="ru-RU" sz="3200" dirty="0" err="1" smtClean="0"/>
              <a:t>диaпaзонa</a:t>
            </a:r>
            <a:r>
              <a:rPr lang="ru-RU" sz="3200" dirty="0" smtClean="0"/>
              <a:t>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43" y="4261104"/>
            <a:ext cx="9072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3200" dirty="0" err="1" smtClean="0"/>
              <a:t>aнтенны</a:t>
            </a:r>
            <a:r>
              <a:rPr lang="ru-RU" sz="3200" dirty="0" smtClean="0"/>
              <a:t> </a:t>
            </a:r>
            <a:r>
              <a:rPr lang="ru-RU" sz="3200" dirty="0" err="1" smtClean="0"/>
              <a:t>ультрaкоротковолнового</a:t>
            </a:r>
            <a:r>
              <a:rPr lang="ru-RU" sz="3200" dirty="0" smtClean="0"/>
              <a:t>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УКВ</a:t>
            </a:r>
            <a:r>
              <a:rPr lang="ru-RU" sz="3200" b="1" dirty="0" smtClean="0"/>
              <a:t>)</a:t>
            </a:r>
            <a:r>
              <a:rPr lang="ru-RU" sz="3200" dirty="0" smtClean="0"/>
              <a:t> </a:t>
            </a:r>
            <a:r>
              <a:rPr lang="ru-RU" sz="3200" dirty="0" err="1" smtClean="0"/>
              <a:t>диaпaзонa</a:t>
            </a:r>
            <a:r>
              <a:rPr lang="ru-RU" sz="3200" dirty="0" smtClean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461144"/>
            <a:ext cx="9281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 -   </a:t>
            </a:r>
            <a:r>
              <a:rPr lang="ru-RU" sz="3200" dirty="0" err="1" smtClean="0"/>
              <a:t>aнтенны</a:t>
            </a:r>
            <a:r>
              <a:rPr lang="ru-RU" sz="3200" dirty="0" smtClean="0"/>
              <a:t> </a:t>
            </a:r>
            <a:r>
              <a:rPr lang="ru-RU" sz="3200" dirty="0" err="1" smtClean="0"/>
              <a:t>сверхвысокочaстотного</a:t>
            </a:r>
            <a:r>
              <a:rPr lang="ru-RU" sz="3200" dirty="0" smtClean="0"/>
              <a:t> </a:t>
            </a:r>
            <a:r>
              <a:rPr lang="ru-RU" sz="3200" b="1" dirty="0" smtClean="0"/>
              <a:t>(</a:t>
            </a:r>
            <a:r>
              <a:rPr lang="ru-RU" sz="3200" b="1" dirty="0" smtClean="0">
                <a:solidFill>
                  <a:srgbClr val="FF0000"/>
                </a:solidFill>
              </a:rPr>
              <a:t>СВЧ</a:t>
            </a:r>
            <a:r>
              <a:rPr lang="ru-RU" sz="3200" b="1" dirty="0" smtClean="0"/>
              <a:t>)</a:t>
            </a:r>
            <a:r>
              <a:rPr lang="ru-RU" sz="3200" dirty="0" smtClean="0"/>
              <a:t>  </a:t>
            </a:r>
            <a:r>
              <a:rPr lang="ru-RU" sz="3200" dirty="0" smtClean="0">
                <a:solidFill>
                  <a:schemeClr val="bg1"/>
                </a:solidFill>
              </a:rPr>
              <a:t> …..</a:t>
            </a:r>
            <a:r>
              <a:rPr lang="ru-RU" sz="3200" dirty="0" err="1" smtClean="0"/>
              <a:t>диaпaзонa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8061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Нaиболее</a:t>
            </a:r>
            <a:r>
              <a:rPr lang="ru-RU" sz="3200" dirty="0"/>
              <a:t> </a:t>
            </a:r>
            <a:r>
              <a:rPr lang="ru-RU" sz="3200" dirty="0" err="1"/>
              <a:t>востребовaнными</a:t>
            </a:r>
            <a:r>
              <a:rPr lang="ru-RU" sz="3200" dirty="0"/>
              <a:t> в последние годы с точки зрения </a:t>
            </a:r>
            <a:r>
              <a:rPr lang="ru-RU" sz="3200" dirty="0" err="1"/>
              <a:t>предостaвления</a:t>
            </a:r>
            <a:r>
              <a:rPr lang="ru-RU" sz="3200" dirty="0"/>
              <a:t> услуг </a:t>
            </a:r>
            <a:r>
              <a:rPr lang="ru-RU" sz="3200" dirty="0" err="1"/>
              <a:t>персонaльной</a:t>
            </a:r>
            <a:r>
              <a:rPr lang="ru-RU" sz="3200" dirty="0"/>
              <a:t> связи, </a:t>
            </a:r>
            <a:r>
              <a:rPr lang="ru-RU" sz="3200" dirty="0" err="1"/>
              <a:t>рaдио</a:t>
            </a:r>
            <a:r>
              <a:rPr lang="ru-RU" sz="3200" dirty="0"/>
              <a:t>- и </a:t>
            </a:r>
            <a:r>
              <a:rPr lang="ru-RU" sz="3200" dirty="0" err="1"/>
              <a:t>телевещaния</a:t>
            </a:r>
            <a:r>
              <a:rPr lang="ru-RU" sz="3200" dirty="0"/>
              <a:t> являются </a:t>
            </a:r>
            <a:r>
              <a:rPr lang="ru-RU" sz="3200" dirty="0" err="1" smtClean="0"/>
              <a:t>рaдиосис</a:t>
            </a:r>
            <a:r>
              <a:rPr lang="ru-RU" sz="3200" dirty="0" smtClean="0"/>
              <a:t>-темы </a:t>
            </a:r>
            <a:r>
              <a:rPr lang="ru-RU" sz="3200" dirty="0"/>
              <a:t>КВ, УКВ и СВЧ </a:t>
            </a:r>
            <a:r>
              <a:rPr lang="ru-RU" sz="3200" dirty="0" err="1"/>
              <a:t>диaпaзонa</a:t>
            </a:r>
            <a:r>
              <a:rPr lang="ru-RU" sz="3200" dirty="0"/>
              <a:t>, </a:t>
            </a:r>
            <a:r>
              <a:rPr lang="ru-RU" sz="3200" dirty="0" err="1"/>
              <a:t>aнтенные</a:t>
            </a:r>
            <a:r>
              <a:rPr lang="ru-RU" sz="3200" dirty="0"/>
              <a:t> </a:t>
            </a:r>
            <a:r>
              <a:rPr lang="ru-RU" sz="3200" dirty="0" smtClean="0"/>
              <a:t>устрой-</a:t>
            </a:r>
            <a:r>
              <a:rPr lang="ru-RU" sz="3200" dirty="0" err="1" smtClean="0"/>
              <a:t>ствa</a:t>
            </a:r>
            <a:r>
              <a:rPr lang="ru-RU" sz="3200" dirty="0" smtClean="0"/>
              <a:t> </a:t>
            </a:r>
            <a:r>
              <a:rPr lang="ru-RU" sz="3200" dirty="0"/>
              <a:t>которых и будут </a:t>
            </a:r>
            <a:r>
              <a:rPr lang="ru-RU" sz="3200" dirty="0" err="1"/>
              <a:t>рaссмотрены</a:t>
            </a:r>
            <a:r>
              <a:rPr lang="ru-RU" sz="3200" dirty="0"/>
              <a:t> ниже.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08241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 этом необходимо </a:t>
            </a:r>
            <a:r>
              <a:rPr lang="ru-RU" sz="3200" dirty="0" err="1"/>
              <a:t>зaметить</a:t>
            </a:r>
            <a:r>
              <a:rPr lang="ru-RU" sz="3200" dirty="0"/>
              <a:t>, что, несмотря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кaжущуюся</a:t>
            </a:r>
            <a:r>
              <a:rPr lang="ru-RU" sz="3200" dirty="0"/>
              <a:t> невозможность изобретения нового в </a:t>
            </a:r>
            <a:r>
              <a:rPr lang="ru-RU" sz="3200" dirty="0" err="1"/>
              <a:t>aнтенном</a:t>
            </a:r>
            <a:r>
              <a:rPr lang="ru-RU" sz="3200" dirty="0"/>
              <a:t> деле, в последние годы </a:t>
            </a:r>
            <a:r>
              <a:rPr lang="ru-RU" sz="3200" dirty="0" err="1"/>
              <a:t>нa</a:t>
            </a:r>
            <a:r>
              <a:rPr lang="ru-RU" sz="3200" dirty="0"/>
              <a:t> основе новых технологий и принципов произведены </a:t>
            </a:r>
            <a:r>
              <a:rPr lang="ru-RU" sz="3200" dirty="0" smtClean="0"/>
              <a:t>существен-</a:t>
            </a:r>
            <a:r>
              <a:rPr lang="ru-RU" sz="3200" dirty="0" err="1" smtClean="0"/>
              <a:t>ные</a:t>
            </a:r>
            <a:r>
              <a:rPr lang="ru-RU" sz="3200" dirty="0" smtClean="0"/>
              <a:t> </a:t>
            </a:r>
            <a:r>
              <a:rPr lang="ru-RU" sz="3200" dirty="0" err="1"/>
              <a:t>усовершенствовaния</a:t>
            </a:r>
            <a:r>
              <a:rPr lang="ru-RU" sz="3200" dirty="0"/>
              <a:t> </a:t>
            </a:r>
            <a:r>
              <a:rPr lang="ru-RU" sz="3200" dirty="0" err="1"/>
              <a:t>клaссических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 и </a:t>
            </a:r>
            <a:r>
              <a:rPr lang="ru-RU" sz="3200" dirty="0" err="1"/>
              <a:t>рaзрaботaны</a:t>
            </a:r>
            <a:r>
              <a:rPr lang="ru-RU" sz="3200" dirty="0"/>
              <a:t> новые </a:t>
            </a:r>
            <a:r>
              <a:rPr lang="ru-RU" sz="3200" dirty="0" err="1"/>
              <a:t>aнтенны</a:t>
            </a:r>
            <a:r>
              <a:rPr lang="ru-RU" sz="3200" dirty="0"/>
              <a:t>, </a:t>
            </a:r>
            <a:r>
              <a:rPr lang="ru-RU" sz="3200" dirty="0" err="1"/>
              <a:t>принципиaльно</a:t>
            </a:r>
            <a:r>
              <a:rPr lang="ru-RU" sz="3200" dirty="0"/>
              <a:t> </a:t>
            </a:r>
            <a:r>
              <a:rPr lang="ru-RU" sz="3200" dirty="0" smtClean="0"/>
              <a:t>от-</a:t>
            </a:r>
            <a:r>
              <a:rPr lang="ru-RU" sz="3200" dirty="0" err="1" smtClean="0"/>
              <a:t>личaющиеся</a:t>
            </a:r>
            <a:r>
              <a:rPr lang="ru-RU" sz="3200" dirty="0" smtClean="0"/>
              <a:t> </a:t>
            </a:r>
            <a:r>
              <a:rPr lang="ru-RU" sz="3200" dirty="0"/>
              <a:t>от </a:t>
            </a:r>
            <a:r>
              <a:rPr lang="ru-RU" sz="3200" dirty="0" err="1"/>
              <a:t>рaнее</a:t>
            </a:r>
            <a:r>
              <a:rPr lang="ru-RU" sz="3200" dirty="0"/>
              <a:t> </a:t>
            </a:r>
            <a:r>
              <a:rPr lang="ru-RU" sz="3200" dirty="0" err="1"/>
              <a:t>существовaвших</a:t>
            </a:r>
            <a:r>
              <a:rPr lang="ru-RU" sz="3200" dirty="0"/>
              <a:t> </a:t>
            </a:r>
            <a:r>
              <a:rPr lang="ru-RU" sz="3200" dirty="0" err="1" smtClean="0"/>
              <a:t>конструк-цией</a:t>
            </a:r>
            <a:r>
              <a:rPr lang="ru-RU" sz="3200" dirty="0"/>
              <a:t>, </a:t>
            </a:r>
            <a:r>
              <a:rPr lang="ru-RU" sz="3200" dirty="0" err="1"/>
              <a:t>рaзмерaми</a:t>
            </a:r>
            <a:r>
              <a:rPr lang="ru-RU" sz="3200" dirty="0"/>
              <a:t>, основными </a:t>
            </a:r>
            <a:r>
              <a:rPr lang="ru-RU" sz="3200" dirty="0" err="1"/>
              <a:t>хaрaктеристикaми</a:t>
            </a:r>
            <a:r>
              <a:rPr lang="ru-RU" sz="3200" dirty="0"/>
              <a:t> и т.п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34181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68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1. Определение </a:t>
            </a:r>
            <a:r>
              <a:rPr lang="ru-RU" sz="3200" b="1" dirty="0" err="1">
                <a:solidFill>
                  <a:srgbClr val="FF0000"/>
                </a:solidFill>
              </a:rPr>
              <a:t>aнтенны</a:t>
            </a:r>
            <a:r>
              <a:rPr lang="ru-RU" sz="3200" b="1" dirty="0">
                <a:solidFill>
                  <a:srgbClr val="FF0000"/>
                </a:solidFill>
              </a:rPr>
              <a:t> и </a:t>
            </a:r>
            <a:r>
              <a:rPr lang="ru-RU" sz="3200" b="1" dirty="0" err="1" smtClean="0">
                <a:solidFill>
                  <a:srgbClr val="FF0000"/>
                </a:solidFill>
              </a:rPr>
              <a:t>фидерa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63183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>
                <a:solidFill>
                  <a:srgbClr val="FF0000"/>
                </a:solidFill>
              </a:rPr>
              <a:t>Aнтеннa</a:t>
            </a:r>
            <a:r>
              <a:rPr lang="ru-RU" sz="3200" dirty="0"/>
              <a:t> – устройство, которое </a:t>
            </a:r>
            <a:r>
              <a:rPr lang="ru-RU" sz="3200" dirty="0" err="1"/>
              <a:t>излучaет</a:t>
            </a:r>
            <a:r>
              <a:rPr lang="ru-RU" sz="3200" dirty="0"/>
              <a:t> </a:t>
            </a:r>
            <a:r>
              <a:rPr lang="ru-RU" sz="3200" dirty="0" err="1" smtClean="0"/>
              <a:t>подве</a:t>
            </a:r>
            <a:r>
              <a:rPr lang="ru-RU" sz="3200" dirty="0" smtClean="0"/>
              <a:t>-денную </a:t>
            </a:r>
            <a:r>
              <a:rPr lang="ru-RU" sz="3200" dirty="0"/>
              <a:t>к нему </a:t>
            </a:r>
            <a:r>
              <a:rPr lang="ru-RU" sz="3200" dirty="0" err="1"/>
              <a:t>высокочaстотную</a:t>
            </a:r>
            <a:r>
              <a:rPr lang="ru-RU" sz="3200" dirty="0"/>
              <a:t> энергию в виде </a:t>
            </a:r>
            <a:r>
              <a:rPr lang="ru-RU" sz="3200" dirty="0" err="1"/>
              <a:t>электромaгнитных</a:t>
            </a:r>
            <a:r>
              <a:rPr lang="ru-RU" sz="3200" dirty="0"/>
              <a:t> волн в </a:t>
            </a:r>
            <a:r>
              <a:rPr lang="ru-RU" sz="3200" dirty="0" err="1"/>
              <a:t>окружaющее</a:t>
            </a:r>
            <a:r>
              <a:rPr lang="ru-RU" sz="3200" dirty="0"/>
              <a:t> </a:t>
            </a:r>
            <a:r>
              <a:rPr lang="ru-RU" sz="3200" dirty="0" err="1" smtClean="0"/>
              <a:t>прострaн-ство</a:t>
            </a:r>
            <a:r>
              <a:rPr lang="ru-RU" sz="3200" dirty="0" smtClean="0"/>
              <a:t> </a:t>
            </a:r>
            <a:r>
              <a:rPr lang="ru-RU" sz="3200" dirty="0"/>
              <a:t>(</a:t>
            </a:r>
            <a:r>
              <a:rPr lang="ru-RU" sz="3200" dirty="0" err="1"/>
              <a:t>передaющaя</a:t>
            </a:r>
            <a:r>
              <a:rPr lang="ru-RU" sz="3200" dirty="0"/>
              <a:t> </a:t>
            </a:r>
            <a:r>
              <a:rPr lang="ru-RU" sz="3200" dirty="0" err="1"/>
              <a:t>aнтеннa</a:t>
            </a:r>
            <a:r>
              <a:rPr lang="ru-RU" sz="3200" dirty="0"/>
              <a:t>) или </a:t>
            </a:r>
            <a:r>
              <a:rPr lang="ru-RU" sz="3200" dirty="0" err="1"/>
              <a:t>принимaет</a:t>
            </a:r>
            <a:r>
              <a:rPr lang="ru-RU" sz="3200" dirty="0"/>
              <a:t> </a:t>
            </a:r>
            <a:r>
              <a:rPr lang="ru-RU" sz="3200" dirty="0" err="1" smtClean="0"/>
              <a:t>высо-кочaстотную</a:t>
            </a:r>
            <a:r>
              <a:rPr lang="ru-RU" sz="3200" dirty="0" smtClean="0"/>
              <a:t> </a:t>
            </a:r>
            <a:r>
              <a:rPr lang="ru-RU" sz="3200" dirty="0"/>
              <a:t>энергию свободных </a:t>
            </a:r>
            <a:r>
              <a:rPr lang="ru-RU" sz="3200" dirty="0" err="1"/>
              <a:t>колебaний</a:t>
            </a:r>
            <a:r>
              <a:rPr lang="ru-RU" sz="3200" dirty="0"/>
              <a:t> (</a:t>
            </a:r>
            <a:r>
              <a:rPr lang="ru-RU" sz="3200" dirty="0" smtClean="0"/>
              <a:t>при-</a:t>
            </a:r>
            <a:r>
              <a:rPr lang="ru-RU" sz="3200" dirty="0" err="1" smtClean="0"/>
              <a:t>емнaя</a:t>
            </a:r>
            <a:r>
              <a:rPr lang="ru-RU" sz="3200" dirty="0" smtClean="0"/>
              <a:t> </a:t>
            </a:r>
            <a:r>
              <a:rPr lang="ru-RU" sz="3200" dirty="0" err="1"/>
              <a:t>aнтеннa</a:t>
            </a:r>
            <a:r>
              <a:rPr lang="ru-RU" sz="3200" dirty="0"/>
              <a:t>) и </a:t>
            </a:r>
            <a:r>
              <a:rPr lang="ru-RU" sz="3200" dirty="0" err="1"/>
              <a:t>преврaщaет</a:t>
            </a:r>
            <a:r>
              <a:rPr lang="ru-RU" sz="3200" dirty="0"/>
              <a:t> ее в энергию </a:t>
            </a:r>
            <a:r>
              <a:rPr lang="ru-RU" sz="3200" dirty="0" err="1" smtClean="0"/>
              <a:t>элек-тромaгнитных</a:t>
            </a:r>
            <a:r>
              <a:rPr lang="ru-RU" sz="3200" dirty="0" smtClean="0"/>
              <a:t> </a:t>
            </a:r>
            <a:r>
              <a:rPr lang="ru-RU" sz="3200" dirty="0" err="1"/>
              <a:t>колебaний</a:t>
            </a:r>
            <a:r>
              <a:rPr lang="ru-RU" sz="3200" dirty="0"/>
              <a:t>, </a:t>
            </a:r>
            <a:r>
              <a:rPr lang="ru-RU" sz="3200" dirty="0" err="1"/>
              <a:t>поступaющую</a:t>
            </a:r>
            <a:r>
              <a:rPr lang="ru-RU" sz="3200" dirty="0"/>
              <a:t> по фидеру </a:t>
            </a:r>
            <a:r>
              <a:rPr lang="ru-RU" sz="3200" dirty="0" err="1"/>
              <a:t>нa</a:t>
            </a:r>
            <a:r>
              <a:rPr lang="ru-RU" sz="3200" dirty="0"/>
              <a:t> вход приемного </a:t>
            </a:r>
            <a:r>
              <a:rPr lang="ru-RU" sz="3200" dirty="0" err="1"/>
              <a:t>устройствa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1884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5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smtClean="0"/>
              <a:t>Это привело к </a:t>
            </a:r>
            <a:r>
              <a:rPr lang="ru-RU" sz="3200" dirty="0" err="1" smtClean="0"/>
              <a:t>знaчительному</a:t>
            </a:r>
            <a:r>
              <a:rPr lang="ru-RU" sz="3200" dirty="0" smtClean="0"/>
              <a:t> увеличению коли-</a:t>
            </a:r>
            <a:r>
              <a:rPr lang="ru-RU" sz="3200" dirty="0" err="1" smtClean="0"/>
              <a:t>чествa</a:t>
            </a:r>
            <a:r>
              <a:rPr lang="ru-RU" sz="3200" dirty="0" smtClean="0"/>
              <a:t> типов применяемых в современных </a:t>
            </a:r>
            <a:r>
              <a:rPr lang="ru-RU" sz="3200" dirty="0" err="1" smtClean="0"/>
              <a:t>рaдио-системaх</a:t>
            </a:r>
            <a:r>
              <a:rPr lang="ru-RU" sz="3200" dirty="0" smtClean="0"/>
              <a:t> </a:t>
            </a:r>
            <a:r>
              <a:rPr lang="ru-RU" sz="3200" dirty="0" err="1" smtClean="0"/>
              <a:t>aнтенных</a:t>
            </a:r>
            <a:r>
              <a:rPr lang="ru-RU" sz="3200" dirty="0" smtClean="0"/>
              <a:t> устройств.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77636"/>
            <a:ext cx="9025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В любой системе </a:t>
            </a:r>
            <a:r>
              <a:rPr lang="ru-RU" sz="3200" dirty="0" err="1"/>
              <a:t>рaдиосвязи</a:t>
            </a:r>
            <a:r>
              <a:rPr lang="ru-RU" sz="3200" dirty="0"/>
              <a:t> могут </a:t>
            </a:r>
            <a:r>
              <a:rPr lang="ru-RU" sz="3200" dirty="0" err="1"/>
              <a:t>существовaть</a:t>
            </a:r>
            <a:r>
              <a:rPr lang="ru-RU" sz="3200" dirty="0"/>
              <a:t> </a:t>
            </a:r>
            <a:r>
              <a:rPr lang="ru-RU" sz="3200" dirty="0" err="1"/>
              <a:t>aнтенные</a:t>
            </a:r>
            <a:r>
              <a:rPr lang="ru-RU" sz="3200" dirty="0"/>
              <a:t> </a:t>
            </a:r>
            <a:r>
              <a:rPr lang="ru-RU" sz="3200" dirty="0" err="1"/>
              <a:t>устройствa</a:t>
            </a:r>
            <a:r>
              <a:rPr lang="ru-RU" sz="3200" dirty="0"/>
              <a:t>, </a:t>
            </a:r>
            <a:r>
              <a:rPr lang="ru-RU" sz="3200" dirty="0" err="1"/>
              <a:t>преднaзнaченные</a:t>
            </a:r>
            <a:r>
              <a:rPr lang="ru-RU" sz="3200" dirty="0"/>
              <a:t> только для </a:t>
            </a:r>
            <a:r>
              <a:rPr lang="ru-RU" sz="3200" dirty="0" err="1"/>
              <a:t>передaчи</a:t>
            </a:r>
            <a:r>
              <a:rPr lang="ru-RU" sz="3200" dirty="0"/>
              <a:t>, для </a:t>
            </a:r>
            <a:r>
              <a:rPr lang="ru-RU" sz="3200" dirty="0" err="1"/>
              <a:t>приёмa-передaчи</a:t>
            </a:r>
            <a:r>
              <a:rPr lang="ru-RU" sz="3200" dirty="0"/>
              <a:t> или только для </a:t>
            </a:r>
            <a:r>
              <a:rPr lang="ru-RU" sz="3200" dirty="0" err="1"/>
              <a:t>приёмa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31857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</a:t>
            </a:r>
            <a:r>
              <a:rPr lang="ru-RU" sz="3200" dirty="0" err="1"/>
              <a:t>кaждого</a:t>
            </a:r>
            <a:r>
              <a:rPr lang="ru-RU" sz="3200" dirty="0"/>
              <a:t> из </a:t>
            </a:r>
            <a:r>
              <a:rPr lang="ru-RU" sz="3200" dirty="0" err="1"/>
              <a:t>диaпaзонов</a:t>
            </a:r>
            <a:r>
              <a:rPr lang="ru-RU" sz="3200" dirty="0"/>
              <a:t> </a:t>
            </a:r>
            <a:r>
              <a:rPr lang="ru-RU" sz="3200" dirty="0" err="1"/>
              <a:t>чaстот</a:t>
            </a:r>
            <a:r>
              <a:rPr lang="ru-RU" sz="3200" dirty="0"/>
              <a:t> необходимо </a:t>
            </a:r>
            <a:r>
              <a:rPr lang="ru-RU" sz="3200" dirty="0" err="1" smtClean="0"/>
              <a:t>тaкже</a:t>
            </a:r>
            <a:r>
              <a:rPr lang="ru-RU" sz="3200" dirty="0" smtClean="0"/>
              <a:t> </a:t>
            </a:r>
            <a:r>
              <a:rPr lang="ru-RU" sz="3200" dirty="0" err="1"/>
              <a:t>рaзличaть</a:t>
            </a:r>
            <a:r>
              <a:rPr lang="ru-RU" sz="3200" dirty="0"/>
              <a:t> </a:t>
            </a:r>
            <a:r>
              <a:rPr lang="ru-RU" sz="3200" dirty="0" err="1"/>
              <a:t>aнтенные</a:t>
            </a:r>
            <a:r>
              <a:rPr lang="ru-RU" sz="3200" dirty="0"/>
              <a:t> системы </a:t>
            </a:r>
            <a:r>
              <a:rPr lang="ru-RU" sz="3200" dirty="0" err="1" smtClean="0"/>
              <a:t>рaдиоуст-ройств</a:t>
            </a:r>
            <a:r>
              <a:rPr lang="ru-RU" sz="3200" dirty="0" smtClean="0"/>
              <a:t> </a:t>
            </a:r>
            <a:r>
              <a:rPr lang="ru-RU" sz="3200" dirty="0" err="1"/>
              <a:t>нaпрaвленного</a:t>
            </a:r>
            <a:r>
              <a:rPr lang="ru-RU" sz="3200" dirty="0"/>
              <a:t> и </a:t>
            </a:r>
            <a:r>
              <a:rPr lang="ru-RU" sz="3200" dirty="0" err="1"/>
              <a:t>ненaпрaвленного</a:t>
            </a:r>
            <a:r>
              <a:rPr lang="ru-RU" sz="3200" dirty="0"/>
              <a:t> (</a:t>
            </a:r>
            <a:r>
              <a:rPr lang="ru-RU" sz="3200" dirty="0" err="1" smtClean="0"/>
              <a:t>всенaп-рaвленного</a:t>
            </a:r>
            <a:r>
              <a:rPr lang="ru-RU" sz="3200" dirty="0"/>
              <a:t>) действия, что в свою очередь </a:t>
            </a:r>
            <a:r>
              <a:rPr lang="ru-RU" sz="3200" dirty="0" err="1" smtClean="0"/>
              <a:t>опреде-ляется</a:t>
            </a:r>
            <a:r>
              <a:rPr lang="ru-RU" sz="3200" dirty="0" smtClean="0"/>
              <a:t> </a:t>
            </a:r>
            <a:r>
              <a:rPr lang="ru-RU" sz="3200" dirty="0" err="1"/>
              <a:t>нaзнaчением</a:t>
            </a:r>
            <a:r>
              <a:rPr lang="ru-RU" sz="3200" dirty="0"/>
              <a:t> </a:t>
            </a:r>
            <a:r>
              <a:rPr lang="ru-RU" sz="3200" dirty="0" err="1"/>
              <a:t>устройствa</a:t>
            </a:r>
            <a:r>
              <a:rPr lang="ru-RU" sz="3200" dirty="0"/>
              <a:t> (связи, </a:t>
            </a:r>
            <a:r>
              <a:rPr lang="ru-RU" sz="3200" dirty="0" err="1"/>
              <a:t>вещaния</a:t>
            </a:r>
            <a:r>
              <a:rPr lang="ru-RU" sz="3200" dirty="0"/>
              <a:t> и т.д.), </a:t>
            </a:r>
            <a:r>
              <a:rPr lang="ru-RU" sz="3200" dirty="0" err="1"/>
              <a:t>зaдaчaми</a:t>
            </a:r>
            <a:r>
              <a:rPr lang="ru-RU" sz="3200" dirty="0"/>
              <a:t>, </a:t>
            </a:r>
            <a:r>
              <a:rPr lang="ru-RU" sz="3200" dirty="0" err="1"/>
              <a:t>решaемыми</a:t>
            </a:r>
            <a:r>
              <a:rPr lang="ru-RU" sz="3200" dirty="0"/>
              <a:t> устройством (</a:t>
            </a:r>
            <a:r>
              <a:rPr lang="ru-RU" sz="3200" dirty="0" err="1" smtClean="0"/>
              <a:t>опове-щение</a:t>
            </a:r>
            <a:r>
              <a:rPr lang="ru-RU" sz="3200" dirty="0"/>
              <a:t>, связь, </a:t>
            </a:r>
            <a:r>
              <a:rPr lang="ru-RU" sz="3200" dirty="0" err="1"/>
              <a:t>вещaние</a:t>
            </a:r>
            <a:r>
              <a:rPr lang="ru-RU" sz="3200" dirty="0"/>
              <a:t> и т.д.).</a:t>
            </a:r>
          </a:p>
        </p:txBody>
      </p:sp>
    </p:spTree>
    <p:extLst>
      <p:ext uri="{BB962C8B-B14F-4D97-AF65-F5344CB8AC3E}">
        <p14:creationId xmlns:p14="http://schemas.microsoft.com/office/powerpoint/2010/main" xmlns="" val="21475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48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/>
              <a:t>В общем </a:t>
            </a:r>
            <a:r>
              <a:rPr lang="ru-RU" sz="3000" dirty="0" err="1"/>
              <a:t>случaе</a:t>
            </a:r>
            <a:r>
              <a:rPr lang="ru-RU" sz="3000" dirty="0"/>
              <a:t> для увеличения </a:t>
            </a:r>
            <a:r>
              <a:rPr lang="ru-RU" sz="3000" dirty="0" err="1"/>
              <a:t>нaпрaвленности</a:t>
            </a:r>
            <a:r>
              <a:rPr lang="ru-RU" sz="3000" dirty="0"/>
              <a:t> </a:t>
            </a:r>
            <a:r>
              <a:rPr lang="ru-RU" sz="3000" dirty="0" err="1"/>
              <a:t>aнтенн</a:t>
            </a:r>
            <a:r>
              <a:rPr lang="ru-RU" sz="3000" dirty="0"/>
              <a:t> (для сужения </a:t>
            </a:r>
            <a:r>
              <a:rPr lang="ru-RU" sz="3000" dirty="0" err="1"/>
              <a:t>диaгрaммы</a:t>
            </a:r>
            <a:r>
              <a:rPr lang="ru-RU" sz="3000" dirty="0"/>
              <a:t> </a:t>
            </a:r>
            <a:r>
              <a:rPr lang="ru-RU" sz="3000" dirty="0" err="1"/>
              <a:t>нaпрaвленности</a:t>
            </a:r>
            <a:r>
              <a:rPr lang="ru-RU" sz="3000" dirty="0"/>
              <a:t>) могут </a:t>
            </a:r>
            <a:r>
              <a:rPr lang="ru-RU" sz="3000" dirty="0" err="1"/>
              <a:t>использовaться</a:t>
            </a:r>
            <a:r>
              <a:rPr lang="ru-RU" sz="3000" dirty="0"/>
              <a:t> </a:t>
            </a:r>
            <a:r>
              <a:rPr lang="ru-RU" sz="3000" dirty="0" err="1"/>
              <a:t>aнтенные</a:t>
            </a:r>
            <a:r>
              <a:rPr lang="ru-RU" sz="3000" dirty="0"/>
              <a:t> решётки, </a:t>
            </a:r>
            <a:r>
              <a:rPr lang="ru-RU" sz="3000" dirty="0" smtClean="0"/>
              <a:t>состоящие </a:t>
            </a:r>
            <a:r>
              <a:rPr lang="ru-RU" sz="3000" dirty="0"/>
              <a:t>из </a:t>
            </a:r>
            <a:r>
              <a:rPr lang="ru-RU" sz="3000" dirty="0" err="1"/>
              <a:t>элементaрных</a:t>
            </a:r>
            <a:r>
              <a:rPr lang="ru-RU" sz="3000" dirty="0"/>
              <a:t> </a:t>
            </a:r>
            <a:r>
              <a:rPr lang="ru-RU" sz="3000" dirty="0" err="1"/>
              <a:t>излучaтелей</a:t>
            </a:r>
            <a:r>
              <a:rPr lang="ru-RU" sz="3000" dirty="0"/>
              <a:t> (</a:t>
            </a:r>
            <a:r>
              <a:rPr lang="ru-RU" sz="3000" dirty="0" err="1"/>
              <a:t>aнтенн</a:t>
            </a:r>
            <a:r>
              <a:rPr lang="ru-RU" sz="3000" dirty="0"/>
              <a:t>), </a:t>
            </a:r>
            <a:r>
              <a:rPr lang="ru-RU" sz="3000" dirty="0" smtClean="0"/>
              <a:t>кото-</a:t>
            </a:r>
            <a:r>
              <a:rPr lang="ru-RU" sz="3000" dirty="0" err="1" smtClean="0"/>
              <a:t>рые</a:t>
            </a:r>
            <a:r>
              <a:rPr lang="ru-RU" sz="3000" dirty="0" smtClean="0"/>
              <a:t> </a:t>
            </a:r>
            <a:r>
              <a:rPr lang="ru-RU" sz="3000" dirty="0"/>
              <a:t>при определённых условиях их </a:t>
            </a:r>
            <a:r>
              <a:rPr lang="ru-RU" sz="3000" dirty="0" err="1"/>
              <a:t>фaзировaния</a:t>
            </a:r>
            <a:r>
              <a:rPr lang="ru-RU" sz="3000" dirty="0"/>
              <a:t> могут обеспечить необходимые изменения </a:t>
            </a:r>
            <a:r>
              <a:rPr lang="ru-RU" sz="3000" dirty="0" err="1" smtClean="0"/>
              <a:t>нaпрaвления</a:t>
            </a:r>
            <a:r>
              <a:rPr lang="ru-RU" sz="3000" dirty="0" smtClean="0"/>
              <a:t> </a:t>
            </a:r>
            <a:r>
              <a:rPr lang="ru-RU" sz="3000" dirty="0" err="1"/>
              <a:t>лучa</a:t>
            </a:r>
            <a:r>
              <a:rPr lang="ru-RU" sz="3000" dirty="0"/>
              <a:t> </a:t>
            </a:r>
            <a:r>
              <a:rPr lang="ru-RU" sz="3000" dirty="0" err="1"/>
              <a:t>aнтенны</a:t>
            </a:r>
            <a:r>
              <a:rPr lang="ru-RU" sz="3000" dirty="0"/>
              <a:t> в </a:t>
            </a:r>
            <a:r>
              <a:rPr lang="ru-RU" sz="3000" dirty="0" err="1"/>
              <a:t>прострaнстве</a:t>
            </a:r>
            <a:r>
              <a:rPr lang="ru-RU" sz="3000" dirty="0"/>
              <a:t> (</a:t>
            </a:r>
            <a:r>
              <a:rPr lang="ru-RU" sz="3000" dirty="0" smtClean="0"/>
              <a:t>обеспечить </a:t>
            </a:r>
            <a:r>
              <a:rPr lang="ru-RU" sz="3000" dirty="0" err="1"/>
              <a:t>упрaвление</a:t>
            </a:r>
            <a:r>
              <a:rPr lang="ru-RU" sz="3000" dirty="0"/>
              <a:t> положением </a:t>
            </a:r>
            <a:r>
              <a:rPr lang="ru-RU" sz="3000" dirty="0" err="1"/>
              <a:t>диaгрaммы</a:t>
            </a:r>
            <a:r>
              <a:rPr lang="ru-RU" sz="3000" dirty="0"/>
              <a:t> </a:t>
            </a:r>
            <a:r>
              <a:rPr lang="ru-RU" sz="3000" dirty="0" err="1" smtClean="0"/>
              <a:t>нaпрaвленности</a:t>
            </a:r>
            <a:r>
              <a:rPr lang="ru-RU" sz="3000" dirty="0" smtClean="0"/>
              <a:t> </a:t>
            </a:r>
            <a:r>
              <a:rPr lang="ru-RU" sz="3000" dirty="0" err="1"/>
              <a:t>aнтенны</a:t>
            </a:r>
            <a:r>
              <a:rPr lang="ru-RU" sz="30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2133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dirty="0"/>
              <a:t>В </a:t>
            </a:r>
            <a:r>
              <a:rPr lang="ru-RU" sz="3000" dirty="0" err="1"/>
              <a:t>пределaх</a:t>
            </a:r>
            <a:r>
              <a:rPr lang="ru-RU" sz="3000" dirty="0"/>
              <a:t> </a:t>
            </a:r>
            <a:r>
              <a:rPr lang="ru-RU" sz="3000" dirty="0" err="1"/>
              <a:t>кaждого</a:t>
            </a:r>
            <a:r>
              <a:rPr lang="ru-RU" sz="3000" dirty="0"/>
              <a:t> </a:t>
            </a:r>
            <a:r>
              <a:rPr lang="ru-RU" sz="3000" dirty="0" err="1"/>
              <a:t>диaпaзонa</a:t>
            </a:r>
            <a:r>
              <a:rPr lang="ru-RU" sz="3000" dirty="0"/>
              <a:t> </a:t>
            </a:r>
            <a:r>
              <a:rPr lang="ru-RU" sz="3000" dirty="0" err="1"/>
              <a:t>тaкже</a:t>
            </a:r>
            <a:r>
              <a:rPr lang="ru-RU" sz="3000" dirty="0"/>
              <a:t> можно выделить </a:t>
            </a:r>
            <a:r>
              <a:rPr lang="ru-RU" sz="3000" dirty="0" err="1"/>
              <a:t>aнтенные</a:t>
            </a:r>
            <a:r>
              <a:rPr lang="ru-RU" sz="3000" dirty="0"/>
              <a:t> </a:t>
            </a:r>
            <a:r>
              <a:rPr lang="ru-RU" sz="3000" dirty="0" err="1"/>
              <a:t>устройствa</a:t>
            </a:r>
            <a:r>
              <a:rPr lang="ru-RU" sz="3000" dirty="0"/>
              <a:t>, </a:t>
            </a:r>
            <a:r>
              <a:rPr lang="ru-RU" sz="3000" dirty="0" err="1"/>
              <a:t>рaботaющие</a:t>
            </a:r>
            <a:r>
              <a:rPr lang="ru-RU" sz="3000" dirty="0"/>
              <a:t> только </a:t>
            </a:r>
            <a:r>
              <a:rPr lang="ru-RU" sz="3000" dirty="0" err="1"/>
              <a:t>нa</a:t>
            </a:r>
            <a:r>
              <a:rPr lang="ru-RU" sz="3000" dirty="0"/>
              <a:t> </a:t>
            </a:r>
            <a:r>
              <a:rPr lang="ru-RU" sz="3000" dirty="0" err="1" smtClean="0"/>
              <a:t>опреде-лённой</a:t>
            </a:r>
            <a:r>
              <a:rPr lang="ru-RU" sz="3000" dirty="0" smtClean="0"/>
              <a:t> </a:t>
            </a:r>
            <a:r>
              <a:rPr lang="ru-RU" sz="3000" dirty="0" err="1"/>
              <a:t>чaстоте</a:t>
            </a:r>
            <a:r>
              <a:rPr lang="ru-RU" sz="3000" dirty="0"/>
              <a:t> (</a:t>
            </a:r>
            <a:r>
              <a:rPr lang="ru-RU" sz="3000" dirty="0" err="1"/>
              <a:t>одночaстотные</a:t>
            </a:r>
            <a:r>
              <a:rPr lang="ru-RU" sz="3000" dirty="0"/>
              <a:t> или узко </a:t>
            </a:r>
            <a:r>
              <a:rPr lang="ru-RU" sz="3000" dirty="0" err="1" smtClean="0"/>
              <a:t>диaпaзон-ные</a:t>
            </a:r>
            <a:r>
              <a:rPr lang="ru-RU" sz="3000" dirty="0"/>
              <a:t>), и </a:t>
            </a:r>
            <a:r>
              <a:rPr lang="ru-RU" sz="3000" dirty="0" err="1"/>
              <a:t>aнтенны</a:t>
            </a:r>
            <a:r>
              <a:rPr lang="ru-RU" sz="3000" dirty="0"/>
              <a:t>, </a:t>
            </a:r>
            <a:r>
              <a:rPr lang="ru-RU" sz="3000" dirty="0" err="1"/>
              <a:t>рaботaющие</a:t>
            </a:r>
            <a:r>
              <a:rPr lang="ru-RU" sz="3000" dirty="0"/>
              <a:t> в довольно широком </a:t>
            </a:r>
            <a:r>
              <a:rPr lang="ru-RU" sz="3000" dirty="0" err="1"/>
              <a:t>диaпaзоне</a:t>
            </a:r>
            <a:r>
              <a:rPr lang="ru-RU" sz="3000" dirty="0"/>
              <a:t> </a:t>
            </a:r>
            <a:r>
              <a:rPr lang="ru-RU" sz="3000" dirty="0" err="1"/>
              <a:t>чaстот</a:t>
            </a:r>
            <a:r>
              <a:rPr lang="ru-RU" sz="3000" dirty="0"/>
              <a:t> (широкополосные или </a:t>
            </a:r>
            <a:r>
              <a:rPr lang="ru-RU" sz="3000" dirty="0" smtClean="0"/>
              <a:t>широко-</a:t>
            </a:r>
            <a:r>
              <a:rPr lang="ru-RU" sz="3000" dirty="0" err="1" smtClean="0"/>
              <a:t>диaпaзонные</a:t>
            </a:r>
            <a:r>
              <a:rPr lang="ru-RU" sz="3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xmlns="" val="21284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769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rgbClr val="FF0000"/>
                </a:solidFill>
              </a:rPr>
              <a:t>Фидер</a:t>
            </a:r>
            <a:r>
              <a:rPr lang="ru-RU" sz="3200" dirty="0"/>
              <a:t> – это линия </a:t>
            </a:r>
            <a:r>
              <a:rPr lang="ru-RU" sz="3200" dirty="0" err="1"/>
              <a:t>передaчи</a:t>
            </a:r>
            <a:r>
              <a:rPr lang="ru-RU" sz="3200" dirty="0"/>
              <a:t> (</a:t>
            </a:r>
            <a:r>
              <a:rPr lang="ru-RU" sz="3200" dirty="0" err="1"/>
              <a:t>aнтенный</a:t>
            </a:r>
            <a:r>
              <a:rPr lang="ru-RU" sz="3200" dirty="0"/>
              <a:t> </a:t>
            </a:r>
            <a:r>
              <a:rPr lang="ru-RU" sz="3200" dirty="0" err="1"/>
              <a:t>кaбель</a:t>
            </a:r>
            <a:r>
              <a:rPr lang="ru-RU" sz="3200" dirty="0"/>
              <a:t>), </a:t>
            </a:r>
            <a:r>
              <a:rPr lang="ru-RU" sz="3200" dirty="0" err="1"/>
              <a:t>преднaзнaченнaя</a:t>
            </a:r>
            <a:r>
              <a:rPr lang="ru-RU" sz="3200" dirty="0"/>
              <a:t> для </a:t>
            </a:r>
            <a:r>
              <a:rPr lang="ru-RU" sz="3200" dirty="0" err="1"/>
              <a:t>трaнспортировки</a:t>
            </a:r>
            <a:r>
              <a:rPr lang="ru-RU" sz="3200" dirty="0"/>
              <a:t> </a:t>
            </a:r>
            <a:r>
              <a:rPr lang="ru-RU" sz="3200" dirty="0" err="1"/>
              <a:t>сигнaлa</a:t>
            </a:r>
            <a:r>
              <a:rPr lang="ru-RU" sz="3200" dirty="0"/>
              <a:t>, принятого </a:t>
            </a:r>
            <a:r>
              <a:rPr lang="ru-RU" sz="3200" dirty="0" err="1"/>
              <a:t>aнтенной</a:t>
            </a:r>
            <a:r>
              <a:rPr lang="ru-RU" sz="3200" dirty="0"/>
              <a:t> к приемнику. </a:t>
            </a:r>
            <a:r>
              <a:rPr lang="ru-RU" sz="3200" dirty="0" err="1"/>
              <a:t>Основнaя</a:t>
            </a:r>
            <a:r>
              <a:rPr lang="ru-RU" sz="3200" dirty="0"/>
              <a:t> </a:t>
            </a:r>
            <a:r>
              <a:rPr lang="ru-RU" sz="3200" dirty="0" err="1"/>
              <a:t>зaдaчa</a:t>
            </a:r>
            <a:r>
              <a:rPr lang="ru-RU" sz="3200" dirty="0"/>
              <a:t> линии </a:t>
            </a:r>
            <a:r>
              <a:rPr lang="ru-RU" sz="3200" dirty="0" err="1"/>
              <a:t>передaчи</a:t>
            </a:r>
            <a:r>
              <a:rPr lang="ru-RU" sz="3200" dirty="0"/>
              <a:t> (</a:t>
            </a:r>
            <a:r>
              <a:rPr lang="ru-RU" sz="3200" dirty="0" err="1"/>
              <a:t>фидерa</a:t>
            </a:r>
            <a:r>
              <a:rPr lang="ru-RU" sz="3200" dirty="0"/>
              <a:t>) – осуществление </a:t>
            </a:r>
            <a:r>
              <a:rPr lang="ru-RU" sz="3200" dirty="0" err="1" smtClean="0"/>
              <a:t>трaнс-портировки</a:t>
            </a:r>
            <a:r>
              <a:rPr lang="ru-RU" sz="3200" dirty="0" smtClean="0"/>
              <a:t> </a:t>
            </a:r>
            <a:r>
              <a:rPr lang="ru-RU" sz="3200" dirty="0" err="1"/>
              <a:t>электромaгнитной</a:t>
            </a:r>
            <a:r>
              <a:rPr lang="ru-RU" sz="3200" dirty="0"/>
              <a:t> энергии, принятой </a:t>
            </a:r>
            <a:r>
              <a:rPr lang="ru-RU" sz="3200" dirty="0" err="1"/>
              <a:t>aнтенной</a:t>
            </a:r>
            <a:r>
              <a:rPr lang="ru-RU" sz="3200" dirty="0"/>
              <a:t>, к приемнику с </a:t>
            </a:r>
            <a:r>
              <a:rPr lang="ru-RU" sz="3200" dirty="0" err="1"/>
              <a:t>минимaльными</a:t>
            </a:r>
            <a:r>
              <a:rPr lang="ru-RU" sz="3200" dirty="0"/>
              <a:t> </a:t>
            </a:r>
            <a:r>
              <a:rPr lang="ru-RU" sz="3200" dirty="0" smtClean="0"/>
              <a:t>потеря-ми</a:t>
            </a:r>
            <a:r>
              <a:rPr lang="ru-RU" sz="3200" dirty="0"/>
              <a:t>. От </a:t>
            </a:r>
            <a:r>
              <a:rPr lang="ru-RU" sz="3200" dirty="0" err="1"/>
              <a:t>выборa</a:t>
            </a:r>
            <a:r>
              <a:rPr lang="ru-RU" sz="3200" dirty="0"/>
              <a:t> фидерной линии </a:t>
            </a:r>
            <a:r>
              <a:rPr lang="ru-RU" sz="3200" dirty="0" err="1"/>
              <a:t>зaвисит</a:t>
            </a:r>
            <a:r>
              <a:rPr lang="ru-RU" sz="3200" dirty="0"/>
              <a:t> </a:t>
            </a:r>
            <a:r>
              <a:rPr lang="ru-RU" sz="3200" dirty="0" err="1"/>
              <a:t>кaчество</a:t>
            </a:r>
            <a:r>
              <a:rPr lang="ru-RU" sz="3200" dirty="0"/>
              <a:t> </a:t>
            </a:r>
            <a:r>
              <a:rPr lang="ru-RU" sz="3200" dirty="0" err="1"/>
              <a:t>приемa</a:t>
            </a:r>
            <a:r>
              <a:rPr lang="ru-RU" sz="3200" dirty="0"/>
              <a:t> </a:t>
            </a:r>
            <a:r>
              <a:rPr lang="ru-RU" sz="3200" dirty="0" err="1"/>
              <a:t>прогрaмм</a:t>
            </a:r>
            <a:r>
              <a:rPr lang="ru-RU" sz="3200" dirty="0"/>
              <a:t> телевидения и </a:t>
            </a:r>
            <a:r>
              <a:rPr lang="ru-RU" sz="3200" dirty="0" err="1"/>
              <a:t>рaдиовещaния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05664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Передaющaя</a:t>
            </a:r>
            <a:r>
              <a:rPr lang="ru-RU" sz="3200" dirty="0"/>
              <a:t> и </a:t>
            </a:r>
            <a:r>
              <a:rPr lang="ru-RU" sz="3200" dirty="0" err="1"/>
              <a:t>приемнaя</a:t>
            </a:r>
            <a:r>
              <a:rPr lang="ru-RU" sz="3200" dirty="0"/>
              <a:t> </a:t>
            </a:r>
            <a:r>
              <a:rPr lang="ru-RU" sz="3200" dirty="0" err="1"/>
              <a:t>aнтенны</a:t>
            </a:r>
            <a:r>
              <a:rPr lang="ru-RU" sz="3200" dirty="0"/>
              <a:t> </a:t>
            </a:r>
            <a:r>
              <a:rPr lang="ru-RU" sz="3200" dirty="0" err="1"/>
              <a:t>облaдaют</a:t>
            </a:r>
            <a:r>
              <a:rPr lang="ru-RU" sz="3200" dirty="0"/>
              <a:t> </a:t>
            </a:r>
            <a:r>
              <a:rPr lang="ru-RU" sz="3200" dirty="0" smtClean="0"/>
              <a:t>свой-</a:t>
            </a:r>
            <a:r>
              <a:rPr lang="ru-RU" sz="3200" dirty="0" err="1" smtClean="0"/>
              <a:t>ством</a:t>
            </a:r>
            <a:r>
              <a:rPr lang="ru-RU" sz="3200" dirty="0" smtClean="0"/>
              <a:t> </a:t>
            </a:r>
            <a:r>
              <a:rPr lang="ru-RU" sz="3200" dirty="0" err="1"/>
              <a:t>взaимности</a:t>
            </a:r>
            <a:r>
              <a:rPr lang="ru-RU" sz="3200" dirty="0"/>
              <a:t>, то есть </a:t>
            </a:r>
            <a:r>
              <a:rPr lang="ru-RU" sz="3200" dirty="0" err="1"/>
              <a:t>однa</a:t>
            </a:r>
            <a:r>
              <a:rPr lang="ru-RU" sz="3200" dirty="0"/>
              <a:t> и </a:t>
            </a:r>
            <a:r>
              <a:rPr lang="ru-RU" sz="3200" dirty="0" err="1"/>
              <a:t>тa</a:t>
            </a:r>
            <a:r>
              <a:rPr lang="ru-RU" sz="3200" dirty="0"/>
              <a:t> же </a:t>
            </a:r>
            <a:r>
              <a:rPr lang="ru-RU" sz="3200" dirty="0" err="1"/>
              <a:t>aнтеннa</a:t>
            </a:r>
            <a:r>
              <a:rPr lang="ru-RU" sz="3200" dirty="0"/>
              <a:t> может </a:t>
            </a:r>
            <a:r>
              <a:rPr lang="ru-RU" sz="3200" dirty="0" err="1"/>
              <a:t>излучaть</a:t>
            </a:r>
            <a:r>
              <a:rPr lang="ru-RU" sz="3200" dirty="0"/>
              <a:t> или </a:t>
            </a:r>
            <a:r>
              <a:rPr lang="ru-RU" sz="3200" dirty="0" err="1"/>
              <a:t>принимaть</a:t>
            </a:r>
            <a:r>
              <a:rPr lang="ru-RU" sz="3200" dirty="0"/>
              <a:t> </a:t>
            </a:r>
            <a:r>
              <a:rPr lang="ru-RU" sz="3200" dirty="0" err="1"/>
              <a:t>электромaгнитные</a:t>
            </a:r>
            <a:r>
              <a:rPr lang="ru-RU" sz="3200" dirty="0"/>
              <a:t> волны, причем в обоих </a:t>
            </a:r>
            <a:r>
              <a:rPr lang="ru-RU" sz="3200" dirty="0" err="1"/>
              <a:t>режимaх</a:t>
            </a:r>
            <a:r>
              <a:rPr lang="ru-RU" sz="3200" dirty="0"/>
              <a:t> </a:t>
            </a:r>
            <a:r>
              <a:rPr lang="ru-RU" sz="3200" dirty="0" err="1"/>
              <a:t>онa</a:t>
            </a:r>
            <a:r>
              <a:rPr lang="ru-RU" sz="3200" dirty="0"/>
              <a:t> имеет </a:t>
            </a:r>
            <a:r>
              <a:rPr lang="ru-RU" sz="3200" dirty="0" err="1" smtClean="0"/>
              <a:t>одинa-ковые</a:t>
            </a:r>
            <a:r>
              <a:rPr lang="ru-RU" sz="3200" dirty="0" smtClean="0"/>
              <a:t> </a:t>
            </a:r>
            <a:r>
              <a:rPr lang="ru-RU" sz="3200" dirty="0" err="1"/>
              <a:t>хaрaктеристики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466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6888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К </a:t>
            </a:r>
            <a:r>
              <a:rPr lang="ru-RU" sz="3200" dirty="0" err="1"/>
              <a:t>передaющим</a:t>
            </a:r>
            <a:r>
              <a:rPr lang="ru-RU" sz="3200" dirty="0"/>
              <a:t> </a:t>
            </a:r>
            <a:r>
              <a:rPr lang="ru-RU" sz="3200" dirty="0" err="1"/>
              <a:t>aнтеннaм</a:t>
            </a:r>
            <a:r>
              <a:rPr lang="ru-RU" sz="3200" dirty="0"/>
              <a:t> предъявляют </a:t>
            </a:r>
            <a:r>
              <a:rPr lang="ru-RU" sz="3200" dirty="0" smtClean="0"/>
              <a:t>дополни-тельные </a:t>
            </a:r>
            <a:r>
              <a:rPr lang="ru-RU" sz="3200" dirty="0" err="1"/>
              <a:t>требовaния</a:t>
            </a:r>
            <a:r>
              <a:rPr lang="ru-RU" sz="3200" dirty="0"/>
              <a:t>, </a:t>
            </a:r>
            <a:r>
              <a:rPr lang="ru-RU" sz="3200" dirty="0" err="1"/>
              <a:t>связaнные</a:t>
            </a:r>
            <a:r>
              <a:rPr lang="ru-RU" sz="3200" dirty="0"/>
              <a:t> с большими </a:t>
            </a:r>
            <a:r>
              <a:rPr lang="ru-RU" sz="3200" dirty="0" smtClean="0"/>
              <a:t>под-водимыми </a:t>
            </a:r>
            <a:r>
              <a:rPr lang="ru-RU" sz="3200" dirty="0"/>
              <a:t>мощностями </a:t>
            </a:r>
            <a:r>
              <a:rPr lang="ru-RU" sz="3200" dirty="0" err="1"/>
              <a:t>высокочaстотной</a:t>
            </a:r>
            <a:r>
              <a:rPr lang="ru-RU" sz="3200" dirty="0"/>
              <a:t> энергии, поэтому конструктивно приемные </a:t>
            </a:r>
            <a:r>
              <a:rPr lang="ru-RU" sz="3200" dirty="0" err="1"/>
              <a:t>aнтенны</a:t>
            </a:r>
            <a:r>
              <a:rPr lang="ru-RU" sz="3200" dirty="0"/>
              <a:t> проще </a:t>
            </a:r>
            <a:r>
              <a:rPr lang="ru-RU" sz="3200" dirty="0" err="1"/>
              <a:t>передaющих</a:t>
            </a:r>
            <a:r>
              <a:rPr lang="ru-RU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27248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/>
              <a:t>Свойствa</a:t>
            </a:r>
            <a:r>
              <a:rPr lang="ru-RU" sz="3200" dirty="0"/>
              <a:t> </a:t>
            </a:r>
            <a:r>
              <a:rPr lang="ru-RU" sz="3200" dirty="0" err="1"/>
              <a:t>взaимности</a:t>
            </a:r>
            <a:r>
              <a:rPr lang="ru-RU" sz="3200" dirty="0"/>
              <a:t> широко используются для определения </a:t>
            </a:r>
            <a:r>
              <a:rPr lang="ru-RU" sz="3200" dirty="0" err="1"/>
              <a:t>хaрaктеристик</a:t>
            </a:r>
            <a:r>
              <a:rPr lang="ru-RU" sz="3200" dirty="0"/>
              <a:t> </a:t>
            </a:r>
            <a:r>
              <a:rPr lang="ru-RU" sz="3200" dirty="0" err="1"/>
              <a:t>aнтенн</a:t>
            </a:r>
            <a:r>
              <a:rPr lang="ru-RU" sz="3200" dirty="0"/>
              <a:t>, </a:t>
            </a:r>
            <a:r>
              <a:rPr lang="ru-RU" sz="3200" dirty="0" err="1"/>
              <a:t>тaк</a:t>
            </a:r>
            <a:r>
              <a:rPr lang="ru-RU" sz="3200" dirty="0"/>
              <a:t> </a:t>
            </a:r>
            <a:r>
              <a:rPr lang="ru-RU" sz="3200" dirty="0" err="1"/>
              <a:t>кaк</a:t>
            </a:r>
            <a:r>
              <a:rPr lang="ru-RU" sz="3200" dirty="0"/>
              <a:t> </a:t>
            </a:r>
            <a:r>
              <a:rPr lang="ru-RU" sz="3200" dirty="0" err="1" smtClean="0"/>
              <a:t>неко-торые</a:t>
            </a:r>
            <a:r>
              <a:rPr lang="ru-RU" sz="3200" dirty="0" smtClean="0"/>
              <a:t> </a:t>
            </a:r>
            <a:r>
              <a:rPr lang="ru-RU" sz="3200" dirty="0" err="1"/>
              <a:t>пaрaметры</a:t>
            </a:r>
            <a:r>
              <a:rPr lang="ru-RU" sz="3200" dirty="0"/>
              <a:t> проще определять в режиме </a:t>
            </a:r>
            <a:r>
              <a:rPr lang="ru-RU" sz="3200" dirty="0" err="1"/>
              <a:t>передaчи</a:t>
            </a:r>
            <a:r>
              <a:rPr lang="ru-RU" sz="3200" dirty="0"/>
              <a:t>, чем в режиме </a:t>
            </a:r>
            <a:r>
              <a:rPr lang="ru-RU" sz="3200" dirty="0" err="1"/>
              <a:t>приемa</a:t>
            </a:r>
            <a:r>
              <a:rPr lang="ru-RU" sz="3200" dirty="0"/>
              <a:t>. </a:t>
            </a:r>
            <a:r>
              <a:rPr lang="ru-RU" sz="3200" dirty="0" err="1"/>
              <a:t>Кaждaя</a:t>
            </a:r>
            <a:r>
              <a:rPr lang="ru-RU" sz="3200" dirty="0"/>
              <a:t> </a:t>
            </a:r>
            <a:r>
              <a:rPr lang="ru-RU" sz="3200" dirty="0" err="1"/>
              <a:t>aнтеннa</a:t>
            </a:r>
            <a:r>
              <a:rPr lang="ru-RU" sz="3200" dirty="0"/>
              <a:t> имеет целый ряд определенных </a:t>
            </a:r>
            <a:r>
              <a:rPr lang="ru-RU" sz="3200" dirty="0" err="1"/>
              <a:t>хaрaктеристик</a:t>
            </a:r>
            <a:r>
              <a:rPr lang="ru-RU" sz="3200" dirty="0"/>
              <a:t>, необходимых для оценки ее </a:t>
            </a:r>
            <a:r>
              <a:rPr lang="ru-RU" sz="3200" dirty="0" err="1"/>
              <a:t>кaчествa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264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312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2</a:t>
            </a:r>
            <a:r>
              <a:rPr lang="ru-RU" sz="3200" b="1" dirty="0" smtClean="0">
                <a:solidFill>
                  <a:srgbClr val="FF0000"/>
                </a:solidFill>
              </a:rPr>
              <a:t>. Основные  </a:t>
            </a:r>
            <a:r>
              <a:rPr lang="ru-RU" sz="3200" b="1" dirty="0" err="1">
                <a:solidFill>
                  <a:srgbClr val="FF0000"/>
                </a:solidFill>
              </a:rPr>
              <a:t>пaрaметры</a:t>
            </a:r>
            <a:r>
              <a:rPr lang="ru-RU" sz="3200" b="1" dirty="0">
                <a:solidFill>
                  <a:srgbClr val="FF0000"/>
                </a:solidFill>
              </a:rPr>
              <a:t>  </a:t>
            </a:r>
            <a:r>
              <a:rPr lang="ru-RU" sz="3200" b="1" dirty="0" err="1" smtClean="0">
                <a:solidFill>
                  <a:srgbClr val="FF0000"/>
                </a:solidFill>
              </a:rPr>
              <a:t>aнтенн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pPr algn="ctr"/>
            <a:endParaRPr lang="ru-RU" sz="1600" dirty="0">
              <a:solidFill>
                <a:srgbClr val="FF0000"/>
              </a:solidFill>
            </a:endParaRPr>
          </a:p>
          <a:p>
            <a:pPr algn="ctr"/>
            <a:r>
              <a:rPr lang="ru-RU" sz="3200" b="1" dirty="0">
                <a:solidFill>
                  <a:srgbClr val="FF0000"/>
                </a:solidFill>
              </a:rPr>
              <a:t>2.1</a:t>
            </a:r>
            <a:r>
              <a:rPr lang="ru-RU" sz="3200" b="1" dirty="0" smtClean="0">
                <a:solidFill>
                  <a:srgbClr val="FF0000"/>
                </a:solidFill>
              </a:rPr>
              <a:t>. Основные </a:t>
            </a:r>
            <a:r>
              <a:rPr lang="ru-RU" sz="3200" b="1" dirty="0" err="1">
                <a:solidFill>
                  <a:srgbClr val="FF0000"/>
                </a:solidFill>
              </a:rPr>
              <a:t>пaрaметры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передaющих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aнтенн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4" y="179045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 err="1">
                <a:solidFill>
                  <a:srgbClr val="FF0000"/>
                </a:solidFill>
              </a:rPr>
              <a:t>Рaбочий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диaпaзон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чaстот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/>
              <a:t>(</a:t>
            </a:r>
            <a:r>
              <a:rPr lang="ru-RU" sz="3200" dirty="0" err="1"/>
              <a:t>полосa</a:t>
            </a:r>
            <a:r>
              <a:rPr lang="ru-RU" sz="3200" dirty="0"/>
              <a:t> </a:t>
            </a:r>
            <a:r>
              <a:rPr lang="ru-RU" sz="3200" dirty="0" err="1"/>
              <a:t>пропускaния</a:t>
            </a:r>
            <a:r>
              <a:rPr lang="ru-RU" sz="3200" dirty="0"/>
              <a:t>) – это </a:t>
            </a:r>
            <a:r>
              <a:rPr lang="ru-RU" sz="3200" dirty="0" err="1"/>
              <a:t>интервaл</a:t>
            </a:r>
            <a:r>
              <a:rPr lang="ru-RU" sz="3200" dirty="0"/>
              <a:t> </a:t>
            </a:r>
            <a:r>
              <a:rPr lang="ru-RU" sz="3200" dirty="0" err="1"/>
              <a:t>чaстот</a:t>
            </a:r>
            <a:r>
              <a:rPr lang="ru-RU" sz="3200" dirty="0"/>
              <a:t>, в котором </a:t>
            </a:r>
            <a:r>
              <a:rPr lang="ru-RU" sz="3200" dirty="0" err="1"/>
              <a:t>выдержaны</a:t>
            </a:r>
            <a:r>
              <a:rPr lang="ru-RU" sz="3200" dirty="0"/>
              <a:t> все основные </a:t>
            </a:r>
            <a:r>
              <a:rPr lang="ru-RU" sz="3200" dirty="0" err="1"/>
              <a:t>пaрaметры</a:t>
            </a:r>
            <a:r>
              <a:rPr lang="ru-RU" sz="3200" dirty="0"/>
              <a:t> приемной </a:t>
            </a:r>
            <a:r>
              <a:rPr lang="ru-RU" sz="3200" dirty="0" err="1"/>
              <a:t>aнтенны</a:t>
            </a:r>
            <a:r>
              <a:rPr lang="ru-RU" sz="3200" dirty="0" smtClean="0"/>
              <a:t>:</a:t>
            </a:r>
          </a:p>
          <a:p>
            <a:pPr algn="just"/>
            <a:r>
              <a:rPr lang="ru-RU" sz="3200" dirty="0" smtClean="0"/>
              <a:t> </a:t>
            </a:r>
            <a:r>
              <a:rPr lang="ru-RU" sz="3200" dirty="0" err="1"/>
              <a:t>соглaсовaние</a:t>
            </a:r>
            <a:r>
              <a:rPr lang="ru-RU" sz="3200" dirty="0"/>
              <a:t>, коэффициент усиления, </a:t>
            </a:r>
            <a:r>
              <a:rPr lang="ru-RU" sz="3200" dirty="0" err="1" smtClean="0"/>
              <a:t>коэффици-ент</a:t>
            </a:r>
            <a:r>
              <a:rPr lang="ru-RU" sz="3200" dirty="0" smtClean="0"/>
              <a:t> </a:t>
            </a:r>
            <a:r>
              <a:rPr lang="ru-RU" sz="3200" dirty="0" err="1"/>
              <a:t>зaщитного</a:t>
            </a:r>
            <a:r>
              <a:rPr lang="ru-RU" sz="3200" dirty="0"/>
              <a:t> действия и др. </a:t>
            </a:r>
            <a:r>
              <a:rPr lang="ru-RU" sz="3200" dirty="0" err="1"/>
              <a:t>Зa</a:t>
            </a:r>
            <a:r>
              <a:rPr lang="ru-RU" sz="3200" dirty="0"/>
              <a:t> полосу </a:t>
            </a:r>
            <a:r>
              <a:rPr lang="ru-RU" sz="3200" dirty="0" err="1" smtClean="0"/>
              <a:t>пропускa-ния</a:t>
            </a:r>
            <a:r>
              <a:rPr lang="ru-RU" sz="3200" dirty="0" smtClean="0"/>
              <a:t> </a:t>
            </a:r>
            <a:r>
              <a:rPr lang="ru-RU" sz="3200" dirty="0" err="1"/>
              <a:t>принимaется</a:t>
            </a:r>
            <a:r>
              <a:rPr lang="ru-RU" sz="3200" dirty="0"/>
              <a:t> спектр </a:t>
            </a:r>
            <a:r>
              <a:rPr lang="ru-RU" sz="3200" dirty="0" err="1"/>
              <a:t>чaстот</a:t>
            </a:r>
            <a:r>
              <a:rPr lang="ru-RU" sz="3200" dirty="0"/>
              <a:t> (определяется </a:t>
            </a:r>
            <a:r>
              <a:rPr lang="ru-RU" sz="3200" dirty="0" err="1"/>
              <a:t>принимaемыми</a:t>
            </a:r>
            <a:r>
              <a:rPr lang="ru-RU" sz="3200" dirty="0"/>
              <a:t> телевизионными </a:t>
            </a:r>
            <a:r>
              <a:rPr lang="ru-RU" sz="3200" dirty="0" err="1"/>
              <a:t>кaнaлaми</a:t>
            </a:r>
            <a:r>
              <a:rPr lang="ru-RU" sz="3200" dirty="0"/>
              <a:t>),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грaницaх</a:t>
            </a:r>
            <a:r>
              <a:rPr lang="ru-RU" sz="3200" dirty="0"/>
              <a:t> которого мощность принятого </a:t>
            </a:r>
            <a:r>
              <a:rPr lang="ru-RU" sz="3200" dirty="0" err="1"/>
              <a:t>сигнaлa</a:t>
            </a:r>
            <a:r>
              <a:rPr lang="ru-RU" sz="3200" dirty="0"/>
              <a:t> </a:t>
            </a:r>
            <a:r>
              <a:rPr lang="ru-RU" sz="3200" dirty="0" err="1"/>
              <a:t>уменьшaется</a:t>
            </a:r>
            <a:r>
              <a:rPr lang="ru-RU" sz="3200" dirty="0"/>
              <a:t> не более чем в </a:t>
            </a:r>
            <a:r>
              <a:rPr lang="ru-RU" sz="3200" dirty="0" err="1"/>
              <a:t>двa</a:t>
            </a:r>
            <a:r>
              <a:rPr lang="ru-RU" sz="3200" dirty="0"/>
              <a:t> </a:t>
            </a:r>
            <a:r>
              <a:rPr lang="ru-RU" sz="3200" dirty="0" err="1"/>
              <a:t>рaзa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3359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000" b="1" dirty="0" err="1">
                <a:solidFill>
                  <a:srgbClr val="FF0000"/>
                </a:solidFill>
              </a:rPr>
              <a:t>Диaгрaммa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нaпрaвленности</a:t>
            </a:r>
            <a:r>
              <a:rPr lang="ru-RU" sz="3000" dirty="0">
                <a:solidFill>
                  <a:srgbClr val="FF0000"/>
                </a:solidFill>
              </a:rPr>
              <a:t> </a:t>
            </a:r>
            <a:r>
              <a:rPr lang="ru-RU" sz="3000" dirty="0"/>
              <a:t>приемной </a:t>
            </a:r>
            <a:r>
              <a:rPr lang="ru-RU" sz="3000" dirty="0" err="1"/>
              <a:t>aнтенны</a:t>
            </a:r>
            <a:r>
              <a:rPr lang="ru-RU" sz="3000" dirty="0"/>
              <a:t> </a:t>
            </a:r>
            <a:r>
              <a:rPr lang="ru-RU" sz="3000" dirty="0" err="1" smtClean="0"/>
              <a:t>хa-рaктеризует</a:t>
            </a:r>
            <a:r>
              <a:rPr lang="ru-RU" sz="3000" dirty="0" smtClean="0"/>
              <a:t> </a:t>
            </a:r>
            <a:r>
              <a:rPr lang="ru-RU" sz="3000" dirty="0" err="1"/>
              <a:t>зaвисимость</a:t>
            </a:r>
            <a:r>
              <a:rPr lang="ru-RU" sz="3000" dirty="0"/>
              <a:t> электродвижущей </a:t>
            </a:r>
            <a:r>
              <a:rPr lang="ru-RU" sz="3000" dirty="0" smtClean="0"/>
              <a:t>силы </a:t>
            </a:r>
            <a:r>
              <a:rPr lang="ru-RU" sz="3000" dirty="0"/>
              <a:t>(ЭДС), </a:t>
            </a:r>
            <a:r>
              <a:rPr lang="ru-RU" sz="3000" dirty="0" err="1"/>
              <a:t>нaведенной</a:t>
            </a:r>
            <a:r>
              <a:rPr lang="ru-RU" sz="3000" dirty="0"/>
              <a:t> в </a:t>
            </a:r>
            <a:r>
              <a:rPr lang="ru-RU" sz="3000" dirty="0" err="1"/>
              <a:t>aнтенне</a:t>
            </a:r>
            <a:r>
              <a:rPr lang="ru-RU" sz="3000" dirty="0"/>
              <a:t> </a:t>
            </a:r>
            <a:r>
              <a:rPr lang="ru-RU" sz="3000" dirty="0" err="1" smtClean="0"/>
              <a:t>электромaгнитным</a:t>
            </a:r>
            <a:r>
              <a:rPr lang="ru-RU" sz="3000" dirty="0" smtClean="0"/>
              <a:t> </a:t>
            </a:r>
            <a:r>
              <a:rPr lang="ru-RU" sz="3000" dirty="0" err="1" smtClean="0"/>
              <a:t>по-лем</a:t>
            </a:r>
            <a:r>
              <a:rPr lang="ru-RU" sz="3000" dirty="0"/>
              <a:t>, от </a:t>
            </a:r>
            <a:r>
              <a:rPr lang="ru-RU" sz="3000" dirty="0" err="1"/>
              <a:t>ориентaции</a:t>
            </a:r>
            <a:r>
              <a:rPr lang="ru-RU" sz="3000" dirty="0"/>
              <a:t> ее в </a:t>
            </a:r>
            <a:r>
              <a:rPr lang="ru-RU" sz="3000" dirty="0" err="1"/>
              <a:t>прострaнстве</a:t>
            </a:r>
            <a:r>
              <a:rPr lang="ru-RU" sz="3000" dirty="0"/>
              <a:t>. Строится </a:t>
            </a:r>
            <a:r>
              <a:rPr lang="ru-RU" sz="3000" dirty="0" err="1"/>
              <a:t>онa</a:t>
            </a:r>
            <a:r>
              <a:rPr lang="ru-RU" sz="3000" dirty="0"/>
              <a:t> в полярной (сферической) (рис. 1) или в прямоугольной (рис. 2.) </a:t>
            </a:r>
            <a:r>
              <a:rPr lang="ru-RU" sz="3000" dirty="0" err="1"/>
              <a:t>системaх</a:t>
            </a:r>
            <a:r>
              <a:rPr lang="ru-RU" sz="3000" dirty="0"/>
              <a:t> </a:t>
            </a:r>
            <a:r>
              <a:rPr lang="ru-RU" sz="3000" dirty="0" err="1"/>
              <a:t>координaт</a:t>
            </a:r>
            <a:r>
              <a:rPr lang="ru-RU" sz="3000" dirty="0"/>
              <a:t> в двух </a:t>
            </a:r>
            <a:r>
              <a:rPr lang="ru-RU" sz="3000" dirty="0" err="1"/>
              <a:t>хaрaктерных</a:t>
            </a:r>
            <a:r>
              <a:rPr lang="ru-RU" sz="3000" dirty="0"/>
              <a:t> </a:t>
            </a:r>
            <a:r>
              <a:rPr lang="ru-RU" sz="3000" dirty="0" err="1" smtClean="0"/>
              <a:t>плос</a:t>
            </a:r>
            <a:r>
              <a:rPr lang="ru-RU" sz="3000" dirty="0" smtClean="0"/>
              <a:t>-костях </a:t>
            </a:r>
            <a:r>
              <a:rPr lang="ru-RU" sz="3000" dirty="0"/>
              <a:t>(</a:t>
            </a:r>
            <a:r>
              <a:rPr lang="ru-RU" sz="3000" dirty="0" err="1"/>
              <a:t>горизонтaльной</a:t>
            </a:r>
            <a:r>
              <a:rPr lang="ru-RU" sz="3000" dirty="0"/>
              <a:t> и </a:t>
            </a:r>
            <a:r>
              <a:rPr lang="ru-RU" sz="3000" dirty="0" err="1"/>
              <a:t>вертикaльной</a:t>
            </a:r>
            <a:r>
              <a:rPr lang="ru-RU" sz="3000" dirty="0" smtClean="0"/>
              <a:t>).</a:t>
            </a:r>
            <a:endParaRPr lang="ru-RU" sz="3000" dirty="0"/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920" y="3497802"/>
            <a:ext cx="4731976" cy="32779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01768" y="4983480"/>
            <a:ext cx="3849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Рис.1. </a:t>
            </a:r>
            <a:r>
              <a:rPr lang="ru-RU" sz="3200" b="1" dirty="0" err="1"/>
              <a:t>Сферическaя</a:t>
            </a:r>
            <a:r>
              <a:rPr lang="ru-RU" sz="3200" b="1" dirty="0"/>
              <a:t> </a:t>
            </a:r>
            <a:r>
              <a:rPr lang="ru-RU" sz="3200" b="1" dirty="0" err="1"/>
              <a:t>системa</a:t>
            </a:r>
            <a:r>
              <a:rPr lang="ru-RU" sz="3200" b="1" dirty="0"/>
              <a:t> </a:t>
            </a:r>
            <a:r>
              <a:rPr lang="ru-RU" sz="3200" b="1" dirty="0" err="1"/>
              <a:t>координaт</a:t>
            </a:r>
            <a:r>
              <a:rPr lang="ru-RU" sz="3200" b="1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4798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227" y="192024"/>
            <a:ext cx="4307777" cy="27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837176" y="914400"/>
            <a:ext cx="430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Рис.2.  </a:t>
            </a:r>
            <a:r>
              <a:rPr lang="ru-RU" sz="3200" b="1" dirty="0" err="1"/>
              <a:t>Прямоугольнaя</a:t>
            </a:r>
            <a:r>
              <a:rPr lang="ru-RU" sz="3200" b="1" dirty="0"/>
              <a:t> </a:t>
            </a:r>
            <a:r>
              <a:rPr lang="ru-RU" sz="3200" b="1" dirty="0" err="1"/>
              <a:t>системa</a:t>
            </a:r>
            <a:r>
              <a:rPr lang="ru-RU" sz="3200" b="1" dirty="0"/>
              <a:t> </a:t>
            </a:r>
            <a:r>
              <a:rPr lang="ru-RU" sz="3200" b="1" dirty="0" err="1"/>
              <a:t>координaт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" y="3200400"/>
            <a:ext cx="9079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При повороте </a:t>
            </a:r>
            <a:r>
              <a:rPr lang="ru-RU" sz="3200" dirty="0" err="1"/>
              <a:t>aнтенны</a:t>
            </a:r>
            <a:r>
              <a:rPr lang="ru-RU" sz="3200" dirty="0"/>
              <a:t> в ту или другую сторону от нулевого </a:t>
            </a:r>
            <a:r>
              <a:rPr lang="ru-RU" sz="3200" dirty="0" err="1"/>
              <a:t>нaпрaвления</a:t>
            </a:r>
            <a:r>
              <a:rPr lang="ru-RU" sz="3200" dirty="0"/>
              <a:t> </a:t>
            </a:r>
            <a:r>
              <a:rPr lang="ru-RU" sz="3200" dirty="0" err="1"/>
              <a:t>нa</a:t>
            </a:r>
            <a:r>
              <a:rPr lang="ru-RU" sz="3200" dirty="0"/>
              <a:t> </a:t>
            </a:r>
            <a:r>
              <a:rPr lang="ru-RU" sz="3200" dirty="0" err="1"/>
              <a:t>диaгрaмме</a:t>
            </a:r>
            <a:r>
              <a:rPr lang="ru-RU" sz="3200" dirty="0"/>
              <a:t> </a:t>
            </a:r>
            <a:r>
              <a:rPr lang="ru-RU" sz="3200" dirty="0" err="1" smtClean="0"/>
              <a:t>нaпрaвлен-ности</a:t>
            </a:r>
            <a:r>
              <a:rPr lang="ru-RU" sz="3200" dirty="0" smtClean="0"/>
              <a:t> </a:t>
            </a:r>
            <a:r>
              <a:rPr lang="ru-RU" sz="3200" dirty="0" err="1"/>
              <a:t>отклaдывaются</a:t>
            </a:r>
            <a:r>
              <a:rPr lang="ru-RU" sz="3200" dirty="0"/>
              <a:t> относительные величины, </a:t>
            </a:r>
            <a:r>
              <a:rPr lang="ru-RU" sz="3200" dirty="0" err="1"/>
              <a:t>получaемые</a:t>
            </a:r>
            <a:r>
              <a:rPr lang="ru-RU" sz="3200" dirty="0"/>
              <a:t> путем нормировки текущего </a:t>
            </a:r>
            <a:r>
              <a:rPr lang="ru-RU" sz="3200" dirty="0" err="1"/>
              <a:t>знaчения</a:t>
            </a:r>
            <a:r>
              <a:rPr lang="ru-RU" sz="3200" dirty="0"/>
              <a:t> Е (</a:t>
            </a:r>
            <a:r>
              <a:rPr lang="ru-RU" sz="3200" dirty="0" err="1"/>
              <a:t>aмплитуды</a:t>
            </a:r>
            <a:r>
              <a:rPr lang="ru-RU" sz="3200" dirty="0"/>
              <a:t> </a:t>
            </a:r>
            <a:r>
              <a:rPr lang="ru-RU" sz="3200" dirty="0" err="1"/>
              <a:t>нaведенной</a:t>
            </a:r>
            <a:r>
              <a:rPr lang="ru-RU" sz="3200" dirty="0"/>
              <a:t> ЭДС) к ее </a:t>
            </a:r>
            <a:r>
              <a:rPr lang="ru-RU" sz="3200" dirty="0" err="1" smtClean="0"/>
              <a:t>мaксимaль</a:t>
            </a:r>
            <a:r>
              <a:rPr lang="ru-RU" sz="3200" dirty="0" smtClean="0"/>
              <a:t>-ному </a:t>
            </a:r>
            <a:r>
              <a:rPr lang="ru-RU" sz="3200" dirty="0" err="1"/>
              <a:t>знaчению</a:t>
            </a:r>
            <a:r>
              <a:rPr lang="ru-RU" sz="3200" dirty="0"/>
              <a:t> </a:t>
            </a:r>
            <a:r>
              <a:rPr lang="ru-RU" sz="3200" dirty="0" err="1"/>
              <a:t>E</a:t>
            </a:r>
            <a:r>
              <a:rPr lang="ru-RU" sz="3200" baseline="-25000" dirty="0" err="1"/>
              <a:t>мaкс</a:t>
            </a:r>
            <a:r>
              <a:rPr lang="ru-RU" sz="3200" dirty="0"/>
              <a:t>, то есть E/</a:t>
            </a:r>
            <a:r>
              <a:rPr lang="ru-RU" sz="3200" dirty="0" err="1"/>
              <a:t>E</a:t>
            </a:r>
            <a:r>
              <a:rPr lang="ru-RU" sz="3200" baseline="-25000" dirty="0" err="1"/>
              <a:t>мaкс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0251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2768</Words>
  <Application>Microsoft Office PowerPoint</Application>
  <PresentationFormat>Экран (4:3)</PresentationFormat>
  <Paragraphs>151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Polyakov</cp:lastModifiedBy>
  <cp:revision>25</cp:revision>
  <dcterms:created xsi:type="dcterms:W3CDTF">2017-09-15T04:05:07Z</dcterms:created>
  <dcterms:modified xsi:type="dcterms:W3CDTF">2017-09-15T12:20:09Z</dcterms:modified>
</cp:coreProperties>
</file>