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82" r:id="rId36"/>
    <p:sldId id="292" r:id="rId37"/>
    <p:sldId id="283" r:id="rId38"/>
    <p:sldId id="294" r:id="rId39"/>
    <p:sldId id="28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6338-AE7B-4BB3-8D58-B4F45B28F86D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7851-6824-4F16-87C4-F95297CC700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Лекция 3</a:t>
            </a:r>
            <a:endParaRPr lang="ru-RU" sz="3200" dirty="0">
              <a:solidFill>
                <a:srgbClr val="FF0000"/>
              </a:solidFill>
            </a:endParaRP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СИММЕТРИЧНЫЙ  </a:t>
            </a:r>
            <a:r>
              <a:rPr lang="ru-RU" sz="3200" b="1" dirty="0" smtClean="0">
                <a:solidFill>
                  <a:srgbClr val="FF0000"/>
                </a:solidFill>
              </a:rPr>
              <a:t>ВИБРАТОР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Рассмотрим более подробно симметричный вибратор, который является основной частью многих антенн, работающих на коротких и ультракоротких волнах. Он представляет собой четвертьволновую разомкнутую линию, провода которой развернуты в одну прямую (рис.1 а). Большинство свойств двухпроводной линии, рассмотренных ранее, сохраняется и у вибратора.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ИММЕТРИЧНЫЙ ПОЛУВОЛНОВОЙ ВИБРАТОР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99392"/>
            <a:ext cx="6336704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23528" y="2996952"/>
            <a:ext cx="8532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Рис.2 - Распределение тока и напряжения в вибраторе в различные моменты времени</a:t>
            </a:r>
            <a:r>
              <a:rPr lang="ru-RU" sz="32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6104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Через четверть периода от начала колебания ток достигает наибольшей величины, а напряжение равно нулю (рис.2 в).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Затем ток уменьшается, и снова появляется напряжение, но уже противоположного знака, так как половинки провода перезаряжаются (рис.2 г).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Когда пройдет полпериода от начала колебания, ток уменьшится до нуля, а напряжение возрастет до-максимума (рис.2 </a:t>
            </a:r>
            <a:r>
              <a:rPr lang="ru-RU" sz="3200" dirty="0" err="1"/>
              <a:t>д</a:t>
            </a:r>
            <a:r>
              <a:rPr lang="ru-RU" sz="32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После этого процесс повторяется в обратном направлении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0892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рис.3а показаны электрическое и магнитное поля вокруг вибратора. Распространившиеся от вибратора электромагнитные волны всегда имеют определенную поляризацию, т. е. электрические и магнитные силовые линии у них располагаются в определенных плоскостях.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ИММЕТРИЧНЫЙ ПОЛУВОЛНОВОЙ ВИБРАТОР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632848" cy="53012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27584" y="537321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Рис.3 - Электромагнитное поле около вибратора и на значительном удалении от него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волны распространяются свободно, без преломлений и отражений, то на значительном удалении по направлению, перпендикулярному к вибратору, электрические силовые линии располагаются параллельно вибратору, а магнитные силовые линии — перпендикулярно к нему  (рис.3 б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57301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Принято поляризацию радиоволн определять по направлению электрического поля. Когда вибратор расположен вертикально (рис.3 а), волна поляризована вертикально, так как электрические силовые линии расположены в вертикальной плоскости.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же вибратор расположен горизонтально, то излучаемые им волны имеют горизонтальную поляризацию.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993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Следует обратить внимание на то, что </a:t>
            </a:r>
            <a:r>
              <a:rPr lang="ru-RU" sz="3200" dirty="0" err="1" smtClean="0"/>
              <a:t>электромаг-нитные</a:t>
            </a:r>
            <a:r>
              <a:rPr lang="ru-RU" sz="3200" dirty="0" smtClean="0"/>
              <a:t> </a:t>
            </a:r>
            <a:r>
              <a:rPr lang="ru-RU" sz="3200" dirty="0"/>
              <a:t>поля вблизи вибратора и вдали от него имеют различный характер.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9695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значительном расстоянии от вибратора поле представляет собой бегущую волну, удаляющуюся от вибратора. Здесь, как и во всякой бегущей волне, колебания электрического и магнитного полей совпадают по фазе и энергия распределена поровну между этими полями.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Такое электромагнитное поле принято называть полем излучения.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Конечно, это поле существует и вблизи вибратора, поскольку он излучает и в нем имеются бегущие волны тока и напряжения, переносящие вдоль вибратора к отдельным его элементам энергию, расходующуюся на излучение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Однако в вибраторе имеются также стоячие волны, амплитуда которых гораздо больше, чем </a:t>
            </a:r>
            <a:r>
              <a:rPr lang="ru-RU" sz="3200" dirty="0" err="1" smtClean="0"/>
              <a:t>амплиту-да</a:t>
            </a:r>
            <a:r>
              <a:rPr lang="ru-RU" sz="3200" dirty="0" smtClean="0"/>
              <a:t> </a:t>
            </a:r>
            <a:r>
              <a:rPr lang="ru-RU" sz="3200" dirty="0"/>
              <a:t>бегущих волн. Энергия стоячих волн является чисто реактивной. Поле этих волн не удаляется от вибратора, а в нем совершается лишь колебание энергии, переходящей из электрического поля в магнитное и обратно.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Таким образом, непосредственно около вибратора существует сравнительно сильное электромагнитное поле стоячих волн, в котором электрическое и магнитное поля совершают колебания со сдвигом фаз 90°.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2088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Это поле, значительно более сильное, нежели поле излучения, называют полем индукции. Его </a:t>
            </a:r>
            <a:r>
              <a:rPr lang="ru-RU" sz="3200" dirty="0" err="1" smtClean="0"/>
              <a:t>напря-женность</a:t>
            </a:r>
            <a:r>
              <a:rPr lang="ru-RU" sz="3200" dirty="0" smtClean="0"/>
              <a:t> </a:t>
            </a:r>
            <a:r>
              <a:rPr lang="ru-RU" sz="3200" dirty="0"/>
              <a:t>очень быстро убывает при удалении от вибратора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3711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Пространство вблизи вибратора на расстояниях, меньших длины волны от него, в котором </a:t>
            </a:r>
            <a:r>
              <a:rPr lang="ru-RU" sz="3200" dirty="0" err="1" smtClean="0"/>
              <a:t>сущес-твует</a:t>
            </a:r>
            <a:r>
              <a:rPr lang="ru-RU" sz="3200" dirty="0" smtClean="0"/>
              <a:t> </a:t>
            </a:r>
            <a:r>
              <a:rPr lang="ru-RU" sz="3200" dirty="0"/>
              <a:t>поле индукции, называют зоной индукции или ближней зоной.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 пространство на расстояниях, значительно </a:t>
            </a:r>
            <a:r>
              <a:rPr lang="ru-RU" sz="3200" dirty="0" err="1" smtClean="0"/>
              <a:t>боль-ших</a:t>
            </a:r>
            <a:r>
              <a:rPr lang="ru-RU" sz="3200" dirty="0" smtClean="0"/>
              <a:t> </a:t>
            </a:r>
            <a:r>
              <a:rPr lang="ru-RU" sz="3200" dirty="0"/>
              <a:t>длины волны, в котором практически </a:t>
            </a:r>
            <a:r>
              <a:rPr lang="ru-RU" sz="3200" dirty="0" err="1" smtClean="0"/>
              <a:t>наблю-дается</a:t>
            </a:r>
            <a:r>
              <a:rPr lang="ru-RU" sz="3200" dirty="0" smtClean="0"/>
              <a:t> </a:t>
            </a:r>
            <a:r>
              <a:rPr lang="ru-RU" sz="3200" dirty="0"/>
              <a:t>только поле излучения, называют дальней или волновой зоной (или зоной излучения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Разумеется, что резкой границы между ближней и дальней зонами нет. Одна постепенно переходит в другую, и между ними существует промежуточная зона, в которой поле индукции и поле излучения имеют напряженности одного порядка.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  </a:t>
            </a:r>
            <a:r>
              <a:rPr lang="ru-RU" sz="3200" b="1" dirty="0">
                <a:solidFill>
                  <a:srgbClr val="FF0000"/>
                </a:solidFill>
              </a:rPr>
              <a:t>Полуволновой вибратор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06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рис. </a:t>
            </a:r>
            <a:r>
              <a:rPr lang="ru-RU" sz="3200" dirty="0" smtClean="0"/>
              <a:t>4 </a:t>
            </a:r>
            <a:r>
              <a:rPr lang="ru-RU" sz="3200" dirty="0"/>
              <a:t>изображена диаграмма направленности полуволнового линейного разрезного вибратора, приведенного на рис. </a:t>
            </a:r>
            <a:r>
              <a:rPr lang="ru-RU" sz="3200" dirty="0" smtClean="0"/>
              <a:t>5.</a:t>
            </a:r>
            <a:endParaRPr lang="ru-RU" sz="3200" dirty="0"/>
          </a:p>
        </p:txBody>
      </p:sp>
      <p:pic>
        <p:nvPicPr>
          <p:cNvPr id="4" name="Рисунок 3" descr="Диаграмма направленности полуволнового линейного разрезного вибратора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056784" cy="32681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508518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 </a:t>
            </a:r>
            <a:r>
              <a:rPr lang="ru-RU" sz="2800" dirty="0" smtClean="0"/>
              <a:t>4. Диаграмма </a:t>
            </a:r>
            <a:r>
              <a:rPr lang="ru-RU" sz="2800" dirty="0"/>
              <a:t>направленности полуволнового линейного разрезного вибратора:</a:t>
            </a:r>
            <a:br>
              <a:rPr lang="ru-RU" sz="2800" dirty="0"/>
            </a:br>
            <a:r>
              <a:rPr lang="ru-RU" sz="2800" i="1" dirty="0"/>
              <a:t>а</a:t>
            </a:r>
            <a:r>
              <a:rPr lang="ru-RU" sz="2800" dirty="0"/>
              <a:t>)-в горизонтальной плоскости; </a:t>
            </a:r>
            <a:r>
              <a:rPr lang="ru-RU" sz="2800" i="1" dirty="0"/>
              <a:t>б</a:t>
            </a:r>
            <a:r>
              <a:rPr lang="ru-RU" sz="2800" dirty="0"/>
              <a:t>)-в вертикальной плоскости.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олуволновые линейные вибраторы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5328592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3528" y="263691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 </a:t>
            </a:r>
            <a:r>
              <a:rPr lang="ru-RU" sz="2800" dirty="0" smtClean="0"/>
              <a:t>5. Полуволновые </a:t>
            </a:r>
            <a:r>
              <a:rPr lang="ru-RU" sz="2800" dirty="0"/>
              <a:t>линейные вибраторы:</a:t>
            </a:r>
            <a:br>
              <a:rPr lang="ru-RU" sz="2800" dirty="0"/>
            </a:br>
            <a:r>
              <a:rPr lang="ru-RU" sz="2800" i="1" dirty="0"/>
              <a:t>а</a:t>
            </a:r>
            <a:r>
              <a:rPr lang="ru-RU" sz="2800" dirty="0"/>
              <a:t>)-разрезной; </a:t>
            </a:r>
            <a:r>
              <a:rPr lang="ru-RU" sz="2800" i="1" dirty="0"/>
              <a:t>б</a:t>
            </a:r>
            <a:r>
              <a:rPr lang="ru-RU" sz="2800" dirty="0"/>
              <a:t>)-неразрезной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900" dirty="0"/>
              <a:t>Для построения диаграммы направленности в полярной системе координат (рис. 1, </a:t>
            </a:r>
            <a:r>
              <a:rPr lang="ru-RU" sz="2900" i="1" dirty="0"/>
              <a:t>а)</a:t>
            </a:r>
            <a:r>
              <a:rPr lang="ru-RU" sz="2900" dirty="0"/>
              <a:t> берется точка 0, которая принимается за ось вибратора, из нее радиусом </a:t>
            </a:r>
            <a:r>
              <a:rPr lang="ru-RU" sz="2900" dirty="0" err="1" smtClean="0"/>
              <a:t>произ-вольной</a:t>
            </a:r>
            <a:r>
              <a:rPr lang="ru-RU" sz="2900" dirty="0" smtClean="0"/>
              <a:t> </a:t>
            </a:r>
            <a:r>
              <a:rPr lang="ru-RU" sz="2900" dirty="0"/>
              <a:t>длины, но принятой за единицу и </a:t>
            </a:r>
            <a:r>
              <a:rPr lang="ru-RU" sz="2900" dirty="0" err="1" smtClean="0"/>
              <a:t>соответству-ющей</a:t>
            </a:r>
            <a:r>
              <a:rPr lang="ru-RU" sz="2900" dirty="0" smtClean="0"/>
              <a:t> </a:t>
            </a:r>
            <a:r>
              <a:rPr lang="ru-RU" sz="2900" dirty="0"/>
              <a:t>максимальной ЭДС, описывается окружность или ее часть, а также под различными углами проводятся прямые линии, которые образуют сетку.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ИММЕТРИЧНЫЙ ПОЛУВОЛНОВОЙ ВИБРАТОР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6291783" cy="46561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5229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Рис.1 - Переход от четвертьволновой разомкнутой линии (а) к полуволновому вибратору (б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прямых линиях откладываются отрезки, </a:t>
            </a:r>
            <a:r>
              <a:rPr lang="ru-RU" sz="3200" dirty="0" err="1" smtClean="0"/>
              <a:t>вели-чина</a:t>
            </a:r>
            <a:r>
              <a:rPr lang="ru-RU" sz="3200" dirty="0" smtClean="0"/>
              <a:t> </a:t>
            </a:r>
            <a:r>
              <a:rPr lang="ru-RU" sz="3200" dirty="0"/>
              <a:t>которых соответствует напряженности поля, при повороте антенны на заданные углы в ту или другую сторону от нулевого направления.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1683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Максимальная </a:t>
            </a:r>
            <a:r>
              <a:rPr lang="ru-RU" sz="3200" dirty="0"/>
              <a:t>величина сигнала обозначается </a:t>
            </a:r>
            <a:r>
              <a:rPr lang="ru-RU" sz="3200" i="1" dirty="0" err="1"/>
              <a:t>Е</a:t>
            </a:r>
            <a:r>
              <a:rPr lang="ru-RU" sz="3200" i="1" baseline="-25000" dirty="0" err="1"/>
              <a:t>maх</a:t>
            </a:r>
            <a:r>
              <a:rPr lang="ru-RU" sz="3200" dirty="0"/>
              <a:t>, которая на рисунке принята за единицу </a:t>
            </a:r>
            <a:r>
              <a:rPr lang="ru-RU" sz="3200" dirty="0" err="1" smtClean="0"/>
              <a:t>мас-штаба</a:t>
            </a:r>
            <a:r>
              <a:rPr lang="ru-RU" sz="3200" dirty="0"/>
              <a:t>. Отрезки, откладываемые на прямых </a:t>
            </a:r>
            <a:r>
              <a:rPr lang="ru-RU" sz="3200" dirty="0" err="1" smtClean="0"/>
              <a:t>лини-ях</a:t>
            </a:r>
            <a:r>
              <a:rPr lang="ru-RU" sz="3200" dirty="0"/>
              <a:t>, соответствуют значению отношения </a:t>
            </a:r>
            <a:r>
              <a:rPr lang="ru-RU" sz="3200" i="1" dirty="0"/>
              <a:t>Е</a:t>
            </a:r>
            <a:r>
              <a:rPr lang="ru-RU" sz="3200" dirty="0"/>
              <a:t>/</a:t>
            </a:r>
            <a:r>
              <a:rPr lang="ru-RU" sz="3200" i="1" dirty="0" err="1"/>
              <a:t>Е</a:t>
            </a:r>
            <a:r>
              <a:rPr lang="ru-RU" sz="3200" i="1" baseline="-25000" dirty="0" err="1"/>
              <a:t>mах</a:t>
            </a:r>
            <a:r>
              <a:rPr lang="ru-RU" sz="3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3305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Линия, соединяющая концы этих отрезков, и является диаграммой направленности антенны.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1317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Как правило, в полярной системе координат </a:t>
            </a:r>
            <a:r>
              <a:rPr lang="ru-RU" sz="3200" dirty="0" err="1" smtClean="0"/>
              <a:t>диаг-раммы</a:t>
            </a:r>
            <a:r>
              <a:rPr lang="ru-RU" sz="3200" dirty="0" smtClean="0"/>
              <a:t> </a:t>
            </a:r>
            <a:r>
              <a:rPr lang="ru-RU" sz="3200" dirty="0"/>
              <a:t>строятся в двух взаимно </a:t>
            </a:r>
            <a:r>
              <a:rPr lang="ru-RU" sz="3200" dirty="0" err="1" smtClean="0"/>
              <a:t>перпендикуляр-ных</a:t>
            </a:r>
            <a:r>
              <a:rPr lang="ru-RU" sz="3200" dirty="0" smtClean="0"/>
              <a:t> </a:t>
            </a:r>
            <a:r>
              <a:rPr lang="ru-RU" sz="3200" dirty="0"/>
              <a:t>плоскостях — горизонтальной и вертикальной.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рассматриваемого полуволнового линейного разрезного вибратора в первом случае диаграмма имеет вид растянутой восьмерки, а во втором — форму круга.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86977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Правда, диаграмма в виде восьмерки получается только при теоретических расчетах, не </a:t>
            </a:r>
            <a:r>
              <a:rPr lang="ru-RU" sz="3200" dirty="0" err="1" smtClean="0"/>
              <a:t>учитываю-щих</a:t>
            </a:r>
            <a:r>
              <a:rPr lang="ru-RU" sz="3200" dirty="0" smtClean="0"/>
              <a:t> </a:t>
            </a:r>
            <a:r>
              <a:rPr lang="ru-RU" sz="3200" dirty="0"/>
              <a:t>отражения УКВ от поверхности земли и сооружений.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6359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реальных условиях диаграмма направленности антенны выглядит по-другому: у нее кроме главного лепестка имеются и боковые и задний.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Самый большой лепесток, соответствующий </a:t>
            </a:r>
            <a:r>
              <a:rPr lang="ru-RU" sz="3200" dirty="0" err="1" smtClean="0"/>
              <a:t>нуле-вому</a:t>
            </a:r>
            <a:r>
              <a:rPr lang="ru-RU" sz="3200" dirty="0" smtClean="0"/>
              <a:t> </a:t>
            </a:r>
            <a:r>
              <a:rPr lang="ru-RU" sz="3200" dirty="0"/>
              <a:t>направлению сигнала, при котором </a:t>
            </a:r>
            <a:r>
              <a:rPr lang="ru-RU" sz="3200" dirty="0" err="1" smtClean="0"/>
              <a:t>наводит-ся</a:t>
            </a:r>
            <a:r>
              <a:rPr lang="ru-RU" sz="3200" dirty="0" smtClean="0"/>
              <a:t> </a:t>
            </a:r>
            <a:r>
              <a:rPr lang="ru-RU" sz="3200" dirty="0"/>
              <a:t>максимальная ЭДС, называется главным, а все остальные — </a:t>
            </a:r>
            <a:r>
              <a:rPr lang="ru-RU" sz="3200" dirty="0" smtClean="0"/>
              <a:t>боковыми.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8884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построении диаграммы максимальную ЭДС принимают за единицу.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Диаграмма направленности зависит от </a:t>
            </a:r>
            <a:r>
              <a:rPr lang="ru-RU" sz="3200" dirty="0" err="1" smtClean="0"/>
              <a:t>конструк-ции</a:t>
            </a:r>
            <a:r>
              <a:rPr lang="ru-RU" sz="3200" dirty="0" smtClean="0"/>
              <a:t> </a:t>
            </a:r>
            <a:r>
              <a:rPr lang="ru-RU" sz="3200" dirty="0"/>
              <a:t>антенны. На рис. </a:t>
            </a:r>
            <a:r>
              <a:rPr lang="ru-RU" sz="3200" dirty="0" smtClean="0"/>
              <a:t>6 </a:t>
            </a:r>
            <a:r>
              <a:rPr lang="ru-RU" sz="3200" dirty="0"/>
              <a:t>приведена диаграмма </a:t>
            </a:r>
            <a:r>
              <a:rPr lang="ru-RU" sz="3200" dirty="0" err="1" smtClean="0"/>
              <a:t>на-правленности</a:t>
            </a:r>
            <a:r>
              <a:rPr lang="ru-RU" sz="3200" dirty="0" smtClean="0"/>
              <a:t> </a:t>
            </a:r>
            <a:r>
              <a:rPr lang="ru-RU" sz="3200" dirty="0"/>
              <a:t>антенны типа «волновой канал» в полярной системе координат. На рис. </a:t>
            </a:r>
            <a:r>
              <a:rPr lang="ru-RU" sz="3200" dirty="0" smtClean="0"/>
              <a:t>7 </a:t>
            </a:r>
            <a:r>
              <a:rPr lang="ru-RU" sz="3200" dirty="0"/>
              <a:t>— </a:t>
            </a:r>
            <a:r>
              <a:rPr lang="ru-RU" sz="3200" dirty="0" err="1" smtClean="0"/>
              <a:t>диаграм-ма</a:t>
            </a:r>
            <a:r>
              <a:rPr lang="ru-RU" sz="3200" dirty="0" smtClean="0"/>
              <a:t> </a:t>
            </a:r>
            <a:r>
              <a:rPr lang="ru-RU" sz="3200" dirty="0"/>
              <a:t>направленности антенны типа «волновой канал» ( о которой речь пойдет позже) в </a:t>
            </a:r>
            <a:r>
              <a:rPr lang="ru-RU" sz="3200" dirty="0" err="1" smtClean="0"/>
              <a:t>прямо-угольной</a:t>
            </a:r>
            <a:r>
              <a:rPr lang="ru-RU" sz="3200" dirty="0" smtClean="0"/>
              <a:t> </a:t>
            </a:r>
            <a:r>
              <a:rPr lang="ru-RU" sz="3200" dirty="0"/>
              <a:t>системе координат.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направленности антенны типа «волновой канал» в полярной системе координат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79712" y="0"/>
            <a:ext cx="5328592" cy="4221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29309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 </a:t>
            </a:r>
            <a:r>
              <a:rPr lang="ru-RU" sz="2800" dirty="0" smtClean="0"/>
              <a:t>6. Диаграмма </a:t>
            </a:r>
            <a:r>
              <a:rPr lang="ru-RU" sz="2800" dirty="0"/>
              <a:t>направленности антенны типа «волновой канал» в полярной системе координат:</a:t>
            </a:r>
            <a:br>
              <a:rPr lang="ru-RU" sz="2800" dirty="0"/>
            </a:br>
            <a:r>
              <a:rPr lang="ru-RU" sz="2800" dirty="0"/>
              <a:t>1-основной лепесток; 2-боковой лепесток; 3-задний лепесток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направленности антенны типа «волновой канал» в прямоугольной системе координат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7185"/>
            <a:ext cx="4795416" cy="3115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321297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Рис. </a:t>
            </a:r>
            <a:r>
              <a:rPr lang="ru-RU" sz="2800" dirty="0" smtClean="0"/>
              <a:t>7. Диаграмма </a:t>
            </a:r>
            <a:r>
              <a:rPr lang="ru-RU" sz="2800" dirty="0"/>
              <a:t>направленности антенны типа «волновой канал» в прямоугольной системе координат:</a:t>
            </a:r>
            <a:br>
              <a:rPr lang="ru-RU" sz="2800" dirty="0"/>
            </a:br>
            <a:r>
              <a:rPr lang="ru-RU" sz="2800" dirty="0"/>
              <a:t>1-основной лепесток; 2-боковой лепесток; 3-задний </a:t>
            </a:r>
            <a:r>
              <a:rPr lang="ru-RU" sz="2800" dirty="0" smtClean="0"/>
              <a:t>лепесток.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16009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параметрам главного и боковых лепестков можно сравнивать эти диаграммы между собой.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ширине основного лепестка можно оценивать антенну по направленным свойствам. Уровень помехозащищенности антенны зависит от </a:t>
            </a:r>
            <a:r>
              <a:rPr lang="ru-RU" sz="3200" dirty="0" err="1" smtClean="0"/>
              <a:t>пара-метров</a:t>
            </a:r>
            <a:r>
              <a:rPr lang="ru-RU" sz="3200" dirty="0" smtClean="0"/>
              <a:t> </a:t>
            </a:r>
            <a:r>
              <a:rPr lang="ru-RU" sz="3200" dirty="0"/>
              <a:t>боковых и заднего лепестков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168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Угол </a:t>
            </a:r>
            <a:r>
              <a:rPr lang="ru-RU" sz="3200" dirty="0"/>
              <a:t>раствора диаграммы (ширина) главного </a:t>
            </a:r>
            <a:r>
              <a:rPr lang="ru-RU" sz="3200" dirty="0" err="1" smtClean="0"/>
              <a:t>ле-пестка</a:t>
            </a:r>
            <a:r>
              <a:rPr lang="ru-RU" sz="3200" dirty="0" smtClean="0"/>
              <a:t> </a:t>
            </a:r>
            <a:r>
              <a:rPr lang="ru-RU" sz="3200" dirty="0"/>
              <a:t>охватывает часть диаграммы этого </a:t>
            </a:r>
            <a:r>
              <a:rPr lang="ru-RU" sz="3200" dirty="0" err="1" smtClean="0"/>
              <a:t>лепест-ка</a:t>
            </a:r>
            <a:r>
              <a:rPr lang="ru-RU" sz="3200" dirty="0"/>
              <a:t>, в пределах которой ЭДС в антенне уменьшается на величину, равную 2</a:t>
            </a:r>
            <a:r>
              <a:rPr lang="ru-RU" sz="3200" baseline="30000" dirty="0"/>
              <a:t>0,5</a:t>
            </a:r>
            <a:r>
              <a:rPr lang="ru-RU" sz="3200" dirty="0"/>
              <a:t> по сравнению с </a:t>
            </a:r>
            <a:r>
              <a:rPr lang="ru-RU" sz="3200" dirty="0" err="1" smtClean="0"/>
              <a:t>макси-мальной</a:t>
            </a:r>
            <a:r>
              <a:rPr lang="ru-RU" sz="3200" dirty="0" smtClean="0"/>
              <a:t> </a:t>
            </a:r>
            <a:r>
              <a:rPr lang="ru-RU" sz="3200" dirty="0"/>
              <a:t>(не ниже уровня 0,707 для </a:t>
            </a:r>
            <a:r>
              <a:rPr lang="ru-RU" sz="3200" dirty="0" err="1" smtClean="0"/>
              <a:t>нормирова-нной</a:t>
            </a:r>
            <a:r>
              <a:rPr lang="ru-RU" sz="3200" dirty="0" smtClean="0"/>
              <a:t> </a:t>
            </a:r>
            <a:r>
              <a:rPr lang="ru-RU" sz="3200" dirty="0"/>
              <a:t>диаграммы направленности антенны).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4797152"/>
            <a:ext cx="914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Чем меньше ширина главного лепестка, тем больше направленность антенны.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3325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Чем меньше боковые и задний лепестки, тем слабее сказываются помехи при приеме.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Таким образом, КНД — это величина, численно равная отношению мощностей на выходах </a:t>
            </a:r>
            <a:r>
              <a:rPr lang="ru-RU" sz="3200" dirty="0" err="1" smtClean="0"/>
              <a:t>направ-ленной</a:t>
            </a:r>
            <a:r>
              <a:rPr lang="ru-RU" sz="3200" dirty="0" smtClean="0"/>
              <a:t> </a:t>
            </a:r>
            <a:r>
              <a:rPr lang="ru-RU" sz="3200" dirty="0"/>
              <a:t>и ненаправленной антенн при приеме </a:t>
            </a:r>
            <a:r>
              <a:rPr lang="ru-RU" sz="3200" dirty="0" err="1" smtClean="0"/>
              <a:t>од-ного</a:t>
            </a:r>
            <a:r>
              <a:rPr lang="ru-RU" sz="3200" dirty="0" smtClean="0"/>
              <a:t> </a:t>
            </a:r>
            <a:r>
              <a:rPr lang="ru-RU" sz="3200" dirty="0"/>
              <a:t>и того же источника излучения.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168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Чем уже диаграмма направленности антенны, тем выше ее коэффициент направленного действия.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494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КНД определяется по следующей достаточно простой эмпирической формуле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5" name="Рисунок 4" descr="http://www.radioradar.net/files/Image/hand_book/documentation/an_pic/an_5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2952327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47971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 </a:t>
            </a:r>
            <a:r>
              <a:rPr lang="ru-RU" sz="3200" i="1" dirty="0" err="1"/>
              <a:t>α</a:t>
            </a:r>
            <a:r>
              <a:rPr lang="ru-RU" sz="3200" i="1" baseline="-25000" dirty="0" err="1"/>
              <a:t>е</a:t>
            </a:r>
            <a:r>
              <a:rPr lang="ru-RU" sz="3200" i="1" dirty="0"/>
              <a:t>,</a:t>
            </a:r>
            <a:r>
              <a:rPr lang="ru-RU" sz="3200" i="1" dirty="0" err="1"/>
              <a:t>α</a:t>
            </a:r>
            <a:r>
              <a:rPr lang="ru-RU" sz="3200" i="1" baseline="-25000" dirty="0" err="1"/>
              <a:t>н</a:t>
            </a:r>
            <a:r>
              <a:rPr lang="ru-RU" sz="3200" dirty="0" err="1"/>
              <a:t>-ширина </a:t>
            </a:r>
            <a:r>
              <a:rPr lang="ru-RU" sz="3200" dirty="0"/>
              <a:t>диаграммы направленности в самом широком месте на уровне 0,707 </a:t>
            </a:r>
            <a:r>
              <a:rPr lang="ru-RU" sz="3200" i="1" dirty="0" err="1"/>
              <a:t>Е</a:t>
            </a:r>
            <a:r>
              <a:rPr lang="ru-RU" sz="3200" i="1" baseline="-25000" dirty="0" err="1"/>
              <a:t>max</a:t>
            </a:r>
            <a:r>
              <a:rPr lang="ru-RU" sz="3200" dirty="0"/>
              <a:t> в горизонтальной и вертикальной плоскостях соответственно;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E</a:t>
            </a:r>
            <a:r>
              <a:rPr lang="ru-RU" sz="3200" i="1" baseline="-25000" dirty="0"/>
              <a:t>max</a:t>
            </a:r>
            <a:r>
              <a:rPr lang="ru-RU" sz="3200" dirty="0"/>
              <a:t>-максимальная напряженность электромагнитного поля в точках приема.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КНД выражают также в логарифмических единицах (в </a:t>
            </a:r>
            <a:r>
              <a:rPr lang="ru-RU" sz="3200" dirty="0" err="1"/>
              <a:t>децибеллах</a:t>
            </a:r>
            <a:r>
              <a:rPr lang="ru-RU" sz="3200" dirty="0"/>
              <a:t>) по следующей формуле:</a:t>
            </a:r>
          </a:p>
        </p:txBody>
      </p:sp>
      <p:pic>
        <p:nvPicPr>
          <p:cNvPr id="4" name="Рисунок 3" descr="http://www.radioradar.net/files/Image/hand_book/documentation/an_pic/an_6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4347170" cy="10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0689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тех местах, где может быть много отраженных волн, выбор антенны определяется не только величиной КНД.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0912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Вблизи источника излучения, где мощность </a:t>
            </a:r>
            <a:r>
              <a:rPr lang="ru-RU" sz="3200" dirty="0" err="1" smtClean="0"/>
              <a:t>сигна-ла</a:t>
            </a:r>
            <a:r>
              <a:rPr lang="ru-RU" sz="3200" dirty="0" smtClean="0"/>
              <a:t> </a:t>
            </a:r>
            <a:r>
              <a:rPr lang="ru-RU" sz="3200" dirty="0"/>
              <a:t>на входе приемного устройства (телевизора) достаточно велика </a:t>
            </a:r>
            <a:r>
              <a:rPr lang="ru-RU" sz="3200" dirty="0" smtClean="0"/>
              <a:t>можно </a:t>
            </a:r>
            <a:r>
              <a:rPr lang="ru-RU" sz="3200" dirty="0"/>
              <a:t>применять простые антенны типа «симметричный вибратор</a:t>
            </a:r>
            <a:r>
              <a:rPr lang="ru-RU" sz="3200" dirty="0" smtClean="0"/>
              <a:t>».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</a:t>
            </a:r>
            <a:r>
              <a:rPr lang="ru-RU" sz="3200" dirty="0" smtClean="0"/>
              <a:t>о </a:t>
            </a:r>
            <a:r>
              <a:rPr lang="ru-RU" sz="3200" dirty="0"/>
              <a:t>для полного исключения отраженных волн приходится использовать, сложные направленные антенны, например типа «волновой канал».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Входное сопротивление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определяется </a:t>
            </a:r>
            <a:r>
              <a:rPr lang="ru-RU" sz="3200" dirty="0" err="1" smtClean="0"/>
              <a:t>отношени-ем</a:t>
            </a:r>
            <a:r>
              <a:rPr lang="ru-RU" sz="3200" dirty="0" smtClean="0"/>
              <a:t> </a:t>
            </a:r>
            <a:r>
              <a:rPr lang="ru-RU" sz="3200" dirty="0"/>
              <a:t>напряжения к току на зажимах антенны.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928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Величину входного сопротивления антенны </a:t>
            </a:r>
            <a:r>
              <a:rPr lang="ru-RU" sz="3200" dirty="0" err="1" smtClean="0"/>
              <a:t>необ-ходимо</a:t>
            </a:r>
            <a:r>
              <a:rPr lang="ru-RU" sz="3200" dirty="0" smtClean="0"/>
              <a:t> </a:t>
            </a:r>
            <a:r>
              <a:rPr lang="ru-RU" sz="3200" dirty="0"/>
              <a:t>знать, чтобы правильно согласовать </a:t>
            </a:r>
            <a:r>
              <a:rPr lang="ru-RU" sz="3200" dirty="0" err="1" smtClean="0"/>
              <a:t>антен-ну</a:t>
            </a:r>
            <a:r>
              <a:rPr lang="ru-RU" sz="3200" dirty="0" smtClean="0"/>
              <a:t> </a:t>
            </a:r>
            <a:r>
              <a:rPr lang="ru-RU" sz="3200" dirty="0"/>
              <a:t>с кабелем и телевизором, тогда на вход </a:t>
            </a:r>
            <a:r>
              <a:rPr lang="ru-RU" sz="3200" dirty="0" err="1" smtClean="0"/>
              <a:t>телеви-зора</a:t>
            </a:r>
            <a:r>
              <a:rPr lang="ru-RU" sz="3200" dirty="0" smtClean="0"/>
              <a:t> </a:t>
            </a:r>
            <a:r>
              <a:rPr lang="ru-RU" sz="3200" dirty="0"/>
              <a:t>поступает наибольшая мощность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правильном согласовании входное </a:t>
            </a:r>
            <a:r>
              <a:rPr lang="ru-RU" sz="3200" dirty="0" err="1" smtClean="0"/>
              <a:t>сопротив-ление</a:t>
            </a:r>
            <a:r>
              <a:rPr lang="ru-RU" sz="3200" dirty="0" smtClean="0"/>
              <a:t> </a:t>
            </a:r>
            <a:r>
              <a:rPr lang="ru-RU" sz="3200" dirty="0"/>
              <a:t>антенны должно равняться входному </a:t>
            </a:r>
            <a:r>
              <a:rPr lang="ru-RU" sz="3200" dirty="0" err="1" smtClean="0"/>
              <a:t>сопро-тивлению</a:t>
            </a:r>
            <a:r>
              <a:rPr lang="ru-RU" sz="3200" dirty="0" smtClean="0"/>
              <a:t> </a:t>
            </a:r>
            <a:r>
              <a:rPr lang="ru-RU" sz="3200" dirty="0"/>
              <a:t>кабеля снижения, которое, в свою </a:t>
            </a:r>
            <a:r>
              <a:rPr lang="ru-RU" sz="3200" dirty="0" err="1" smtClean="0"/>
              <a:t>оче-редь</a:t>
            </a:r>
            <a:r>
              <a:rPr lang="ru-RU" sz="3200" dirty="0"/>
              <a:t>, должно быть равно входному </a:t>
            </a:r>
            <a:r>
              <a:rPr lang="ru-RU" sz="3200" dirty="0" err="1" smtClean="0"/>
              <a:t>сопротивле-нию</a:t>
            </a:r>
            <a:r>
              <a:rPr lang="ru-RU" sz="3200" dirty="0" smtClean="0"/>
              <a:t> </a:t>
            </a:r>
            <a:r>
              <a:rPr lang="ru-RU" sz="3200" dirty="0"/>
              <a:t>приемного </a:t>
            </a:r>
            <a:r>
              <a:rPr lang="ru-RU" sz="3200" dirty="0" smtClean="0"/>
              <a:t>устройства, например, телевизора.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Это особенно важно в условиях дальнего приема.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Измеряется входное сопротивление в точках, к которым подключается фидерная линия.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621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Входное сопротивление антенны характеризуется активной и реактивной составляющими. Антенна, настроенная в резонанс, имеет только активное сопротивление, которое определяется </a:t>
            </a:r>
            <a:r>
              <a:rPr lang="ru-RU" sz="3200" dirty="0" err="1" smtClean="0"/>
              <a:t>отноше-нием</a:t>
            </a:r>
            <a:r>
              <a:rPr lang="ru-RU" sz="3200" dirty="0" smtClean="0"/>
              <a:t> </a:t>
            </a:r>
            <a:r>
              <a:rPr lang="ru-RU" sz="3200" dirty="0"/>
              <a:t>напряжения на клеммах антенны к току на входе кабеля снижения.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Оно зависит от типа антенны, конструктивных особенностей, размещения клемм, к которым подсоединяется фидерная линия, от расположения вблизи антенны различных сооружений и других факторов.</a:t>
            </a:r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нем также создаются стоячие волны, причем на концах провода всегда получаются узлы тока и пучности напряжения. Распределение тока и напряжения вдоль вибратора получается такое же, как и вдоль проводов линии.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4864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зависимости от соотношения между длиной вибратора и длиной волны генератора входное сопротивление вибратора принимает различные значения. В частности, при резонансе оно чисто активное</a:t>
            </a:r>
            <a:r>
              <a:rPr lang="ru-RU" sz="3000" dirty="0" smtClean="0"/>
              <a:t>.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651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Скорость распространения электромагнитных волн вдоль реального вибратора несколько меньше, чем скорость света, и поэтому резонанс получается в случае, когда длина провода вибратора немного меньше 1/2  длины волны (примерно 0,47). 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0"/>
            <a:ext cx="91805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Входное сопротивление и характер его изменения в полосе частот телеканала определяют мощность, отдаваемую антенной в цепь нагрузки приемника (телевизора), а также неравномерность частотной характеристики антенно-фидерного тракта.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Известно, что антенна  является генератором </a:t>
            </a:r>
            <a:r>
              <a:rPr lang="ru-RU" sz="3000" dirty="0" smtClean="0"/>
              <a:t>энергии</a:t>
            </a:r>
            <a:r>
              <a:rPr lang="ru-RU" sz="3000" dirty="0"/>
              <a:t>, а ее сопротивление  играет роль внутреннего </a:t>
            </a:r>
            <a:r>
              <a:rPr lang="ru-RU" sz="3000" dirty="0" err="1" smtClean="0"/>
              <a:t>сопро-тивления</a:t>
            </a:r>
            <a:r>
              <a:rPr lang="ru-RU" sz="3000" dirty="0" smtClean="0"/>
              <a:t> </a:t>
            </a:r>
            <a:r>
              <a:rPr lang="ru-RU" sz="3000" dirty="0"/>
              <a:t>этого генератора. Если антенна настроена в резонанс, согласована с нагрузкой и потерь энергии в ней нет, то передаваемая в нагрузку мощность будет максимальной.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небольших изменениях частоты (относительно резонансной) активная составляющая входного сопротивления меняется мало, но зато появляется реактивная составляющая.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частотах ниже резонансной реактивная составляющая имеет емкостный характер, а на частотах выше резонансной — индуктивный.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Чем меньше меняется входное сопротивление при изменении частоты, тем антенна широкополосное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   </a:t>
            </a:r>
            <a:r>
              <a:rPr lang="ru-RU" sz="3200" b="1" dirty="0"/>
              <a:t>КБВ</a:t>
            </a:r>
            <a:r>
              <a:rPr lang="ru-RU" sz="3200" dirty="0"/>
              <a:t> приемной антенне (</a:t>
            </a:r>
            <a:r>
              <a:rPr lang="ru-RU" sz="3200" b="1" dirty="0"/>
              <a:t>К</a:t>
            </a:r>
            <a:r>
              <a:rPr lang="ru-RU" sz="3200" dirty="0"/>
              <a:t>) показывает степень согласования антенны с кабелем и определяется отношением напряжения в минимуме к напряжению в максимуме: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65313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 = </a:t>
            </a:r>
            <a:r>
              <a:rPr lang="ru-RU" sz="3200" b="1" dirty="0" err="1"/>
              <a:t>Umin</a:t>
            </a:r>
            <a:r>
              <a:rPr lang="ru-RU" sz="3200" b="1" dirty="0"/>
              <a:t>/</a:t>
            </a:r>
            <a:r>
              <a:rPr lang="ru-RU" sz="3200" b="1" dirty="0" err="1"/>
              <a:t>Umax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К=1</a:t>
            </a:r>
            <a:r>
              <a:rPr lang="ru-RU" sz="3200" dirty="0"/>
              <a:t> , если напряжения минимума и максимума равны, а это возможно только при </a:t>
            </a:r>
            <a:r>
              <a:rPr lang="ru-RU" sz="3200" b="1" dirty="0"/>
              <a:t>чисто бегущей волне</a:t>
            </a:r>
            <a:r>
              <a:rPr lang="ru-RU" sz="32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же в кабеле  существует </a:t>
            </a:r>
            <a:r>
              <a:rPr lang="ru-RU" sz="3200" b="1" dirty="0"/>
              <a:t>только стоячая волна</a:t>
            </a:r>
            <a:r>
              <a:rPr lang="ru-RU" sz="3200" dirty="0"/>
              <a:t>, то минимум и максимум напряжения отсутствуют, т. е. равны нулю, и тогда </a:t>
            </a:r>
            <a:r>
              <a:rPr lang="ru-RU" sz="3200" b="1" dirty="0"/>
              <a:t>К = 0.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полной оценки согласования антенны с </a:t>
            </a:r>
            <a:r>
              <a:rPr lang="ru-RU" sz="3200" dirty="0" err="1" smtClean="0"/>
              <a:t>ли-нией</a:t>
            </a:r>
            <a:r>
              <a:rPr lang="ru-RU" sz="3200" dirty="0" smtClean="0"/>
              <a:t> </a:t>
            </a:r>
            <a:r>
              <a:rPr lang="ru-RU" sz="3200" dirty="0"/>
              <a:t>передачи сигнала дополнительно </a:t>
            </a:r>
            <a:r>
              <a:rPr lang="ru-RU" sz="3200" dirty="0" err="1" smtClean="0"/>
              <a:t>рассма-триваются</a:t>
            </a:r>
            <a:r>
              <a:rPr lang="ru-RU" sz="3200" dirty="0" smtClean="0"/>
              <a:t> </a:t>
            </a:r>
            <a:r>
              <a:rPr lang="ru-RU" sz="3200" dirty="0"/>
              <a:t>коэффициенты стоячей волны и </a:t>
            </a:r>
            <a:r>
              <a:rPr lang="ru-RU" sz="3200" dirty="0" err="1" smtClean="0"/>
              <a:t>отраже-ния</a:t>
            </a:r>
            <a:r>
              <a:rPr lang="ru-RU" sz="3200" dirty="0"/>
              <a:t>. Все эти три коэффициента связаны между собой.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6104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практике измеряются наибольшее и наименьшее напряжения, которые действуют вдоль линии передачи и по которым можно судить о согласованности кабеля с антенной.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   </a:t>
            </a:r>
            <a:r>
              <a:rPr lang="ru-RU" sz="3200" b="1" dirty="0">
                <a:solidFill>
                  <a:srgbClr val="FF0000"/>
                </a:solidFill>
              </a:rPr>
              <a:t>Коэффициент стоячей волны</a:t>
            </a:r>
            <a:r>
              <a:rPr lang="ru-RU" sz="3200" b="1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62068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КСВ = 1/KБB = </a:t>
            </a:r>
            <a:r>
              <a:rPr lang="ru-RU" sz="3200" b="1" dirty="0" err="1" smtClean="0"/>
              <a:t>Umax</a:t>
            </a:r>
            <a:r>
              <a:rPr lang="ru-RU" sz="3200" b="1" dirty="0" smtClean="0"/>
              <a:t>/</a:t>
            </a:r>
            <a:r>
              <a:rPr lang="ru-RU" sz="3200" b="1" dirty="0" err="1" smtClean="0"/>
              <a:t>Umin</a:t>
            </a:r>
            <a:r>
              <a:rPr lang="ru-RU" sz="3200" b="1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Коэффициент усиления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антенны характеризует реальный выигрыш по мощности в нагрузке, </a:t>
            </a:r>
            <a:r>
              <a:rPr lang="ru-RU" sz="3200" dirty="0" err="1" smtClean="0"/>
              <a:t>дава-емый</a:t>
            </a:r>
            <a:r>
              <a:rPr lang="ru-RU" sz="3200" dirty="0" smtClean="0"/>
              <a:t> </a:t>
            </a:r>
            <a:r>
              <a:rPr lang="ru-RU" sz="3200" dirty="0"/>
              <a:t>данной антенной по сравнению с </a:t>
            </a:r>
            <a:r>
              <a:rPr lang="ru-RU" sz="3200" dirty="0" err="1" smtClean="0"/>
              <a:t>ненаправ-ленным</a:t>
            </a:r>
            <a:r>
              <a:rPr lang="ru-RU" sz="3200" dirty="0" smtClean="0"/>
              <a:t> </a:t>
            </a:r>
            <a:r>
              <a:rPr lang="ru-RU" sz="3200" dirty="0"/>
              <a:t>излучателем, с учетом направленных свойств антенны и потерь в ней.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Между </a:t>
            </a:r>
            <a:r>
              <a:rPr lang="ru-RU" sz="3200" dirty="0"/>
              <a:t>коэффициентом усиления антенны и КНД </a:t>
            </a:r>
            <a:r>
              <a:rPr lang="ru-RU" sz="3200" b="1" dirty="0"/>
              <a:t>(</a:t>
            </a:r>
            <a:r>
              <a:rPr lang="en-US" sz="3200" b="1" dirty="0"/>
              <a:t>D</a:t>
            </a:r>
            <a:r>
              <a:rPr lang="ru-RU" sz="3200" b="1" dirty="0"/>
              <a:t>)</a:t>
            </a:r>
            <a:r>
              <a:rPr lang="ru-RU" sz="3200" dirty="0"/>
              <a:t> существует прямая зависимость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2514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Кр</a:t>
            </a:r>
            <a:r>
              <a:rPr lang="ru-RU" sz="3200" b="1" dirty="0"/>
              <a:t> = D •</a:t>
            </a:r>
            <a:r>
              <a:rPr lang="ru-RU" sz="3200" b="1" dirty="0" err="1"/>
              <a:t>h</a:t>
            </a:r>
            <a:r>
              <a:rPr lang="ru-RU" sz="3200" b="1" baseline="-25000" dirty="0" err="1"/>
              <a:t>p</a:t>
            </a:r>
            <a:r>
              <a:rPr lang="ru-RU" sz="3200" b="1" baseline="-25000" dirty="0"/>
              <a:t>, </a:t>
            </a:r>
            <a:r>
              <a:rPr lang="ru-RU" sz="3200" dirty="0"/>
              <a:t>где </a:t>
            </a:r>
            <a:r>
              <a:rPr lang="ru-RU" sz="3200" b="1" dirty="0" err="1"/>
              <a:t>h</a:t>
            </a:r>
            <a:r>
              <a:rPr lang="ru-RU" sz="3200" b="1" baseline="-25000" dirty="0" err="1"/>
              <a:t>p</a:t>
            </a:r>
            <a:r>
              <a:rPr lang="ru-RU" sz="3200" dirty="0"/>
              <a:t> — КПД антенны.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37321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некоторым источникам, коэффициент усиления определяется так: </a:t>
            </a:r>
            <a:r>
              <a:rPr lang="ru-RU" sz="3200" b="1" dirty="0" err="1"/>
              <a:t>Кр</a:t>
            </a:r>
            <a:r>
              <a:rPr lang="ru-RU" sz="3200" b="1" dirty="0"/>
              <a:t> = D •</a:t>
            </a:r>
            <a:r>
              <a:rPr lang="ru-RU" sz="3200" b="1" dirty="0" err="1"/>
              <a:t>h</a:t>
            </a:r>
            <a:r>
              <a:rPr lang="ru-RU" sz="3200" b="1" baseline="-25000" dirty="0" err="1"/>
              <a:t>p</a:t>
            </a:r>
            <a:r>
              <a:rPr lang="ru-RU" sz="3200" b="1" dirty="0"/>
              <a:t>/1,64</a:t>
            </a:r>
            <a:r>
              <a:rPr lang="ru-RU"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этой формуле </a:t>
            </a:r>
            <a:r>
              <a:rPr lang="ru-RU" sz="3200" b="1" dirty="0"/>
              <a:t>КНД</a:t>
            </a:r>
            <a:r>
              <a:rPr lang="ru-RU" sz="3200" dirty="0"/>
              <a:t> антенны характеризует </a:t>
            </a:r>
            <a:r>
              <a:rPr lang="ru-RU" sz="3200" dirty="0" err="1" smtClean="0"/>
              <a:t>выиг-рыш</a:t>
            </a:r>
            <a:r>
              <a:rPr lang="ru-RU" sz="3200" dirty="0" smtClean="0"/>
              <a:t> </a:t>
            </a:r>
            <a:r>
              <a:rPr lang="ru-RU" sz="3200" dirty="0"/>
              <a:t>по мощности в нагрузке благодаря </a:t>
            </a:r>
            <a:r>
              <a:rPr lang="ru-RU" sz="3200" dirty="0" err="1" smtClean="0"/>
              <a:t>направ-ленным</a:t>
            </a:r>
            <a:r>
              <a:rPr lang="ru-RU" sz="3200" dirty="0" smtClean="0"/>
              <a:t> </a:t>
            </a:r>
            <a:r>
              <a:rPr lang="ru-RU" sz="3200" dirty="0"/>
              <a:t>свойствам антенны и представляет собой отношение мощности, получаемой без потерь на согласованной нагрузке, к мощности, развиваемой на той же нагрузке согласованным с ней </a:t>
            </a:r>
            <a:r>
              <a:rPr lang="ru-RU" sz="3200" dirty="0" err="1" smtClean="0"/>
              <a:t>вообража-емым</a:t>
            </a:r>
            <a:r>
              <a:rPr lang="ru-RU" sz="3200" dirty="0" smtClean="0"/>
              <a:t> </a:t>
            </a:r>
            <a:r>
              <a:rPr lang="ru-RU" sz="3200" dirty="0"/>
              <a:t>ненаправленным излучателем при одной и той же напряженности электромагнитного поля и точке приема.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50912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этом предполагается, что антенна </a:t>
            </a:r>
            <a:r>
              <a:rPr lang="ru-RU" sz="3200" dirty="0" err="1" smtClean="0"/>
              <a:t>ориентиро-вана</a:t>
            </a:r>
            <a:r>
              <a:rPr lang="ru-RU" sz="3200" dirty="0" smtClean="0"/>
              <a:t> </a:t>
            </a:r>
            <a:r>
              <a:rPr lang="ru-RU" sz="3200" dirty="0"/>
              <a:t>на максимум приема.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  </a:t>
            </a:r>
            <a:r>
              <a:rPr lang="ru-RU" sz="3200" b="1" dirty="0">
                <a:solidFill>
                  <a:srgbClr val="FF0000"/>
                </a:solidFill>
              </a:rPr>
              <a:t>Коэффициент полезного действия (</a:t>
            </a:r>
            <a:r>
              <a:rPr lang="en-US" sz="3200" b="1" i="1" dirty="0">
                <a:solidFill>
                  <a:srgbClr val="FF0000"/>
                </a:solidFill>
              </a:rPr>
              <a:t>h</a:t>
            </a:r>
            <a:r>
              <a:rPr lang="ru-RU" sz="3200" b="1" dirty="0">
                <a:solidFill>
                  <a:srgbClr val="FF0000"/>
                </a:solidFill>
              </a:rPr>
              <a:t>)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антенны характеризует потери мощности в антенне и </a:t>
            </a:r>
            <a:r>
              <a:rPr lang="ru-RU" sz="3200" dirty="0" err="1" smtClean="0"/>
              <a:t>пред-ставляет</a:t>
            </a:r>
            <a:r>
              <a:rPr lang="ru-RU" sz="3200" dirty="0" smtClean="0"/>
              <a:t> </a:t>
            </a:r>
            <a:r>
              <a:rPr lang="ru-RU" sz="3200" dirty="0"/>
              <a:t>собой отношение мощности излучения к сумме мощностей излучения и потерь, т.е. к </a:t>
            </a:r>
            <a:r>
              <a:rPr lang="ru-RU" sz="3200" dirty="0" err="1" smtClean="0"/>
              <a:t>пол-ной</a:t>
            </a:r>
            <a:r>
              <a:rPr lang="ru-RU" sz="3200" dirty="0" smtClean="0"/>
              <a:t> </a:t>
            </a:r>
            <a:r>
              <a:rPr lang="ru-RU" sz="3200" dirty="0"/>
              <a:t>мощности, которая подводится к антенне </a:t>
            </a:r>
            <a:r>
              <a:rPr lang="ru-RU" sz="3200" dirty="0" smtClean="0"/>
              <a:t>радиопередающей </a:t>
            </a:r>
            <a:r>
              <a:rPr lang="ru-RU" sz="3200" dirty="0"/>
              <a:t>станции от передатчика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06896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err="1"/>
              <a:t>h</a:t>
            </a:r>
            <a:r>
              <a:rPr lang="ru-RU" sz="3200" b="1" i="1" baseline="-25000" dirty="0" err="1"/>
              <a:t>p</a:t>
            </a:r>
            <a:r>
              <a:rPr lang="ru-RU" sz="3200" b="1" dirty="0"/>
              <a:t> = </a:t>
            </a:r>
            <a:r>
              <a:rPr lang="ru-RU" sz="3200" b="1" i="1" dirty="0" err="1"/>
              <a:t>Ри</a:t>
            </a:r>
            <a:r>
              <a:rPr lang="ru-RU" sz="3200" b="1" dirty="0"/>
              <a:t>/(</a:t>
            </a:r>
            <a:r>
              <a:rPr lang="ru-RU" sz="3200" b="1" i="1" dirty="0" err="1"/>
              <a:t>Ри</a:t>
            </a:r>
            <a:r>
              <a:rPr lang="ru-RU" sz="3200" b="1" dirty="0"/>
              <a:t> + </a:t>
            </a:r>
            <a:r>
              <a:rPr lang="ru-RU" sz="3200" b="1" i="1" dirty="0" err="1"/>
              <a:t>Рп</a:t>
            </a:r>
            <a:r>
              <a:rPr lang="ru-RU" sz="3200" b="1" dirty="0"/>
              <a:t>) = </a:t>
            </a:r>
            <a:r>
              <a:rPr lang="ru-RU" sz="3200" b="1" i="1" dirty="0" err="1"/>
              <a:t>Rи</a:t>
            </a:r>
            <a:r>
              <a:rPr lang="ru-RU" sz="3200" b="1" dirty="0"/>
              <a:t>/(</a:t>
            </a:r>
            <a:r>
              <a:rPr lang="ru-RU" sz="3200" b="1" i="1" dirty="0" err="1"/>
              <a:t>Rи</a:t>
            </a:r>
            <a:r>
              <a:rPr lang="ru-RU" sz="3200" b="1" dirty="0"/>
              <a:t> + </a:t>
            </a:r>
            <a:r>
              <a:rPr lang="ru-RU" sz="3200" b="1" i="1" dirty="0" err="1"/>
              <a:t>Rп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70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Чем меньше сопротивление излучения </a:t>
            </a:r>
            <a:r>
              <a:rPr lang="ru-RU" sz="3200" b="1" i="1" dirty="0" err="1"/>
              <a:t>Rи</a:t>
            </a:r>
            <a:r>
              <a:rPr lang="ru-RU" sz="3200" dirty="0"/>
              <a:t> и чем больше сопротивление потерь </a:t>
            </a:r>
            <a:r>
              <a:rPr lang="ru-RU" sz="3200" b="1" i="1" dirty="0" err="1"/>
              <a:t>Rп</a:t>
            </a:r>
            <a:r>
              <a:rPr lang="ru-RU" sz="3200" dirty="0"/>
              <a:t>, тем ниже КПД.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531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рис. </a:t>
            </a:r>
            <a:r>
              <a:rPr lang="ru-RU" sz="3200" dirty="0" smtClean="0"/>
              <a:t>8 </a:t>
            </a:r>
            <a:r>
              <a:rPr lang="ru-RU" sz="3200" dirty="0"/>
              <a:t>приведены 2 конструкции и схемы подключения несимметричного коаксиального кабеля к полуволновому линейному вибратору.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дключение нессиметричного коаксиального кабеля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4"/>
            <a:ext cx="6218634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378904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Рис. 6</a:t>
            </a:r>
            <a:r>
              <a:rPr lang="ru-RU" sz="2800" dirty="0"/>
              <a:t> - Подключение </a:t>
            </a:r>
            <a:r>
              <a:rPr lang="ru-RU" sz="2800" dirty="0" err="1"/>
              <a:t>нессиметричного</a:t>
            </a:r>
            <a:r>
              <a:rPr lang="ru-RU" sz="2800" dirty="0"/>
              <a:t> коаксиального кабеля к полуволновому линейному вибратору:</a:t>
            </a:r>
            <a:br>
              <a:rPr lang="ru-RU" sz="2800" dirty="0"/>
            </a:br>
            <a:r>
              <a:rPr lang="ru-RU" sz="2800" b="1" i="1" dirty="0" err="1"/>
              <a:t>рис.а</a:t>
            </a:r>
            <a:r>
              <a:rPr lang="ru-RU" sz="2800" dirty="0" err="1"/>
              <a:t>-с</a:t>
            </a:r>
            <a:r>
              <a:rPr lang="ru-RU" sz="2800" dirty="0"/>
              <a:t> помощью «</a:t>
            </a:r>
            <a:r>
              <a:rPr lang="ru-RU" sz="2800" dirty="0" err="1"/>
              <a:t>симметрирующего</a:t>
            </a:r>
            <a:r>
              <a:rPr lang="ru-RU" sz="2800" dirty="0"/>
              <a:t> мостика»:</a:t>
            </a:r>
            <a:br>
              <a:rPr lang="ru-RU" sz="2800" dirty="0"/>
            </a:br>
            <a:r>
              <a:rPr lang="ru-RU" sz="2800" dirty="0"/>
              <a:t>1- трубка; 2-перемычка; 3-кабель; 4 и 5-вибраторы.</a:t>
            </a:r>
            <a:br>
              <a:rPr lang="ru-RU" sz="2800" dirty="0"/>
            </a:br>
            <a:r>
              <a:rPr lang="ru-RU" sz="2800" dirty="0" err="1"/>
              <a:t>рис.б-с</a:t>
            </a:r>
            <a:r>
              <a:rPr lang="ru-RU" sz="2800" dirty="0"/>
              <a:t> помощью «волнового U - образного колена»:</a:t>
            </a:r>
            <a:br>
              <a:rPr lang="ru-RU" sz="2800" dirty="0"/>
            </a:br>
            <a:r>
              <a:rPr lang="ru-RU" sz="2800" dirty="0"/>
              <a:t>1 и 4-вибраторы; 2-перемычка; 3-кабель; 5-отрезок кабеля.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метровом диапазоне волн широко используется </a:t>
            </a:r>
            <a:r>
              <a:rPr lang="ru-RU" sz="3200" dirty="0" err="1"/>
              <a:t>симметрирующий</a:t>
            </a:r>
            <a:r>
              <a:rPr lang="ru-RU" sz="3200" dirty="0"/>
              <a:t> шлейф, изображенный на рис. </a:t>
            </a:r>
            <a:r>
              <a:rPr lang="ru-RU" sz="3200" dirty="0" smtClean="0"/>
              <a:t>8 </a:t>
            </a:r>
            <a:r>
              <a:rPr lang="ru-RU" sz="3200" i="1" dirty="0"/>
              <a:t>а</a:t>
            </a:r>
            <a:r>
              <a:rPr lang="ru-RU" sz="3200" dirty="0"/>
              <a:t>, который изготавливается из трубок </a:t>
            </a:r>
            <a:r>
              <a:rPr lang="ru-RU" sz="3200" dirty="0" err="1" smtClean="0"/>
              <a:t>диамет-ром</a:t>
            </a:r>
            <a:r>
              <a:rPr lang="ru-RU" sz="3200" dirty="0" smtClean="0"/>
              <a:t> </a:t>
            </a:r>
            <a:r>
              <a:rPr lang="ru-RU" sz="3200" dirty="0"/>
              <a:t>d1 = 10—15 мм, приваренных к вибраторам из трубок диаметром </a:t>
            </a:r>
            <a:r>
              <a:rPr lang="ru-RU" sz="3200" dirty="0" err="1"/>
              <a:t>d</a:t>
            </a:r>
            <a:r>
              <a:rPr lang="ru-RU" sz="3200" dirty="0"/>
              <a:t> = 12—25 мм. Перемычка 2 делается из металла и накоротко замыкает оба отрезка трубки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5699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изготовлении согласующего устройства  </a:t>
            </a:r>
            <a:r>
              <a:rPr lang="ru-RU" sz="3200" dirty="0" err="1" smtClean="0"/>
              <a:t>необ-ходимо</a:t>
            </a:r>
            <a:r>
              <a:rPr lang="ru-RU" sz="3200" dirty="0" smtClean="0"/>
              <a:t> </a:t>
            </a:r>
            <a:r>
              <a:rPr lang="ru-RU" sz="3200" dirty="0"/>
              <a:t>выполнить следующее: первый отрезок трубки приваривают к тому плечу вибратора, </a:t>
            </a:r>
            <a:r>
              <a:rPr lang="ru-RU" sz="3200" dirty="0" err="1" smtClean="0"/>
              <a:t>кото-рый</a:t>
            </a:r>
            <a:r>
              <a:rPr lang="ru-RU" sz="3200" dirty="0" smtClean="0"/>
              <a:t> </a:t>
            </a:r>
            <a:r>
              <a:rPr lang="ru-RU" sz="3200" dirty="0"/>
              <a:t>питается от центральной жилы коаксиального кабеля и вместе со вторым отрезком трубки и с наружной оболочкой кабеля образует </a:t>
            </a:r>
            <a:r>
              <a:rPr lang="ru-RU" sz="3200" dirty="0" err="1" smtClean="0"/>
              <a:t>двухпро-водную</a:t>
            </a:r>
            <a:r>
              <a:rPr lang="ru-RU" sz="3200" dirty="0" smtClean="0"/>
              <a:t> </a:t>
            </a:r>
            <a:r>
              <a:rPr lang="ru-RU" sz="3200" dirty="0"/>
              <a:t>симметричную линию.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Перемычку 2 присоединяют на расстоянии </a:t>
            </a:r>
            <a:r>
              <a:rPr lang="en-US" sz="3200" b="1" dirty="0"/>
              <a:t>L</a:t>
            </a:r>
            <a:r>
              <a:rPr lang="ru-RU" sz="3200" b="1" dirty="0"/>
              <a:t>1</a:t>
            </a:r>
            <a:r>
              <a:rPr lang="ru-RU" sz="3200" dirty="0"/>
              <a:t> от входных клемм антенны.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</a:t>
            </a:r>
            <a:r>
              <a:rPr lang="ru-RU" sz="3200" b="1" dirty="0"/>
              <a:t>1 = 1/4</a:t>
            </a:r>
            <a:r>
              <a:rPr lang="en-US" sz="3200" b="1" dirty="0"/>
              <a:t>L</a:t>
            </a:r>
            <a:r>
              <a:rPr lang="ru-RU" sz="3200" b="1" dirty="0" err="1"/>
              <a:t>длср</a:t>
            </a:r>
            <a:r>
              <a:rPr lang="ru-RU" sz="3200" dirty="0"/>
              <a:t>,    где </a:t>
            </a:r>
            <a:r>
              <a:rPr lang="en-US" sz="3200" b="1" dirty="0"/>
              <a:t>L</a:t>
            </a:r>
            <a:r>
              <a:rPr lang="ru-RU" sz="3200" b="1" dirty="0" err="1"/>
              <a:t>длср</a:t>
            </a:r>
            <a:r>
              <a:rPr lang="ru-RU" sz="3200" dirty="0"/>
              <a:t> — средняя длина волны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36512" y="1510913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подключении в точках 1 к левой 4 и к правой 5 половинам вибратора короткозамкнутого </a:t>
            </a:r>
            <a:r>
              <a:rPr lang="ru-RU" sz="3200" dirty="0" smtClean="0"/>
              <a:t>четвертьволнового </a:t>
            </a:r>
            <a:r>
              <a:rPr lang="ru-RU" sz="3200" dirty="0"/>
              <a:t>отрезка линии симметрии токов в плечах восстанавливаются.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Применение </a:t>
            </a:r>
            <a:r>
              <a:rPr lang="ru-RU" sz="3200" dirty="0" err="1"/>
              <a:t>симметрирующего</a:t>
            </a:r>
            <a:r>
              <a:rPr lang="ru-RU" sz="3200" dirty="0"/>
              <a:t> шлейфа обеспечивает пропорциональное ответвление токов в левом и правом плечах вибратора, компенсацию разности токов, незначительное ответвление токов по оболочкам кабелей без изменения входного сопротивления вибратора.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Конструкция </a:t>
            </a:r>
            <a:r>
              <a:rPr lang="ru-RU" sz="3200" dirty="0" err="1"/>
              <a:t>симметрирующего</a:t>
            </a:r>
            <a:r>
              <a:rPr lang="ru-RU" sz="3200" dirty="0"/>
              <a:t> мостика позволяет изменять положение </a:t>
            </a:r>
            <a:r>
              <a:rPr lang="ru-RU" sz="3200" dirty="0" err="1"/>
              <a:t>короткозамыкающей</a:t>
            </a:r>
            <a:r>
              <a:rPr lang="ru-RU" sz="3200" dirty="0"/>
              <a:t> перемычки, а это дает возможность использовать его в очень широком диапазоне частот.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Дополнительной регулировкой расстояния между трубками </a:t>
            </a:r>
            <a:r>
              <a:rPr lang="ru-RU" sz="3200" dirty="0" err="1"/>
              <a:t>симметрирующего</a:t>
            </a:r>
            <a:r>
              <a:rPr lang="ru-RU" sz="3200" dirty="0"/>
              <a:t> мостика в пределах 60— 80 мм можно добиться полного согласования антенны с кабелем снижения при равенстве волнового сопротивления фидера с входным сопротивлением </a:t>
            </a:r>
            <a:r>
              <a:rPr lang="ru-RU" sz="3200"/>
              <a:t>антенны</a:t>
            </a:r>
            <a:r>
              <a:rPr lang="ru-RU" sz="3200" smtClean="0"/>
              <a:t>.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82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вибратор расположен близко к земле и различным местным предметам, то приходится брать его еще короче. Кроме того, если в середину вибратора включена катушка для связи с генератором, то длина вибратора должна быть взята с учетом того, что провод катушки является частью провода вибратора. При наличии такой катушки в ее средней точке получается пучность тока и узел напряжения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396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Основное отличие вибратора от линии заключается в его способности хорошо излучать радиоволны.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Двухпроводная линия излучает радиоволны слабо, так как магнитные поля обоих проводов во внешнем пространстве почти полностью взаимно уничтожаются вследствие противоположных направлений токов в проводах; у вибратора же обе половинки провода расположены по одной прямой и токи в них совпадают по направлению. Поэтому излучения от этих токов складываются.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104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Поскольку вибратор хорошо излучает радиоволны, нельзя считать его идеальной линией. В нем получается режим смешанных, а не стоячих волн.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результате теоретического и практического исследования полуволнового вибратора выяснилось, что энергия излучаемых им волн эквивалентна потерям в активном сопротивлении 73 Ом, которое следует считать включенным в пучность тока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4096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Такое условное сопротивление, потери в котором эквивалентны потерям на излучение, называют сопротивлением излучения (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изл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Если бы в самом проводе и в изоляторах не было потерь энергии, то входное сопротивление вибратора в пучности тока при резонансе составляло бы 73 Ом.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Но в каждом вибраторе имеются потери на нагрев провода и изоляторов, на утечку и т. п. Поэтому </a:t>
            </a:r>
            <a:r>
              <a:rPr lang="ru-RU" sz="3200" i="1" dirty="0" err="1"/>
              <a:t>Z</a:t>
            </a:r>
            <a:r>
              <a:rPr lang="ru-RU" sz="3200" i="1" baseline="-25000" dirty="0" err="1"/>
              <a:t>вх</a:t>
            </a:r>
            <a:r>
              <a:rPr lang="ru-RU" sz="3200" dirty="0"/>
              <a:t>, называемое иначе полным сопротивлением антенны </a:t>
            </a:r>
            <a:r>
              <a:rPr lang="ru-RU" sz="3200" i="1" dirty="0" smtClean="0"/>
              <a:t>R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, </a:t>
            </a:r>
            <a:r>
              <a:rPr lang="ru-RU" sz="3200" dirty="0"/>
              <a:t>для полуволнового вибратора приближенно считают равным 80 </a:t>
            </a:r>
            <a:r>
              <a:rPr lang="ru-RU" sz="3200" dirty="0" smtClean="0"/>
              <a:t>Ом </a:t>
            </a:r>
            <a:r>
              <a:rPr lang="ru-RU" sz="3200" dirty="0"/>
              <a:t>(добавляя 7 </a:t>
            </a:r>
            <a:r>
              <a:rPr lang="ru-RU" sz="3200" dirty="0" smtClean="0"/>
              <a:t>Ом </a:t>
            </a:r>
            <a:r>
              <a:rPr lang="ru-RU" sz="3200" dirty="0"/>
              <a:t>потери). Именно такое сопротивление оказывает вибратор для генератора, включенного в пучность тока (в середину вибратора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0506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Полная мощность колебаний в антенне (в вибраторе) </a:t>
            </a:r>
            <a:r>
              <a:rPr lang="ru-RU" sz="3200" i="1" dirty="0" smtClean="0"/>
              <a:t>Р</a:t>
            </a:r>
            <a:r>
              <a:rPr lang="ru-RU" sz="3200" i="1" baseline="-25000" dirty="0" smtClean="0"/>
              <a:t>А </a:t>
            </a:r>
            <a:r>
              <a:rPr lang="ru-RU" sz="3200" dirty="0"/>
              <a:t>определяется через ток в пучности </a:t>
            </a:r>
            <a:r>
              <a:rPr lang="ru-RU" sz="3200" i="1" dirty="0" smtClean="0"/>
              <a:t>I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 </a:t>
            </a:r>
            <a:r>
              <a:rPr lang="ru-RU" sz="3200" dirty="0"/>
              <a:t>и сопротивление </a:t>
            </a:r>
            <a:r>
              <a:rPr lang="ru-RU" sz="3200" i="1" dirty="0" smtClean="0"/>
              <a:t>R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4" name="Рисунок 3" descr="СИММЕТРИЧНЫЙ ПОЛУВОЛНОВОЙ ВИБРАТОР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733256"/>
            <a:ext cx="2520280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Мощность излучаемых волн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3" name="Рисунок 2" descr="СИММЕТРИЧНЫЙ ПОЛУВОЛНОВОЙ ВИБРАТОР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0689"/>
            <a:ext cx="1944216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19675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Отсюда следует, что КПД вибратора определяется </a:t>
            </a:r>
            <a:r>
              <a:rPr lang="ru-RU" sz="3200" dirty="0" smtClean="0"/>
              <a:t>как</a:t>
            </a:r>
            <a:endParaRPr lang="ru-RU" sz="3200" dirty="0"/>
          </a:p>
        </p:txBody>
      </p:sp>
      <p:pic>
        <p:nvPicPr>
          <p:cNvPr id="5" name="Рисунок 4" descr="СИММЕТРИЧНЫЙ ПОЛУВОЛНОВОЙ ВИБРАТОР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273630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Величина КПД для полуволнового вибратора получается достаточно высокой — порядка 0,9 и даже выше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изображении распределения тока и </a:t>
            </a:r>
            <a:r>
              <a:rPr lang="ru-RU" sz="3200" dirty="0" err="1" smtClean="0"/>
              <a:t>напряже-ния</a:t>
            </a:r>
            <a:r>
              <a:rPr lang="ru-RU" sz="3200" dirty="0" smtClean="0"/>
              <a:t> </a:t>
            </a:r>
            <a:r>
              <a:rPr lang="ru-RU" sz="3200" dirty="0"/>
              <a:t>в вибраторе следовало бы учитывать наличие бегущей волны, которая переносит вдоль </a:t>
            </a:r>
            <a:r>
              <a:rPr lang="ru-RU" sz="3200" dirty="0" err="1" smtClean="0"/>
              <a:t>вибра-тора</a:t>
            </a:r>
            <a:r>
              <a:rPr lang="ru-RU" sz="3200" dirty="0" smtClean="0"/>
              <a:t> </a:t>
            </a:r>
            <a:r>
              <a:rPr lang="ru-RU" sz="3200" dirty="0"/>
              <a:t>энергию, идущую на излучение и на потери в самом вибраторе.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Однако для упрощения принято изображать только стоячую волну.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Надо помнить, что (рис.1 б) показывает распределение тока и напряжения без учета сдвига фаз на 90° между ними.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</a:t>
            </a:r>
            <a:r>
              <a:rPr lang="ru-RU" sz="3200" dirty="0"/>
              <a:t>более полного представления о </a:t>
            </a:r>
            <a:r>
              <a:rPr lang="ru-RU" sz="3200" dirty="0" err="1" smtClean="0"/>
              <a:t>колебатель-ном</a:t>
            </a:r>
            <a:r>
              <a:rPr lang="ru-RU" sz="3200" dirty="0" smtClean="0"/>
              <a:t> </a:t>
            </a:r>
            <a:r>
              <a:rPr lang="ru-RU" sz="3200" dirty="0"/>
              <a:t>процессе в вибраторе на рис.2 даны графики распределения тока и напряжения в нем в </a:t>
            </a:r>
            <a:r>
              <a:rPr lang="ru-RU" sz="3200" dirty="0" err="1" smtClean="0"/>
              <a:t>различ-ные</a:t>
            </a:r>
            <a:r>
              <a:rPr lang="ru-RU" sz="3200" dirty="0" smtClean="0"/>
              <a:t> </a:t>
            </a:r>
            <a:r>
              <a:rPr lang="ru-RU" sz="3200" dirty="0"/>
              <a:t>моменты времени в течение одной половины периода.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9715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начале (рис.2 а) тока еще нет, а напряжение имеет наибольшее значение.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3325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 время 1/8 Т от начала колебания напряжение уменьшилось и возник ток (рис.2 б).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2515</Words>
  <Application>Microsoft Office PowerPoint</Application>
  <PresentationFormat>Экран (4:3)</PresentationFormat>
  <Paragraphs>114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Polyakov</dc:creator>
  <cp:lastModifiedBy>Polyakov</cp:lastModifiedBy>
  <cp:revision>25</cp:revision>
  <dcterms:created xsi:type="dcterms:W3CDTF">2017-09-18T11:28:10Z</dcterms:created>
  <dcterms:modified xsi:type="dcterms:W3CDTF">2017-09-18T15:47:12Z</dcterms:modified>
</cp:coreProperties>
</file>