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8DA6DF6-8397-44CF-8DD0-BAC7D2AF078F}" type="datetimeFigureOut">
              <a:rPr lang="ru-RU" smtClean="0"/>
              <a:t>27.12.2010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B60E4A0-7198-4E71-9B8B-5D94C2933D55}"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8DA6DF6-8397-44CF-8DD0-BAC7D2AF078F}" type="datetimeFigureOut">
              <a:rPr lang="ru-RU" smtClean="0"/>
              <a:t>27.12.2010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B60E4A0-7198-4E71-9B8B-5D94C2933D55}"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8DA6DF6-8397-44CF-8DD0-BAC7D2AF078F}" type="datetimeFigureOut">
              <a:rPr lang="ru-RU" smtClean="0"/>
              <a:t>27.12.2010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B60E4A0-7198-4E71-9B8B-5D94C2933D55}"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8DA6DF6-8397-44CF-8DD0-BAC7D2AF078F}" type="datetimeFigureOut">
              <a:rPr lang="ru-RU" smtClean="0"/>
              <a:t>27.12.2010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B60E4A0-7198-4E71-9B8B-5D94C2933D55}"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8DA6DF6-8397-44CF-8DD0-BAC7D2AF078F}" type="datetimeFigureOut">
              <a:rPr lang="ru-RU" smtClean="0"/>
              <a:t>27.12.2010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B60E4A0-7198-4E71-9B8B-5D94C2933D55}"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8DA6DF6-8397-44CF-8DD0-BAC7D2AF078F}" type="datetimeFigureOut">
              <a:rPr lang="ru-RU" smtClean="0"/>
              <a:t>27.12.2010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B60E4A0-7198-4E71-9B8B-5D94C2933D55}"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8DA6DF6-8397-44CF-8DD0-BAC7D2AF078F}" type="datetimeFigureOut">
              <a:rPr lang="ru-RU" smtClean="0"/>
              <a:t>27.12.2010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B60E4A0-7198-4E71-9B8B-5D94C2933D55}"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8DA6DF6-8397-44CF-8DD0-BAC7D2AF078F}" type="datetimeFigureOut">
              <a:rPr lang="ru-RU" smtClean="0"/>
              <a:t>27.12.2010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B60E4A0-7198-4E71-9B8B-5D94C2933D55}"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8DA6DF6-8397-44CF-8DD0-BAC7D2AF078F}" type="datetimeFigureOut">
              <a:rPr lang="ru-RU" smtClean="0"/>
              <a:t>27.12.2010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B60E4A0-7198-4E71-9B8B-5D94C2933D55}"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8DA6DF6-8397-44CF-8DD0-BAC7D2AF078F}" type="datetimeFigureOut">
              <a:rPr lang="ru-RU" smtClean="0"/>
              <a:t>27.12.2010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B60E4A0-7198-4E71-9B8B-5D94C2933D55}"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8DA6DF6-8397-44CF-8DD0-BAC7D2AF078F}" type="datetimeFigureOut">
              <a:rPr lang="ru-RU" smtClean="0"/>
              <a:t>27.12.2010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B60E4A0-7198-4E71-9B8B-5D94C2933D55}"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A6DF6-8397-44CF-8DD0-BAC7D2AF078F}" type="datetimeFigureOut">
              <a:rPr lang="ru-RU" smtClean="0"/>
              <a:t>27.12.2010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0E4A0-7198-4E71-9B8B-5D94C2933D55}"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552" y="1988840"/>
            <a:ext cx="7772400" cy="1470025"/>
          </a:xfrm>
        </p:spPr>
        <p:txBody>
          <a:bodyPr>
            <a:noAutofit/>
          </a:bodyPr>
          <a:lstStyle/>
          <a:p>
            <a:r>
              <a:rPr lang="ru-RU" sz="5400" dirty="0">
                <a:latin typeface="Times New Roman" pitchFamily="18" charset="0"/>
                <a:cs typeface="Times New Roman" pitchFamily="18" charset="0"/>
              </a:rPr>
              <a:t>Стабилизация частоты генераторов. Кварцевая стабилизация </a:t>
            </a:r>
            <a:r>
              <a:rPr lang="ru-RU" sz="5400" dirty="0" smtClean="0">
                <a:latin typeface="Times New Roman" pitchFamily="18" charset="0"/>
                <a:cs typeface="Times New Roman" pitchFamily="18" charset="0"/>
              </a:rPr>
              <a:t>частоты.</a:t>
            </a:r>
            <a:endParaRPr lang="ru-RU" sz="5400" dirty="0">
              <a:latin typeface="Times New Roman" pitchFamily="18" charset="0"/>
              <a:cs typeface="Times New Roman" pitchFamily="18" charset="0"/>
            </a:endParaRPr>
          </a:p>
        </p:txBody>
      </p:sp>
      <p:sp>
        <p:nvSpPr>
          <p:cNvPr id="3" name="Подзаголовок 2"/>
          <p:cNvSpPr>
            <a:spLocks noGrp="1"/>
          </p:cNvSpPr>
          <p:nvPr>
            <p:ph type="subTitle" idx="1"/>
          </p:nvPr>
        </p:nvSpPr>
        <p:spPr>
          <a:xfrm>
            <a:off x="2411760" y="5589240"/>
            <a:ext cx="6400800" cy="622920"/>
          </a:xfrm>
        </p:spPr>
        <p:txBody>
          <a:bodyPr>
            <a:normAutofit fontScale="92500"/>
          </a:bodyPr>
          <a:lstStyle/>
          <a:p>
            <a:r>
              <a:rPr lang="ru-RU" dirty="0" smtClean="0">
                <a:solidFill>
                  <a:schemeClr val="tx1"/>
                </a:solidFill>
                <a:latin typeface="Times New Roman" pitchFamily="18" charset="0"/>
                <a:cs typeface="Times New Roman" pitchFamily="18" charset="0"/>
              </a:rPr>
              <a:t>Выполнила: </a:t>
            </a:r>
            <a:r>
              <a:rPr lang="ru-RU" dirty="0" err="1" smtClean="0">
                <a:solidFill>
                  <a:schemeClr val="tx1"/>
                </a:solidFill>
                <a:latin typeface="Times New Roman" pitchFamily="18" charset="0"/>
                <a:cs typeface="Times New Roman" pitchFamily="18" charset="0"/>
              </a:rPr>
              <a:t>Россомахина</a:t>
            </a:r>
            <a:r>
              <a:rPr lang="ru-RU" dirty="0" smtClean="0">
                <a:solidFill>
                  <a:schemeClr val="tx1"/>
                </a:solidFill>
                <a:latin typeface="Times New Roman" pitchFamily="18" charset="0"/>
                <a:cs typeface="Times New Roman" pitchFamily="18" charset="0"/>
              </a:rPr>
              <a:t> Аня, 2103</a:t>
            </a:r>
            <a:endParaRPr lang="ru-RU"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pPr algn="l"/>
            <a:r>
              <a:rPr lang="ru-RU" u="sng" dirty="0" smtClean="0">
                <a:latin typeface="Times New Roman" pitchFamily="18" charset="0"/>
                <a:cs typeface="Times New Roman" pitchFamily="18" charset="0"/>
              </a:rPr>
              <a:t>Принцип работы:</a:t>
            </a:r>
            <a:endParaRPr lang="ru-RU" u="sng" dirty="0">
              <a:latin typeface="Times New Roman" pitchFamily="18" charset="0"/>
              <a:cs typeface="Times New Roman" pitchFamily="18" charset="0"/>
            </a:endParaRPr>
          </a:p>
        </p:txBody>
      </p:sp>
      <p:sp>
        <p:nvSpPr>
          <p:cNvPr id="3" name="Содержимое 2"/>
          <p:cNvSpPr>
            <a:spLocks noGrp="1"/>
          </p:cNvSpPr>
          <p:nvPr>
            <p:ph idx="1"/>
          </p:nvPr>
        </p:nvSpPr>
        <p:spPr>
          <a:xfrm>
            <a:off x="251520" y="1124744"/>
            <a:ext cx="8640960" cy="5001419"/>
          </a:xfrm>
        </p:spPr>
        <p:txBody>
          <a:bodyPr>
            <a:normAutofit fontScale="92500" lnSpcReduction="20000"/>
          </a:bodyPr>
          <a:lstStyle/>
          <a:p>
            <a:pPr>
              <a:buNone/>
            </a:pPr>
            <a:r>
              <a:rPr lang="ru-RU" dirty="0">
                <a:latin typeface="Times New Roman" pitchFamily="18" charset="0"/>
                <a:cs typeface="Times New Roman" pitchFamily="18" charset="0"/>
              </a:rPr>
              <a:t>На боковые поверхности кварцевой пластинки наносится слой серебра (электроды) либо её помещают в специальный держатель, представляющий собой обкладки конденсатора. Для получения высокой добротности резонатор помещают в вакуум и поддерживают постоянной его температуру с точностью до 0,001 °С. Мощность Кварцевого генератора не превышает нескольких десятков </a:t>
            </a:r>
            <a:r>
              <a:rPr lang="ru-RU" i="1" dirty="0">
                <a:latin typeface="Times New Roman" pitchFamily="18" charset="0"/>
                <a:cs typeface="Times New Roman" pitchFamily="18" charset="0"/>
              </a:rPr>
              <a:t>Вт.</a:t>
            </a:r>
            <a:r>
              <a:rPr lang="ru-RU" dirty="0">
                <a:latin typeface="Times New Roman" pitchFamily="18" charset="0"/>
                <a:cs typeface="Times New Roman" pitchFamily="18" charset="0"/>
              </a:rPr>
              <a:t> При более высокой мощности кварцевый резонатор разрушается под влиянием возникающих в нём механических напряжений.</a:t>
            </a:r>
          </a:p>
          <a:p>
            <a:pPr>
              <a:buNone/>
            </a:pP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260648"/>
            <a:ext cx="8640960" cy="6336704"/>
          </a:xfrm>
        </p:spPr>
        <p:txBody>
          <a:bodyPr>
            <a:normAutofit fontScale="85000" lnSpcReduction="20000"/>
          </a:bodyPr>
          <a:lstStyle/>
          <a:p>
            <a:r>
              <a:rPr lang="ru-RU" u="sng" dirty="0">
                <a:latin typeface="Times New Roman" pitchFamily="18" charset="0"/>
                <a:cs typeface="Times New Roman" pitchFamily="18" charset="0"/>
              </a:rPr>
              <a:t>Стабильность частоты:</a:t>
            </a:r>
            <a:endParaRPr lang="ru-RU" dirty="0">
              <a:latin typeface="Times New Roman" pitchFamily="18" charset="0"/>
              <a:cs typeface="Times New Roman" pitchFamily="18" charset="0"/>
            </a:endParaRPr>
          </a:p>
          <a:p>
            <a:pPr>
              <a:buNone/>
            </a:pPr>
            <a:r>
              <a:rPr lang="ru-RU" dirty="0">
                <a:latin typeface="Times New Roman" pitchFamily="18" charset="0"/>
                <a:cs typeface="Times New Roman" pitchFamily="18" charset="0"/>
              </a:rPr>
              <a:t>         Колебания кварцевого генератора характеризуются высокой стабильностью частоты (10</a:t>
            </a:r>
            <a:r>
              <a:rPr lang="ru-RU" baseline="30000" dirty="0">
                <a:latin typeface="Times New Roman" pitchFamily="18" charset="0"/>
                <a:cs typeface="Times New Roman" pitchFamily="18" charset="0"/>
              </a:rPr>
              <a:t>-5</a:t>
            </a:r>
            <a:r>
              <a:rPr lang="ru-RU" dirty="0">
                <a:latin typeface="Times New Roman" pitchFamily="18" charset="0"/>
                <a:cs typeface="Times New Roman" pitchFamily="18" charset="0"/>
              </a:rPr>
              <a:t> ÷ 10</a:t>
            </a:r>
            <a:r>
              <a:rPr lang="ru-RU" baseline="30000" dirty="0">
                <a:latin typeface="Times New Roman" pitchFamily="18" charset="0"/>
                <a:cs typeface="Times New Roman" pitchFamily="18" charset="0"/>
              </a:rPr>
              <a:t>-12</a:t>
            </a:r>
            <a:r>
              <a:rPr lang="ru-RU" dirty="0">
                <a:latin typeface="Times New Roman" pitchFamily="18" charset="0"/>
                <a:cs typeface="Times New Roman" pitchFamily="18" charset="0"/>
              </a:rPr>
              <a:t>), что обусловлено высокой добротностью кварцевого резонатора (10</a:t>
            </a:r>
            <a:r>
              <a:rPr lang="ru-RU" baseline="30000" dirty="0">
                <a:latin typeface="Times New Roman" pitchFamily="18" charset="0"/>
                <a:cs typeface="Times New Roman" pitchFamily="18" charset="0"/>
              </a:rPr>
              <a:t>4</a:t>
            </a:r>
            <a:r>
              <a:rPr lang="ru-RU" dirty="0">
                <a:latin typeface="Times New Roman" pitchFamily="18" charset="0"/>
                <a:cs typeface="Times New Roman" pitchFamily="18" charset="0"/>
              </a:rPr>
              <a:t> ÷ 10</a:t>
            </a:r>
            <a:r>
              <a:rPr lang="ru-RU" baseline="30000" dirty="0">
                <a:latin typeface="Times New Roman" pitchFamily="18" charset="0"/>
                <a:cs typeface="Times New Roman" pitchFamily="18" charset="0"/>
              </a:rPr>
              <a:t>5</a:t>
            </a:r>
            <a:r>
              <a:rPr lang="ru-RU" dirty="0">
                <a:latin typeface="Times New Roman" pitchFamily="18" charset="0"/>
                <a:cs typeface="Times New Roman" pitchFamily="18" charset="0"/>
              </a:rPr>
              <a:t>).</a:t>
            </a:r>
          </a:p>
          <a:p>
            <a:r>
              <a:rPr lang="ru-RU" u="sng" dirty="0">
                <a:latin typeface="Times New Roman" pitchFamily="18" charset="0"/>
                <a:cs typeface="Times New Roman" pitchFamily="18" charset="0"/>
              </a:rPr>
              <a:t>Уровень фазовых шумов:</a:t>
            </a:r>
            <a:endParaRPr lang="ru-RU" dirty="0">
              <a:latin typeface="Times New Roman" pitchFamily="18" charset="0"/>
              <a:cs typeface="Times New Roman" pitchFamily="18" charset="0"/>
            </a:endParaRPr>
          </a:p>
          <a:p>
            <a:pPr>
              <a:buNone/>
            </a:pPr>
            <a:r>
              <a:rPr lang="ru-RU" dirty="0" smtClean="0">
                <a:latin typeface="Times New Roman" pitchFamily="18" charset="0"/>
                <a:cs typeface="Times New Roman" pitchFamily="18" charset="0"/>
              </a:rPr>
              <a:t>         </a:t>
            </a:r>
            <a:r>
              <a:rPr lang="ru-RU" dirty="0">
                <a:latin typeface="Times New Roman" pitchFamily="18" charset="0"/>
                <a:cs typeface="Times New Roman" pitchFamily="18" charset="0"/>
              </a:rPr>
              <a:t>У лучших генераторов спектральная плотность мощности фазовых шумов может быть менее -100 </a:t>
            </a:r>
            <a:r>
              <a:rPr lang="ru-RU" dirty="0" err="1">
                <a:latin typeface="Times New Roman" pitchFamily="18" charset="0"/>
                <a:cs typeface="Times New Roman" pitchFamily="18" charset="0"/>
              </a:rPr>
              <a:t>дБн</a:t>
            </a:r>
            <a:r>
              <a:rPr lang="ru-RU" dirty="0">
                <a:latin typeface="Times New Roman" pitchFamily="18" charset="0"/>
                <a:cs typeface="Times New Roman" pitchFamily="18" charset="0"/>
              </a:rPr>
              <a:t>/Гц на отстройке 1 Гц и менее -150 </a:t>
            </a:r>
            <a:r>
              <a:rPr lang="ru-RU" dirty="0" err="1">
                <a:latin typeface="Times New Roman" pitchFamily="18" charset="0"/>
                <a:cs typeface="Times New Roman" pitchFamily="18" charset="0"/>
              </a:rPr>
              <a:t>дБн</a:t>
            </a:r>
            <a:r>
              <a:rPr lang="ru-RU" dirty="0">
                <a:latin typeface="Times New Roman" pitchFamily="18" charset="0"/>
                <a:cs typeface="Times New Roman" pitchFamily="18" charset="0"/>
              </a:rPr>
              <a:t>/Гц на отстройке 1 кГц при выходной частоте 10 МГц.</a:t>
            </a:r>
          </a:p>
          <a:p>
            <a:r>
              <a:rPr lang="ru-RU" u="sng" dirty="0">
                <a:latin typeface="Times New Roman" pitchFamily="18" charset="0"/>
                <a:cs typeface="Times New Roman" pitchFamily="18" charset="0"/>
              </a:rPr>
              <a:t>Тип выходного сигнала:</a:t>
            </a:r>
            <a:endParaRPr lang="ru-RU" dirty="0">
              <a:latin typeface="Times New Roman" pitchFamily="18" charset="0"/>
              <a:cs typeface="Times New Roman" pitchFamily="18" charset="0"/>
            </a:endParaRPr>
          </a:p>
          <a:p>
            <a:pPr>
              <a:buNone/>
            </a:pPr>
            <a:r>
              <a:rPr lang="ru-RU" dirty="0">
                <a:latin typeface="Times New Roman" pitchFamily="18" charset="0"/>
                <a:cs typeface="Times New Roman" pitchFamily="18" charset="0"/>
              </a:rPr>
              <a:t>         Генераторы могут изготавливаться как в модификации с синусоидальным выходным сигналом, так и с сигналом прямоугольной формы, совместимым по логическим уровням с одним из стандартов (</a:t>
            </a:r>
            <a:r>
              <a:rPr lang="en-US" dirty="0">
                <a:latin typeface="Times New Roman" pitchFamily="18" charset="0"/>
                <a:cs typeface="Times New Roman" pitchFamily="18" charset="0"/>
              </a:rPr>
              <a:t>TTL</a:t>
            </a:r>
            <a:r>
              <a:rPr lang="ru-RU" dirty="0">
                <a:latin typeface="Times New Roman" pitchFamily="18" charset="0"/>
                <a:cs typeface="Times New Roman" pitchFamily="18" charset="0"/>
              </a:rPr>
              <a:t>, </a:t>
            </a:r>
            <a:r>
              <a:rPr lang="en-US" dirty="0">
                <a:latin typeface="Times New Roman" pitchFamily="18" charset="0"/>
                <a:cs typeface="Times New Roman" pitchFamily="18" charset="0"/>
              </a:rPr>
              <a:t>CMOS</a:t>
            </a:r>
            <a:r>
              <a:rPr lang="ru-RU" dirty="0">
                <a:latin typeface="Times New Roman" pitchFamily="18" charset="0"/>
                <a:cs typeface="Times New Roman" pitchFamily="18" charset="0"/>
              </a:rPr>
              <a:t>, </a:t>
            </a:r>
            <a:r>
              <a:rPr lang="en-US" dirty="0">
                <a:latin typeface="Times New Roman" pitchFamily="18" charset="0"/>
                <a:cs typeface="Times New Roman" pitchFamily="18" charset="0"/>
              </a:rPr>
              <a:t>LVCMOS</a:t>
            </a:r>
            <a:r>
              <a:rPr lang="ru-RU" dirty="0">
                <a:latin typeface="Times New Roman" pitchFamily="18" charset="0"/>
                <a:cs typeface="Times New Roman" pitchFamily="18" charset="0"/>
              </a:rPr>
              <a:t>, </a:t>
            </a:r>
            <a:r>
              <a:rPr lang="en-US" dirty="0">
                <a:latin typeface="Times New Roman" pitchFamily="18" charset="0"/>
                <a:cs typeface="Times New Roman" pitchFamily="18" charset="0"/>
              </a:rPr>
              <a:t>LVDS </a:t>
            </a:r>
            <a:r>
              <a:rPr lang="ru-RU" dirty="0">
                <a:latin typeface="Times New Roman" pitchFamily="18" charset="0"/>
                <a:cs typeface="Times New Roman" pitchFamily="18" charset="0"/>
              </a:rPr>
              <a:t>и т.д.).</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404664"/>
            <a:ext cx="8640960" cy="5976664"/>
          </a:xfrm>
        </p:spPr>
        <p:txBody>
          <a:bodyPr>
            <a:normAutofit fontScale="85000" lnSpcReduction="10000"/>
          </a:bodyPr>
          <a:lstStyle/>
          <a:p>
            <a:pPr>
              <a:buNone/>
            </a:pPr>
            <a:r>
              <a:rPr lang="ru-RU" sz="3800" u="sng" dirty="0">
                <a:latin typeface="Times New Roman" pitchFamily="18" charset="0"/>
                <a:cs typeface="Times New Roman" pitchFamily="18" charset="0"/>
              </a:rPr>
              <a:t>Применение:</a:t>
            </a:r>
            <a:endParaRPr lang="ru-RU" sz="3800" dirty="0">
              <a:latin typeface="Times New Roman" pitchFamily="18" charset="0"/>
              <a:cs typeface="Times New Roman" pitchFamily="18" charset="0"/>
            </a:endParaRPr>
          </a:p>
          <a:p>
            <a:r>
              <a:rPr lang="ru-RU" dirty="0">
                <a:latin typeface="Times New Roman" pitchFamily="18" charset="0"/>
                <a:cs typeface="Times New Roman" pitchFamily="18" charset="0"/>
              </a:rPr>
              <a:t>         Внешнее напряжение на кварцевой пластинке вызывает её деформацию. А она, в свою очередь, приводит к появлению зарядов на поверхности кварца (пьезоэлектрический эффект). В результате этого механические колебания кварцевой пластины сопровождаются синхронными с ними колебаниями электрического заряда на её поверхности и наоборот.</a:t>
            </a:r>
          </a:p>
          <a:p>
            <a:r>
              <a:rPr lang="ru-RU" dirty="0">
                <a:latin typeface="Times New Roman" pitchFamily="18" charset="0"/>
                <a:cs typeface="Times New Roman" pitchFamily="18" charset="0"/>
              </a:rPr>
              <a:t>Для обеспечения связи резонатора с остальными элементами схемы непосредственно на кварц наносятся электроды, либо кварцевая пластинка помещается между обкладками конденсатора.</a:t>
            </a:r>
          </a:p>
          <a:p>
            <a:r>
              <a:rPr lang="ru-RU" dirty="0">
                <a:latin typeface="Times New Roman" pitchFamily="18" charset="0"/>
                <a:cs typeface="Times New Roman" pitchFamily="18" charset="0"/>
              </a:rPr>
              <a:t>Для получения высокой добротности и стабильности резонатор помещают в вакуум и поддерживают постоянной его температуру.</a:t>
            </a:r>
          </a:p>
          <a:p>
            <a:pPr>
              <a:buNone/>
            </a:pPr>
            <a:endParaRPr lang="ru-RU"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260649"/>
            <a:ext cx="8517632" cy="3888432"/>
          </a:xfrm>
        </p:spPr>
        <p:txBody>
          <a:bodyPr/>
          <a:lstStyle/>
          <a:p>
            <a:r>
              <a:rPr lang="ru-RU" u="sng" dirty="0">
                <a:latin typeface="Times New Roman" pitchFamily="18" charset="0"/>
                <a:cs typeface="Times New Roman" pitchFamily="18" charset="0"/>
              </a:rPr>
              <a:t>Использование:</a:t>
            </a:r>
            <a:endParaRPr lang="ru-RU" dirty="0">
              <a:latin typeface="Times New Roman" pitchFamily="18" charset="0"/>
              <a:cs typeface="Times New Roman" pitchFamily="18" charset="0"/>
            </a:endParaRPr>
          </a:p>
          <a:p>
            <a:pPr>
              <a:buNone/>
            </a:pPr>
            <a:r>
              <a:rPr lang="ru-RU" dirty="0">
                <a:latin typeface="Times New Roman" pitchFamily="18" charset="0"/>
                <a:cs typeface="Times New Roman" pitchFamily="18" charset="0"/>
              </a:rPr>
              <a:t>         Кварцевые генераторы используют для измерения времени (кварцевые часы), в качестве стандартов частоты. Кварцевые генераторы широко применяются в цифровой технике в качестве тактовых генераторов.</a:t>
            </a:r>
          </a:p>
          <a:p>
            <a:pPr>
              <a:buNone/>
            </a:pPr>
            <a:endParaRPr lang="ru-RU" dirty="0">
              <a:latin typeface="Times New Roman" pitchFamily="18" charset="0"/>
              <a:cs typeface="Times New Roman" pitchFamily="18" charset="0"/>
            </a:endParaRPr>
          </a:p>
        </p:txBody>
      </p:sp>
      <p:pic>
        <p:nvPicPr>
          <p:cNvPr id="4" name="Рисунок 3" descr="220px-Pierce_oscillator.svg.png"/>
          <p:cNvPicPr>
            <a:picLocks noChangeAspect="1"/>
          </p:cNvPicPr>
          <p:nvPr/>
        </p:nvPicPr>
        <p:blipFill>
          <a:blip r:embed="rId2" cstate="print"/>
          <a:stretch>
            <a:fillRect/>
          </a:stretch>
        </p:blipFill>
        <p:spPr>
          <a:xfrm>
            <a:off x="3059832" y="3501008"/>
            <a:ext cx="2520280" cy="28524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04664"/>
            <a:ext cx="8229600" cy="5721499"/>
          </a:xfrm>
        </p:spPr>
        <p:txBody>
          <a:bodyPr>
            <a:normAutofit fontScale="85000" lnSpcReduction="20000"/>
          </a:bodyPr>
          <a:lstStyle/>
          <a:p>
            <a:pPr>
              <a:buNone/>
            </a:pPr>
            <a:r>
              <a:rPr lang="ru-RU" sz="3800" u="sng" dirty="0">
                <a:latin typeface="Times New Roman" pitchFamily="18" charset="0"/>
                <a:cs typeface="Times New Roman" pitchFamily="18" charset="0"/>
              </a:rPr>
              <a:t>Стабилизация частоты.</a:t>
            </a:r>
            <a:endParaRPr lang="ru-RU" sz="3800" dirty="0">
              <a:latin typeface="Times New Roman" pitchFamily="18" charset="0"/>
              <a:cs typeface="Times New Roman" pitchFamily="18" charset="0"/>
            </a:endParaRPr>
          </a:p>
          <a:p>
            <a:pPr>
              <a:buNone/>
            </a:pPr>
            <a:r>
              <a:rPr lang="ru-RU" dirty="0">
                <a:latin typeface="Times New Roman" pitchFamily="18" charset="0"/>
                <a:cs typeface="Times New Roman" pitchFamily="18" charset="0"/>
              </a:rPr>
              <a:t>         В радиотехнике, это поддержание постоянства частоты электрических колебаний в автогенераторе. Частота колебаний автогенератора может отклоняться от первоначального значения под действием дестабилизирующих факторов, как-то: </a:t>
            </a:r>
          </a:p>
          <a:p>
            <a:pPr lvl="0"/>
            <a:r>
              <a:rPr lang="ru-RU" dirty="0">
                <a:latin typeface="Times New Roman" pitchFamily="18" charset="0"/>
                <a:cs typeface="Times New Roman" pitchFamily="18" charset="0"/>
              </a:rPr>
              <a:t>изменение температуры, влажности и атмосферного давления;</a:t>
            </a:r>
          </a:p>
          <a:p>
            <a:pPr lvl="0"/>
            <a:r>
              <a:rPr lang="ru-RU" dirty="0">
                <a:latin typeface="Times New Roman" pitchFamily="18" charset="0"/>
                <a:cs typeface="Times New Roman" pitchFamily="18" charset="0"/>
              </a:rPr>
              <a:t>изменение питающих напряжений и сопротивления нагрузки;</a:t>
            </a:r>
          </a:p>
          <a:p>
            <a:pPr lvl="0"/>
            <a:r>
              <a:rPr lang="ru-RU" dirty="0">
                <a:latin typeface="Times New Roman" pitchFamily="18" charset="0"/>
                <a:cs typeface="Times New Roman" pitchFamily="18" charset="0"/>
              </a:rPr>
              <a:t>шумы электровакуумных и полупроводниковых приборов; </a:t>
            </a:r>
          </a:p>
          <a:p>
            <a:pPr lvl="0"/>
            <a:r>
              <a:rPr lang="ru-RU" dirty="0">
                <a:latin typeface="Times New Roman" pitchFamily="18" charset="0"/>
                <a:cs typeface="Times New Roman" pitchFamily="18" charset="0"/>
              </a:rPr>
              <a:t>старение деталей; </a:t>
            </a:r>
          </a:p>
          <a:p>
            <a:pPr lvl="0"/>
            <a:r>
              <a:rPr lang="ru-RU" dirty="0">
                <a:latin typeface="Times New Roman" pitchFamily="18" charset="0"/>
                <a:cs typeface="Times New Roman" pitchFamily="18" charset="0"/>
              </a:rPr>
              <a:t>толчки и вибрация;</a:t>
            </a:r>
          </a:p>
          <a:p>
            <a:pPr lvl="0"/>
            <a:r>
              <a:rPr lang="ru-RU" dirty="0">
                <a:latin typeface="Times New Roman" pitchFamily="18" charset="0"/>
                <a:cs typeface="Times New Roman" pitchFamily="18" charset="0"/>
              </a:rPr>
              <a:t>радиоактивное облучение и т.д.</a:t>
            </a:r>
          </a:p>
          <a:p>
            <a:pPr>
              <a:buNone/>
            </a:pP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260648"/>
            <a:ext cx="8640960" cy="6264696"/>
          </a:xfrm>
        </p:spPr>
        <p:txBody>
          <a:bodyPr>
            <a:normAutofit fontScale="77500" lnSpcReduction="20000"/>
          </a:bodyPr>
          <a:lstStyle/>
          <a:p>
            <a:pPr>
              <a:buNone/>
            </a:pPr>
            <a:r>
              <a:rPr lang="ru-RU" dirty="0" smtClean="0"/>
              <a:t>         </a:t>
            </a:r>
            <a:r>
              <a:rPr lang="ru-RU" u="sng" dirty="0" smtClean="0">
                <a:latin typeface="Times New Roman" pitchFamily="18" charset="0"/>
                <a:cs typeface="Times New Roman" pitchFamily="18" charset="0"/>
              </a:rPr>
              <a:t>Нестабильность </a:t>
            </a:r>
            <a:r>
              <a:rPr lang="ru-RU" u="sng" dirty="0">
                <a:latin typeface="Times New Roman" pitchFamily="18" charset="0"/>
                <a:cs typeface="Times New Roman" pitchFamily="18" charset="0"/>
              </a:rPr>
              <a:t>частоты</a:t>
            </a:r>
            <a:r>
              <a:rPr lang="ru-RU" dirty="0">
                <a:latin typeface="Times New Roman" pitchFamily="18" charset="0"/>
                <a:cs typeface="Times New Roman" pitchFamily="18" charset="0"/>
              </a:rPr>
              <a:t> характеризуется величиной относительной нестабильности частоты (</a:t>
            </a:r>
            <a:r>
              <a:rPr lang="ru-RU" i="1" dirty="0" err="1">
                <a:latin typeface="Times New Roman" pitchFamily="18" charset="0"/>
                <a:cs typeface="Times New Roman" pitchFamily="18" charset="0"/>
              </a:rPr>
              <a:t>f</a:t>
            </a:r>
            <a:r>
              <a:rPr lang="ru-RU" i="1" dirty="0">
                <a:latin typeface="Times New Roman" pitchFamily="18" charset="0"/>
                <a:cs typeface="Times New Roman" pitchFamily="18" charset="0"/>
              </a:rPr>
              <a:t>’/</a:t>
            </a:r>
            <a:r>
              <a:rPr lang="ru-RU" i="1" dirty="0" err="1">
                <a:latin typeface="Times New Roman" pitchFamily="18" charset="0"/>
                <a:cs typeface="Times New Roman" pitchFamily="18" charset="0"/>
              </a:rPr>
              <a:t>f</a:t>
            </a:r>
            <a:r>
              <a:rPr lang="ru-RU" dirty="0">
                <a:latin typeface="Times New Roman" pitchFamily="18" charset="0"/>
                <a:cs typeface="Times New Roman" pitchFamily="18" charset="0"/>
              </a:rPr>
              <a:t>, где (</a:t>
            </a:r>
            <a:r>
              <a:rPr lang="ru-RU" i="1" dirty="0" err="1">
                <a:latin typeface="Times New Roman" pitchFamily="18" charset="0"/>
                <a:cs typeface="Times New Roman" pitchFamily="18" charset="0"/>
              </a:rPr>
              <a:t>f</a:t>
            </a:r>
            <a:r>
              <a:rPr lang="ru-RU" i="1" dirty="0">
                <a:latin typeface="Times New Roman" pitchFamily="18" charset="0"/>
                <a:cs typeface="Times New Roman" pitchFamily="18" charset="0"/>
              </a:rPr>
              <a:t>’</a:t>
            </a:r>
            <a:r>
              <a:rPr lang="ru-RU" dirty="0">
                <a:latin typeface="Times New Roman" pitchFamily="18" charset="0"/>
                <a:cs typeface="Times New Roman" pitchFamily="18" charset="0"/>
              </a:rPr>
              <a:t> — отклонение частоты от первоначального значения </a:t>
            </a:r>
            <a:r>
              <a:rPr lang="ru-RU" i="1" dirty="0" err="1">
                <a:latin typeface="Times New Roman" pitchFamily="18" charset="0"/>
                <a:cs typeface="Times New Roman" pitchFamily="18" charset="0"/>
              </a:rPr>
              <a:t>f</a:t>
            </a:r>
            <a:r>
              <a:rPr lang="ru-RU" dirty="0">
                <a:latin typeface="Times New Roman" pitchFamily="18" charset="0"/>
                <a:cs typeface="Times New Roman" pitchFamily="18" charset="0"/>
              </a:rPr>
              <a:t>(нередко (</a:t>
            </a:r>
            <a:r>
              <a:rPr lang="ru-RU" i="1" dirty="0" err="1">
                <a:latin typeface="Times New Roman" pitchFamily="18" charset="0"/>
                <a:cs typeface="Times New Roman" pitchFamily="18" charset="0"/>
              </a:rPr>
              <a:t>f</a:t>
            </a:r>
            <a:r>
              <a:rPr lang="ru-RU" i="1" dirty="0">
                <a:latin typeface="Times New Roman" pitchFamily="18" charset="0"/>
                <a:cs typeface="Times New Roman" pitchFamily="18" charset="0"/>
              </a:rPr>
              <a:t>’</a:t>
            </a:r>
            <a:r>
              <a:rPr lang="ru-RU" dirty="0">
                <a:latin typeface="Times New Roman" pitchFamily="18" charset="0"/>
                <a:cs typeface="Times New Roman" pitchFamily="18" charset="0"/>
              </a:rPr>
              <a:t>/</a:t>
            </a:r>
            <a:r>
              <a:rPr lang="ru-RU" i="1" dirty="0" err="1">
                <a:latin typeface="Times New Roman" pitchFamily="18" charset="0"/>
                <a:cs typeface="Times New Roman" pitchFamily="18" charset="0"/>
              </a:rPr>
              <a:t>f</a:t>
            </a:r>
            <a:r>
              <a:rPr lang="ru-RU" dirty="0">
                <a:latin typeface="Times New Roman" pitchFamily="18" charset="0"/>
                <a:cs typeface="Times New Roman" pitchFamily="18" charset="0"/>
              </a:rPr>
              <a:t> называется также относительной стабильностью частоты). Различают нестабильность кратковременную (определяемую отклонением частоты за время &lt;1 </a:t>
            </a:r>
            <a:r>
              <a:rPr lang="ru-RU" i="1" dirty="0">
                <a:latin typeface="Times New Roman" pitchFamily="18" charset="0"/>
                <a:cs typeface="Times New Roman" pitchFamily="18" charset="0"/>
              </a:rPr>
              <a:t>сек</a:t>
            </a:r>
            <a:r>
              <a:rPr lang="ru-RU" dirty="0">
                <a:latin typeface="Times New Roman" pitchFamily="18" charset="0"/>
                <a:cs typeface="Times New Roman" pitchFamily="18" charset="0"/>
              </a:rPr>
              <a:t>) и долговременную; на практике пользуются понятиями минутной, часовой, суточной, месячной и годовой нестабильности.</a:t>
            </a:r>
          </a:p>
          <a:p>
            <a:pPr>
              <a:buNone/>
            </a:pPr>
            <a:r>
              <a:rPr lang="ru-RU" dirty="0">
                <a:latin typeface="Times New Roman" pitchFamily="18" charset="0"/>
                <a:cs typeface="Times New Roman" pitchFamily="18" charset="0"/>
              </a:rPr>
              <a:t>         </a:t>
            </a:r>
            <a:r>
              <a:rPr lang="ru-RU" u="sng" dirty="0">
                <a:latin typeface="Times New Roman" pitchFamily="18" charset="0"/>
                <a:cs typeface="Times New Roman" pitchFamily="18" charset="0"/>
              </a:rPr>
              <a:t>Повышения стабильности частоты в автогенераторе:</a:t>
            </a:r>
          </a:p>
          <a:p>
            <a:pPr lvl="0"/>
            <a:r>
              <a:rPr lang="ru-RU" dirty="0">
                <a:latin typeface="Times New Roman" pitchFamily="18" charset="0"/>
                <a:cs typeface="Times New Roman" pitchFamily="18" charset="0"/>
              </a:rPr>
              <a:t>увеличением добротности колебательного контура, задающего частоту;</a:t>
            </a:r>
          </a:p>
          <a:p>
            <a:pPr lvl="0"/>
            <a:r>
              <a:rPr lang="ru-RU" dirty="0">
                <a:latin typeface="Times New Roman" pitchFamily="18" charset="0"/>
                <a:cs typeface="Times New Roman" pitchFamily="18" charset="0"/>
              </a:rPr>
              <a:t>уменьшением его температурного коэффициента частоты;</a:t>
            </a:r>
          </a:p>
          <a:p>
            <a:pPr lvl="0"/>
            <a:r>
              <a:rPr lang="ru-RU" dirty="0">
                <a:latin typeface="Times New Roman" pitchFamily="18" charset="0"/>
                <a:cs typeface="Times New Roman" pitchFamily="18" charset="0"/>
              </a:rPr>
              <a:t>выбором схемы, конструкции и режима работы автогенератора;</a:t>
            </a:r>
          </a:p>
          <a:p>
            <a:pPr lvl="0"/>
            <a:r>
              <a:rPr lang="ru-RU" dirty="0" err="1">
                <a:latin typeface="Times New Roman" pitchFamily="18" charset="0"/>
                <a:cs typeface="Times New Roman" pitchFamily="18" charset="0"/>
              </a:rPr>
              <a:t>термостатированием</a:t>
            </a:r>
            <a:r>
              <a:rPr lang="ru-RU" dirty="0">
                <a:latin typeface="Times New Roman" pitchFamily="18" charset="0"/>
                <a:cs typeface="Times New Roman" pitchFamily="18" charset="0"/>
              </a:rPr>
              <a:t> автогенератора;</a:t>
            </a:r>
          </a:p>
          <a:p>
            <a:pPr lvl="0"/>
            <a:r>
              <a:rPr lang="ru-RU" dirty="0">
                <a:latin typeface="Times New Roman" pitchFamily="18" charset="0"/>
                <a:cs typeface="Times New Roman" pitchFamily="18" charset="0"/>
              </a:rPr>
              <a:t>стабилизацией питающих напряжений и т.д.</a:t>
            </a:r>
          </a:p>
          <a:p>
            <a:pPr>
              <a:buNone/>
            </a:pP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188640"/>
            <a:ext cx="8640960" cy="6192688"/>
          </a:xfrm>
        </p:spPr>
        <p:txBody>
          <a:bodyPr>
            <a:normAutofit fontScale="85000" lnSpcReduction="10000"/>
          </a:bodyPr>
          <a:lstStyle/>
          <a:p>
            <a:pPr>
              <a:buNone/>
            </a:pPr>
            <a:r>
              <a:rPr lang="ru-RU" dirty="0">
                <a:latin typeface="Times New Roman" pitchFamily="18" charset="0"/>
                <a:cs typeface="Times New Roman" pitchFamily="18" charset="0"/>
              </a:rPr>
              <a:t>Наиболее распространена </a:t>
            </a:r>
            <a:r>
              <a:rPr lang="ru-RU" u="sng" dirty="0">
                <a:latin typeface="Times New Roman" pitchFamily="18" charset="0"/>
                <a:cs typeface="Times New Roman" pitchFamily="18" charset="0"/>
              </a:rPr>
              <a:t>кварцевая стабилизация частоты</a:t>
            </a:r>
            <a:r>
              <a:rPr lang="ru-RU" dirty="0">
                <a:latin typeface="Times New Roman" pitchFamily="18" charset="0"/>
                <a:cs typeface="Times New Roman" pitchFamily="18" charset="0"/>
              </a:rPr>
              <a:t>, при которой в качестве колебательного контура используют электромеханическую колебательную систему — пьезоэлектрический кварцевый резонатор. Кварцевые генераторы создают на транзисторах, туннельных диодах или электронных лампах. Они имеют нестабильность (</a:t>
            </a:r>
            <a:r>
              <a:rPr lang="ru-RU" i="1" dirty="0" err="1">
                <a:latin typeface="Times New Roman" pitchFamily="18" charset="0"/>
                <a:cs typeface="Times New Roman" pitchFamily="18" charset="0"/>
              </a:rPr>
              <a:t>f</a:t>
            </a:r>
            <a:r>
              <a:rPr lang="ru-RU" i="1" dirty="0">
                <a:latin typeface="Times New Roman" pitchFamily="18" charset="0"/>
                <a:cs typeface="Times New Roman" pitchFamily="18" charset="0"/>
              </a:rPr>
              <a:t>/</a:t>
            </a:r>
            <a:r>
              <a:rPr lang="ru-RU" i="1" dirty="0" err="1">
                <a:latin typeface="Times New Roman" pitchFamily="18" charset="0"/>
                <a:cs typeface="Times New Roman" pitchFamily="18" charset="0"/>
              </a:rPr>
              <a:t>f</a:t>
            </a:r>
            <a:r>
              <a:rPr lang="ru-RU" dirty="0">
                <a:latin typeface="Times New Roman" pitchFamily="18" charset="0"/>
                <a:cs typeface="Times New Roman" pitchFamily="18" charset="0"/>
              </a:rPr>
              <a:t> = 10</a:t>
            </a:r>
            <a:r>
              <a:rPr lang="ru-RU" baseline="30000" dirty="0">
                <a:latin typeface="Times New Roman" pitchFamily="18" charset="0"/>
                <a:cs typeface="Times New Roman" pitchFamily="18" charset="0"/>
              </a:rPr>
              <a:t>-6</a:t>
            </a:r>
            <a:r>
              <a:rPr lang="ru-RU" dirty="0">
                <a:latin typeface="Times New Roman" pitchFamily="18" charset="0"/>
                <a:cs typeface="Times New Roman" pitchFamily="18" charset="0"/>
              </a:rPr>
              <a:t>—10</a:t>
            </a:r>
            <a:r>
              <a:rPr lang="ru-RU" baseline="30000" dirty="0">
                <a:latin typeface="Times New Roman" pitchFamily="18" charset="0"/>
                <a:cs typeface="Times New Roman" pitchFamily="18" charset="0"/>
              </a:rPr>
              <a:t>-10</a:t>
            </a:r>
            <a:r>
              <a:rPr lang="ru-RU" dirty="0">
                <a:latin typeface="Times New Roman" pitchFamily="18" charset="0"/>
                <a:cs typeface="Times New Roman" pitchFamily="18" charset="0"/>
              </a:rPr>
              <a:t> и отличаются малыми габаритами, экономичностью и надёжностью. Высокая стабильность частоты кварцевого генератора достигается благодаря малому температурному коэффициенту частоты кварцевого резонатора, устойчивости его параметров к внешним воздействиям и исключительно высокой добротности (до 10</a:t>
            </a:r>
            <a:r>
              <a:rPr lang="ru-RU" baseline="30000" dirty="0">
                <a:latin typeface="Times New Roman" pitchFamily="18" charset="0"/>
                <a:cs typeface="Times New Roman" pitchFamily="18" charset="0"/>
              </a:rPr>
              <a:t>7</a:t>
            </a:r>
            <a:r>
              <a:rPr lang="ru-RU" dirty="0">
                <a:latin typeface="Times New Roman" pitchFamily="18" charset="0"/>
                <a:cs typeface="Times New Roman" pitchFamily="18" charset="0"/>
              </a:rPr>
              <a:t>, тогда как добротность обычного колебательного контура в большинстве случаев составляет Стабилизация частоты10</a:t>
            </a:r>
            <a:r>
              <a:rPr lang="ru-RU" baseline="30000" dirty="0">
                <a:latin typeface="Times New Roman" pitchFamily="18" charset="0"/>
                <a:cs typeface="Times New Roman" pitchFamily="18" charset="0"/>
              </a:rPr>
              <a:t>2</a:t>
            </a:r>
            <a:r>
              <a:rPr lang="ru-RU" dirty="0">
                <a:latin typeface="Times New Roman" pitchFamily="18" charset="0"/>
                <a:cs typeface="Times New Roman"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404664"/>
            <a:ext cx="8496944" cy="5976664"/>
          </a:xfrm>
        </p:spPr>
        <p:txBody>
          <a:bodyPr>
            <a:normAutofit fontScale="85000" lnSpcReduction="10000"/>
          </a:bodyPr>
          <a:lstStyle/>
          <a:p>
            <a:r>
              <a:rPr lang="ru-RU" u="sng" dirty="0">
                <a:latin typeface="Times New Roman" pitchFamily="18" charset="0"/>
                <a:cs typeface="Times New Roman" pitchFamily="18" charset="0"/>
              </a:rPr>
              <a:t>Особенности кварцевой стабилизации частоты генераторов.</a:t>
            </a:r>
            <a:endParaRPr lang="ru-RU" dirty="0">
              <a:latin typeface="Times New Roman" pitchFamily="18" charset="0"/>
              <a:cs typeface="Times New Roman" pitchFamily="18" charset="0"/>
            </a:endParaRPr>
          </a:p>
          <a:p>
            <a:pPr>
              <a:buNone/>
            </a:pPr>
            <a:r>
              <a:rPr lang="ru-RU" dirty="0">
                <a:latin typeface="Times New Roman" pitchFamily="18" charset="0"/>
                <a:cs typeface="Times New Roman" pitchFamily="18" charset="0"/>
              </a:rPr>
              <a:t>         При разработке кварцевого генератора следует обращать внимание, что кварцевый генератор на основе </a:t>
            </a:r>
            <a:r>
              <a:rPr lang="ru-RU" dirty="0" smtClean="0">
                <a:latin typeface="Times New Roman" pitchFamily="18" charset="0"/>
                <a:cs typeface="Times New Roman" pitchFamily="18" charset="0"/>
              </a:rPr>
              <a:t>мультивибратора </a:t>
            </a:r>
            <a:r>
              <a:rPr lang="ru-RU" dirty="0">
                <a:latin typeface="Times New Roman" pitchFamily="18" charset="0"/>
                <a:cs typeface="Times New Roman" pitchFamily="18" charset="0"/>
              </a:rPr>
              <a:t>работает несколько по другим принципам по сравнению с </a:t>
            </a:r>
            <a:r>
              <a:rPr lang="ru-RU" dirty="0" err="1" smtClean="0">
                <a:latin typeface="Times New Roman" pitchFamily="18" charset="0"/>
                <a:cs typeface="Times New Roman" pitchFamily="18" charset="0"/>
              </a:rPr>
              <a:t>осцилляторной</a:t>
            </a:r>
            <a:r>
              <a:rPr lang="ru-RU" dirty="0">
                <a:latin typeface="Times New Roman" pitchFamily="18" charset="0"/>
                <a:cs typeface="Times New Roman" pitchFamily="18" charset="0"/>
              </a:rPr>
              <a:t> схемой. Если в </a:t>
            </a:r>
            <a:r>
              <a:rPr lang="ru-RU" dirty="0" err="1">
                <a:latin typeface="Times New Roman" pitchFamily="18" charset="0"/>
                <a:cs typeface="Times New Roman" pitchFamily="18" charset="0"/>
              </a:rPr>
              <a:t>осцилляторной</a:t>
            </a:r>
            <a:r>
              <a:rPr lang="ru-RU" dirty="0">
                <a:latin typeface="Times New Roman" pitchFamily="18" charset="0"/>
                <a:cs typeface="Times New Roman" pitchFamily="18" charset="0"/>
              </a:rPr>
              <a:t> схеме кварцевый резонатор используется в качестве индуктивности, входящей в колебательный контур резонатора, то в схеме мультивибратора кварцевый резонатор используется в качестве узкополосного фильтра в цепи обратной связи. Это приводит к тому, что один и тот же резонатор, включённый в схему мультивибратора и </a:t>
            </a:r>
            <a:r>
              <a:rPr lang="ru-RU" dirty="0" err="1">
                <a:latin typeface="Times New Roman" pitchFamily="18" charset="0"/>
                <a:cs typeface="Times New Roman" pitchFamily="18" charset="0"/>
              </a:rPr>
              <a:t>осцилляторную</a:t>
            </a:r>
            <a:r>
              <a:rPr lang="ru-RU" dirty="0">
                <a:latin typeface="Times New Roman" pitchFamily="18" charset="0"/>
                <a:cs typeface="Times New Roman" pitchFamily="18" charset="0"/>
              </a:rPr>
              <a:t> схему, будет генерировать различные частоты!</a:t>
            </a:r>
          </a:p>
          <a:p>
            <a:pPr>
              <a:buNone/>
            </a:pPr>
            <a:endParaRPr lang="ru-RU"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404664"/>
            <a:ext cx="8424936" cy="6120680"/>
          </a:xfrm>
        </p:spPr>
        <p:txBody>
          <a:bodyPr>
            <a:normAutofit fontScale="92500" lnSpcReduction="20000"/>
          </a:bodyPr>
          <a:lstStyle/>
          <a:p>
            <a:pPr>
              <a:buNone/>
            </a:pPr>
            <a:r>
              <a:rPr lang="ru-RU" dirty="0" smtClean="0">
                <a:latin typeface="Times New Roman" pitchFamily="18" charset="0"/>
                <a:cs typeface="Times New Roman" pitchFamily="18" charset="0"/>
              </a:rPr>
              <a:t>            При </a:t>
            </a:r>
            <a:r>
              <a:rPr lang="ru-RU" dirty="0">
                <a:latin typeface="Times New Roman" pitchFamily="18" charset="0"/>
                <a:cs typeface="Times New Roman" pitchFamily="18" charset="0"/>
              </a:rPr>
              <a:t>построении схем генераторов следует отметить, что они являются мощными источниками помех, поэтому эти генераторы обычно экранируют. Цепи питания микросхем, на которых реализуются генераторы обязательно содержат фильтрующие высокочастотные конденсаторы. Часто для лучшей фильтрации по цепи питания кроме конденсаторов используются фильтрующие дроссели.</a:t>
            </a:r>
          </a:p>
          <a:p>
            <a:pPr>
              <a:buNone/>
            </a:pPr>
            <a:r>
              <a:rPr lang="ru-RU" dirty="0" smtClean="0">
                <a:latin typeface="Times New Roman" pitchFamily="18" charset="0"/>
                <a:cs typeface="Times New Roman" pitchFamily="18" charset="0"/>
              </a:rPr>
              <a:t>           </a:t>
            </a:r>
            <a:r>
              <a:rPr lang="ru-RU" dirty="0">
                <a:latin typeface="Times New Roman" pitchFamily="18" charset="0"/>
                <a:cs typeface="Times New Roman" pitchFamily="18" charset="0"/>
              </a:rPr>
              <a:t>Для уменьшения помех используются и конструктивные меры. Например, рядом с цепью генерируемого сигнала прокладывают корпусные проводники. Таким образом фактически образуется полосковая (или волноводная) линия передачи.</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5400" dirty="0" smtClean="0">
                <a:latin typeface="Times New Roman" pitchFamily="18" charset="0"/>
                <a:cs typeface="Times New Roman" pitchFamily="18" charset="0"/>
              </a:rPr>
              <a:t>Спасибо за внимание!</a:t>
            </a:r>
            <a:endParaRPr lang="ru-RU" sz="5400" dirty="0">
              <a:latin typeface="Times New Roman" pitchFamily="18" charset="0"/>
              <a:cs typeface="Times New Roman" pitchFamily="18" charset="0"/>
            </a:endParaRPr>
          </a:p>
        </p:txBody>
      </p:sp>
      <p:pic>
        <p:nvPicPr>
          <p:cNvPr id="4" name="Содержимое 3" descr="images (2).jpg"/>
          <p:cNvPicPr>
            <a:picLocks noGrp="1" noChangeAspect="1"/>
          </p:cNvPicPr>
          <p:nvPr>
            <p:ph idx="1"/>
          </p:nvPr>
        </p:nvPicPr>
        <p:blipFill>
          <a:blip r:embed="rId2" cstate="print"/>
          <a:stretch>
            <a:fillRect/>
          </a:stretch>
        </p:blipFill>
        <p:spPr>
          <a:xfrm>
            <a:off x="2627785" y="1775615"/>
            <a:ext cx="3752936" cy="402965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548680"/>
            <a:ext cx="8229600" cy="3240360"/>
          </a:xfrm>
        </p:spPr>
        <p:txBody>
          <a:bodyPr>
            <a:normAutofit/>
          </a:bodyPr>
          <a:lstStyle/>
          <a:p>
            <a:pPr>
              <a:buNone/>
            </a:pPr>
            <a:r>
              <a:rPr lang="ru-RU" b="1" dirty="0">
                <a:latin typeface="Times New Roman" pitchFamily="18" charset="0"/>
                <a:cs typeface="Times New Roman" pitchFamily="18" charset="0"/>
              </a:rPr>
              <a:t>Кварцевый резонатор</a:t>
            </a:r>
            <a:r>
              <a:rPr lang="ru-RU" dirty="0">
                <a:latin typeface="Times New Roman" pitchFamily="18" charset="0"/>
                <a:cs typeface="Times New Roman" pitchFamily="18" charset="0"/>
              </a:rPr>
              <a:t>, </a:t>
            </a:r>
            <a:r>
              <a:rPr lang="ru-RU" b="1" dirty="0">
                <a:latin typeface="Times New Roman" pitchFamily="18" charset="0"/>
                <a:cs typeface="Times New Roman" pitchFamily="18" charset="0"/>
              </a:rPr>
              <a:t>кварц</a:t>
            </a:r>
            <a:r>
              <a:rPr lang="ru-RU" dirty="0">
                <a:latin typeface="Times New Roman" pitchFamily="18" charset="0"/>
                <a:cs typeface="Times New Roman" pitchFamily="18" charset="0"/>
              </a:rPr>
              <a:t> — прибор, в котором пьезоэлектрический эффект и явление механического резонанса используются для построения высокодобротного резонансного элемента электронной схемы.</a:t>
            </a:r>
          </a:p>
          <a:p>
            <a:pPr>
              <a:buNone/>
            </a:pPr>
            <a:endParaRPr lang="ru-RU" dirty="0"/>
          </a:p>
        </p:txBody>
      </p:sp>
      <p:pic>
        <p:nvPicPr>
          <p:cNvPr id="7" name="Рисунок 6" descr="575px-Crystal-oscillator-IEC-Symbol.svg.png"/>
          <p:cNvPicPr>
            <a:picLocks noChangeAspect="1"/>
          </p:cNvPicPr>
          <p:nvPr/>
        </p:nvPicPr>
        <p:blipFill>
          <a:blip r:embed="rId2" cstate="print"/>
          <a:stretch>
            <a:fillRect/>
          </a:stretch>
        </p:blipFill>
        <p:spPr>
          <a:xfrm>
            <a:off x="1115616" y="4005064"/>
            <a:ext cx="3026470" cy="2105370"/>
          </a:xfrm>
          <a:prstGeom prst="rect">
            <a:avLst/>
          </a:prstGeom>
        </p:spPr>
      </p:pic>
      <p:pic>
        <p:nvPicPr>
          <p:cNvPr id="8" name="Рисунок 7" descr="Crystal_oscillator_4MHz.jpg"/>
          <p:cNvPicPr>
            <a:picLocks noChangeAspect="1"/>
          </p:cNvPicPr>
          <p:nvPr/>
        </p:nvPicPr>
        <p:blipFill>
          <a:blip r:embed="rId3" cstate="print"/>
          <a:stretch>
            <a:fillRect/>
          </a:stretch>
        </p:blipFill>
        <p:spPr>
          <a:xfrm>
            <a:off x="5220072" y="4005064"/>
            <a:ext cx="2304256" cy="230425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rmAutofit/>
          </a:bodyPr>
          <a:lstStyle/>
          <a:p>
            <a:pPr algn="l"/>
            <a:r>
              <a:rPr lang="ru-RU" sz="4000" u="sng" dirty="0" smtClean="0">
                <a:latin typeface="Times New Roman" pitchFamily="18" charset="0"/>
                <a:cs typeface="Times New Roman" pitchFamily="18" charset="0"/>
              </a:rPr>
              <a:t>Принцип действия:</a:t>
            </a:r>
            <a:endParaRPr lang="ru-RU" sz="4000" u="sng" dirty="0">
              <a:latin typeface="Times New Roman" pitchFamily="18" charset="0"/>
              <a:cs typeface="Times New Roman" pitchFamily="18" charset="0"/>
            </a:endParaRPr>
          </a:p>
        </p:txBody>
      </p:sp>
      <p:sp>
        <p:nvSpPr>
          <p:cNvPr id="3" name="Содержимое 2"/>
          <p:cNvSpPr>
            <a:spLocks noGrp="1"/>
          </p:cNvSpPr>
          <p:nvPr>
            <p:ph idx="1"/>
          </p:nvPr>
        </p:nvSpPr>
        <p:spPr>
          <a:xfrm>
            <a:off x="251520" y="1196752"/>
            <a:ext cx="8712968" cy="5184576"/>
          </a:xfrm>
        </p:spPr>
        <p:txBody>
          <a:bodyPr>
            <a:normAutofit fontScale="92500" lnSpcReduction="10000"/>
          </a:bodyPr>
          <a:lstStyle/>
          <a:p>
            <a:r>
              <a:rPr lang="ru-RU" dirty="0"/>
              <a:t> </a:t>
            </a:r>
            <a:r>
              <a:rPr lang="ru-RU" dirty="0" smtClean="0"/>
              <a:t>        </a:t>
            </a:r>
            <a:r>
              <a:rPr lang="ru-RU" dirty="0" smtClean="0">
                <a:latin typeface="Times New Roman" pitchFamily="18" charset="0"/>
                <a:cs typeface="Times New Roman" pitchFamily="18" charset="0"/>
              </a:rPr>
              <a:t>На </a:t>
            </a:r>
            <a:r>
              <a:rPr lang="ru-RU" dirty="0">
                <a:latin typeface="Times New Roman" pitchFamily="18" charset="0"/>
                <a:cs typeface="Times New Roman" pitchFamily="18" charset="0"/>
              </a:rPr>
              <a:t>пластинку, кольцо или брусок, вырезанные из кристалла кварца определённым образом, нанесены 2 и более электродов — проводящие полоски.</a:t>
            </a:r>
          </a:p>
          <a:p>
            <a:r>
              <a:rPr lang="ru-RU" dirty="0" smtClean="0">
                <a:latin typeface="Times New Roman" pitchFamily="18" charset="0"/>
                <a:cs typeface="Times New Roman" pitchFamily="18" charset="0"/>
              </a:rPr>
              <a:t>         Пластинка </a:t>
            </a:r>
            <a:r>
              <a:rPr lang="ru-RU" dirty="0">
                <a:latin typeface="Times New Roman" pitchFamily="18" charset="0"/>
                <a:cs typeface="Times New Roman" pitchFamily="18" charset="0"/>
              </a:rPr>
              <a:t>закреплена и имеет собственную резонансную частоту механических колебаний.</a:t>
            </a:r>
          </a:p>
          <a:p>
            <a:r>
              <a:rPr lang="ru-RU" dirty="0">
                <a:latin typeface="Times New Roman" pitchFamily="18" charset="0"/>
                <a:cs typeface="Times New Roman" pitchFamily="18" charset="0"/>
              </a:rPr>
              <a:t>         При подаче напряжения на электроды благодаря пьезоэлектрическому эффекту происходит изгибание, сжатие или сдвиг в зависимости от того, каким образом вырезан кусок кристалла.</a:t>
            </a:r>
          </a:p>
          <a:p>
            <a:pPr>
              <a:buNone/>
            </a:pPr>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lstStyle/>
          <a:p>
            <a:pPr algn="l"/>
            <a:r>
              <a:rPr lang="ru-RU" u="sng" dirty="0" smtClean="0">
                <a:latin typeface="Times New Roman" pitchFamily="18" charset="0"/>
                <a:cs typeface="Times New Roman" pitchFamily="18" charset="0"/>
              </a:rPr>
              <a:t>Преимущества:</a:t>
            </a:r>
            <a:endParaRPr lang="ru-RU" u="sng" dirty="0">
              <a:latin typeface="Times New Roman" pitchFamily="18" charset="0"/>
              <a:cs typeface="Times New Roman" pitchFamily="18" charset="0"/>
            </a:endParaRPr>
          </a:p>
        </p:txBody>
      </p:sp>
      <p:sp>
        <p:nvSpPr>
          <p:cNvPr id="3" name="Содержимое 2"/>
          <p:cNvSpPr>
            <a:spLocks noGrp="1"/>
          </p:cNvSpPr>
          <p:nvPr>
            <p:ph idx="1"/>
          </p:nvPr>
        </p:nvSpPr>
        <p:spPr>
          <a:xfrm>
            <a:off x="251520" y="1196752"/>
            <a:ext cx="8712968" cy="5073427"/>
          </a:xfrm>
        </p:spPr>
        <p:txBody>
          <a:bodyPr>
            <a:normAutofit fontScale="92500" lnSpcReduction="10000"/>
          </a:bodyPr>
          <a:lstStyle/>
          <a:p>
            <a:pPr lvl="0"/>
            <a:r>
              <a:rPr lang="ru-RU" dirty="0" smtClean="0">
                <a:latin typeface="Times New Roman" pitchFamily="18" charset="0"/>
                <a:cs typeface="Times New Roman" pitchFamily="18" charset="0"/>
              </a:rPr>
              <a:t>Достижение </a:t>
            </a:r>
            <a:r>
              <a:rPr lang="ru-RU" dirty="0">
                <a:latin typeface="Times New Roman" pitchFamily="18" charset="0"/>
                <a:cs typeface="Times New Roman" pitchFamily="18" charset="0"/>
              </a:rPr>
              <a:t>намного больших значений добротности (10</a:t>
            </a:r>
            <a:r>
              <a:rPr lang="ru-RU" baseline="30000" dirty="0">
                <a:latin typeface="Times New Roman" pitchFamily="18" charset="0"/>
                <a:cs typeface="Times New Roman" pitchFamily="18" charset="0"/>
              </a:rPr>
              <a:t>4</a:t>
            </a:r>
            <a:r>
              <a:rPr lang="ru-RU" dirty="0">
                <a:latin typeface="Times New Roman" pitchFamily="18" charset="0"/>
                <a:cs typeface="Times New Roman" pitchFamily="18" charset="0"/>
              </a:rPr>
              <a:t>−10</a:t>
            </a:r>
            <a:r>
              <a:rPr lang="ru-RU" baseline="30000" dirty="0">
                <a:latin typeface="Times New Roman" pitchFamily="18" charset="0"/>
                <a:cs typeface="Times New Roman" pitchFamily="18" charset="0"/>
              </a:rPr>
              <a:t>6</a:t>
            </a:r>
            <a:r>
              <a:rPr lang="ru-RU" dirty="0">
                <a:latin typeface="Times New Roman" pitchFamily="18" charset="0"/>
                <a:cs typeface="Times New Roman" pitchFamily="18" charset="0"/>
              </a:rPr>
              <a:t>) эквивалентного колебательного контура, нежели любым другим способом;</a:t>
            </a:r>
          </a:p>
          <a:p>
            <a:pPr lvl="0"/>
            <a:r>
              <a:rPr lang="ru-RU" dirty="0">
                <a:latin typeface="Times New Roman" pitchFamily="18" charset="0"/>
                <a:cs typeface="Times New Roman" pitchFamily="18" charset="0"/>
              </a:rPr>
              <a:t>Малые размеры устройства (вплоть до долей мм);</a:t>
            </a:r>
          </a:p>
          <a:p>
            <a:pPr lvl="0"/>
            <a:r>
              <a:rPr lang="ru-RU" dirty="0">
                <a:latin typeface="Times New Roman" pitchFamily="18" charset="0"/>
                <a:cs typeface="Times New Roman" pitchFamily="18" charset="0"/>
              </a:rPr>
              <a:t>Большая температурная стабильность;</a:t>
            </a:r>
          </a:p>
          <a:p>
            <a:pPr lvl="0"/>
            <a:r>
              <a:rPr lang="ru-RU" dirty="0">
                <a:latin typeface="Times New Roman" pitchFamily="18" charset="0"/>
                <a:cs typeface="Times New Roman" pitchFamily="18" charset="0"/>
              </a:rPr>
              <a:t>Большая долговечность;</a:t>
            </a:r>
          </a:p>
          <a:p>
            <a:pPr lvl="0"/>
            <a:r>
              <a:rPr lang="ru-RU" dirty="0">
                <a:latin typeface="Times New Roman" pitchFamily="18" charset="0"/>
                <a:cs typeface="Times New Roman" pitchFamily="18" charset="0"/>
              </a:rPr>
              <a:t>Лучшая технологичность;</a:t>
            </a:r>
          </a:p>
          <a:p>
            <a:pPr lvl="0"/>
            <a:r>
              <a:rPr lang="ru-RU" dirty="0">
                <a:latin typeface="Times New Roman" pitchFamily="18" charset="0"/>
                <a:cs typeface="Times New Roman" pitchFamily="18" charset="0"/>
              </a:rPr>
              <a:t>Построение качественных каскадных фильтров без необходимости их ручной настройки;</a:t>
            </a:r>
          </a:p>
          <a:p>
            <a:pPr>
              <a:buNone/>
            </a:pP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lstStyle/>
          <a:p>
            <a:pPr algn="l"/>
            <a:r>
              <a:rPr lang="ru-RU" u="sng" dirty="0" smtClean="0">
                <a:latin typeface="Times New Roman" pitchFamily="18" charset="0"/>
                <a:cs typeface="Times New Roman" pitchFamily="18" charset="0"/>
              </a:rPr>
              <a:t>Недостатки:</a:t>
            </a:r>
            <a:endParaRPr lang="ru-RU" u="sng" dirty="0">
              <a:latin typeface="Times New Roman" pitchFamily="18" charset="0"/>
              <a:cs typeface="Times New Roman" pitchFamily="18" charset="0"/>
            </a:endParaRPr>
          </a:p>
        </p:txBody>
      </p:sp>
      <p:sp>
        <p:nvSpPr>
          <p:cNvPr id="3" name="Содержимое 2"/>
          <p:cNvSpPr>
            <a:spLocks noGrp="1"/>
          </p:cNvSpPr>
          <p:nvPr>
            <p:ph idx="1"/>
          </p:nvPr>
        </p:nvSpPr>
        <p:spPr>
          <a:xfrm>
            <a:off x="179512" y="1600200"/>
            <a:ext cx="8712968" cy="4205064"/>
          </a:xfrm>
        </p:spPr>
        <p:txBody>
          <a:bodyPr/>
          <a:lstStyle/>
          <a:p>
            <a:r>
              <a:rPr lang="ru-RU" dirty="0">
                <a:latin typeface="Times New Roman" pitchFamily="18" charset="0"/>
                <a:cs typeface="Times New Roman" pitchFamily="18" charset="0"/>
              </a:rPr>
              <a:t>Чрезвычайно узкий диапазон подстройки частоты внешними элементами. Практически для многодиапазонных систем эта проблема решается построением синтезаторов частоты различной степени сложности.</a:t>
            </a:r>
          </a:p>
          <a:p>
            <a:pPr>
              <a:buNone/>
            </a:pP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lstStyle/>
          <a:p>
            <a:pPr algn="l"/>
            <a:r>
              <a:rPr lang="ru-RU" u="sng" dirty="0" smtClean="0">
                <a:latin typeface="Times New Roman" pitchFamily="18" charset="0"/>
                <a:cs typeface="Times New Roman" pitchFamily="18" charset="0"/>
              </a:rPr>
              <a:t>Применение:</a:t>
            </a:r>
            <a:endParaRPr lang="ru-RU" u="sng" dirty="0">
              <a:latin typeface="Times New Roman" pitchFamily="18" charset="0"/>
              <a:cs typeface="Times New Roman" pitchFamily="18" charset="0"/>
            </a:endParaRPr>
          </a:p>
        </p:txBody>
      </p:sp>
      <p:sp>
        <p:nvSpPr>
          <p:cNvPr id="3" name="Содержимое 2"/>
          <p:cNvSpPr>
            <a:spLocks noGrp="1"/>
          </p:cNvSpPr>
          <p:nvPr>
            <p:ph idx="1"/>
          </p:nvPr>
        </p:nvSpPr>
        <p:spPr>
          <a:xfrm>
            <a:off x="251520" y="1124744"/>
            <a:ext cx="8568952" cy="5001419"/>
          </a:xfrm>
        </p:spPr>
        <p:txBody>
          <a:bodyPr>
            <a:normAutofit fontScale="92500" lnSpcReduction="20000"/>
          </a:bodyPr>
          <a:lstStyle/>
          <a:p>
            <a:r>
              <a:rPr lang="ru-RU" dirty="0">
                <a:latin typeface="Times New Roman" pitchFamily="18" charset="0"/>
                <a:cs typeface="Times New Roman" pitchFamily="18" charset="0"/>
              </a:rPr>
              <a:t>Одним из самых популярных видов резонаторов являются резонаторы, применяемые в часовых схемах. Резонансная частота часовых резонаторов 32768 Гц, поделённая на 15-разрядном двоичном счётчике, даёт интервал времени в 1 секунду.</a:t>
            </a:r>
          </a:p>
          <a:p>
            <a:r>
              <a:rPr lang="ru-RU" dirty="0">
                <a:latin typeface="Times New Roman" pitchFamily="18" charset="0"/>
                <a:cs typeface="Times New Roman" pitchFamily="18" charset="0"/>
              </a:rPr>
              <a:t>         Применяются в генераторах с фиксированной частотой, где необходима высокая стабильность частоты. В частности в опорных генераторах синтезаторов частот и в </a:t>
            </a:r>
            <a:r>
              <a:rPr lang="ru-RU" dirty="0" err="1">
                <a:latin typeface="Times New Roman" pitchFamily="18" charset="0"/>
                <a:cs typeface="Times New Roman" pitchFamily="18" charset="0"/>
              </a:rPr>
              <a:t>трансиверных</a:t>
            </a:r>
            <a:r>
              <a:rPr lang="ru-RU" dirty="0">
                <a:latin typeface="Times New Roman" pitchFamily="18" charset="0"/>
                <a:cs typeface="Times New Roman" pitchFamily="18" charset="0"/>
              </a:rPr>
              <a:t> радиостанциях для формирования DSB-сигнала на промежуточной частоте и детектирования SSB или телеграфного сигнала.</a:t>
            </a:r>
          </a:p>
          <a:p>
            <a:pPr>
              <a:buNone/>
            </a:pP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404664"/>
            <a:ext cx="8712968" cy="2520280"/>
          </a:xfrm>
        </p:spPr>
        <p:txBody>
          <a:bodyPr>
            <a:noAutofit/>
          </a:bodyPr>
          <a:lstStyle/>
          <a:p>
            <a:pPr algn="l"/>
            <a:r>
              <a:rPr lang="ru-RU" sz="3200" dirty="0">
                <a:latin typeface="Times New Roman" pitchFamily="18" charset="0"/>
                <a:cs typeface="Times New Roman" pitchFamily="18" charset="0"/>
              </a:rPr>
              <a:t>Качество схемы, в которую входят кварцевые резонаторы, определяют такие параметры, как допуск по частоте (отклонение частоты), стабильность частоты, нагрузочная ёмкость, старение.</a:t>
            </a:r>
            <a:r>
              <a:rPr lang="ru-RU" sz="3200" dirty="0"/>
              <a:t/>
            </a:r>
            <a:br>
              <a:rPr lang="ru-RU" sz="3200" dirty="0"/>
            </a:br>
            <a:endParaRPr lang="ru-RU" sz="3200" dirty="0"/>
          </a:p>
        </p:txBody>
      </p:sp>
      <p:pic>
        <p:nvPicPr>
          <p:cNvPr id="6" name="Содержимое 5" descr="250px-Crystal_oscillator.svg.png"/>
          <p:cNvPicPr>
            <a:picLocks noGrp="1" noChangeAspect="1"/>
          </p:cNvPicPr>
          <p:nvPr>
            <p:ph idx="1"/>
          </p:nvPr>
        </p:nvPicPr>
        <p:blipFill>
          <a:blip r:embed="rId2" cstate="print"/>
          <a:stretch>
            <a:fillRect/>
          </a:stretch>
        </p:blipFill>
        <p:spPr>
          <a:xfrm>
            <a:off x="2483768" y="3356992"/>
            <a:ext cx="3816424" cy="319053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idx="1"/>
          </p:nvPr>
        </p:nvSpPr>
        <p:spPr>
          <a:xfrm>
            <a:off x="251520" y="404664"/>
            <a:ext cx="8640960" cy="2548880"/>
          </a:xfrm>
        </p:spPr>
        <p:txBody>
          <a:bodyPr/>
          <a:lstStyle/>
          <a:p>
            <a:pPr>
              <a:buNone/>
            </a:pPr>
            <a:r>
              <a:rPr lang="ru-RU" b="1" dirty="0">
                <a:latin typeface="Times New Roman" pitchFamily="18" charset="0"/>
                <a:cs typeface="Times New Roman" pitchFamily="18" charset="0"/>
              </a:rPr>
              <a:t>Кварцевый генератор</a:t>
            </a:r>
            <a:r>
              <a:rPr lang="ru-RU" dirty="0">
                <a:latin typeface="Times New Roman" pitchFamily="18" charset="0"/>
                <a:cs typeface="Times New Roman" pitchFamily="18" charset="0"/>
              </a:rPr>
              <a:t> — </a:t>
            </a:r>
            <a:r>
              <a:rPr lang="ru-RU" dirty="0">
                <a:latin typeface="Times New Roman" pitchFamily="18" charset="0"/>
                <a:cs typeface="Times New Roman" pitchFamily="18" charset="0"/>
              </a:rPr>
              <a:t>генератор</a:t>
            </a:r>
            <a:r>
              <a:rPr lang="ru-RU" dirty="0">
                <a:latin typeface="Times New Roman" pitchFamily="18" charset="0"/>
                <a:cs typeface="Times New Roman" pitchFamily="18" charset="0"/>
              </a:rPr>
              <a:t> колебаний, синтезируемых кварцевым резонатором входящим в состав генератора. Обычно обладает небольшой выходной мощностью.</a:t>
            </a:r>
          </a:p>
        </p:txBody>
      </p:sp>
      <p:pic>
        <p:nvPicPr>
          <p:cNvPr id="5" name="Рисунок 4" descr="images (1).jpg"/>
          <p:cNvPicPr>
            <a:picLocks noChangeAspect="1"/>
          </p:cNvPicPr>
          <p:nvPr/>
        </p:nvPicPr>
        <p:blipFill>
          <a:blip r:embed="rId2" cstate="print"/>
          <a:stretch>
            <a:fillRect/>
          </a:stretch>
        </p:blipFill>
        <p:spPr>
          <a:xfrm>
            <a:off x="5292080" y="3068960"/>
            <a:ext cx="2719190" cy="2719190"/>
          </a:xfrm>
          <a:prstGeom prst="rect">
            <a:avLst/>
          </a:prstGeom>
        </p:spPr>
      </p:pic>
      <p:pic>
        <p:nvPicPr>
          <p:cNvPr id="6" name="Рисунок 5" descr="images.jpg"/>
          <p:cNvPicPr>
            <a:picLocks noChangeAspect="1"/>
          </p:cNvPicPr>
          <p:nvPr/>
        </p:nvPicPr>
        <p:blipFill>
          <a:blip r:embed="rId3" cstate="print"/>
          <a:stretch>
            <a:fillRect/>
          </a:stretch>
        </p:blipFill>
        <p:spPr>
          <a:xfrm>
            <a:off x="1187624" y="3140968"/>
            <a:ext cx="2766010" cy="268108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332656"/>
            <a:ext cx="8640960" cy="6192688"/>
          </a:xfrm>
        </p:spPr>
        <p:txBody>
          <a:bodyPr>
            <a:normAutofit fontScale="92500" lnSpcReduction="10000"/>
          </a:bodyPr>
          <a:lstStyle/>
          <a:p>
            <a:pPr>
              <a:buNone/>
            </a:pPr>
            <a:r>
              <a:rPr lang="ru-RU" dirty="0">
                <a:latin typeface="Times New Roman" pitchFamily="18" charset="0"/>
                <a:cs typeface="Times New Roman" pitchFamily="18" charset="0"/>
              </a:rPr>
              <a:t>Частота собственных колебаний кварцевого генератора может находиться в диапазоне от нескольких кГц до сотен МГц. Она определяется физическими размерами резонатора, упругостью и пьезоэлектрической постоянной кварца, а также тем, как вырезан резонатор из кристалла. Так как кварцевый резонатор является законченным электронным компонентом, его частоту внешними элементами и схемой включения можно изменять в очень узком диапазоне выбором резонансной частоты (параллельный или последовательный) или понизить параллельно включенным конденсатором.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518</Words>
  <Application>Microsoft Office PowerPoint</Application>
  <PresentationFormat>Экран (4:3)</PresentationFormat>
  <Paragraphs>57</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Тема Office</vt:lpstr>
      <vt:lpstr>Стабилизация частоты генераторов. Кварцевая стабилизация частоты.</vt:lpstr>
      <vt:lpstr>Слайд 2</vt:lpstr>
      <vt:lpstr>Принцип действия:</vt:lpstr>
      <vt:lpstr>Преимущества:</vt:lpstr>
      <vt:lpstr>Недостатки:</vt:lpstr>
      <vt:lpstr>Применение:</vt:lpstr>
      <vt:lpstr>Качество схемы, в которую входят кварцевые резонаторы, определяют такие параметры, как допуск по частоте (отклонение частоты), стабильность частоты, нагрузочная ёмкость, старение. </vt:lpstr>
      <vt:lpstr>Слайд 8</vt:lpstr>
      <vt:lpstr>Слайд 9</vt:lpstr>
      <vt:lpstr>Принцип работы:</vt:lpstr>
      <vt:lpstr>Слайд 11</vt:lpstr>
      <vt:lpstr>Слайд 12</vt:lpstr>
      <vt:lpstr>Слайд 13</vt:lpstr>
      <vt:lpstr>Слайд 14</vt:lpstr>
      <vt:lpstr>Слайд 15</vt:lpstr>
      <vt:lpstr>Слайд 16</vt:lpstr>
      <vt:lpstr>Слайд 17</vt:lpstr>
      <vt:lpstr>Слайд 18</vt:lpstr>
      <vt:lpstr>Спасибо за внимание!</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28971</dc:creator>
  <cp:lastModifiedBy>28971</cp:lastModifiedBy>
  <cp:revision>22</cp:revision>
  <dcterms:created xsi:type="dcterms:W3CDTF">2010-12-27T16:14:34Z</dcterms:created>
  <dcterms:modified xsi:type="dcterms:W3CDTF">2010-12-27T20:48:54Z</dcterms:modified>
</cp:coreProperties>
</file>