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03" r:id="rId4"/>
    <p:sldId id="258" r:id="rId5"/>
    <p:sldId id="299" r:id="rId6"/>
    <p:sldId id="266" r:id="rId7"/>
    <p:sldId id="259" r:id="rId8"/>
    <p:sldId id="260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4" r:id="rId22"/>
    <p:sldId id="275" r:id="rId23"/>
    <p:sldId id="276" r:id="rId24"/>
    <p:sldId id="277" r:id="rId25"/>
    <p:sldId id="278" r:id="rId26"/>
    <p:sldId id="305" r:id="rId27"/>
    <p:sldId id="279" r:id="rId28"/>
    <p:sldId id="280" r:id="rId29"/>
    <p:sldId id="281" r:id="rId30"/>
    <p:sldId id="307" r:id="rId31"/>
    <p:sldId id="282" r:id="rId32"/>
    <p:sldId id="283" r:id="rId33"/>
    <p:sldId id="306" r:id="rId34"/>
    <p:sldId id="284" r:id="rId35"/>
    <p:sldId id="285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8" r:id="rId46"/>
    <p:sldId id="296" r:id="rId47"/>
    <p:sldId id="297" r:id="rId48"/>
    <p:sldId id="300" r:id="rId49"/>
    <p:sldId id="301" r:id="rId50"/>
    <p:sldId id="302" r:id="rId51"/>
    <p:sldId id="304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599" autoAdjust="0"/>
  </p:normalViewPr>
  <p:slideViewPr>
    <p:cSldViewPr>
      <p:cViewPr varScale="1">
        <p:scale>
          <a:sx n="86" d="100"/>
          <a:sy n="86" d="100"/>
        </p:scale>
        <p:origin x="-10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CA3D4-009A-4E0A-B619-F90C83023876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0DCA-2889-4BF4-A8BB-D001C302E7C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0DCA-2889-4BF4-A8BB-D001C302E7CF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A1FA-2385-446D-AD4B-651331E269B8}" type="datetimeFigureOut">
              <a:rPr lang="ru-RU" smtClean="0"/>
              <a:pPr/>
              <a:t>28.11.2011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7E6C-890C-40C9-9A46-6D8902895E2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«Физические основы и методы технической защиты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информации»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985664"/>
          </a:xfrm>
        </p:spPr>
        <p:txBody>
          <a:bodyPr/>
          <a:lstStyle/>
          <a:p>
            <a:r>
              <a:rPr lang="ru-RU" b="1" dirty="0"/>
              <a:t>Ткачев К. О.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Классификация помех по их характеристикам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24090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Структура оптического канала утечки информации</a:t>
            </a:r>
          </a:p>
        </p:txBody>
      </p:sp>
      <p:pic>
        <p:nvPicPr>
          <p:cNvPr id="5122" name="Picture 2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709422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Структура акустического канала утечки информации</a:t>
            </a:r>
            <a:endParaRPr lang="ru-RU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840855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b="1" dirty="0" smtClean="0"/>
              <a:t>Структура </a:t>
            </a:r>
            <a:r>
              <a:rPr lang="ru-RU" sz="2200" b="1" dirty="0"/>
              <a:t>радиоэлектронного канала утечки информации</a:t>
            </a:r>
            <a:endParaRPr lang="ru-RU" sz="22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7341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i="1" dirty="0"/>
              <a:t> </a:t>
            </a:r>
            <a:r>
              <a:rPr lang="ru-RU" sz="2000" b="1" dirty="0"/>
              <a:t>Структура </a:t>
            </a:r>
            <a:r>
              <a:rPr lang="ru-RU" sz="2000" b="1" dirty="0" err="1"/>
              <a:t>акусто-оптического</a:t>
            </a:r>
            <a:r>
              <a:rPr lang="ru-RU" sz="2000" b="1" dirty="0"/>
              <a:t> канала утечки информации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960870" cy="229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2000" dirty="0"/>
              <a:t>Структура </a:t>
            </a:r>
            <a:r>
              <a:rPr lang="ru-RU" sz="2000" dirty="0" err="1"/>
              <a:t>акусто-радиоэлектронного</a:t>
            </a:r>
            <a:r>
              <a:rPr lang="ru-RU" sz="2000" dirty="0"/>
              <a:t> канала утечки информации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6254115" cy="392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Классификация технических каналов утечки информации</a:t>
            </a:r>
            <a:endParaRPr lang="ru-RU" sz="2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5840730" cy="457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Варианты комплексного использования каналов утечки информации</a:t>
            </a:r>
            <a:endParaRPr lang="ru-RU" sz="2000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187565" cy="497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Структура радиоэлектронного канала утечки информации 1-го вида</a:t>
            </a:r>
            <a:endParaRPr lang="ru-RU" sz="20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65429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Структура радиоэлектронного канала утечки информации 2-го вида</a:t>
            </a:r>
            <a:endParaRPr lang="ru-RU" sz="20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507605" cy="310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Структура угроз информации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43609" y="2060848"/>
            <a:ext cx="7454265" cy="344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Классификация направляющих линий связи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067425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Характер старения разведывательной информации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22732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043608" y="5013176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А — оперативно-тактическая информация (ценность теряется 10% в день</a:t>
            </a:r>
            <a:r>
              <a:rPr lang="ru-RU" sz="1400" dirty="0" smtClean="0"/>
              <a:t>);</a:t>
            </a:r>
          </a:p>
          <a:p>
            <a:r>
              <a:rPr lang="ru-RU" sz="1400" dirty="0" smtClean="0"/>
              <a:t>В </a:t>
            </a:r>
            <a:r>
              <a:rPr lang="ru-RU" sz="1400" dirty="0"/>
              <a:t>— стратегическая информация во время войны (ценность теряется 10% в месяц); </a:t>
            </a:r>
            <a:endParaRPr lang="ru-RU" sz="1400" dirty="0" smtClean="0"/>
          </a:p>
          <a:p>
            <a:r>
              <a:rPr lang="ru-RU" sz="1400" dirty="0" smtClean="0"/>
              <a:t>С </a:t>
            </a:r>
            <a:r>
              <a:rPr lang="ru-RU" sz="1400" dirty="0"/>
              <a:t>— стратегическая информация в мирное время (ценность теряется 20% в год); </a:t>
            </a:r>
            <a:endParaRPr lang="ru-RU" sz="1400" dirty="0" smtClean="0"/>
          </a:p>
          <a:p>
            <a:r>
              <a:rPr lang="en-US" sz="1400" dirty="0" smtClean="0"/>
              <a:t>D</a:t>
            </a:r>
            <a:r>
              <a:rPr lang="ru-RU" sz="1400" dirty="0" smtClean="0"/>
              <a:t> </a:t>
            </a:r>
            <a:r>
              <a:rPr lang="ru-RU" sz="1400" dirty="0"/>
              <a:t>— информация о сравнительно неизменных объектах (дорогах, мостах, природных ресурсах, ценность теряется 10% в год).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Зависимость вероятности возникновения угрозы воздействия от соотношения цены информации и затрат злоумышленника на ее добывание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42930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/>
              <a:t>Рву - вероятность возникновения угрозы воздействия;</a:t>
            </a:r>
          </a:p>
          <a:p>
            <a:r>
              <a:rPr lang="ru-RU" sz="1400" dirty="0" smtClean="0"/>
              <a:t>Си – цена информации;</a:t>
            </a:r>
          </a:p>
          <a:p>
            <a:r>
              <a:rPr lang="ru-RU" sz="1400" dirty="0" err="1" smtClean="0"/>
              <a:t>Сд</a:t>
            </a:r>
            <a:r>
              <a:rPr lang="ru-RU" sz="1400" dirty="0" smtClean="0"/>
              <a:t> – цена добывания информации. </a:t>
            </a:r>
            <a:endParaRPr lang="ru-RU" sz="1400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4387215" cy="241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Зависимость суммарных расходов на информацию от прямых расходов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5734050" cy="244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4581128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Сри</a:t>
            </a:r>
            <a:r>
              <a:rPr lang="ru-RU" sz="1400" dirty="0" smtClean="0"/>
              <a:t> – </a:t>
            </a:r>
            <a:r>
              <a:rPr lang="ru-RU" sz="1400" dirty="0" err="1" smtClean="0"/>
              <a:t>сумарные</a:t>
            </a:r>
            <a:r>
              <a:rPr lang="ru-RU" sz="1400" dirty="0" smtClean="0"/>
              <a:t> расходы на защиту информации;</a:t>
            </a:r>
          </a:p>
          <a:p>
            <a:r>
              <a:rPr lang="ru-RU" sz="1400" dirty="0" err="1" smtClean="0"/>
              <a:t>Спр</a:t>
            </a:r>
            <a:r>
              <a:rPr lang="ru-RU" sz="1400" dirty="0" smtClean="0"/>
              <a:t> – прямые расходы на защиту информации;</a:t>
            </a:r>
          </a:p>
          <a:p>
            <a:r>
              <a:rPr lang="ru-RU" sz="1400" dirty="0" err="1" smtClean="0"/>
              <a:t>Скр</a:t>
            </a:r>
            <a:r>
              <a:rPr lang="ru-RU" sz="1400" dirty="0" smtClean="0"/>
              <a:t> – косвенные расходы на защиту информации;</a:t>
            </a:r>
          </a:p>
          <a:p>
            <a:r>
              <a:rPr lang="ru-RU" sz="1400" dirty="0" err="1" smtClean="0"/>
              <a:t>Срд</a:t>
            </a:r>
            <a:r>
              <a:rPr lang="ru-RU" sz="1400" dirty="0" smtClean="0"/>
              <a:t> – начальные расходы на защиту информации.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000" b="1" dirty="0"/>
              <a:t>Алгоритм проектирования системы защиты информации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980728"/>
            <a:ext cx="58388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Структурная схема индикатора электромагнитных излучений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5293995" cy="154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Параметры индикаторов поля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рабочий диапазон частот;</a:t>
            </a:r>
          </a:p>
          <a:p>
            <a:pPr lvl="0"/>
            <a:r>
              <a:rPr lang="ru-RU" dirty="0" smtClean="0"/>
              <a:t>чувствительность по напряженности электромагнитного поля;</a:t>
            </a:r>
          </a:p>
          <a:p>
            <a:pPr lvl="0"/>
            <a:r>
              <a:rPr lang="ru-RU" dirty="0" smtClean="0"/>
              <a:t>радиус обнаружения закладки с известной мощностью радио­передатчика;</a:t>
            </a:r>
          </a:p>
          <a:p>
            <a:pPr lvl="0"/>
            <a:r>
              <a:rPr lang="ru-RU" dirty="0" smtClean="0"/>
              <a:t>пределы регулирования порога чувствительности, методы ее повышения;</a:t>
            </a:r>
          </a:p>
          <a:p>
            <a:pPr lvl="0"/>
            <a:r>
              <a:rPr lang="ru-RU" dirty="0" smtClean="0"/>
              <a:t>наличие режима «акустической завязки»;</a:t>
            </a:r>
          </a:p>
          <a:p>
            <a:pPr lvl="0"/>
            <a:r>
              <a:rPr lang="ru-RU" dirty="0" smtClean="0"/>
              <a:t>тип индикации;</a:t>
            </a:r>
          </a:p>
          <a:p>
            <a:pPr lvl="0"/>
            <a:r>
              <a:rPr lang="ru-RU" dirty="0" smtClean="0"/>
              <a:t>возможность прослушивания информации, передаваемой </a:t>
            </a:r>
            <a:r>
              <a:rPr lang="ru-RU" dirty="0" err="1" smtClean="0"/>
              <a:t>ра­диозакладкой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тип источника электропитания и время непрерывной работы от него в режимах обнаружения и поиска;</a:t>
            </a:r>
          </a:p>
          <a:p>
            <a:pPr lvl="0"/>
            <a:r>
              <a:rPr lang="ru-RU" dirty="0" smtClean="0"/>
              <a:t>габариты, масса, конструкция.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М</a:t>
            </a:r>
            <a:r>
              <a:rPr lang="ru-RU" sz="2000" b="1" dirty="0" smtClean="0"/>
              <a:t>етодология </a:t>
            </a:r>
            <a:r>
              <a:rPr lang="ru-RU" sz="2000" b="1" dirty="0"/>
              <a:t>выработки управленческих решений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764704"/>
            <a:ext cx="4464496" cy="54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Алгоритм принятия управленческого решения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334000" cy="38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Структурная схема нелинейного локатора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267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Общая структурная схема канала утечки информации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76872"/>
            <a:ext cx="657415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Характеристики нелинейных локаторов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Передающие устройства локаторов, генерирующие зондирую­щий сигнал, характеризуются:</a:t>
            </a:r>
          </a:p>
          <a:p>
            <a:pPr lvl="0"/>
            <a:r>
              <a:rPr lang="ru-RU" dirty="0" smtClean="0"/>
              <a:t>режимом работы {непрерывным или импульсным);</a:t>
            </a:r>
          </a:p>
          <a:p>
            <a:pPr lvl="0"/>
            <a:r>
              <a:rPr lang="ru-RU" dirty="0" smtClean="0"/>
              <a:t>пределами регулирования выходной мощности (дБ); </a:t>
            </a:r>
          </a:p>
          <a:p>
            <a:pPr lvl="0"/>
            <a:r>
              <a:rPr lang="ru-RU" dirty="0" smtClean="0"/>
              <a:t>частотой непрерывного излучения;</a:t>
            </a:r>
          </a:p>
          <a:p>
            <a:pPr lvl="0"/>
            <a:r>
              <a:rPr lang="ru-RU" dirty="0" smtClean="0"/>
              <a:t>частотой следования и длительностью радиоимпульса (мкс). </a:t>
            </a:r>
          </a:p>
          <a:p>
            <a:pPr>
              <a:buNone/>
            </a:pPr>
            <a:r>
              <a:rPr lang="ru-RU" dirty="0" smtClean="0"/>
              <a:t>Качество приемного устройства, регистрирующего </a:t>
            </a:r>
            <a:r>
              <a:rPr lang="ru-RU" dirty="0" err="1" smtClean="0"/>
              <a:t>переизлученные</a:t>
            </a:r>
            <a:r>
              <a:rPr lang="ru-RU" dirty="0" smtClean="0"/>
              <a:t> </a:t>
            </a:r>
            <a:r>
              <a:rPr lang="ru-RU" dirty="0" smtClean="0"/>
              <a:t>сигналы, </a:t>
            </a:r>
            <a:r>
              <a:rPr lang="ru-RU" dirty="0" smtClean="0"/>
              <a:t>отражается следующими </a:t>
            </a:r>
            <a:r>
              <a:rPr lang="ru-RU" dirty="0" smtClean="0"/>
              <a:t>показателями:</a:t>
            </a:r>
          </a:p>
          <a:p>
            <a:pPr lvl="0"/>
            <a:r>
              <a:rPr lang="ru-RU" dirty="0" smtClean="0"/>
              <a:t>частотами настройки (МГц) на регистрируемые гармоники (2 и 3);</a:t>
            </a:r>
          </a:p>
          <a:p>
            <a:pPr lvl="0"/>
            <a:r>
              <a:rPr lang="ru-RU" dirty="0" smtClean="0"/>
              <a:t>реальной чувствительностью при определенном соотношении с/</a:t>
            </a:r>
            <a:r>
              <a:rPr lang="ru-RU" dirty="0" err="1" smtClean="0"/>
              <a:t>ш</a:t>
            </a:r>
            <a:r>
              <a:rPr lang="ru-RU" dirty="0" smtClean="0"/>
              <a:t> (дБ-Вт);</a:t>
            </a:r>
          </a:p>
          <a:p>
            <a:pPr lvl="0"/>
            <a:r>
              <a:rPr lang="ru-RU" dirty="0" smtClean="0"/>
              <a:t>пределами регулирования чувствительности (дБ).</a:t>
            </a:r>
          </a:p>
          <a:p>
            <a:pPr lvl="0"/>
            <a:r>
              <a:rPr lang="ru-RU" dirty="0" smtClean="0"/>
              <a:t>Основными параметрами антенной системы, излучающей зон­дирующие сигналы и принимающей </a:t>
            </a:r>
            <a:r>
              <a:rPr lang="ru-RU" dirty="0" err="1" smtClean="0"/>
              <a:t>переотраженные</a:t>
            </a:r>
            <a:r>
              <a:rPr lang="ru-RU" dirty="0" smtClean="0"/>
              <a:t> излучения на частотах высших гармоник, являются:</a:t>
            </a:r>
          </a:p>
          <a:p>
            <a:pPr lvl="0"/>
            <a:r>
              <a:rPr lang="ru-RU" dirty="0" smtClean="0"/>
              <a:t>коэффициент направленного действия (КНД);</a:t>
            </a:r>
          </a:p>
          <a:p>
            <a:pPr lvl="0"/>
            <a:r>
              <a:rPr lang="ru-RU" dirty="0" smtClean="0"/>
              <a:t>ширина главного лепестка диаграммы направленности по уровню половинной мощности (град);</a:t>
            </a:r>
          </a:p>
          <a:p>
            <a:pPr lvl="0"/>
            <a:r>
              <a:rPr lang="ru-RU" dirty="0" smtClean="0"/>
              <a:t>уровень подавления задних лепестков диаграммы направлен­ности (дБ);</a:t>
            </a:r>
          </a:p>
          <a:p>
            <a:pPr lvl="0"/>
            <a:r>
              <a:rPr lang="ru-RU" dirty="0" smtClean="0"/>
              <a:t>коэффициент эллиптичности (для антенн с круговой поляриза­цией).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Структурная схема панорамного приемного устройства с параллельным анализом сигналов</a:t>
            </a:r>
            <a:endParaRPr lang="ru-RU" sz="2000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640705" cy="230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Структурная схема панорамного радиоприемного устройства с последовательным анализом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5013960" cy="154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Требования к поисковым радиоприемникам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обнаружение за минимальный интервал времени устройств ак­тивного съема акустической информации и определение их место­положения;</a:t>
            </a:r>
          </a:p>
          <a:p>
            <a:pPr lvl="0"/>
            <a:r>
              <a:rPr lang="ru-RU" dirty="0" smtClean="0"/>
              <a:t>панорамный анализ широкого диапазона частот в реальном масштабе времени в условиях сложной электромагнитной обста­новки, оценку параметров излучений, адаптацию к окружающей ра­дио-обстановке, выявление и анализ ее изменений;</a:t>
            </a:r>
          </a:p>
          <a:p>
            <a:pPr lvl="0"/>
            <a:r>
              <a:rPr lang="ru-RU" dirty="0" smtClean="0"/>
              <a:t>протоколирование (регистрацию) в течение длительного вре­мени амплитудно-частотно-временной загрузки исследуемого диа­пазона с привязкой к реальному времени;</a:t>
            </a:r>
          </a:p>
          <a:p>
            <a:pPr lvl="0"/>
            <a:r>
              <a:rPr lang="ru-RU" dirty="0" smtClean="0"/>
              <a:t>статистический анализ зарегистрированных данных загрузки диапазона с возможностью протоколирования интегральных пока­зателей по каждому радиоканалу (источнику), сравнение с базами данных и выявление корреляционных частотно-временных взаимо­связей между радиоканалами.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Техническая реализация активных методов защиты речевой информации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7507605" cy="105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ru-RU" sz="2000" b="1" dirty="0"/>
              <a:t>Категории объектов информатизации и выделенных помещений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/>
                <a:gridCol w="2160240"/>
                <a:gridCol w="13168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технической защиты информации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Закрываемые технические каналы утечки информации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Установленная категория объекта защиты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Полное скрытие информационных сигналов, возникающих при обработке информации техническим средством или ведении переговоров (скрытие факта обработки конфиденциальной информации на объекте)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все потенциальные технические каналы утечки информации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Скрытие параметров информационных сигналов, возникающих при обработке информации техническим средством или ведении переговоров, по которым возможно восстановление конфиденциальной информации (скрытие информации, обрабатываемой на объекте)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все потенциальные технические каналы утечки информации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Скрытие параметров информационных сигналов</a:t>
                      </a:r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возникающих при обработке информации техническим средством или ведении переговоров, по которым возможно восстановление конфиденциальной информации (скрытие информации, обрабатываемой на объекте)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наиболее опасные технические каналы утечки информации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Уровни конфиденциальности информации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Величина ущерба (негативных последствий), который может быть нанесен при разглашении конкретной информации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конфиденциальности информации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информация, не подлежащая передаче другим предприятиям (организациям)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информация, предназначенная для передачи другим предприятиям (организациям) или полученная от них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Утечка информации может привести к потере экономической или финансовой самостоятельности предприятия или потери ее репутации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Утечка информации может привести к существенному экономическому ущербу или снижению репутации предприятия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Утечка информации может нанести экономический ущерб предприятию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Классы защиты объектов информатизации и выделенных помещений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2564904"/>
          <a:ext cx="8147248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52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технической защиты информации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Установленный класс защиты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Полное скрытие информационных сигналов, которые возникают при обработке информации или ведении переговоров (скрытие факта обработки конфиденциальной информации на объекте)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Скрытие параметров информационных сигналов, которые возникают при обработке информации или ведении переговоров, по которым возможно восстановление конфиденциальной информации (скрытие информации, обрабатываемой на объекте)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Структурная схема направлений и методов инженерно-технической защиты информации </a:t>
            </a:r>
            <a:endParaRPr lang="ru-RU" sz="2000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528685" cy="341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Варианты конструкций пассивной звукоизоляции помещений</a:t>
            </a:r>
            <a:endParaRPr lang="ru-RU" sz="20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84784"/>
            <a:ext cx="3488443" cy="27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331640" y="4509120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Пассивные методы защиты короба вентиляции (а) и стены (б): </a:t>
            </a:r>
            <a:endParaRPr lang="ru-RU" sz="1400" dirty="0" smtClean="0"/>
          </a:p>
          <a:p>
            <a:r>
              <a:rPr lang="ru-RU" sz="1400" dirty="0" smtClean="0"/>
              <a:t>1 </a:t>
            </a:r>
            <a:r>
              <a:rPr lang="ru-RU" sz="1400" dirty="0"/>
              <a:t>- стенки короба вентиляции; 2 - звукопоглощающий материал; 3 - отне­сенная плита; 4 - несущая конструкция; </a:t>
            </a:r>
            <a:r>
              <a:rPr lang="ru-RU" sz="1400" b="1" dirty="0"/>
              <a:t>5- </a:t>
            </a:r>
            <a:r>
              <a:rPr lang="ru-RU" sz="1400" dirty="0"/>
              <a:t>звукопоглощающий материал; 6-обрешетка; </a:t>
            </a:r>
            <a:r>
              <a:rPr lang="ru-RU" sz="1400" b="1" dirty="0"/>
              <a:t>7-</a:t>
            </a:r>
            <a:r>
              <a:rPr lang="ru-RU" sz="1400" dirty="0"/>
              <a:t>виброизолятор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b="1" dirty="0"/>
              <a:t>Демаскирующие признаки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69417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Виды контролируемых зон</a:t>
            </a:r>
            <a:endParaRPr lang="ru-RU" sz="20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6" y="1052733"/>
            <a:ext cx="6042470" cy="549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Классификация способов защиты 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854190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Схема процедур обнаружения и распознавания объекта</a:t>
            </a:r>
            <a:endParaRPr lang="ru-RU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68" y="836712"/>
            <a:ext cx="6265354" cy="57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Зоны безопасности информации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268760"/>
            <a:ext cx="45339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99592" y="5105509"/>
            <a:ext cx="7632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55588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/>
              <a:t>зона 1 с радиусом </a:t>
            </a:r>
            <a:r>
              <a:rPr lang="en-US" sz="1200" dirty="0" smtClean="0"/>
              <a:t>R, </a:t>
            </a:r>
            <a:r>
              <a:rPr lang="ru-RU" sz="1200" dirty="0" smtClean="0"/>
              <a:t>— пространство вокруг ОТСС, в пределах которого не допускается размещение ВТСС, через которое может происходить утечка информации за пределы контролируе­мой зоны;</a:t>
            </a:r>
          </a:p>
          <a:p>
            <a:pPr indent="255588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/>
              <a:t>зона 2 с радиусом </a:t>
            </a:r>
            <a:r>
              <a:rPr lang="en-US" sz="1200" dirty="0" smtClean="0"/>
              <a:t>R</a:t>
            </a:r>
            <a:r>
              <a:rPr lang="en-US" sz="1200" baseline="-25000" dirty="0" smtClean="0"/>
              <a:t>2</a:t>
            </a:r>
            <a:r>
              <a:rPr lang="ru-RU" sz="1200" dirty="0" smtClean="0"/>
              <a:t>, в пределах которой уровень сигнала, из­лучаемого ОТСС, превышает норматив.</a:t>
            </a:r>
          </a:p>
          <a:p>
            <a:pPr marL="0" marR="0" lvl="0" indent="2555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Зависимость напряженности электрического (магнитного) полей от расстояния до их источников</a:t>
            </a:r>
            <a:endParaRPr lang="ru-RU" sz="2000" b="1" dirty="0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987415" cy="297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Классификация веществ</a:t>
            </a:r>
            <a:endParaRPr lang="ru-RU" sz="2000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5"/>
            <a:ext cx="7107555" cy="357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Классификация способов защиты демаскирующих веществ</a:t>
            </a:r>
            <a:endParaRPr lang="ru-RU" sz="2000" b="1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347460" cy="281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Классификация способов защиты демаскирующих веществ</a:t>
            </a:r>
            <a:endParaRPr lang="ru-RU" sz="2000" b="1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214110" cy="38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Угрозы воздействия и реакция на них системы ИТЗИ</a:t>
            </a:r>
            <a:endParaRPr lang="ru-RU" sz="2000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7920990" cy="20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Линейное зашумление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5894070" cy="269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Демаскирующие признаки веществ</a:t>
            </a:r>
            <a:endParaRPr lang="ru-RU" sz="2000" b="1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772815"/>
            <a:ext cx="6214110" cy="38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Пространственное зашумление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47664" y="1628800"/>
            <a:ext cx="5894070" cy="301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Модель канала утечки</a:t>
            </a:r>
            <a:endParaRPr lang="ru-RU" sz="2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56069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Основные этапы проектирования системы защиты информации осуществляемой техническими средствами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lvl="0"/>
            <a:r>
              <a:rPr lang="ru-RU" sz="2000" dirty="0" smtClean="0"/>
              <a:t>первый этап (подготовительный, </a:t>
            </a:r>
            <a:r>
              <a:rPr lang="ru-RU" sz="2000" dirty="0" err="1" smtClean="0"/>
              <a:t>предпроектный</a:t>
            </a:r>
            <a:r>
              <a:rPr lang="ru-RU" sz="2000" dirty="0" smtClean="0"/>
              <a:t>); </a:t>
            </a:r>
          </a:p>
          <a:p>
            <a:pPr lvl="0"/>
            <a:r>
              <a:rPr lang="ru-RU" sz="2000" dirty="0" smtClean="0"/>
              <a:t>второй этап (проектирование СТЗИ); </a:t>
            </a:r>
          </a:p>
          <a:p>
            <a:r>
              <a:rPr lang="ru-RU" sz="2000" dirty="0" smtClean="0"/>
              <a:t>третий этап (</a:t>
            </a:r>
            <a:r>
              <a:rPr lang="ru-RU" sz="2000" dirty="0" err="1" smtClean="0"/>
              <a:t>этап</a:t>
            </a:r>
            <a:r>
              <a:rPr lang="ru-RU" sz="2000" dirty="0" smtClean="0"/>
              <a:t> ввода в эксплуатацию защищаемого объекта и системы технической защиты информации). </a:t>
            </a:r>
            <a:endParaRPr lang="ru-RU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Подготовительный этап создания системы технической защиты информации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Для анализа возможных технических каналов утечки на объекте изучаются </a:t>
            </a:r>
            <a:r>
              <a:rPr lang="ru-RU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план (в масштабе) прилегающей к зданию местности в радиусе до 150 - 300 м с указанием (по возможности) принадлежности зданий и границы контролируемой зоны; </a:t>
            </a:r>
          </a:p>
          <a:p>
            <a:pPr lvl="0"/>
            <a:r>
              <a:rPr lang="ru-RU" dirty="0" smtClean="0"/>
              <a:t>поэтажные планы здания с указанием всех помещений и характеристиками их стен, перекрытий, материалов отделки, типов дверей и окон; </a:t>
            </a:r>
          </a:p>
          <a:p>
            <a:pPr lvl="0"/>
            <a:r>
              <a:rPr lang="ru-RU" dirty="0" smtClean="0"/>
              <a:t>план-схема инженерных коммуникаций всего здания, включая систему вентиляции; </a:t>
            </a:r>
          </a:p>
          <a:p>
            <a:pPr lvl="0"/>
            <a:r>
              <a:rPr lang="ru-RU" dirty="0" smtClean="0"/>
              <a:t>план-схема системы заземления объекта с указанием места расположения </a:t>
            </a:r>
            <a:r>
              <a:rPr lang="ru-RU" dirty="0" err="1" smtClean="0"/>
              <a:t>заземлителя</a:t>
            </a:r>
            <a:r>
              <a:rPr lang="ru-RU" dirty="0" smtClean="0"/>
              <a:t>; </a:t>
            </a:r>
          </a:p>
          <a:p>
            <a:pPr lvl="0"/>
            <a:r>
              <a:rPr lang="ru-RU" dirty="0" smtClean="0"/>
              <a:t>план-схема системы электропитания здания с указанием места расположения разделительного трансформатора (подстанции), всех щитов и разводных коробок; </a:t>
            </a:r>
          </a:p>
          <a:p>
            <a:pPr lvl="0"/>
            <a:r>
              <a:rPr lang="ru-RU" dirty="0" smtClean="0"/>
              <a:t>план-схема прокладки телефонных линий связи с указанием мест расположения распределительных коробок и установки телефонных аппаратов; </a:t>
            </a:r>
          </a:p>
          <a:p>
            <a:pPr lvl="0"/>
            <a:r>
              <a:rPr lang="ru-RU" dirty="0" smtClean="0"/>
              <a:t>план-схема систем охранной и пожарной сигнализации с указанием мест установки и типов датчиков, а также распределительных коробок.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Аналитическое обследование объекта защиты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ru-RU" dirty="0" smtClean="0"/>
              <a:t>определяется перечень сведений, подлежащих защите (перечень сведений конфиденциального характера утверждается руководителем организации); </a:t>
            </a:r>
          </a:p>
          <a:p>
            <a:pPr lvl="0"/>
            <a:r>
              <a:rPr lang="ru-RU" dirty="0" smtClean="0"/>
              <a:t>проводится категорирование сведений конфиденциального характера, подлежащих защите; </a:t>
            </a:r>
          </a:p>
          <a:p>
            <a:pPr lvl="0"/>
            <a:r>
              <a:rPr lang="ru-RU" dirty="0" smtClean="0"/>
              <a:t>определяется перечень лиц, допущенных до сведений конфиденциального характера, подлежащих защите; </a:t>
            </a:r>
          </a:p>
          <a:p>
            <a:pPr lvl="0"/>
            <a:r>
              <a:rPr lang="ru-RU" dirty="0" smtClean="0"/>
              <a:t>определяется степень участия персонала в обработке (обсуждении, передаче, хранении и т.п.) информации, характер их взаимодействия между собой и со службой безопасности; </a:t>
            </a:r>
          </a:p>
          <a:p>
            <a:pPr lvl="0"/>
            <a:r>
              <a:rPr lang="ru-RU" dirty="0" smtClean="0"/>
              <a:t>разрабатывается матрица допуска персонала к сведениям конфиденциального характера, подлежащих защите; </a:t>
            </a:r>
          </a:p>
          <a:p>
            <a:pPr lvl="0"/>
            <a:r>
              <a:rPr lang="ru-RU" dirty="0" smtClean="0"/>
              <a:t>определяется (уточняется) модель вероятного противника (злоумышленника, нарушителя); </a:t>
            </a:r>
          </a:p>
          <a:p>
            <a:pPr lvl="0"/>
            <a:r>
              <a:rPr lang="ru-RU" dirty="0" smtClean="0"/>
              <a:t>проводятся классификация и категорирование объектов информатизации и выделенных помещений; </a:t>
            </a:r>
          </a:p>
          <a:p>
            <a:pPr lvl="0"/>
            <a:r>
              <a:rPr lang="ru-RU" dirty="0" smtClean="0"/>
              <a:t>проводится обоснование необходимости привлечения специализированных организаций, имеющих необходимые лицензии на право проведения работ по защите информации, для проектирования и внедрения СТЗИ; </a:t>
            </a:r>
          </a:p>
          <a:p>
            <a:pPr lvl="0"/>
            <a:r>
              <a:rPr lang="ru-RU" dirty="0" smtClean="0"/>
              <a:t>проводится оценка материальных, трудовых и финансовых затрат на разработку и внедрение СТЗИ; </a:t>
            </a:r>
          </a:p>
          <a:p>
            <a:r>
              <a:rPr lang="ru-RU" dirty="0" smtClean="0"/>
              <a:t>определяются ориентировочные сроки разработки и внедрения СТЗИ. 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Техническое </a:t>
            </a:r>
            <a:r>
              <a:rPr lang="ru-RU" sz="2000" b="1" dirty="0" smtClean="0"/>
              <a:t>задание </a:t>
            </a:r>
            <a:r>
              <a:rPr lang="ru-RU" sz="2000" b="1" dirty="0" smtClean="0"/>
              <a:t>на разработку СТЗИ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Техническое задание (ТЗ) на разработку СТЗИ должно содержать:</a:t>
            </a:r>
          </a:p>
          <a:p>
            <a:pPr lvl="0"/>
            <a:r>
              <a:rPr lang="ru-RU" dirty="0" smtClean="0"/>
              <a:t>обоснование разработки; </a:t>
            </a:r>
          </a:p>
          <a:p>
            <a:pPr lvl="0"/>
            <a:r>
              <a:rPr lang="ru-RU" dirty="0" smtClean="0"/>
              <a:t>исходные данные объекта защиты в техническом, программном, информационном и организационном аспектах; </a:t>
            </a:r>
          </a:p>
          <a:p>
            <a:pPr lvl="0"/>
            <a:r>
              <a:rPr lang="ru-RU" dirty="0" smtClean="0"/>
              <a:t>ссылку на нормативно-методические документы, с учетом которых будет разрабатываться и приниматься в эксплуатацию СТЗИ; </a:t>
            </a:r>
          </a:p>
          <a:p>
            <a:pPr lvl="0"/>
            <a:r>
              <a:rPr lang="ru-RU" dirty="0" smtClean="0"/>
              <a:t>конкретные требования к СТЗИ; </a:t>
            </a:r>
          </a:p>
          <a:p>
            <a:pPr lvl="0"/>
            <a:r>
              <a:rPr lang="ru-RU" dirty="0" smtClean="0"/>
              <a:t>перечень предполагаемых к использованию технических средств защиты информации; </a:t>
            </a:r>
          </a:p>
          <a:p>
            <a:pPr lvl="0"/>
            <a:r>
              <a:rPr lang="ru-RU" dirty="0" smtClean="0"/>
              <a:t>состав, содержание и сроки проведения работ по этапам разработки и внедрения; </a:t>
            </a:r>
          </a:p>
          <a:p>
            <a:pPr lvl="0"/>
            <a:r>
              <a:rPr lang="ru-RU" dirty="0" smtClean="0"/>
              <a:t>перечень подрядных организаций - исполнителей различных видов работ; </a:t>
            </a:r>
          </a:p>
          <a:p>
            <a:r>
              <a:rPr lang="ru-RU" dirty="0" smtClean="0"/>
              <a:t>перечень предъявляемой заказчику научно-технической продукции и документации. 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Технический проект СТЗИ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Технический проект СТЗИ должен содержать:</a:t>
            </a:r>
          </a:p>
          <a:p>
            <a:pPr lvl="0"/>
            <a:r>
              <a:rPr lang="ru-RU" dirty="0" smtClean="0"/>
              <a:t>титульный лист; </a:t>
            </a:r>
          </a:p>
          <a:p>
            <a:pPr lvl="0"/>
            <a:r>
              <a:rPr lang="ru-RU" dirty="0" smtClean="0"/>
              <a:t>пояснительную записку, содержащую информационную характеристику и организационную структуру объекта защиты, сведения об организационных и технических мероприятиях по защите информации от утечки по техническим каналам; </a:t>
            </a:r>
          </a:p>
          <a:p>
            <a:pPr lvl="0"/>
            <a:r>
              <a:rPr lang="ru-RU" dirty="0" smtClean="0"/>
              <a:t>перечень объектов информатизации, подлежащих защите, с указанием мест их расположения и установленной категории защиты; </a:t>
            </a:r>
          </a:p>
          <a:p>
            <a:pPr lvl="0"/>
            <a:r>
              <a:rPr lang="ru-RU" dirty="0" smtClean="0"/>
              <a:t>перечень выделенных помещений, подлежащих защите, с указанием мест их расположения и установленной категории защиты; </a:t>
            </a:r>
          </a:p>
          <a:p>
            <a:pPr lvl="0"/>
            <a:r>
              <a:rPr lang="ru-RU" dirty="0" smtClean="0"/>
              <a:t>перечень устанавливаемых ТСОИ с указанием наличия сертификата (предписания на эксплуатацию) и мест их установки; </a:t>
            </a:r>
          </a:p>
          <a:p>
            <a:pPr lvl="0"/>
            <a:r>
              <a:rPr lang="ru-RU" dirty="0" smtClean="0"/>
              <a:t>перечень устанавливаемых ВТСС с указанием наличия сертификата и мест их установки; </a:t>
            </a:r>
          </a:p>
          <a:p>
            <a:r>
              <a:rPr lang="ru-RU" dirty="0" smtClean="0"/>
              <a:t>перечень устанавливаемых технических средств защиты информации с указанием наличия сертификата и мест их установки;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Технический проект СТЗИ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lvl="0"/>
            <a:r>
              <a:rPr lang="ru-RU" sz="1400" dirty="0" smtClean="0"/>
              <a:t>схему (в масштабе) с указанием плана здания, в котором расположены защищаемые объекты, границ контролируемой зоны, трансформаторной подстанции, заземляющего устройства, трасс прокладки инженерных коммуникаций, линий электропитания, связи, пожарной и охранной сигнализации, мест установки разделительных устройств и т.п.; </a:t>
            </a:r>
          </a:p>
          <a:p>
            <a:pPr lvl="0"/>
            <a:r>
              <a:rPr lang="ru-RU" sz="1400" dirty="0" smtClean="0"/>
              <a:t>технологические поэтажные планы здания (в масштабе) с указанием мест расположения объектов информатизации и выделенных помещений, характеристик их стен, перекрытий, материалов отделки, типов дверей и окон; </a:t>
            </a:r>
          </a:p>
          <a:p>
            <a:pPr lvl="0"/>
            <a:r>
              <a:rPr lang="ru-RU" sz="1400" dirty="0" smtClean="0"/>
              <a:t>планы объектов информатизации (в масштабе) с указанием мест установки ТСОИ, ВТСС и прокладки их соединительных линий, а также трасс прокладки инженерных коммуникаций и посторонних проводников; </a:t>
            </a:r>
          </a:p>
          <a:p>
            <a:pPr lvl="0"/>
            <a:r>
              <a:rPr lang="ru-RU" sz="1400" dirty="0" smtClean="0"/>
              <a:t>план-схему инженерных коммуникаций всего здания, включая систему вентиляции; </a:t>
            </a:r>
          </a:p>
          <a:p>
            <a:pPr lvl="0"/>
            <a:r>
              <a:rPr lang="ru-RU" sz="1400" dirty="0" smtClean="0"/>
              <a:t>план-схему системы заземления объекта, с указанием места расположения </a:t>
            </a:r>
            <a:r>
              <a:rPr lang="ru-RU" sz="1400" dirty="0" err="1" smtClean="0"/>
              <a:t>заземлителя</a:t>
            </a:r>
            <a:r>
              <a:rPr lang="ru-RU" sz="1400" dirty="0" smtClean="0"/>
              <a:t>; </a:t>
            </a:r>
          </a:p>
          <a:p>
            <a:pPr lvl="0"/>
            <a:r>
              <a:rPr lang="ru-RU" sz="1400" dirty="0" smtClean="0"/>
              <a:t>план-схему системы электропитания здания с указанием места расположения разделительного трансформатора (подстанции), всех щитов и разводных коробок; </a:t>
            </a:r>
          </a:p>
          <a:p>
            <a:pPr lvl="0"/>
            <a:r>
              <a:rPr lang="ru-RU" sz="1400" dirty="0" smtClean="0"/>
              <a:t>план-схему прокладки телефонных линий связи с указанием мест расположения распределительных коробок и установки телефонных аппаратов; </a:t>
            </a:r>
          </a:p>
          <a:p>
            <a:pPr lvl="0"/>
            <a:r>
              <a:rPr lang="ru-RU" sz="1400" dirty="0" smtClean="0"/>
              <a:t>план-схему систем охранной и пожарной сигнализации с указанием мест установки и типов датчиков, а также распределительных коробок; </a:t>
            </a:r>
          </a:p>
          <a:p>
            <a:pPr lvl="0"/>
            <a:r>
              <a:rPr lang="ru-RU" sz="1400" dirty="0" smtClean="0"/>
              <a:t>схемы систем активной защиты (если они предусмотрены техническими заданием на проектирование); </a:t>
            </a:r>
          </a:p>
          <a:p>
            <a:pPr lvl="0"/>
            <a:r>
              <a:rPr lang="ru-RU" sz="1400" dirty="0" smtClean="0"/>
              <a:t>инструкции и руководства по эксплуатации технических средств защиты для пользователей и ответственных за обеспечение безопасности информации на объекте информатизации. </a:t>
            </a:r>
          </a:p>
          <a:p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Структура технического канала утечки информации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708088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Классификация сигналов</a:t>
            </a:r>
            <a:endParaRPr lang="ru-RU" sz="2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7107555" cy="356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Структура вещественного канала утечки информации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960870" cy="330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2000" b="1" dirty="0"/>
              <a:t>Классификация помех по их источникам</a:t>
            </a:r>
            <a:endParaRPr lang="ru-RU" sz="20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76656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1773</Words>
  <Application>Microsoft Office PowerPoint</Application>
  <PresentationFormat>Экран (4:3)</PresentationFormat>
  <Paragraphs>189</Paragraphs>
  <Slides>57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Тема Office</vt:lpstr>
      <vt:lpstr>«Физические основы и методы технической защиты информации»</vt:lpstr>
      <vt:lpstr>Структура угроз информации</vt:lpstr>
      <vt:lpstr>Общая структурная схема канала утечки информации</vt:lpstr>
      <vt:lpstr>Демаскирующие признаки </vt:lpstr>
      <vt:lpstr>Демаскирующие признаки веществ</vt:lpstr>
      <vt:lpstr>Структура технического канала утечки информации</vt:lpstr>
      <vt:lpstr>Классификация сигналов</vt:lpstr>
      <vt:lpstr>Структура вещественного канала утечки информации</vt:lpstr>
      <vt:lpstr>Классификация помех по их источникам</vt:lpstr>
      <vt:lpstr>Классификация помех по их характеристикам</vt:lpstr>
      <vt:lpstr>Структура оптического канала утечки информации</vt:lpstr>
      <vt:lpstr>Структура акустического канала утечки информации</vt:lpstr>
      <vt:lpstr>Структура радиоэлектронного канала утечки информации</vt:lpstr>
      <vt:lpstr> Структура акусто-оптического канала утечки информации</vt:lpstr>
      <vt:lpstr>Структура акусто-радиоэлектронного канала утечки информации</vt:lpstr>
      <vt:lpstr>Классификация технических каналов утечки информации</vt:lpstr>
      <vt:lpstr>Варианты комплексного использования каналов утечки информации</vt:lpstr>
      <vt:lpstr>Структура радиоэлектронного канала утечки информации 1-го вида</vt:lpstr>
      <vt:lpstr>Структура радиоэлектронного канала утечки информации 2-го вида</vt:lpstr>
      <vt:lpstr>Классификация направляющих линий связи</vt:lpstr>
      <vt:lpstr>Характер старения разведывательной информации</vt:lpstr>
      <vt:lpstr>Зависимость вероятности возникновения угрозы воздействия от соотношения цены информации и затрат злоумышленника на ее добывание</vt:lpstr>
      <vt:lpstr>Зависимость суммарных расходов на информацию от прямых расходов</vt:lpstr>
      <vt:lpstr>Алгоритм проектирования системы защиты информации</vt:lpstr>
      <vt:lpstr>Структурная схема индикатора электромагнитных излучений</vt:lpstr>
      <vt:lpstr>Параметры индикаторов поля</vt:lpstr>
      <vt:lpstr>Методология выработки управленческих решений</vt:lpstr>
      <vt:lpstr>Алгоритм принятия управленческого решения</vt:lpstr>
      <vt:lpstr>Структурная схема нелинейного локатора</vt:lpstr>
      <vt:lpstr>Характеристики нелинейных локаторов</vt:lpstr>
      <vt:lpstr>Структурная схема панорамного приемного устройства с параллельным анализом сигналов</vt:lpstr>
      <vt:lpstr>Структурная схема панорамного радиоприемного устройства с последовательным анализом</vt:lpstr>
      <vt:lpstr>Требования к поисковым радиоприемникам</vt:lpstr>
      <vt:lpstr>Техническая реализация активных методов защиты речевой информации</vt:lpstr>
      <vt:lpstr>Категории объектов информатизации и выделенных помещений</vt:lpstr>
      <vt:lpstr>Уровни конфиденциальности информации</vt:lpstr>
      <vt:lpstr>Классы защиты объектов информатизации и выделенных помещений</vt:lpstr>
      <vt:lpstr>Структурная схема направлений и методов инженерно-технической защиты информации </vt:lpstr>
      <vt:lpstr>Варианты конструкций пассивной звукоизоляции помещений</vt:lpstr>
      <vt:lpstr>Виды контролируемых зон</vt:lpstr>
      <vt:lpstr>Классификация способов защиты </vt:lpstr>
      <vt:lpstr>Схема процедур обнаружения и распознавания объекта</vt:lpstr>
      <vt:lpstr>Зоны безопасности информации</vt:lpstr>
      <vt:lpstr>Зависимость напряженности электрического (магнитного) полей от расстояния до их источников</vt:lpstr>
      <vt:lpstr>Классификация веществ</vt:lpstr>
      <vt:lpstr>Классификация способов защиты демаскирующих веществ</vt:lpstr>
      <vt:lpstr>Классификация способов защиты демаскирующих веществ</vt:lpstr>
      <vt:lpstr>Угрозы воздействия и реакция на них системы ИТЗИ</vt:lpstr>
      <vt:lpstr>Линейное зашумление</vt:lpstr>
      <vt:lpstr>Пространственное зашумление</vt:lpstr>
      <vt:lpstr>Модель канала утечки</vt:lpstr>
      <vt:lpstr>Основные этапы проектирования системы защиты информации осуществляемой техническими средствами</vt:lpstr>
      <vt:lpstr>Подготовительный этап создания системы технической защиты информации</vt:lpstr>
      <vt:lpstr>Аналитическое обследование объекта защиты</vt:lpstr>
      <vt:lpstr>Техническое задание на разработку СТЗИ</vt:lpstr>
      <vt:lpstr>Технический проект СТЗИ</vt:lpstr>
      <vt:lpstr>Технический проект СТЗИ</vt:lpstr>
    </vt:vector>
  </TitlesOfParts>
  <Company>IFMO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«Физические основы и методы технической защиты информации»</dc:title>
  <dc:creator>KOT</dc:creator>
  <cp:lastModifiedBy>KOT</cp:lastModifiedBy>
  <cp:revision>96</cp:revision>
  <dcterms:created xsi:type="dcterms:W3CDTF">2011-11-27T08:09:17Z</dcterms:created>
  <dcterms:modified xsi:type="dcterms:W3CDTF">2011-11-28T07:51:30Z</dcterms:modified>
</cp:coreProperties>
</file>