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4" r:id="rId5"/>
    <p:sldId id="258" r:id="rId6"/>
    <p:sldId id="259" r:id="rId7"/>
    <p:sldId id="260" r:id="rId8"/>
    <p:sldId id="261" r:id="rId9"/>
    <p:sldId id="262" r:id="rId10"/>
    <p:sldId id="263"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87" d="100"/>
          <a:sy n="87" d="100"/>
        </p:scale>
        <p:origin x="6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0085E3-075D-485C-A7B1-4EDECF1B0813}"/>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C715E0FE-793D-4C05-A5CB-E336F9E4AB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2E4FB451-F9D4-4837-951B-ECC4B93C4E95}"/>
              </a:ext>
            </a:extLst>
          </p:cNvPr>
          <p:cNvSpPr>
            <a:spLocks noGrp="1"/>
          </p:cNvSpPr>
          <p:nvPr>
            <p:ph type="dt" sz="half" idx="10"/>
          </p:nvPr>
        </p:nvSpPr>
        <p:spPr/>
        <p:txBody>
          <a:bodyPr/>
          <a:lstStyle/>
          <a:p>
            <a:fld id="{14E09532-192E-4358-B462-A2D49A05A641}" type="datetimeFigureOut">
              <a:rPr lang="ru-RU" smtClean="0"/>
              <a:t>13.03.2019</a:t>
            </a:fld>
            <a:endParaRPr lang="ru-RU"/>
          </a:p>
        </p:txBody>
      </p:sp>
      <p:sp>
        <p:nvSpPr>
          <p:cNvPr id="5" name="Нижний колонтитул 4">
            <a:extLst>
              <a:ext uri="{FF2B5EF4-FFF2-40B4-BE49-F238E27FC236}">
                <a16:creationId xmlns:a16="http://schemas.microsoft.com/office/drawing/2014/main" id="{526FFF47-A5D8-4125-8A5F-6A6A8BF608D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B7CA9F2-A1B5-44EB-8A94-2EE1A4E4C881}"/>
              </a:ext>
            </a:extLst>
          </p:cNvPr>
          <p:cNvSpPr>
            <a:spLocks noGrp="1"/>
          </p:cNvSpPr>
          <p:nvPr>
            <p:ph type="sldNum" sz="quarter" idx="12"/>
          </p:nvPr>
        </p:nvSpPr>
        <p:spPr/>
        <p:txBody>
          <a:bodyPr/>
          <a:lstStyle/>
          <a:p>
            <a:fld id="{9CB58620-385A-4A44-9BEF-B2FF06D7D60E}" type="slidenum">
              <a:rPr lang="ru-RU" smtClean="0"/>
              <a:t>‹#›</a:t>
            </a:fld>
            <a:endParaRPr lang="ru-RU"/>
          </a:p>
        </p:txBody>
      </p:sp>
    </p:spTree>
    <p:extLst>
      <p:ext uri="{BB962C8B-B14F-4D97-AF65-F5344CB8AC3E}">
        <p14:creationId xmlns:p14="http://schemas.microsoft.com/office/powerpoint/2010/main" val="558286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BADA6E-60F3-4D7F-926D-54FD5D6C3BB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DCC6BBB5-8D9F-44B6-A67F-498AB4503FB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1A4A347-8769-48D6-87CA-84CBB456F21F}"/>
              </a:ext>
            </a:extLst>
          </p:cNvPr>
          <p:cNvSpPr>
            <a:spLocks noGrp="1"/>
          </p:cNvSpPr>
          <p:nvPr>
            <p:ph type="dt" sz="half" idx="10"/>
          </p:nvPr>
        </p:nvSpPr>
        <p:spPr/>
        <p:txBody>
          <a:bodyPr/>
          <a:lstStyle/>
          <a:p>
            <a:fld id="{14E09532-192E-4358-B462-A2D49A05A641}" type="datetimeFigureOut">
              <a:rPr lang="ru-RU" smtClean="0"/>
              <a:t>13.03.2019</a:t>
            </a:fld>
            <a:endParaRPr lang="ru-RU"/>
          </a:p>
        </p:txBody>
      </p:sp>
      <p:sp>
        <p:nvSpPr>
          <p:cNvPr id="5" name="Нижний колонтитул 4">
            <a:extLst>
              <a:ext uri="{FF2B5EF4-FFF2-40B4-BE49-F238E27FC236}">
                <a16:creationId xmlns:a16="http://schemas.microsoft.com/office/drawing/2014/main" id="{8D8171AA-7B1F-418E-8B07-A70EFB29650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E2430FE-466D-4992-86CC-B390FBA6D1CF}"/>
              </a:ext>
            </a:extLst>
          </p:cNvPr>
          <p:cNvSpPr>
            <a:spLocks noGrp="1"/>
          </p:cNvSpPr>
          <p:nvPr>
            <p:ph type="sldNum" sz="quarter" idx="12"/>
          </p:nvPr>
        </p:nvSpPr>
        <p:spPr/>
        <p:txBody>
          <a:bodyPr/>
          <a:lstStyle/>
          <a:p>
            <a:fld id="{9CB58620-385A-4A44-9BEF-B2FF06D7D60E}" type="slidenum">
              <a:rPr lang="ru-RU" smtClean="0"/>
              <a:t>‹#›</a:t>
            </a:fld>
            <a:endParaRPr lang="ru-RU"/>
          </a:p>
        </p:txBody>
      </p:sp>
    </p:spTree>
    <p:extLst>
      <p:ext uri="{BB962C8B-B14F-4D97-AF65-F5344CB8AC3E}">
        <p14:creationId xmlns:p14="http://schemas.microsoft.com/office/powerpoint/2010/main" val="3191464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9E3E743C-9384-4628-BFE4-76CE8FBEFE94}"/>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ACBD39F7-0EA6-4397-B907-E96DC6C8181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AEF434-247E-4B5D-983B-4370B94CB0BB}"/>
              </a:ext>
            </a:extLst>
          </p:cNvPr>
          <p:cNvSpPr>
            <a:spLocks noGrp="1"/>
          </p:cNvSpPr>
          <p:nvPr>
            <p:ph type="dt" sz="half" idx="10"/>
          </p:nvPr>
        </p:nvSpPr>
        <p:spPr/>
        <p:txBody>
          <a:bodyPr/>
          <a:lstStyle/>
          <a:p>
            <a:fld id="{14E09532-192E-4358-B462-A2D49A05A641}" type="datetimeFigureOut">
              <a:rPr lang="ru-RU" smtClean="0"/>
              <a:t>13.03.2019</a:t>
            </a:fld>
            <a:endParaRPr lang="ru-RU"/>
          </a:p>
        </p:txBody>
      </p:sp>
      <p:sp>
        <p:nvSpPr>
          <p:cNvPr id="5" name="Нижний колонтитул 4">
            <a:extLst>
              <a:ext uri="{FF2B5EF4-FFF2-40B4-BE49-F238E27FC236}">
                <a16:creationId xmlns:a16="http://schemas.microsoft.com/office/drawing/2014/main" id="{7BF2D160-708E-403D-8FC6-B1D3CF60039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3317665-A95A-4C5D-95A4-1A56305B7AA8}"/>
              </a:ext>
            </a:extLst>
          </p:cNvPr>
          <p:cNvSpPr>
            <a:spLocks noGrp="1"/>
          </p:cNvSpPr>
          <p:nvPr>
            <p:ph type="sldNum" sz="quarter" idx="12"/>
          </p:nvPr>
        </p:nvSpPr>
        <p:spPr/>
        <p:txBody>
          <a:bodyPr/>
          <a:lstStyle/>
          <a:p>
            <a:fld id="{9CB58620-385A-4A44-9BEF-B2FF06D7D60E}" type="slidenum">
              <a:rPr lang="ru-RU" smtClean="0"/>
              <a:t>‹#›</a:t>
            </a:fld>
            <a:endParaRPr lang="ru-RU"/>
          </a:p>
        </p:txBody>
      </p:sp>
    </p:spTree>
    <p:extLst>
      <p:ext uri="{BB962C8B-B14F-4D97-AF65-F5344CB8AC3E}">
        <p14:creationId xmlns:p14="http://schemas.microsoft.com/office/powerpoint/2010/main" val="2258065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B7A331-15C4-44DA-BEAB-54279C48326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BFB8EDB-802D-4BF1-B819-40403F256A28}"/>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13C4096-C679-4EC2-B6CF-5607E742A885}"/>
              </a:ext>
            </a:extLst>
          </p:cNvPr>
          <p:cNvSpPr>
            <a:spLocks noGrp="1"/>
          </p:cNvSpPr>
          <p:nvPr>
            <p:ph type="dt" sz="half" idx="10"/>
          </p:nvPr>
        </p:nvSpPr>
        <p:spPr/>
        <p:txBody>
          <a:bodyPr/>
          <a:lstStyle/>
          <a:p>
            <a:fld id="{14E09532-192E-4358-B462-A2D49A05A641}" type="datetimeFigureOut">
              <a:rPr lang="ru-RU" smtClean="0"/>
              <a:t>13.03.2019</a:t>
            </a:fld>
            <a:endParaRPr lang="ru-RU"/>
          </a:p>
        </p:txBody>
      </p:sp>
      <p:sp>
        <p:nvSpPr>
          <p:cNvPr id="5" name="Нижний колонтитул 4">
            <a:extLst>
              <a:ext uri="{FF2B5EF4-FFF2-40B4-BE49-F238E27FC236}">
                <a16:creationId xmlns:a16="http://schemas.microsoft.com/office/drawing/2014/main" id="{7B57838D-166A-4CD5-A86E-72153E720E6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3CD8BA6-1225-4CAE-AE9E-1AD1F85B39BC}"/>
              </a:ext>
            </a:extLst>
          </p:cNvPr>
          <p:cNvSpPr>
            <a:spLocks noGrp="1"/>
          </p:cNvSpPr>
          <p:nvPr>
            <p:ph type="sldNum" sz="quarter" idx="12"/>
          </p:nvPr>
        </p:nvSpPr>
        <p:spPr/>
        <p:txBody>
          <a:bodyPr/>
          <a:lstStyle/>
          <a:p>
            <a:fld id="{9CB58620-385A-4A44-9BEF-B2FF06D7D60E}" type="slidenum">
              <a:rPr lang="ru-RU" smtClean="0"/>
              <a:t>‹#›</a:t>
            </a:fld>
            <a:endParaRPr lang="ru-RU"/>
          </a:p>
        </p:txBody>
      </p:sp>
    </p:spTree>
    <p:extLst>
      <p:ext uri="{BB962C8B-B14F-4D97-AF65-F5344CB8AC3E}">
        <p14:creationId xmlns:p14="http://schemas.microsoft.com/office/powerpoint/2010/main" val="314651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0E7918-61B1-4DE6-B8C9-C40443422ABD}"/>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BC6FB92D-D61A-4BD3-B1F0-B7BBE29808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392C8A17-63BA-4ED9-AC14-2B3CA4CBF520}"/>
              </a:ext>
            </a:extLst>
          </p:cNvPr>
          <p:cNvSpPr>
            <a:spLocks noGrp="1"/>
          </p:cNvSpPr>
          <p:nvPr>
            <p:ph type="dt" sz="half" idx="10"/>
          </p:nvPr>
        </p:nvSpPr>
        <p:spPr/>
        <p:txBody>
          <a:bodyPr/>
          <a:lstStyle/>
          <a:p>
            <a:fld id="{14E09532-192E-4358-B462-A2D49A05A641}" type="datetimeFigureOut">
              <a:rPr lang="ru-RU" smtClean="0"/>
              <a:t>13.03.2019</a:t>
            </a:fld>
            <a:endParaRPr lang="ru-RU"/>
          </a:p>
        </p:txBody>
      </p:sp>
      <p:sp>
        <p:nvSpPr>
          <p:cNvPr id="5" name="Нижний колонтитул 4">
            <a:extLst>
              <a:ext uri="{FF2B5EF4-FFF2-40B4-BE49-F238E27FC236}">
                <a16:creationId xmlns:a16="http://schemas.microsoft.com/office/drawing/2014/main" id="{5FF45E31-B849-4D89-8621-294F3402230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F590682-68AB-4576-ACE6-C798EBD9FD7D}"/>
              </a:ext>
            </a:extLst>
          </p:cNvPr>
          <p:cNvSpPr>
            <a:spLocks noGrp="1"/>
          </p:cNvSpPr>
          <p:nvPr>
            <p:ph type="sldNum" sz="quarter" idx="12"/>
          </p:nvPr>
        </p:nvSpPr>
        <p:spPr/>
        <p:txBody>
          <a:bodyPr/>
          <a:lstStyle/>
          <a:p>
            <a:fld id="{9CB58620-385A-4A44-9BEF-B2FF06D7D60E}" type="slidenum">
              <a:rPr lang="ru-RU" smtClean="0"/>
              <a:t>‹#›</a:t>
            </a:fld>
            <a:endParaRPr lang="ru-RU"/>
          </a:p>
        </p:txBody>
      </p:sp>
    </p:spTree>
    <p:extLst>
      <p:ext uri="{BB962C8B-B14F-4D97-AF65-F5344CB8AC3E}">
        <p14:creationId xmlns:p14="http://schemas.microsoft.com/office/powerpoint/2010/main" val="4254146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B2EFE6-245A-4E22-B7C4-F8F521FA748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FA63AF9-54C8-461C-A134-25095718B568}"/>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13145DFD-21B0-43BC-A668-903A0CD5913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49DDD7C6-269B-48B6-9B0E-8FDFAA69C35C}"/>
              </a:ext>
            </a:extLst>
          </p:cNvPr>
          <p:cNvSpPr>
            <a:spLocks noGrp="1"/>
          </p:cNvSpPr>
          <p:nvPr>
            <p:ph type="dt" sz="half" idx="10"/>
          </p:nvPr>
        </p:nvSpPr>
        <p:spPr/>
        <p:txBody>
          <a:bodyPr/>
          <a:lstStyle/>
          <a:p>
            <a:fld id="{14E09532-192E-4358-B462-A2D49A05A641}" type="datetimeFigureOut">
              <a:rPr lang="ru-RU" smtClean="0"/>
              <a:t>13.03.2019</a:t>
            </a:fld>
            <a:endParaRPr lang="ru-RU"/>
          </a:p>
        </p:txBody>
      </p:sp>
      <p:sp>
        <p:nvSpPr>
          <p:cNvPr id="6" name="Нижний колонтитул 5">
            <a:extLst>
              <a:ext uri="{FF2B5EF4-FFF2-40B4-BE49-F238E27FC236}">
                <a16:creationId xmlns:a16="http://schemas.microsoft.com/office/drawing/2014/main" id="{CE532404-5D24-4192-8708-C3D1A0051DC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0725D9C-37AA-4B37-8F86-2942FF46000C}"/>
              </a:ext>
            </a:extLst>
          </p:cNvPr>
          <p:cNvSpPr>
            <a:spLocks noGrp="1"/>
          </p:cNvSpPr>
          <p:nvPr>
            <p:ph type="sldNum" sz="quarter" idx="12"/>
          </p:nvPr>
        </p:nvSpPr>
        <p:spPr/>
        <p:txBody>
          <a:bodyPr/>
          <a:lstStyle/>
          <a:p>
            <a:fld id="{9CB58620-385A-4A44-9BEF-B2FF06D7D60E}" type="slidenum">
              <a:rPr lang="ru-RU" smtClean="0"/>
              <a:t>‹#›</a:t>
            </a:fld>
            <a:endParaRPr lang="ru-RU"/>
          </a:p>
        </p:txBody>
      </p:sp>
    </p:spTree>
    <p:extLst>
      <p:ext uri="{BB962C8B-B14F-4D97-AF65-F5344CB8AC3E}">
        <p14:creationId xmlns:p14="http://schemas.microsoft.com/office/powerpoint/2010/main" val="3321923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C21583-859E-47E8-AFD6-AD2DEC5F390E}"/>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C8F0F6DC-62BB-48EA-8B98-E090013C3E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D0501774-E634-421F-B85D-8862EC32ADDF}"/>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F892326C-D0A7-4DC8-84C9-590DFD0F6B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49462549-C866-486A-B0DC-533CDE4B1165}"/>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345F7419-F31F-4C65-A3BB-DB992653210A}"/>
              </a:ext>
            </a:extLst>
          </p:cNvPr>
          <p:cNvSpPr>
            <a:spLocks noGrp="1"/>
          </p:cNvSpPr>
          <p:nvPr>
            <p:ph type="dt" sz="half" idx="10"/>
          </p:nvPr>
        </p:nvSpPr>
        <p:spPr/>
        <p:txBody>
          <a:bodyPr/>
          <a:lstStyle/>
          <a:p>
            <a:fld id="{14E09532-192E-4358-B462-A2D49A05A641}" type="datetimeFigureOut">
              <a:rPr lang="ru-RU" smtClean="0"/>
              <a:t>13.03.2019</a:t>
            </a:fld>
            <a:endParaRPr lang="ru-RU"/>
          </a:p>
        </p:txBody>
      </p:sp>
      <p:sp>
        <p:nvSpPr>
          <p:cNvPr id="8" name="Нижний колонтитул 7">
            <a:extLst>
              <a:ext uri="{FF2B5EF4-FFF2-40B4-BE49-F238E27FC236}">
                <a16:creationId xmlns:a16="http://schemas.microsoft.com/office/drawing/2014/main" id="{6DB74887-CCF2-4204-B8B9-65901F0A89AB}"/>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DDA157B2-A971-4163-8E71-FDA65B395F45}"/>
              </a:ext>
            </a:extLst>
          </p:cNvPr>
          <p:cNvSpPr>
            <a:spLocks noGrp="1"/>
          </p:cNvSpPr>
          <p:nvPr>
            <p:ph type="sldNum" sz="quarter" idx="12"/>
          </p:nvPr>
        </p:nvSpPr>
        <p:spPr/>
        <p:txBody>
          <a:bodyPr/>
          <a:lstStyle/>
          <a:p>
            <a:fld id="{9CB58620-385A-4A44-9BEF-B2FF06D7D60E}" type="slidenum">
              <a:rPr lang="ru-RU" smtClean="0"/>
              <a:t>‹#›</a:t>
            </a:fld>
            <a:endParaRPr lang="ru-RU"/>
          </a:p>
        </p:txBody>
      </p:sp>
    </p:spTree>
    <p:extLst>
      <p:ext uri="{BB962C8B-B14F-4D97-AF65-F5344CB8AC3E}">
        <p14:creationId xmlns:p14="http://schemas.microsoft.com/office/powerpoint/2010/main" val="744201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C01B6D-D631-4875-94EA-CD5E38C29DCB}"/>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6F7324CF-CD73-4D94-A397-B2249306981E}"/>
              </a:ext>
            </a:extLst>
          </p:cNvPr>
          <p:cNvSpPr>
            <a:spLocks noGrp="1"/>
          </p:cNvSpPr>
          <p:nvPr>
            <p:ph type="dt" sz="half" idx="10"/>
          </p:nvPr>
        </p:nvSpPr>
        <p:spPr/>
        <p:txBody>
          <a:bodyPr/>
          <a:lstStyle/>
          <a:p>
            <a:fld id="{14E09532-192E-4358-B462-A2D49A05A641}" type="datetimeFigureOut">
              <a:rPr lang="ru-RU" smtClean="0"/>
              <a:t>13.03.2019</a:t>
            </a:fld>
            <a:endParaRPr lang="ru-RU"/>
          </a:p>
        </p:txBody>
      </p:sp>
      <p:sp>
        <p:nvSpPr>
          <p:cNvPr id="4" name="Нижний колонтитул 3">
            <a:extLst>
              <a:ext uri="{FF2B5EF4-FFF2-40B4-BE49-F238E27FC236}">
                <a16:creationId xmlns:a16="http://schemas.microsoft.com/office/drawing/2014/main" id="{BA118911-3B2C-494D-9196-05AC1C3E72A2}"/>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B8FDD43C-1622-4DF3-9ECD-9C591063BEA7}"/>
              </a:ext>
            </a:extLst>
          </p:cNvPr>
          <p:cNvSpPr>
            <a:spLocks noGrp="1"/>
          </p:cNvSpPr>
          <p:nvPr>
            <p:ph type="sldNum" sz="quarter" idx="12"/>
          </p:nvPr>
        </p:nvSpPr>
        <p:spPr/>
        <p:txBody>
          <a:bodyPr/>
          <a:lstStyle/>
          <a:p>
            <a:fld id="{9CB58620-385A-4A44-9BEF-B2FF06D7D60E}" type="slidenum">
              <a:rPr lang="ru-RU" smtClean="0"/>
              <a:t>‹#›</a:t>
            </a:fld>
            <a:endParaRPr lang="ru-RU"/>
          </a:p>
        </p:txBody>
      </p:sp>
    </p:spTree>
    <p:extLst>
      <p:ext uri="{BB962C8B-B14F-4D97-AF65-F5344CB8AC3E}">
        <p14:creationId xmlns:p14="http://schemas.microsoft.com/office/powerpoint/2010/main" val="2265878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7187B9F8-2363-4EE0-898B-FD9EF30AD2F3}"/>
              </a:ext>
            </a:extLst>
          </p:cNvPr>
          <p:cNvSpPr>
            <a:spLocks noGrp="1"/>
          </p:cNvSpPr>
          <p:nvPr>
            <p:ph type="dt" sz="half" idx="10"/>
          </p:nvPr>
        </p:nvSpPr>
        <p:spPr/>
        <p:txBody>
          <a:bodyPr/>
          <a:lstStyle/>
          <a:p>
            <a:fld id="{14E09532-192E-4358-B462-A2D49A05A641}" type="datetimeFigureOut">
              <a:rPr lang="ru-RU" smtClean="0"/>
              <a:t>13.03.2019</a:t>
            </a:fld>
            <a:endParaRPr lang="ru-RU"/>
          </a:p>
        </p:txBody>
      </p:sp>
      <p:sp>
        <p:nvSpPr>
          <p:cNvPr id="3" name="Нижний колонтитул 2">
            <a:extLst>
              <a:ext uri="{FF2B5EF4-FFF2-40B4-BE49-F238E27FC236}">
                <a16:creationId xmlns:a16="http://schemas.microsoft.com/office/drawing/2014/main" id="{13012752-7023-4949-8109-125ECCA04E05}"/>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087BDD2E-7987-4776-86C6-53501862CAD2}"/>
              </a:ext>
            </a:extLst>
          </p:cNvPr>
          <p:cNvSpPr>
            <a:spLocks noGrp="1"/>
          </p:cNvSpPr>
          <p:nvPr>
            <p:ph type="sldNum" sz="quarter" idx="12"/>
          </p:nvPr>
        </p:nvSpPr>
        <p:spPr/>
        <p:txBody>
          <a:bodyPr/>
          <a:lstStyle/>
          <a:p>
            <a:fld id="{9CB58620-385A-4A44-9BEF-B2FF06D7D60E}" type="slidenum">
              <a:rPr lang="ru-RU" smtClean="0"/>
              <a:t>‹#›</a:t>
            </a:fld>
            <a:endParaRPr lang="ru-RU"/>
          </a:p>
        </p:txBody>
      </p:sp>
    </p:spTree>
    <p:extLst>
      <p:ext uri="{BB962C8B-B14F-4D97-AF65-F5344CB8AC3E}">
        <p14:creationId xmlns:p14="http://schemas.microsoft.com/office/powerpoint/2010/main" val="3543430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0E5317-6E9D-4A42-9671-F9C0F36001E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E689110E-1226-49FA-8D35-AE90EEA3E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D347B627-DBEC-48D7-BD72-74A839390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3B9EE46-02F4-4DDD-B66C-BB9A4B81A1DB}"/>
              </a:ext>
            </a:extLst>
          </p:cNvPr>
          <p:cNvSpPr>
            <a:spLocks noGrp="1"/>
          </p:cNvSpPr>
          <p:nvPr>
            <p:ph type="dt" sz="half" idx="10"/>
          </p:nvPr>
        </p:nvSpPr>
        <p:spPr/>
        <p:txBody>
          <a:bodyPr/>
          <a:lstStyle/>
          <a:p>
            <a:fld id="{14E09532-192E-4358-B462-A2D49A05A641}" type="datetimeFigureOut">
              <a:rPr lang="ru-RU" smtClean="0"/>
              <a:t>13.03.2019</a:t>
            </a:fld>
            <a:endParaRPr lang="ru-RU"/>
          </a:p>
        </p:txBody>
      </p:sp>
      <p:sp>
        <p:nvSpPr>
          <p:cNvPr id="6" name="Нижний колонтитул 5">
            <a:extLst>
              <a:ext uri="{FF2B5EF4-FFF2-40B4-BE49-F238E27FC236}">
                <a16:creationId xmlns:a16="http://schemas.microsoft.com/office/drawing/2014/main" id="{2012E8EA-CD59-401C-8783-A086580F71E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3AC073F-4357-42E0-95A0-9DDC2DD2C45F}"/>
              </a:ext>
            </a:extLst>
          </p:cNvPr>
          <p:cNvSpPr>
            <a:spLocks noGrp="1"/>
          </p:cNvSpPr>
          <p:nvPr>
            <p:ph type="sldNum" sz="quarter" idx="12"/>
          </p:nvPr>
        </p:nvSpPr>
        <p:spPr/>
        <p:txBody>
          <a:bodyPr/>
          <a:lstStyle/>
          <a:p>
            <a:fld id="{9CB58620-385A-4A44-9BEF-B2FF06D7D60E}" type="slidenum">
              <a:rPr lang="ru-RU" smtClean="0"/>
              <a:t>‹#›</a:t>
            </a:fld>
            <a:endParaRPr lang="ru-RU"/>
          </a:p>
        </p:txBody>
      </p:sp>
    </p:spTree>
    <p:extLst>
      <p:ext uri="{BB962C8B-B14F-4D97-AF65-F5344CB8AC3E}">
        <p14:creationId xmlns:p14="http://schemas.microsoft.com/office/powerpoint/2010/main" val="3068298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3241DD-1749-4A92-9E91-077A34395EA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B2CB6462-563C-4BFA-A582-38EA2A02DB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273E924A-9741-45E6-9105-D808F7839E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7DE3B4C-5226-45E0-9E90-D789262F5CD2}"/>
              </a:ext>
            </a:extLst>
          </p:cNvPr>
          <p:cNvSpPr>
            <a:spLocks noGrp="1"/>
          </p:cNvSpPr>
          <p:nvPr>
            <p:ph type="dt" sz="half" idx="10"/>
          </p:nvPr>
        </p:nvSpPr>
        <p:spPr/>
        <p:txBody>
          <a:bodyPr/>
          <a:lstStyle/>
          <a:p>
            <a:fld id="{14E09532-192E-4358-B462-A2D49A05A641}" type="datetimeFigureOut">
              <a:rPr lang="ru-RU" smtClean="0"/>
              <a:t>13.03.2019</a:t>
            </a:fld>
            <a:endParaRPr lang="ru-RU"/>
          </a:p>
        </p:txBody>
      </p:sp>
      <p:sp>
        <p:nvSpPr>
          <p:cNvPr id="6" name="Нижний колонтитул 5">
            <a:extLst>
              <a:ext uri="{FF2B5EF4-FFF2-40B4-BE49-F238E27FC236}">
                <a16:creationId xmlns:a16="http://schemas.microsoft.com/office/drawing/2014/main" id="{1822D9FD-97B6-42CD-B140-7E24F017920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E56485B-8357-46EA-A97A-FB9346B49B31}"/>
              </a:ext>
            </a:extLst>
          </p:cNvPr>
          <p:cNvSpPr>
            <a:spLocks noGrp="1"/>
          </p:cNvSpPr>
          <p:nvPr>
            <p:ph type="sldNum" sz="quarter" idx="12"/>
          </p:nvPr>
        </p:nvSpPr>
        <p:spPr/>
        <p:txBody>
          <a:bodyPr/>
          <a:lstStyle/>
          <a:p>
            <a:fld id="{9CB58620-385A-4A44-9BEF-B2FF06D7D60E}" type="slidenum">
              <a:rPr lang="ru-RU" smtClean="0"/>
              <a:t>‹#›</a:t>
            </a:fld>
            <a:endParaRPr lang="ru-RU"/>
          </a:p>
        </p:txBody>
      </p:sp>
    </p:spTree>
    <p:extLst>
      <p:ext uri="{BB962C8B-B14F-4D97-AF65-F5344CB8AC3E}">
        <p14:creationId xmlns:p14="http://schemas.microsoft.com/office/powerpoint/2010/main" val="1845908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B9EBAE-64AE-42DD-9FD5-6248A40D1A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ECA1398C-167D-4712-A55E-C97D27C746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6E38DFF-B1CB-4F4A-AAA9-0A5FC78F7F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E09532-192E-4358-B462-A2D49A05A641}" type="datetimeFigureOut">
              <a:rPr lang="ru-RU" smtClean="0"/>
              <a:t>13.03.2019</a:t>
            </a:fld>
            <a:endParaRPr lang="ru-RU"/>
          </a:p>
        </p:txBody>
      </p:sp>
      <p:sp>
        <p:nvSpPr>
          <p:cNvPr id="5" name="Нижний колонтитул 4">
            <a:extLst>
              <a:ext uri="{FF2B5EF4-FFF2-40B4-BE49-F238E27FC236}">
                <a16:creationId xmlns:a16="http://schemas.microsoft.com/office/drawing/2014/main" id="{569DB0CA-5550-411E-87E2-ECBE807D06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4C598801-EEC9-41D6-8103-42E5CF8F8B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B58620-385A-4A44-9BEF-B2FF06D7D60E}" type="slidenum">
              <a:rPr lang="ru-RU" smtClean="0"/>
              <a:t>‹#›</a:t>
            </a:fld>
            <a:endParaRPr lang="ru-RU"/>
          </a:p>
        </p:txBody>
      </p:sp>
    </p:spTree>
    <p:extLst>
      <p:ext uri="{BB962C8B-B14F-4D97-AF65-F5344CB8AC3E}">
        <p14:creationId xmlns:p14="http://schemas.microsoft.com/office/powerpoint/2010/main" val="1815785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1087;&#1083;&#1072;&#1085;&#1080;&#1088;&#1086;&#1074;&#1072;&#1085;&#1080;&#1077;%20&#1101;&#1082;&#1089;&#1087;&#1077;&#1088;&#1080;&#1084;&#1077;&#1085;&#1090;&#1072;.docx" TargetMode="External"/><Relationship Id="rId2" Type="http://schemas.openxmlformats.org/officeDocument/2006/relationships/hyperlink" Target="&#1086;&#1089;&#1085;&#1086;&#1074;&#1085;&#1086;&#1077;%20&#1059;&#1055;.pdf" TargetMode="External"/><Relationship Id="rId1" Type="http://schemas.openxmlformats.org/officeDocument/2006/relationships/slideLayout" Target="../slideLayouts/slideLayout2.xml"/><Relationship Id="rId4" Type="http://schemas.openxmlformats.org/officeDocument/2006/relationships/hyperlink" Target="https://studme.org/193409/menedzhment/planirovanie_eksperimen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metrologu.ru/topic/2341-&#1082;&#1072;&#1083;&#1080;&#1073;&#1088;&#1086;&#1074;&#1082;&#1072;/" TargetMode="External"/><Relationship Id="rId2" Type="http://schemas.openxmlformats.org/officeDocument/2006/relationships/hyperlink" Target="&#1052;&#1077;&#1090;&#1088;&#1051;&#1077;&#1082;_12&#1054;&#1082;.doc"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www.radioingener.ru/zachem-provodit-kalibrovku-sredstva-izmereniya/"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math.semestr.ru/corel/correlation-analysis.php" TargetMode="External"/><Relationship Id="rId3" Type="http://schemas.openxmlformats.org/officeDocument/2006/relationships/hyperlink" Target="https://psytest.wordpress.com/data_treatment/normalization_indicator/" TargetMode="External"/><Relationship Id="rId7" Type="http://schemas.openxmlformats.org/officeDocument/2006/relationships/hyperlink" Target="http://statistica.ru/search/?q=&#1082;&#1086;&#1088;&#1088;&#1077;&#1083;&#1103;&#1094;&#1080;&#1086;&#1085;&#1085;&#1099;&#1081;+&#1072;&#1085;&#1072;&#1083;&#1080;&#1079;&amp;x=0&amp;y=0" TargetMode="External"/><Relationship Id="rId2" Type="http://schemas.openxmlformats.org/officeDocument/2006/relationships/hyperlink" Target="https://studbooks.net/2245851/informatika/podgotovka_dannyh_obucheniya" TargetMode="External"/><Relationship Id="rId1" Type="http://schemas.openxmlformats.org/officeDocument/2006/relationships/slideLayout" Target="../slideLayouts/slideLayout2.xml"/><Relationship Id="rId6" Type="http://schemas.openxmlformats.org/officeDocument/2006/relationships/hyperlink" Target="http://statistica.ru/theory/dispersionnyy-analiz-article/" TargetMode="External"/><Relationship Id="rId5" Type="http://schemas.openxmlformats.org/officeDocument/2006/relationships/hyperlink" Target="https://ru.wikipedia.org/wiki/&#1044;&#1080;&#1089;&#1087;&#1077;&#1088;&#1089;&#1080;&#1086;&#1085;&#1085;&#1099;&#1081;_&#1072;&#1085;&#1072;&#1083;&#1080;&#1079;" TargetMode="External"/><Relationship Id="rId10" Type="http://schemas.openxmlformats.org/officeDocument/2006/relationships/hyperlink" Target="Glazachev_report.pdf" TargetMode="External"/><Relationship Id="rId4" Type="http://schemas.openxmlformats.org/officeDocument/2006/relationships/hyperlink" Target="https://studme.org/93316/statistika/normirovanie_standartizatsiya_unifikatsiya_dannyh" TargetMode="External"/><Relationship Id="rId9" Type="http://schemas.openxmlformats.org/officeDocument/2006/relationships/hyperlink" Target="Interval_da.pdf"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life-prog.ru/2_46759_OLTP-i-OLAP-sistemi-Data-Mining.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ru.wikipedia.org/wiki/%D0%A1%D0%B2%D0%BE%D0%B4%D0%BD%D0%B0%D1%8F_%D1%82%D0%B0%D0%B1%D0%BB%D0%B8%D1%86%D0%B0" TargetMode="External"/><Relationship Id="rId7" Type="http://schemas.openxmlformats.org/officeDocument/2006/relationships/hyperlink" Target="https://docs.microsoft.com/ru-ru/system-center/scsm/olap-cubes-overview?view=sc-sm-1711" TargetMode="External"/><Relationship Id="rId2" Type="http://schemas.openxmlformats.org/officeDocument/2006/relationships/hyperlink" Target="https://ru.wikipedia.org/wiki/OLAP-&#1082;&#1091;&#1073;" TargetMode="External"/><Relationship Id="rId1" Type="http://schemas.openxmlformats.org/officeDocument/2006/relationships/slideLayout" Target="../slideLayouts/slideLayout2.xml"/><Relationship Id="rId6" Type="http://schemas.openxmlformats.org/officeDocument/2006/relationships/hyperlink" Target="https://ru.wikipedia.org/wiki/SQL" TargetMode="External"/><Relationship Id="rId5" Type="http://schemas.openxmlformats.org/officeDocument/2006/relationships/hyperlink" Target="https://ru.wikipedia.org/wiki/DML" TargetMode="External"/><Relationship Id="rId4" Type="http://schemas.openxmlformats.org/officeDocument/2006/relationships/hyperlink" Target="https://ru.wikipedia.org/wiki/%D0%A2%D0%B0%D0%B1%D0%BB%D0%B8%D1%87%D0%BD%D1%8B%D0%B9_%D0%BF%D1%80%D0%BE%D1%86%D0%B5%D1%81%D1%81%D0%BE%D1%80"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biweb.ru/excel-and-olap.html" TargetMode="External"/><Relationship Id="rId2" Type="http://schemas.openxmlformats.org/officeDocument/2006/relationships/hyperlink" Target="OLAP%20&#1082;&#1091;&#1073;&#1099;.doc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7AEEEF-5676-42C5-89E5-B85DF254C7E1}"/>
              </a:ext>
            </a:extLst>
          </p:cNvPr>
          <p:cNvSpPr>
            <a:spLocks noGrp="1"/>
          </p:cNvSpPr>
          <p:nvPr>
            <p:ph type="ctrTitle"/>
          </p:nvPr>
        </p:nvSpPr>
        <p:spPr>
          <a:xfrm>
            <a:off x="198304" y="165253"/>
            <a:ext cx="11699913" cy="6288709"/>
          </a:xfrm>
        </p:spPr>
        <p:txBody>
          <a:bodyPr anchor="t">
            <a:normAutofit/>
          </a:bodyPr>
          <a:lstStyle/>
          <a:p>
            <a:r>
              <a:rPr lang="ru-RU" sz="2000" b="1" dirty="0"/>
              <a:t>Теория эксперимента (лекции)</a:t>
            </a:r>
            <a:br>
              <a:rPr lang="ru-RU" sz="2000" b="1" dirty="0"/>
            </a:br>
            <a:br>
              <a:rPr lang="ru-RU" sz="2000" b="1" dirty="0"/>
            </a:br>
            <a:r>
              <a:rPr lang="ru-RU" sz="2000" dirty="0"/>
              <a:t>Лекция 1- Введение. Назначение, виды эксперимента. Эксперимент и моделирование.   Инструменты проведения, условия эксперимента. Обработка результатов эксперимента.</a:t>
            </a:r>
            <a:br>
              <a:rPr lang="ru-RU" sz="2000" dirty="0"/>
            </a:br>
            <a:br>
              <a:rPr lang="ru-RU" sz="2000" dirty="0"/>
            </a:br>
            <a:r>
              <a:rPr lang="ru-RU" sz="2000" dirty="0"/>
              <a:t>Лекция </a:t>
            </a:r>
            <a:r>
              <a:rPr lang="en-US" sz="2000" dirty="0"/>
              <a:t>2</a:t>
            </a:r>
            <a:r>
              <a:rPr lang="ru-RU" sz="2000" dirty="0"/>
              <a:t>. Статистический анализ результатов эксперимента. Шкалы данных, ранжирование данных, нормировка данных, калибровка данных. Методы статистической обработки результатов эксперимента (пассивный) - корреляционный и дисперсионный анализ . Статистический анализ данных -  регрессионный  анализ. </a:t>
            </a:r>
            <a:br>
              <a:rPr lang="ru-RU" sz="2000" dirty="0"/>
            </a:br>
            <a:r>
              <a:rPr lang="ru-RU" sz="2000" dirty="0"/>
              <a:t>Лекция </a:t>
            </a:r>
            <a:r>
              <a:rPr lang="en-US" sz="2000" dirty="0"/>
              <a:t>3</a:t>
            </a:r>
            <a:r>
              <a:rPr lang="ru-RU" sz="2000" dirty="0"/>
              <a:t>.  МНК. Активный эксперимент. Факторный анализ и планирование эксперимента.  Статистические выводы: понятие надежности вывода и проверка статистических гипотез</a:t>
            </a:r>
            <a:br>
              <a:rPr lang="en-US" sz="2000" dirty="0"/>
            </a:br>
            <a:br>
              <a:rPr lang="ru-RU" sz="2000" dirty="0"/>
            </a:br>
            <a:r>
              <a:rPr lang="ru-RU" sz="2000" dirty="0"/>
              <a:t>Лекция </a:t>
            </a:r>
            <a:r>
              <a:rPr lang="en-US" sz="2000" dirty="0"/>
              <a:t>4</a:t>
            </a:r>
            <a:r>
              <a:rPr lang="ru-RU" sz="2000" dirty="0"/>
              <a:t>. Хранение результатов эксперимента</a:t>
            </a:r>
            <a:r>
              <a:rPr lang="en-US" sz="2000" dirty="0"/>
              <a:t> (</a:t>
            </a:r>
            <a:r>
              <a:rPr lang="ru-RU" sz="2000" dirty="0"/>
              <a:t>базы данных и  </a:t>
            </a:r>
            <a:r>
              <a:rPr lang="en-US" sz="2000" dirty="0"/>
              <a:t>OLAP</a:t>
            </a:r>
            <a:r>
              <a:rPr lang="ru-RU" sz="2000" dirty="0"/>
              <a:t>, </a:t>
            </a:r>
            <a:r>
              <a:rPr lang="en-US" sz="2000" dirty="0"/>
              <a:t>OLTP</a:t>
            </a:r>
            <a:r>
              <a:rPr lang="ru-RU" sz="2000" dirty="0"/>
              <a:t>,</a:t>
            </a:r>
            <a:r>
              <a:rPr lang="en-US" sz="2000" dirty="0"/>
              <a:t> data mining </a:t>
            </a:r>
            <a:r>
              <a:rPr lang="ru-RU" sz="2000" dirty="0"/>
              <a:t>приложения</a:t>
            </a:r>
            <a:r>
              <a:rPr lang="en-US" sz="2000" dirty="0"/>
              <a:t>)</a:t>
            </a:r>
            <a:r>
              <a:rPr lang="ru-RU" sz="2000" dirty="0"/>
              <a:t>. Методологии анализа данных.</a:t>
            </a:r>
            <a:br>
              <a:rPr lang="ru-RU" sz="2000" dirty="0"/>
            </a:br>
            <a:br>
              <a:rPr lang="ru-RU" sz="2000" dirty="0"/>
            </a:br>
            <a:r>
              <a:rPr lang="ru-RU" sz="2000" dirty="0"/>
              <a:t>Лекция 5. Назначение и алгоритмы </a:t>
            </a:r>
            <a:r>
              <a:rPr lang="en-US" sz="2000" dirty="0"/>
              <a:t>data mining</a:t>
            </a:r>
            <a:r>
              <a:rPr lang="ru-RU" sz="2000" dirty="0"/>
              <a:t>. Алгоритмы  классификации, Кластеризация</a:t>
            </a:r>
            <a:r>
              <a:rPr lang="en-US" sz="2000" dirty="0"/>
              <a:t> </a:t>
            </a:r>
            <a:r>
              <a:rPr lang="ru-RU" sz="2000" dirty="0"/>
              <a:t>данных</a:t>
            </a:r>
            <a:br>
              <a:rPr lang="ru-RU" sz="2000" dirty="0"/>
            </a:br>
            <a:r>
              <a:rPr lang="ru-RU" sz="2000" dirty="0"/>
              <a:t>Лекция 6. Основные понятия и  определения в цифровой обработке сигналов. Понятие о фильтрации данных</a:t>
            </a:r>
            <a:br>
              <a:rPr lang="ru-RU" sz="2000" dirty="0"/>
            </a:br>
            <a:r>
              <a:rPr lang="ru-RU" sz="2000" dirty="0"/>
              <a:t>Лекция 7. Основные понятия теории ошибок.  Вычислительные погрешности и влияние на результат обработки экспериментальных данных. Заключение.  </a:t>
            </a:r>
          </a:p>
        </p:txBody>
      </p:sp>
    </p:spTree>
    <p:extLst>
      <p:ext uri="{BB962C8B-B14F-4D97-AF65-F5344CB8AC3E}">
        <p14:creationId xmlns:p14="http://schemas.microsoft.com/office/powerpoint/2010/main" val="361528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CBD86D-5FE9-4D33-BCE6-BD69FC67065D}"/>
              </a:ext>
            </a:extLst>
          </p:cNvPr>
          <p:cNvSpPr>
            <a:spLocks noGrp="1"/>
          </p:cNvSpPr>
          <p:nvPr>
            <p:ph type="title"/>
          </p:nvPr>
        </p:nvSpPr>
        <p:spPr>
          <a:xfrm>
            <a:off x="240534" y="131762"/>
            <a:ext cx="11710931" cy="549275"/>
          </a:xfrm>
        </p:spPr>
        <p:txBody>
          <a:bodyPr/>
          <a:lstStyle/>
          <a:p>
            <a:r>
              <a:rPr lang="ru-RU" sz="2000" dirty="0"/>
              <a:t>Лекция 5.</a:t>
            </a:r>
            <a:r>
              <a:rPr lang="ru-RU" sz="2000" dirty="0">
                <a:solidFill>
                  <a:prstClr val="black"/>
                </a:solidFill>
              </a:rPr>
              <a:t> Назначение и алгоритмы </a:t>
            </a:r>
            <a:r>
              <a:rPr lang="en-US" sz="2000" dirty="0">
                <a:solidFill>
                  <a:prstClr val="black"/>
                </a:solidFill>
              </a:rPr>
              <a:t>data mining</a:t>
            </a:r>
            <a:r>
              <a:rPr lang="ru-RU" sz="2000" dirty="0">
                <a:solidFill>
                  <a:prstClr val="black"/>
                </a:solidFill>
              </a:rPr>
              <a:t>. Алгоритмы  классификации, Кластеризация</a:t>
            </a:r>
            <a:r>
              <a:rPr lang="en-US" sz="2000" dirty="0">
                <a:solidFill>
                  <a:prstClr val="black"/>
                </a:solidFill>
              </a:rPr>
              <a:t> </a:t>
            </a:r>
            <a:r>
              <a:rPr lang="ru-RU" sz="2000" dirty="0">
                <a:solidFill>
                  <a:prstClr val="black"/>
                </a:solidFill>
              </a:rPr>
              <a:t>данных</a:t>
            </a:r>
            <a:endParaRPr lang="ru-RU" dirty="0"/>
          </a:p>
        </p:txBody>
      </p:sp>
      <p:sp>
        <p:nvSpPr>
          <p:cNvPr id="3" name="Объект 2">
            <a:extLst>
              <a:ext uri="{FF2B5EF4-FFF2-40B4-BE49-F238E27FC236}">
                <a16:creationId xmlns:a16="http://schemas.microsoft.com/office/drawing/2014/main" id="{D313E590-C27E-4245-B8A7-B9AD64E914B7}"/>
              </a:ext>
            </a:extLst>
          </p:cNvPr>
          <p:cNvSpPr>
            <a:spLocks noGrp="1"/>
          </p:cNvSpPr>
          <p:nvPr>
            <p:ph idx="1"/>
          </p:nvPr>
        </p:nvSpPr>
        <p:spPr>
          <a:xfrm>
            <a:off x="838200" y="837282"/>
            <a:ext cx="10515600" cy="5339681"/>
          </a:xfrm>
        </p:spPr>
        <p:txBody>
          <a:bodyPr/>
          <a:lstStyle/>
          <a:p>
            <a:endParaRPr lang="ru-RU" dirty="0"/>
          </a:p>
        </p:txBody>
      </p:sp>
    </p:spTree>
    <p:extLst>
      <p:ext uri="{BB962C8B-B14F-4D97-AF65-F5344CB8AC3E}">
        <p14:creationId xmlns:p14="http://schemas.microsoft.com/office/powerpoint/2010/main" val="1926085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D3B929-2923-44AE-B68B-8E64ED6E0D98}"/>
              </a:ext>
            </a:extLst>
          </p:cNvPr>
          <p:cNvSpPr>
            <a:spLocks noGrp="1"/>
          </p:cNvSpPr>
          <p:nvPr>
            <p:ph type="title"/>
          </p:nvPr>
        </p:nvSpPr>
        <p:spPr>
          <a:xfrm>
            <a:off x="187287" y="365125"/>
            <a:ext cx="11743979" cy="494191"/>
          </a:xfrm>
        </p:spPr>
        <p:txBody>
          <a:bodyPr>
            <a:normAutofit/>
          </a:bodyPr>
          <a:lstStyle/>
          <a:p>
            <a:pPr algn="ctr"/>
            <a:r>
              <a:rPr lang="ru-RU" sz="2400" b="1" dirty="0"/>
              <a:t>Теория эксперимента – примерные темы лабораторных работ</a:t>
            </a:r>
          </a:p>
        </p:txBody>
      </p:sp>
      <p:sp>
        <p:nvSpPr>
          <p:cNvPr id="3" name="Объект 2">
            <a:extLst>
              <a:ext uri="{FF2B5EF4-FFF2-40B4-BE49-F238E27FC236}">
                <a16:creationId xmlns:a16="http://schemas.microsoft.com/office/drawing/2014/main" id="{A020824C-7C43-4457-BE70-0A56C33DC709}"/>
              </a:ext>
            </a:extLst>
          </p:cNvPr>
          <p:cNvSpPr>
            <a:spLocks noGrp="1"/>
          </p:cNvSpPr>
          <p:nvPr>
            <p:ph idx="1"/>
          </p:nvPr>
        </p:nvSpPr>
        <p:spPr>
          <a:xfrm>
            <a:off x="838199" y="958467"/>
            <a:ext cx="11214253" cy="5218496"/>
          </a:xfrm>
        </p:spPr>
        <p:txBody>
          <a:bodyPr/>
          <a:lstStyle/>
          <a:p>
            <a:endParaRPr lang="ru-RU" dirty="0"/>
          </a:p>
          <a:p>
            <a:r>
              <a:rPr lang="ru-RU" sz="2400" dirty="0"/>
              <a:t>Л1. Моделирование случайных выборок.</a:t>
            </a:r>
          </a:p>
          <a:p>
            <a:pPr marL="804863" indent="0">
              <a:buNone/>
            </a:pPr>
            <a:r>
              <a:rPr lang="ru-RU" sz="2400" dirty="0"/>
              <a:t>1. ГПСЧ для равномерного распределения. Реализация любого известного (конгруэнтного) генератора</a:t>
            </a:r>
          </a:p>
          <a:p>
            <a:pPr marL="804863" indent="0">
              <a:buNone/>
            </a:pPr>
            <a:r>
              <a:rPr lang="ru-RU" sz="2400" dirty="0"/>
              <a:t>2. Моделирование выборок по заданному закону распределения</a:t>
            </a:r>
            <a:r>
              <a:rPr lang="ru-RU" dirty="0"/>
              <a:t>.</a:t>
            </a:r>
          </a:p>
          <a:p>
            <a:pPr marL="457200" indent="-457200"/>
            <a:r>
              <a:rPr lang="ru-RU" dirty="0"/>
              <a:t>Л2.  </a:t>
            </a:r>
            <a:r>
              <a:rPr lang="ru-RU" sz="2400" dirty="0"/>
              <a:t>Пассивный эксперимент. Дисперсионный, корреляционный, регрессионный анализ.</a:t>
            </a:r>
          </a:p>
          <a:p>
            <a:pPr marL="457200" indent="-457200"/>
            <a:r>
              <a:rPr lang="ru-RU" sz="2400" dirty="0"/>
              <a:t>Л3. реализация системы планирования  (ПФЭ, ДФЭ), факторный анализ методом экспертных оценок.</a:t>
            </a:r>
          </a:p>
          <a:p>
            <a:pPr marL="0" indent="0">
              <a:buNone/>
            </a:pPr>
            <a:endParaRPr lang="ru-RU" dirty="0"/>
          </a:p>
        </p:txBody>
      </p:sp>
    </p:spTree>
    <p:extLst>
      <p:ext uri="{BB962C8B-B14F-4D97-AF65-F5344CB8AC3E}">
        <p14:creationId xmlns:p14="http://schemas.microsoft.com/office/powerpoint/2010/main" val="52028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CEF47D-C27E-49BA-B643-8399675B30E8}"/>
              </a:ext>
            </a:extLst>
          </p:cNvPr>
          <p:cNvSpPr>
            <a:spLocks noGrp="1"/>
          </p:cNvSpPr>
          <p:nvPr>
            <p:ph type="title"/>
          </p:nvPr>
        </p:nvSpPr>
        <p:spPr>
          <a:xfrm>
            <a:off x="-99151" y="0"/>
            <a:ext cx="12085504" cy="1053136"/>
          </a:xfrm>
        </p:spPr>
        <p:txBody>
          <a:bodyPr>
            <a:noAutofit/>
          </a:bodyPr>
          <a:lstStyle/>
          <a:p>
            <a:pPr algn="ctr"/>
            <a:r>
              <a:rPr lang="ru-RU" sz="2000" b="1" dirty="0"/>
              <a:t>Лекция 1.</a:t>
            </a:r>
            <a:r>
              <a:rPr lang="ru-RU" sz="2000" dirty="0">
                <a:solidFill>
                  <a:prstClr val="black"/>
                </a:solidFill>
              </a:rPr>
              <a:t> </a:t>
            </a:r>
            <a:r>
              <a:rPr lang="ru-RU" sz="2000" b="1" dirty="0">
                <a:solidFill>
                  <a:prstClr val="black"/>
                </a:solidFill>
              </a:rPr>
              <a:t>Назначение, виды эксперимента. Эксперимент и моделирование.  Планирование эксперимента. Натурный эксперимент и метрология -  инструменты проведения, калибровка аппаратуры,  условия  </a:t>
            </a:r>
            <a:endParaRPr lang="ru-RU" sz="2000" b="1" dirty="0"/>
          </a:p>
        </p:txBody>
      </p:sp>
      <p:sp>
        <p:nvSpPr>
          <p:cNvPr id="3" name="Объект 2">
            <a:extLst>
              <a:ext uri="{FF2B5EF4-FFF2-40B4-BE49-F238E27FC236}">
                <a16:creationId xmlns:a16="http://schemas.microsoft.com/office/drawing/2014/main" id="{B3D24344-58E7-449A-92CB-10333EE1B3A2}"/>
              </a:ext>
            </a:extLst>
          </p:cNvPr>
          <p:cNvSpPr>
            <a:spLocks noGrp="1"/>
          </p:cNvSpPr>
          <p:nvPr>
            <p:ph idx="1"/>
          </p:nvPr>
        </p:nvSpPr>
        <p:spPr>
          <a:xfrm>
            <a:off x="838200" y="936434"/>
            <a:ext cx="10927814" cy="5740813"/>
          </a:xfrm>
        </p:spPr>
        <p:txBody>
          <a:bodyPr>
            <a:normAutofit fontScale="62500" lnSpcReduction="20000"/>
          </a:bodyPr>
          <a:lstStyle/>
          <a:p>
            <a:r>
              <a:rPr lang="ru-RU" sz="2000" dirty="0"/>
              <a:t> </a:t>
            </a:r>
            <a:r>
              <a:rPr lang="ru-RU" sz="2600" dirty="0"/>
              <a:t>ОСНОВНАЯ Цель эксперимента – </a:t>
            </a:r>
            <a:r>
              <a:rPr lang="ru-RU" sz="2600" b="1" dirty="0"/>
              <a:t>получение данных </a:t>
            </a:r>
            <a:r>
              <a:rPr lang="ru-RU" sz="2600" dirty="0"/>
              <a:t>о процессе или объекте.</a:t>
            </a:r>
          </a:p>
          <a:p>
            <a:r>
              <a:rPr lang="ru-RU" sz="2600" dirty="0">
                <a:solidFill>
                  <a:prstClr val="black"/>
                </a:solidFill>
              </a:rPr>
              <a:t>детализированные цели:</a:t>
            </a:r>
          </a:p>
          <a:p>
            <a:pPr marL="0" indent="0">
              <a:buNone/>
            </a:pPr>
            <a:r>
              <a:rPr lang="ru-RU" sz="2600" dirty="0">
                <a:solidFill>
                  <a:prstClr val="black"/>
                </a:solidFill>
              </a:rPr>
              <a:t> – сбор статистических данных для прогнозирования  развития процесса (объекта). Прогнозирование экстремальных условий, в том числе оптимальных условий.</a:t>
            </a:r>
          </a:p>
          <a:p>
            <a:pPr>
              <a:buFontTx/>
              <a:buChar char="-"/>
            </a:pPr>
            <a:r>
              <a:rPr lang="ru-RU" sz="2600" dirty="0">
                <a:solidFill>
                  <a:prstClr val="black"/>
                </a:solidFill>
              </a:rPr>
              <a:t>определение параметров процесса или объекта лабораторным путем для реализации расчетов по математической модели</a:t>
            </a:r>
          </a:p>
          <a:p>
            <a:pPr>
              <a:buFontTx/>
              <a:buChar char="-"/>
            </a:pPr>
            <a:r>
              <a:rPr lang="ru-RU" sz="2600" dirty="0">
                <a:solidFill>
                  <a:prstClr val="black"/>
                </a:solidFill>
              </a:rPr>
              <a:t>Тестирование опытного образца разработанного объекта (системы) с цель подбора оптимальных условий (параметров, характеристик) функционирования</a:t>
            </a:r>
            <a:r>
              <a:rPr lang="ru-RU" sz="2600" dirty="0"/>
              <a:t> </a:t>
            </a:r>
          </a:p>
          <a:p>
            <a:endParaRPr lang="ru-RU" sz="2600" dirty="0"/>
          </a:p>
          <a:p>
            <a:pPr marL="1203325" indent="0">
              <a:buNone/>
              <a:tabLst>
                <a:tab pos="2060575" algn="l"/>
              </a:tabLst>
            </a:pPr>
            <a:r>
              <a:rPr lang="ru-RU" sz="2600" dirty="0"/>
              <a:t>Процесс или объект – </a:t>
            </a:r>
            <a:r>
              <a:rPr lang="ru-RU" sz="2600" b="1" dirty="0"/>
              <a:t>«черный ящик». </a:t>
            </a:r>
            <a:r>
              <a:rPr lang="ru-RU" sz="2600" dirty="0"/>
              <a:t>(что будет, если я сделаю так?)</a:t>
            </a:r>
            <a:r>
              <a:rPr lang="ru-RU" sz="2600" b="1" dirty="0"/>
              <a:t> </a:t>
            </a:r>
            <a:r>
              <a:rPr lang="ru-RU" sz="2600" dirty="0"/>
              <a:t>Система – разделяется на компоненты.</a:t>
            </a:r>
          </a:p>
          <a:p>
            <a:pPr marL="1203325" indent="0">
              <a:buNone/>
              <a:tabLst>
                <a:tab pos="2060575" algn="l"/>
              </a:tabLst>
            </a:pPr>
            <a:r>
              <a:rPr lang="ru-RU" sz="2600" b="1" dirty="0"/>
              <a:t>Начальные данные </a:t>
            </a:r>
            <a:r>
              <a:rPr lang="ru-RU" sz="2600" dirty="0"/>
              <a:t>- Условия проведения эксперимента. Основные характеристики условий: Время, место, инструменты (КОГДА, ГДЕ, КАК)</a:t>
            </a:r>
          </a:p>
          <a:p>
            <a:pPr marL="1203325" indent="0">
              <a:buNone/>
              <a:tabLst>
                <a:tab pos="2060575" algn="l"/>
              </a:tabLst>
            </a:pPr>
            <a:r>
              <a:rPr lang="ru-RU" sz="2600" dirty="0"/>
              <a:t>Результаты  - данные о процессе или объекте </a:t>
            </a:r>
          </a:p>
          <a:p>
            <a:pPr lvl="0"/>
            <a:r>
              <a:rPr lang="ru-RU" sz="2600" dirty="0">
                <a:solidFill>
                  <a:prstClr val="black"/>
                </a:solidFill>
              </a:rPr>
              <a:t>Данные: количественные – числовые, качественные – как числовые, так и нечисловые) .</a:t>
            </a:r>
          </a:p>
          <a:p>
            <a:pPr lvl="0"/>
            <a:r>
              <a:rPr lang="ru-RU" sz="2600" dirty="0">
                <a:solidFill>
                  <a:prstClr val="black"/>
                </a:solidFill>
              </a:rPr>
              <a:t>Эксперимент:</a:t>
            </a:r>
          </a:p>
          <a:p>
            <a:pPr marL="1431925" lvl="0"/>
            <a:r>
              <a:rPr lang="ru-RU" sz="2600" dirty="0">
                <a:solidFill>
                  <a:prstClr val="black"/>
                </a:solidFill>
              </a:rPr>
              <a:t>Натурный (лабораторный) данные -____________</a:t>
            </a:r>
          </a:p>
          <a:p>
            <a:pPr marL="1431925" lvl="0"/>
            <a:r>
              <a:rPr lang="ru-RU" sz="2600" dirty="0">
                <a:solidFill>
                  <a:prstClr val="black"/>
                </a:solidFill>
              </a:rPr>
              <a:t>Имитационный (программный) данные-___________</a:t>
            </a:r>
          </a:p>
          <a:p>
            <a:pPr marL="1431925"/>
            <a:r>
              <a:rPr lang="ru-RU" sz="2600" dirty="0">
                <a:solidFill>
                  <a:prstClr val="black"/>
                </a:solidFill>
              </a:rPr>
              <a:t>Вычислительный (программные реализации численных методов в математических моделях),</a:t>
            </a:r>
            <a:r>
              <a:rPr lang="ru-RU" sz="2600" dirty="0"/>
              <a:t> Данные-___________</a:t>
            </a:r>
          </a:p>
          <a:p>
            <a:pPr marL="1203325" lvl="0" indent="0">
              <a:buNone/>
            </a:pPr>
            <a:r>
              <a:rPr lang="ru-RU" sz="2600" dirty="0">
                <a:solidFill>
                  <a:prstClr val="black"/>
                </a:solidFill>
              </a:rPr>
              <a:t>Сформулировать ответ на вопрос – </a:t>
            </a:r>
            <a:r>
              <a:rPr lang="ru-RU" sz="2600" b="1" dirty="0">
                <a:solidFill>
                  <a:prstClr val="black"/>
                </a:solidFill>
              </a:rPr>
              <a:t>В чем различие между экспериментом и моделированием?</a:t>
            </a:r>
          </a:p>
          <a:p>
            <a:pPr marL="1203325" indent="0">
              <a:buNone/>
              <a:tabLst>
                <a:tab pos="2060575" algn="l"/>
              </a:tabLst>
            </a:pPr>
            <a:endParaRPr lang="ru-RU" sz="2000" dirty="0"/>
          </a:p>
        </p:txBody>
      </p:sp>
    </p:spTree>
    <p:extLst>
      <p:ext uri="{BB962C8B-B14F-4D97-AF65-F5344CB8AC3E}">
        <p14:creationId xmlns:p14="http://schemas.microsoft.com/office/powerpoint/2010/main" val="2896017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80EAF9-7147-4253-A9A3-445CD5330809}"/>
              </a:ext>
            </a:extLst>
          </p:cNvPr>
          <p:cNvSpPr>
            <a:spLocks noGrp="1"/>
          </p:cNvSpPr>
          <p:nvPr>
            <p:ph type="title"/>
          </p:nvPr>
        </p:nvSpPr>
        <p:spPr>
          <a:xfrm>
            <a:off x="838200" y="365126"/>
            <a:ext cx="10515600" cy="758594"/>
          </a:xfrm>
        </p:spPr>
        <p:txBody>
          <a:bodyPr>
            <a:normAutofit/>
          </a:bodyPr>
          <a:lstStyle/>
          <a:p>
            <a:pPr algn="ctr"/>
            <a:r>
              <a:rPr lang="ru-RU" sz="2400" b="1" dirty="0"/>
              <a:t>Планирование эксперимента </a:t>
            </a:r>
          </a:p>
        </p:txBody>
      </p:sp>
      <p:sp>
        <p:nvSpPr>
          <p:cNvPr id="3" name="Объект 2">
            <a:extLst>
              <a:ext uri="{FF2B5EF4-FFF2-40B4-BE49-F238E27FC236}">
                <a16:creationId xmlns:a16="http://schemas.microsoft.com/office/drawing/2014/main" id="{2A1B3ABE-5EEE-4FAA-A2EC-650FB6BB97CA}"/>
              </a:ext>
            </a:extLst>
          </p:cNvPr>
          <p:cNvSpPr>
            <a:spLocks noGrp="1"/>
          </p:cNvSpPr>
          <p:nvPr>
            <p:ph idx="1"/>
          </p:nvPr>
        </p:nvSpPr>
        <p:spPr>
          <a:xfrm>
            <a:off x="583894" y="1299990"/>
            <a:ext cx="10769906" cy="5045726"/>
          </a:xfrm>
        </p:spPr>
        <p:txBody>
          <a:bodyPr>
            <a:normAutofit/>
          </a:bodyPr>
          <a:lstStyle/>
          <a:p>
            <a:r>
              <a:rPr lang="ru-RU" sz="2000" b="1" dirty="0"/>
              <a:t>Выше всех умозрительных знаний и искусств стоит умение производить опыты, и эта наука есть царица наук. </a:t>
            </a:r>
            <a:r>
              <a:rPr lang="ru-RU" sz="2000" b="1" i="1" dirty="0"/>
              <a:t>Р. Бэкон</a:t>
            </a:r>
            <a:endParaRPr lang="ru-RU" sz="2000" b="1" dirty="0"/>
          </a:p>
          <a:p>
            <a:pPr marL="0" indent="0" algn="ctr">
              <a:buNone/>
            </a:pPr>
            <a:r>
              <a:rPr lang="ru-RU" sz="2000" b="1" dirty="0">
                <a:solidFill>
                  <a:srgbClr val="000000"/>
                </a:solidFill>
                <a:latin typeface="Open Sans"/>
              </a:rPr>
              <a:t>Планирование эксперимента </a:t>
            </a:r>
            <a:r>
              <a:rPr lang="ru-RU" sz="2000" dirty="0">
                <a:solidFill>
                  <a:srgbClr val="000000"/>
                </a:solidFill>
                <a:latin typeface="Open Sans"/>
              </a:rPr>
              <a:t>- это процесс выбора условий, процедуры и методов проведения опытов, их числа и условий, необходимых и достаточных для решения поставленной задачи с требуемой точностью.</a:t>
            </a:r>
          </a:p>
          <a:p>
            <a:endParaRPr lang="ru-RU" sz="2000" dirty="0">
              <a:solidFill>
                <a:srgbClr val="000000"/>
              </a:solidFill>
              <a:latin typeface="Open Sans"/>
            </a:endParaRPr>
          </a:p>
          <a:p>
            <a:r>
              <a:rPr lang="ru-RU" sz="2000" dirty="0"/>
              <a:t>Эксперимент (с  точки зрения планирования)</a:t>
            </a:r>
            <a:r>
              <a:rPr lang="en-US" sz="2000" dirty="0"/>
              <a:t>: </a:t>
            </a:r>
            <a:r>
              <a:rPr lang="ru-RU" sz="2000" dirty="0"/>
              <a:t>активный, пассивный</a:t>
            </a:r>
          </a:p>
          <a:p>
            <a:r>
              <a:rPr lang="ru-RU" sz="2000" dirty="0">
                <a:hlinkClick r:id="rId2" action="ppaction://hlinkfile"/>
              </a:rPr>
              <a:t>основное УП.</a:t>
            </a:r>
            <a:r>
              <a:rPr lang="en-US" sz="2000" dirty="0">
                <a:hlinkClick r:id="rId2" action="ppaction://hlinkfile"/>
              </a:rPr>
              <a:t>pdf</a:t>
            </a:r>
            <a:endParaRPr lang="ru-RU" sz="2000" dirty="0"/>
          </a:p>
          <a:p>
            <a:r>
              <a:rPr lang="ru-RU" sz="2000" dirty="0">
                <a:hlinkClick r:id="rId3" action="ppaction://hlinkfile"/>
              </a:rPr>
              <a:t>планирование эксперимента.</a:t>
            </a:r>
            <a:r>
              <a:rPr lang="en-US" sz="2000" dirty="0">
                <a:hlinkClick r:id="rId3" action="ppaction://hlinkfile"/>
              </a:rPr>
              <a:t>docx</a:t>
            </a:r>
            <a:endParaRPr lang="ru-RU" sz="2000" dirty="0"/>
          </a:p>
          <a:p>
            <a:endParaRPr lang="ru-RU" sz="2000" dirty="0"/>
          </a:p>
          <a:p>
            <a:r>
              <a:rPr lang="en-US" sz="2000" dirty="0">
                <a:hlinkClick r:id="rId4"/>
              </a:rPr>
              <a:t>https://studme.org/193409/menedzhment/planirovanie_eksperimenta</a:t>
            </a:r>
            <a:endParaRPr lang="ru-RU" sz="2000" dirty="0"/>
          </a:p>
          <a:p>
            <a:endParaRPr lang="ru-RU" sz="2000" dirty="0"/>
          </a:p>
        </p:txBody>
      </p:sp>
    </p:spTree>
    <p:extLst>
      <p:ext uri="{BB962C8B-B14F-4D97-AF65-F5344CB8AC3E}">
        <p14:creationId xmlns:p14="http://schemas.microsoft.com/office/powerpoint/2010/main" val="3617913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B23EC3-DF97-41EC-ADA8-D37FC99F4C78}"/>
              </a:ext>
            </a:extLst>
          </p:cNvPr>
          <p:cNvSpPr>
            <a:spLocks noGrp="1"/>
          </p:cNvSpPr>
          <p:nvPr>
            <p:ph type="title"/>
          </p:nvPr>
        </p:nvSpPr>
        <p:spPr>
          <a:xfrm>
            <a:off x="838200" y="181778"/>
            <a:ext cx="10515600" cy="681477"/>
          </a:xfrm>
        </p:spPr>
        <p:txBody>
          <a:bodyPr>
            <a:normAutofit/>
          </a:bodyPr>
          <a:lstStyle/>
          <a:p>
            <a:pPr algn="ctr"/>
            <a:r>
              <a:rPr lang="ru-RU" sz="2000" b="1" dirty="0">
                <a:solidFill>
                  <a:prstClr val="black"/>
                </a:solidFill>
              </a:rPr>
              <a:t>Натурный эксперимент и метрология -  инструменты проведения, калибровка аппаратуры,  условия эксперимента</a:t>
            </a:r>
            <a:endParaRPr lang="ru-RU" b="1" dirty="0"/>
          </a:p>
        </p:txBody>
      </p:sp>
      <p:sp>
        <p:nvSpPr>
          <p:cNvPr id="3" name="Объект 2">
            <a:extLst>
              <a:ext uri="{FF2B5EF4-FFF2-40B4-BE49-F238E27FC236}">
                <a16:creationId xmlns:a16="http://schemas.microsoft.com/office/drawing/2014/main" id="{CDF5B990-227B-42A9-962E-297A11BFEFCB}"/>
              </a:ext>
            </a:extLst>
          </p:cNvPr>
          <p:cNvSpPr>
            <a:spLocks noGrp="1"/>
          </p:cNvSpPr>
          <p:nvPr>
            <p:ph idx="1"/>
          </p:nvPr>
        </p:nvSpPr>
        <p:spPr>
          <a:xfrm>
            <a:off x="838200" y="969484"/>
            <a:ext cx="10515600" cy="5409282"/>
          </a:xfrm>
        </p:spPr>
        <p:txBody>
          <a:bodyPr>
            <a:normAutofit/>
          </a:bodyPr>
          <a:lstStyle/>
          <a:p>
            <a:r>
              <a:rPr lang="ru-RU" sz="2000" b="1" i="1" dirty="0"/>
              <a:t>Метрология —</a:t>
            </a:r>
            <a:r>
              <a:rPr lang="ru-RU" sz="2000" b="1" dirty="0"/>
              <a:t> наука об измерениях физических величин, методах и средствах обеспечения их единства и способах достижения требуемой точности</a:t>
            </a:r>
            <a:r>
              <a:rPr lang="ru-RU" sz="2000" dirty="0"/>
              <a:t>. В переводе с греческого «метрология» означает учение о мерах. К разделами метрологии относят теоретическую, законодательную и практическую.</a:t>
            </a:r>
          </a:p>
          <a:p>
            <a:r>
              <a:rPr lang="ru-RU" sz="2000" dirty="0">
                <a:hlinkClick r:id="rId2" action="ppaction://hlinkfile"/>
              </a:rPr>
              <a:t>МетрЛек_12Ок.</a:t>
            </a:r>
            <a:r>
              <a:rPr lang="en-US" sz="2000" dirty="0">
                <a:hlinkClick r:id="rId2" action="ppaction://hlinkfile"/>
              </a:rPr>
              <a:t>doc</a:t>
            </a:r>
            <a:endParaRPr lang="ru-RU" sz="2000" dirty="0"/>
          </a:p>
          <a:p>
            <a:r>
              <a:rPr lang="ru-RU" sz="2000" dirty="0"/>
              <a:t> Калибровка и поверка:</a:t>
            </a:r>
          </a:p>
          <a:p>
            <a:r>
              <a:rPr lang="ru-RU" dirty="0"/>
              <a:t> </a:t>
            </a:r>
            <a:r>
              <a:rPr lang="ru-RU" sz="2000" b="1" dirty="0"/>
              <a:t>калибровка средств измерений </a:t>
            </a:r>
            <a:r>
              <a:rPr lang="ru-RU" sz="2000" dirty="0"/>
              <a:t>- совокупность операций, выполняемых в целях </a:t>
            </a:r>
            <a:r>
              <a:rPr lang="ru-RU" sz="2000" b="1" dirty="0"/>
              <a:t>определения действительных значений метрологических характеристик средств измерений</a:t>
            </a:r>
            <a:r>
              <a:rPr lang="ru-RU" sz="2000" dirty="0"/>
              <a:t>;</a:t>
            </a:r>
          </a:p>
          <a:p>
            <a:r>
              <a:rPr lang="en-US" sz="2000" dirty="0">
                <a:hlinkClick r:id="rId3"/>
              </a:rPr>
              <a:t>https://metrologu.ru/topic/2341-</a:t>
            </a:r>
            <a:r>
              <a:rPr lang="ru-RU" sz="2000" dirty="0">
                <a:hlinkClick r:id="rId3"/>
              </a:rPr>
              <a:t>калибровка/</a:t>
            </a:r>
            <a:endParaRPr lang="ru-RU" sz="2000" dirty="0"/>
          </a:p>
          <a:p>
            <a:r>
              <a:rPr lang="en-US" sz="2000" dirty="0">
                <a:hlinkClick r:id="rId4"/>
              </a:rPr>
              <a:t>http://www.radioingener.ru/zachem-provodit-kalibrovku-sredstva-izmereniya/</a:t>
            </a:r>
            <a:r>
              <a:rPr lang="ru-RU" sz="2000" dirty="0"/>
              <a:t> (!!)</a:t>
            </a:r>
          </a:p>
          <a:p>
            <a:endParaRPr lang="ru-RU" sz="2000" dirty="0"/>
          </a:p>
          <a:p>
            <a:endParaRPr lang="ru-RU" sz="2000" dirty="0"/>
          </a:p>
        </p:txBody>
      </p:sp>
      <p:pic>
        <p:nvPicPr>
          <p:cNvPr id="4" name="Рисунок 3">
            <a:extLst>
              <a:ext uri="{FF2B5EF4-FFF2-40B4-BE49-F238E27FC236}">
                <a16:creationId xmlns:a16="http://schemas.microsoft.com/office/drawing/2014/main" id="{2DE3925B-3E35-40E3-99E4-4B558DE0B1FE}"/>
              </a:ext>
            </a:extLst>
          </p:cNvPr>
          <p:cNvPicPr>
            <a:picLocks noChangeAspect="1"/>
          </p:cNvPicPr>
          <p:nvPr/>
        </p:nvPicPr>
        <p:blipFill rotWithShape="1">
          <a:blip r:embed="rId5"/>
          <a:srcRect l="17350" t="43695" r="53283" b="39116"/>
          <a:stretch/>
        </p:blipFill>
        <p:spPr>
          <a:xfrm>
            <a:off x="3920941" y="4946573"/>
            <a:ext cx="4350117" cy="1432193"/>
          </a:xfrm>
          <a:prstGeom prst="rect">
            <a:avLst/>
          </a:prstGeom>
          <a:ln>
            <a:solidFill>
              <a:schemeClr val="tx1"/>
            </a:solidFill>
          </a:ln>
        </p:spPr>
      </p:pic>
    </p:spTree>
    <p:extLst>
      <p:ext uri="{BB962C8B-B14F-4D97-AF65-F5344CB8AC3E}">
        <p14:creationId xmlns:p14="http://schemas.microsoft.com/office/powerpoint/2010/main" val="3996975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966BBE-5280-4796-88D6-1527EF4B25B5}"/>
              </a:ext>
            </a:extLst>
          </p:cNvPr>
          <p:cNvSpPr>
            <a:spLocks noGrp="1"/>
          </p:cNvSpPr>
          <p:nvPr>
            <p:ph type="title"/>
          </p:nvPr>
        </p:nvSpPr>
        <p:spPr>
          <a:xfrm>
            <a:off x="838200" y="98711"/>
            <a:ext cx="10515600" cy="582326"/>
          </a:xfrm>
        </p:spPr>
        <p:txBody>
          <a:bodyPr>
            <a:normAutofit fontScale="90000"/>
          </a:bodyPr>
          <a:lstStyle/>
          <a:p>
            <a:pPr algn="ctr"/>
            <a:r>
              <a:rPr lang="ru-RU" sz="2000" b="1" dirty="0">
                <a:solidFill>
                  <a:prstClr val="black"/>
                </a:solidFill>
              </a:rPr>
              <a:t>Обработка результатов эксперимента</a:t>
            </a:r>
            <a:br>
              <a:rPr lang="ru-RU" sz="2000" b="1" dirty="0">
                <a:solidFill>
                  <a:prstClr val="black"/>
                </a:solidFill>
              </a:rPr>
            </a:br>
            <a:endParaRPr lang="ru-RU" sz="2000" dirty="0"/>
          </a:p>
        </p:txBody>
      </p:sp>
      <p:sp>
        <p:nvSpPr>
          <p:cNvPr id="3" name="Объект 2">
            <a:extLst>
              <a:ext uri="{FF2B5EF4-FFF2-40B4-BE49-F238E27FC236}">
                <a16:creationId xmlns:a16="http://schemas.microsoft.com/office/drawing/2014/main" id="{1051C4C6-250C-4B08-B0C9-61BAEDF634B5}"/>
              </a:ext>
            </a:extLst>
          </p:cNvPr>
          <p:cNvSpPr>
            <a:spLocks noGrp="1"/>
          </p:cNvSpPr>
          <p:nvPr>
            <p:ph idx="1"/>
          </p:nvPr>
        </p:nvSpPr>
        <p:spPr>
          <a:xfrm>
            <a:off x="838200" y="859316"/>
            <a:ext cx="10515600" cy="5899973"/>
          </a:xfrm>
        </p:spPr>
        <p:txBody>
          <a:bodyPr>
            <a:normAutofit fontScale="77500" lnSpcReduction="20000"/>
          </a:bodyPr>
          <a:lstStyle/>
          <a:p>
            <a:r>
              <a:rPr lang="ru-RU" sz="2000" dirty="0"/>
              <a:t>Методологии обработки эксперимента:</a:t>
            </a:r>
          </a:p>
          <a:p>
            <a:pPr marL="1431925"/>
            <a:r>
              <a:rPr lang="ru-RU" sz="2000" dirty="0"/>
              <a:t>Предобработка данных:</a:t>
            </a:r>
          </a:p>
          <a:p>
            <a:pPr marL="0" indent="0">
              <a:buNone/>
            </a:pPr>
            <a:r>
              <a:rPr lang="en-US" sz="2000" dirty="0">
                <a:hlinkClick r:id="rId2"/>
              </a:rPr>
              <a:t>https://studbooks.net/2245851/informatika/podgotovka_dannyh_obucheniya</a:t>
            </a:r>
            <a:endParaRPr lang="ru-RU" sz="2000" dirty="0"/>
          </a:p>
          <a:p>
            <a:pPr marL="0" indent="0">
              <a:buNone/>
            </a:pPr>
            <a:r>
              <a:rPr lang="en-US" sz="2000" dirty="0">
                <a:hlinkClick r:id="rId3"/>
              </a:rPr>
              <a:t>https://psytest.wordpress.com/data_treatment/normalization_indicator/</a:t>
            </a:r>
            <a:endParaRPr lang="ru-RU" sz="2000" dirty="0"/>
          </a:p>
          <a:p>
            <a:pPr marL="0" indent="0">
              <a:buNone/>
            </a:pPr>
            <a:r>
              <a:rPr lang="en-US" sz="2000" dirty="0">
                <a:hlinkClick r:id="rId4"/>
              </a:rPr>
              <a:t>https://studme.org/93316/statistika/normirovanie_standartizatsiya_unifikatsiya_dannyh</a:t>
            </a:r>
            <a:endParaRPr lang="ru-RU" sz="2000" dirty="0"/>
          </a:p>
          <a:p>
            <a:endParaRPr lang="ru-RU" sz="2000" dirty="0"/>
          </a:p>
          <a:p>
            <a:r>
              <a:rPr lang="ru-RU" sz="2000" dirty="0"/>
              <a:t>Статистический анализ (только для количественных данных) : </a:t>
            </a:r>
          </a:p>
          <a:p>
            <a:pPr marL="1255713"/>
            <a:r>
              <a:rPr lang="ru-RU" sz="2000" dirty="0"/>
              <a:t>дисперсионный анализ – исследование средних значений (</a:t>
            </a:r>
            <a:r>
              <a:rPr lang="ru-RU" sz="2000" u="sng" dirty="0"/>
              <a:t>отношение к интервальному анализу</a:t>
            </a:r>
            <a:r>
              <a:rPr lang="ru-RU" sz="2000" dirty="0"/>
              <a:t>)  (</a:t>
            </a:r>
            <a:r>
              <a:rPr lang="en-US" sz="2000" dirty="0">
                <a:hlinkClick r:id="rId5"/>
              </a:rPr>
              <a:t>https://ru.wikipedia.org/wiki/</a:t>
            </a:r>
            <a:r>
              <a:rPr lang="ru-RU" sz="2000" dirty="0" err="1">
                <a:hlinkClick r:id="rId5"/>
              </a:rPr>
              <a:t>Дисперсионный_анализ</a:t>
            </a:r>
            <a:r>
              <a:rPr lang="ru-RU" sz="2000" dirty="0"/>
              <a:t> (!!)</a:t>
            </a:r>
          </a:p>
          <a:p>
            <a:pPr marL="1344613" indent="0">
              <a:buNone/>
            </a:pPr>
            <a:r>
              <a:rPr lang="en-US" sz="2000" dirty="0">
                <a:hlinkClick r:id="rId6"/>
              </a:rPr>
              <a:t>http://statistica.ru/theory/dispersionnyy-analiz-article/</a:t>
            </a:r>
            <a:r>
              <a:rPr lang="ru-RU" sz="2000" dirty="0"/>
              <a:t> (!!!)</a:t>
            </a:r>
          </a:p>
          <a:p>
            <a:pPr marL="1255713"/>
            <a:r>
              <a:rPr lang="ru-RU" sz="2000" dirty="0"/>
              <a:t>Корреляционный анализ - анализ силы связи между измеренными величинами</a:t>
            </a:r>
          </a:p>
          <a:p>
            <a:pPr marL="1255713">
              <a:buNone/>
              <a:tabLst>
                <a:tab pos="1255713" algn="l"/>
              </a:tabLst>
            </a:pPr>
            <a:r>
              <a:rPr lang="en-US" sz="2000" dirty="0">
                <a:hlinkClick r:id="rId7"/>
              </a:rPr>
              <a:t>http://statistica.ru/search/?q=</a:t>
            </a:r>
            <a:r>
              <a:rPr lang="ru-RU" sz="2000" dirty="0" err="1">
                <a:hlinkClick r:id="rId7"/>
              </a:rPr>
              <a:t>корреляционный+анализ</a:t>
            </a:r>
            <a:r>
              <a:rPr lang="ru-RU" sz="2000" dirty="0">
                <a:hlinkClick r:id="rId7"/>
              </a:rPr>
              <a:t>&amp;</a:t>
            </a:r>
            <a:r>
              <a:rPr lang="en-US" sz="2000" dirty="0">
                <a:hlinkClick r:id="rId7"/>
              </a:rPr>
              <a:t>x=0&amp;y=0</a:t>
            </a:r>
            <a:endParaRPr lang="ru-RU" sz="2000" dirty="0"/>
          </a:p>
          <a:p>
            <a:pPr marL="1255713">
              <a:buNone/>
              <a:tabLst>
                <a:tab pos="1255713" algn="l"/>
              </a:tabLst>
            </a:pPr>
            <a:r>
              <a:rPr lang="en-US" sz="2000" dirty="0">
                <a:hlinkClick r:id="rId8"/>
              </a:rPr>
              <a:t>https://math.semestr.ru/corel/correlation-analysis.php</a:t>
            </a:r>
            <a:endParaRPr lang="ru-RU" sz="2000" dirty="0"/>
          </a:p>
          <a:p>
            <a:pPr marL="1370013" indent="-342900">
              <a:tabLst>
                <a:tab pos="1255713" algn="l"/>
              </a:tabLst>
            </a:pPr>
            <a:r>
              <a:rPr lang="ru-RU" sz="2000" dirty="0"/>
              <a:t>Регрессионный анализ – предсказательная (прогнозная) модель (анализ временных рядов) </a:t>
            </a:r>
          </a:p>
          <a:p>
            <a:pPr marL="1370013" indent="-342900">
              <a:tabLst>
                <a:tab pos="1255713" algn="l"/>
              </a:tabLst>
            </a:pPr>
            <a:r>
              <a:rPr lang="ru-RU" sz="2000" dirty="0"/>
              <a:t>Методы проверки статистических гипотез для оценки выборок данных</a:t>
            </a:r>
          </a:p>
          <a:p>
            <a:pPr marL="1370013" indent="-342900">
              <a:tabLst>
                <a:tab pos="1255713" algn="l"/>
              </a:tabLst>
            </a:pPr>
            <a:r>
              <a:rPr lang="ru-RU" sz="2000" dirty="0"/>
              <a:t>Факторный анализ –оценка взаимозависимости факторов (измеряемых величин в эксперименте)</a:t>
            </a:r>
          </a:p>
          <a:p>
            <a:pPr marL="1255713"/>
            <a:endParaRPr lang="ru-RU" sz="2000" dirty="0"/>
          </a:p>
          <a:p>
            <a:r>
              <a:rPr lang="ru-RU" sz="2000" dirty="0"/>
              <a:t> </a:t>
            </a:r>
            <a:r>
              <a:rPr lang="en-US" sz="2000" dirty="0">
                <a:solidFill>
                  <a:prstClr val="black"/>
                </a:solidFill>
                <a:latin typeface="Calibri Light" panose="020F0302020204030204"/>
                <a:ea typeface="+mj-ea"/>
                <a:cs typeface="+mj-cs"/>
              </a:rPr>
              <a:t>data mining</a:t>
            </a:r>
            <a:r>
              <a:rPr lang="ru-RU" sz="2000" dirty="0">
                <a:solidFill>
                  <a:prstClr val="black"/>
                </a:solidFill>
                <a:latin typeface="Calibri Light" panose="020F0302020204030204"/>
                <a:ea typeface="+mj-ea"/>
                <a:cs typeface="+mj-cs"/>
              </a:rPr>
              <a:t> – направлен на поиск закономерностей в больших объемах данных. </a:t>
            </a:r>
            <a:r>
              <a:rPr lang="ru-RU" sz="2200" dirty="0"/>
              <a:t>Деревья принятия решений, обобщенные предсказательные модели, кластеризация и классификация</a:t>
            </a:r>
          </a:p>
          <a:p>
            <a:r>
              <a:rPr lang="ru-RU" sz="2000" dirty="0">
                <a:solidFill>
                  <a:prstClr val="black"/>
                </a:solidFill>
              </a:rPr>
              <a:t>(</a:t>
            </a:r>
            <a:r>
              <a:rPr lang="ru-RU" sz="2000" u="sng" dirty="0">
                <a:solidFill>
                  <a:prstClr val="black"/>
                </a:solidFill>
              </a:rPr>
              <a:t>отношение к интервальному анализу</a:t>
            </a:r>
            <a:r>
              <a:rPr lang="ru-RU" sz="2000" dirty="0">
                <a:solidFill>
                  <a:prstClr val="black"/>
                </a:solidFill>
              </a:rPr>
              <a:t>) -</a:t>
            </a:r>
            <a:r>
              <a:rPr lang="en-US" sz="2000" dirty="0">
                <a:solidFill>
                  <a:prstClr val="black"/>
                </a:solidFill>
                <a:hlinkClick r:id="rId9" action="ppaction://hlinkfile"/>
              </a:rPr>
              <a:t>Interval_da.pdf</a:t>
            </a:r>
            <a:r>
              <a:rPr lang="ru-RU" sz="2000" dirty="0">
                <a:solidFill>
                  <a:prstClr val="black"/>
                </a:solidFill>
              </a:rPr>
              <a:t>, </a:t>
            </a:r>
            <a:r>
              <a:rPr lang="en-US" sz="2000" dirty="0">
                <a:solidFill>
                  <a:prstClr val="black"/>
                </a:solidFill>
                <a:hlinkClick r:id="rId10" action="ppaction://hlinkfile"/>
              </a:rPr>
              <a:t>Glazachev_report.pdf</a:t>
            </a:r>
            <a:endParaRPr lang="ru-RU" sz="2000" dirty="0">
              <a:solidFill>
                <a:prstClr val="black"/>
              </a:solidFill>
            </a:endParaRPr>
          </a:p>
          <a:p>
            <a:endParaRPr lang="ru-RU" sz="2000" dirty="0"/>
          </a:p>
        </p:txBody>
      </p:sp>
    </p:spTree>
    <p:extLst>
      <p:ext uri="{BB962C8B-B14F-4D97-AF65-F5344CB8AC3E}">
        <p14:creationId xmlns:p14="http://schemas.microsoft.com/office/powerpoint/2010/main" val="45219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8902F8-6A89-4BB4-9CC7-D83CA0C93A19}"/>
              </a:ext>
            </a:extLst>
          </p:cNvPr>
          <p:cNvSpPr>
            <a:spLocks noGrp="1"/>
          </p:cNvSpPr>
          <p:nvPr>
            <p:ph type="title"/>
          </p:nvPr>
        </p:nvSpPr>
        <p:spPr>
          <a:xfrm>
            <a:off x="838200" y="365125"/>
            <a:ext cx="10515600" cy="758595"/>
          </a:xfrm>
        </p:spPr>
        <p:txBody>
          <a:bodyPr>
            <a:normAutofit/>
          </a:bodyPr>
          <a:lstStyle/>
          <a:p>
            <a:pPr algn="ctr"/>
            <a:r>
              <a:rPr lang="ru-RU" sz="2000" b="1" dirty="0"/>
              <a:t>Лекция </a:t>
            </a:r>
            <a:r>
              <a:rPr lang="en-US" sz="2000" b="1" dirty="0"/>
              <a:t>4</a:t>
            </a:r>
            <a:r>
              <a:rPr lang="ru-RU" sz="2000" b="1" dirty="0"/>
              <a:t> . Хранение результатов эксперимента</a:t>
            </a:r>
            <a:r>
              <a:rPr lang="en-US" sz="2000" b="1" dirty="0"/>
              <a:t> (</a:t>
            </a:r>
            <a:r>
              <a:rPr lang="ru-RU" sz="2000" b="1" dirty="0"/>
              <a:t>базы данных и  </a:t>
            </a:r>
            <a:r>
              <a:rPr lang="en-US" sz="2000" b="1" dirty="0"/>
              <a:t>OLAP</a:t>
            </a:r>
            <a:r>
              <a:rPr lang="ru-RU" sz="2000" b="1" dirty="0"/>
              <a:t>, </a:t>
            </a:r>
            <a:r>
              <a:rPr lang="en-US" sz="2000" b="1" dirty="0"/>
              <a:t>OLTP</a:t>
            </a:r>
            <a:r>
              <a:rPr lang="ru-RU" sz="2000" b="1" dirty="0"/>
              <a:t>,</a:t>
            </a:r>
            <a:r>
              <a:rPr lang="en-US" sz="2000" b="1" dirty="0"/>
              <a:t> data mining </a:t>
            </a:r>
            <a:r>
              <a:rPr lang="ru-RU" sz="2000" b="1" dirty="0"/>
              <a:t>приложения</a:t>
            </a:r>
            <a:r>
              <a:rPr lang="en-US" sz="2000" b="1" dirty="0"/>
              <a:t>)</a:t>
            </a:r>
            <a:r>
              <a:rPr lang="ru-RU" sz="2000" b="1" dirty="0"/>
              <a:t>. Методологии анализа данных</a:t>
            </a:r>
          </a:p>
        </p:txBody>
      </p:sp>
      <p:sp>
        <p:nvSpPr>
          <p:cNvPr id="3" name="Объект 2">
            <a:extLst>
              <a:ext uri="{FF2B5EF4-FFF2-40B4-BE49-F238E27FC236}">
                <a16:creationId xmlns:a16="http://schemas.microsoft.com/office/drawing/2014/main" id="{13608CF7-6699-490E-944B-CD59860F353D}"/>
              </a:ext>
            </a:extLst>
          </p:cNvPr>
          <p:cNvSpPr>
            <a:spLocks noGrp="1"/>
          </p:cNvSpPr>
          <p:nvPr>
            <p:ph idx="1"/>
          </p:nvPr>
        </p:nvSpPr>
        <p:spPr>
          <a:xfrm>
            <a:off x="838200" y="1299990"/>
            <a:ext cx="10515600" cy="5192885"/>
          </a:xfrm>
        </p:spPr>
        <p:txBody>
          <a:bodyPr>
            <a:normAutofit fontScale="55000" lnSpcReduction="20000"/>
          </a:bodyPr>
          <a:lstStyle/>
          <a:p>
            <a:r>
              <a:rPr lang="en-US" dirty="0">
                <a:hlinkClick r:id="rId2"/>
              </a:rPr>
              <a:t>https://life-prog.ru/2_46759_OLTP-i-OLAP-sistemi-Data-Mining.html</a:t>
            </a:r>
            <a:endParaRPr lang="ru-RU" dirty="0"/>
          </a:p>
          <a:p>
            <a:endParaRPr lang="ru-RU" dirty="0"/>
          </a:p>
          <a:p>
            <a:r>
              <a:rPr lang="ru-RU" dirty="0"/>
              <a:t>Сильно нормализованные модели данных хорошо подходят для так называемых </a:t>
            </a:r>
            <a:r>
              <a:rPr lang="ru-RU" i="1" dirty="0"/>
              <a:t>OLTP-систем</a:t>
            </a:r>
            <a:r>
              <a:rPr lang="ru-RU" dirty="0"/>
              <a:t> (</a:t>
            </a:r>
            <a:r>
              <a:rPr lang="ru-RU" i="1" dirty="0" err="1"/>
              <a:t>On-Line</a:t>
            </a:r>
            <a:r>
              <a:rPr lang="ru-RU" i="1" dirty="0"/>
              <a:t> </a:t>
            </a:r>
            <a:r>
              <a:rPr lang="ru-RU" i="1" dirty="0" err="1"/>
              <a:t>Transaction</a:t>
            </a:r>
            <a:r>
              <a:rPr lang="ru-RU" i="1" dirty="0"/>
              <a:t> </a:t>
            </a:r>
            <a:r>
              <a:rPr lang="ru-RU" i="1" dirty="0" err="1"/>
              <a:t>Processing</a:t>
            </a:r>
            <a:r>
              <a:rPr lang="ru-RU" dirty="0"/>
              <a:t> - </a:t>
            </a:r>
            <a:r>
              <a:rPr lang="ru-RU" i="1" dirty="0"/>
              <a:t>оперативная обработка транзакций</a:t>
            </a:r>
            <a:r>
              <a:rPr lang="ru-RU" dirty="0"/>
              <a:t>).</a:t>
            </a:r>
          </a:p>
          <a:p>
            <a:r>
              <a:rPr lang="ru-RU" dirty="0"/>
              <a:t>Другим типом информационных систем являются так называемые </a:t>
            </a:r>
            <a:r>
              <a:rPr lang="ru-RU" i="1" dirty="0"/>
              <a:t>OLAP-системы</a:t>
            </a:r>
            <a:r>
              <a:rPr lang="ru-RU" dirty="0"/>
              <a:t> (</a:t>
            </a:r>
            <a:r>
              <a:rPr lang="ru-RU" i="1" dirty="0" err="1"/>
              <a:t>On-Line</a:t>
            </a:r>
            <a:r>
              <a:rPr lang="ru-RU" i="1" dirty="0"/>
              <a:t> </a:t>
            </a:r>
            <a:r>
              <a:rPr lang="ru-RU" i="1" dirty="0" err="1"/>
              <a:t>Analitical</a:t>
            </a:r>
            <a:r>
              <a:rPr lang="ru-RU" i="1" dirty="0"/>
              <a:t> </a:t>
            </a:r>
            <a:r>
              <a:rPr lang="ru-RU" i="1" dirty="0" err="1"/>
              <a:t>Processing</a:t>
            </a:r>
            <a:r>
              <a:rPr lang="ru-RU" dirty="0"/>
              <a:t> - </a:t>
            </a:r>
            <a:r>
              <a:rPr lang="ru-RU" i="1" dirty="0"/>
              <a:t>оперативная аналитическая обработка данных</a:t>
            </a:r>
            <a:r>
              <a:rPr lang="ru-RU" dirty="0"/>
              <a:t>). </a:t>
            </a:r>
          </a:p>
          <a:p>
            <a:r>
              <a:rPr lang="ru-RU" dirty="0"/>
              <a:t>OLAP используется для принятия управленческих решений, поэтому системы, использующие технологию OLAP, называют </a:t>
            </a:r>
            <a:r>
              <a:rPr lang="ru-RU" i="1" dirty="0"/>
              <a:t>системами поддержки принятия решений</a:t>
            </a:r>
            <a:r>
              <a:rPr lang="ru-RU" dirty="0"/>
              <a:t> (</a:t>
            </a:r>
            <a:r>
              <a:rPr lang="ru-RU" i="1" dirty="0" err="1"/>
              <a:t>Decision</a:t>
            </a:r>
            <a:r>
              <a:rPr lang="ru-RU" i="1" dirty="0"/>
              <a:t> </a:t>
            </a:r>
            <a:r>
              <a:rPr lang="ru-RU" i="1" dirty="0" err="1"/>
              <a:t>Support</a:t>
            </a:r>
            <a:r>
              <a:rPr lang="ru-RU" i="1" dirty="0"/>
              <a:t> </a:t>
            </a:r>
            <a:r>
              <a:rPr lang="ru-RU" i="1" dirty="0" err="1"/>
              <a:t>System</a:t>
            </a:r>
            <a:r>
              <a:rPr lang="ru-RU" dirty="0"/>
              <a:t> - </a:t>
            </a:r>
            <a:r>
              <a:rPr lang="ru-RU" i="1" dirty="0"/>
              <a:t>DSS</a:t>
            </a:r>
            <a:r>
              <a:rPr lang="ru-RU" dirty="0"/>
              <a:t>).</a:t>
            </a:r>
          </a:p>
          <a:p>
            <a:r>
              <a:rPr lang="ru-RU" dirty="0"/>
              <a:t>Концепция OLAP была описана в 1993 году Эдгаром Коддом, автором реляционной модели данных.</a:t>
            </a:r>
          </a:p>
          <a:p>
            <a:r>
              <a:rPr lang="ru-RU" dirty="0"/>
              <a:t>В 1995 году на основе требований, изложенных Коддом, был сформулирован так называемый </a:t>
            </a:r>
            <a:r>
              <a:rPr lang="ru-RU" i="1" dirty="0"/>
              <a:t>тест FASMI (</a:t>
            </a:r>
            <a:r>
              <a:rPr lang="ru-RU" i="1" dirty="0" err="1"/>
              <a:t>Fast</a:t>
            </a:r>
            <a:r>
              <a:rPr lang="ru-RU" i="1" dirty="0"/>
              <a:t> </a:t>
            </a:r>
            <a:r>
              <a:rPr lang="ru-RU" i="1" dirty="0" err="1"/>
              <a:t>Analysis</a:t>
            </a:r>
            <a:r>
              <a:rPr lang="ru-RU" i="1" dirty="0"/>
              <a:t> </a:t>
            </a:r>
            <a:r>
              <a:rPr lang="ru-RU" i="1" dirty="0" err="1"/>
              <a:t>of</a:t>
            </a:r>
            <a:r>
              <a:rPr lang="ru-RU" i="1" dirty="0"/>
              <a:t> </a:t>
            </a:r>
            <a:r>
              <a:rPr lang="ru-RU" i="1" dirty="0" err="1"/>
              <a:t>Shared</a:t>
            </a:r>
            <a:r>
              <a:rPr lang="ru-RU" i="1" dirty="0"/>
              <a:t> </a:t>
            </a:r>
            <a:r>
              <a:rPr lang="ru-RU" i="1" dirty="0" err="1"/>
              <a:t>Multidimensional</a:t>
            </a:r>
            <a:r>
              <a:rPr lang="ru-RU" i="1" dirty="0"/>
              <a:t> </a:t>
            </a:r>
            <a:r>
              <a:rPr lang="ru-RU" i="1" dirty="0" err="1"/>
              <a:t>Information</a:t>
            </a:r>
            <a:r>
              <a:rPr lang="ru-RU" dirty="0"/>
              <a:t> — быстрый анализ разделяемой многомерной информации), включающий следующие требования к приложениям для многомерного анализа:</a:t>
            </a:r>
          </a:p>
          <a:p>
            <a:r>
              <a:rPr lang="ru-RU" dirty="0"/>
              <a:t>предоставление пользователю результатов анализа за приемлемое время (обычно не более 5 с), пусть даже ценой менее детального анализа;</a:t>
            </a:r>
          </a:p>
          <a:p>
            <a:r>
              <a:rPr lang="ru-RU" dirty="0"/>
              <a:t>возможность осуществления любого логического и статистического анализа, характерного для данного приложения, и его сохранения в доступном для конечного пользователя виде;</a:t>
            </a:r>
          </a:p>
          <a:p>
            <a:r>
              <a:rPr lang="ru-RU" dirty="0"/>
              <a:t>многопользовательский доступ к данным с поддержкой соответствующих механизмов блокировок и средств авторизованного доступа;</a:t>
            </a:r>
          </a:p>
          <a:p>
            <a:r>
              <a:rPr lang="ru-RU" dirty="0"/>
              <a:t>многомерное концептуальное представление данных, включая полную поддержку для иерархий и множественных иерархий (это — ключевое требование OLAP);</a:t>
            </a:r>
          </a:p>
          <a:p>
            <a:r>
              <a:rPr lang="ru-RU" dirty="0"/>
              <a:t>возможность обращаться к любой нужной информации независимо от ее объема и места хранения.</a:t>
            </a:r>
          </a:p>
          <a:p>
            <a:endParaRPr lang="ru-RU" dirty="0"/>
          </a:p>
        </p:txBody>
      </p:sp>
    </p:spTree>
    <p:extLst>
      <p:ext uri="{BB962C8B-B14F-4D97-AF65-F5344CB8AC3E}">
        <p14:creationId xmlns:p14="http://schemas.microsoft.com/office/powerpoint/2010/main" val="1835442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36A37B-E564-422E-9F95-EB8672F94393}"/>
              </a:ext>
            </a:extLst>
          </p:cNvPr>
          <p:cNvSpPr>
            <a:spLocks noGrp="1"/>
          </p:cNvSpPr>
          <p:nvPr>
            <p:ph type="title"/>
          </p:nvPr>
        </p:nvSpPr>
        <p:spPr>
          <a:xfrm>
            <a:off x="838200" y="365126"/>
            <a:ext cx="10515600" cy="692494"/>
          </a:xfrm>
        </p:spPr>
        <p:txBody>
          <a:bodyPr>
            <a:normAutofit fontScale="90000"/>
          </a:bodyPr>
          <a:lstStyle/>
          <a:p>
            <a:pPr algn="ctr"/>
            <a:r>
              <a:rPr lang="ru-RU" dirty="0"/>
              <a:t>Назначение </a:t>
            </a:r>
            <a:r>
              <a:rPr lang="en-US" dirty="0"/>
              <a:t>OLAP-</a:t>
            </a:r>
            <a:r>
              <a:rPr lang="ru-RU" dirty="0"/>
              <a:t>куба</a:t>
            </a:r>
            <a:r>
              <a:rPr lang="en-US" dirty="0"/>
              <a:t> </a:t>
            </a:r>
            <a:endParaRPr lang="ru-RU" dirty="0"/>
          </a:p>
        </p:txBody>
      </p:sp>
      <p:sp>
        <p:nvSpPr>
          <p:cNvPr id="3" name="Объект 2">
            <a:extLst>
              <a:ext uri="{FF2B5EF4-FFF2-40B4-BE49-F238E27FC236}">
                <a16:creationId xmlns:a16="http://schemas.microsoft.com/office/drawing/2014/main" id="{001B65A6-D078-43E3-A7F0-71584B67C409}"/>
              </a:ext>
            </a:extLst>
          </p:cNvPr>
          <p:cNvSpPr>
            <a:spLocks noGrp="1"/>
          </p:cNvSpPr>
          <p:nvPr>
            <p:ph idx="1"/>
          </p:nvPr>
        </p:nvSpPr>
        <p:spPr>
          <a:xfrm>
            <a:off x="838200" y="1057620"/>
            <a:ext cx="10515600" cy="5717753"/>
          </a:xfrm>
        </p:spPr>
        <p:txBody>
          <a:bodyPr>
            <a:normAutofit/>
          </a:bodyPr>
          <a:lstStyle/>
          <a:p>
            <a:r>
              <a:rPr lang="en-US" sz="1600" dirty="0">
                <a:hlinkClick r:id="rId2"/>
              </a:rPr>
              <a:t>h</a:t>
            </a:r>
            <a:r>
              <a:rPr lang="en-US" sz="1600" dirty="0">
                <a:hlinkClick r:id="rId2"/>
              </a:rPr>
              <a:t>ttps://ru.wikipedia.org/wiki/OLAP-</a:t>
            </a:r>
            <a:r>
              <a:rPr lang="ru-RU" sz="1600" dirty="0">
                <a:hlinkClick r:id="rId2"/>
              </a:rPr>
              <a:t>куб</a:t>
            </a:r>
            <a:r>
              <a:rPr lang="en-US" sz="1600" dirty="0"/>
              <a:t> (-!)</a:t>
            </a:r>
          </a:p>
          <a:p>
            <a:r>
              <a:rPr lang="ru-RU" sz="1800" dirty="0"/>
              <a:t>«Причиной для представления данных в виде OLAP является широкое распространение парадигмы </a:t>
            </a:r>
            <a:r>
              <a:rPr lang="ru-RU" sz="1800" b="1" dirty="0"/>
              <a:t>отчет с закладками</a:t>
            </a:r>
            <a:r>
              <a:rPr lang="ru-RU" sz="1800" dirty="0"/>
              <a:t> (или </a:t>
            </a:r>
            <a:r>
              <a:rPr lang="ru-RU" sz="1800" dirty="0">
                <a:hlinkClick r:id="rId3" tooltip="Сводная таблица"/>
              </a:rPr>
              <a:t>Сводная таблица</a:t>
            </a:r>
            <a:r>
              <a:rPr lang="ru-RU" sz="1800" dirty="0"/>
              <a:t>). Пользователи хотят видеть данные, представленные в виде страниц, на которых (почти как в </a:t>
            </a:r>
            <a:r>
              <a:rPr lang="ru-RU" sz="1800" dirty="0">
                <a:hlinkClick r:id="rId4" tooltip="Табличный процессор"/>
              </a:rPr>
              <a:t>табличном редакторе</a:t>
            </a:r>
            <a:r>
              <a:rPr lang="ru-RU" sz="1800" dirty="0"/>
              <a:t>) значениями </a:t>
            </a:r>
            <a:r>
              <a:rPr lang="ru-RU" sz="1800" i="1" dirty="0"/>
              <a:t>X</a:t>
            </a:r>
            <a:r>
              <a:rPr lang="ru-RU" sz="1800" dirty="0"/>
              <a:t> наполняется верхняя строка; значениями </a:t>
            </a:r>
            <a:r>
              <a:rPr lang="ru-RU" sz="1800" i="1" dirty="0"/>
              <a:t>Y</a:t>
            </a:r>
            <a:r>
              <a:rPr lang="ru-RU" sz="1800" dirty="0"/>
              <a:t> — крайний левый столбец; а значениями </a:t>
            </a:r>
            <a:r>
              <a:rPr lang="ru-RU" sz="1800" i="1" dirty="0"/>
              <a:t>W : (X, Y) -&gt; W</a:t>
            </a:r>
            <a:r>
              <a:rPr lang="ru-RU" sz="1800" dirty="0"/>
              <a:t> наполняется остальная часть таблицы. Также можно использовать </a:t>
            </a:r>
            <a:r>
              <a:rPr lang="ru-RU" sz="1800" dirty="0">
                <a:hlinkClick r:id="rId5" tooltip="DML"/>
              </a:rPr>
              <a:t>DML</a:t>
            </a:r>
            <a:r>
              <a:rPr lang="ru-RU" sz="1800" dirty="0"/>
              <a:t> из традиционного </a:t>
            </a:r>
            <a:r>
              <a:rPr lang="ru-RU" sz="1800" dirty="0">
                <a:hlinkClick r:id="rId6" tooltip="SQL"/>
              </a:rPr>
              <a:t>SQL</a:t>
            </a:r>
            <a:r>
              <a:rPr lang="ru-RU" sz="1800" dirty="0"/>
              <a:t> для отображения троек </a:t>
            </a:r>
            <a:r>
              <a:rPr lang="ru-RU" sz="1800" i="1" dirty="0"/>
              <a:t>(X, Y, W)</a:t>
            </a:r>
            <a:r>
              <a:rPr lang="ru-RU" sz="1800" dirty="0"/>
              <a:t>, хотя это не настолько удобный формат, как отчёт с закладками, так как в представлении DML необходим линейный поиск по списку требуемой пары </a:t>
            </a:r>
            <a:r>
              <a:rPr lang="ru-RU" sz="1800" i="1" dirty="0"/>
              <a:t>(X, Y)</a:t>
            </a:r>
            <a:r>
              <a:rPr lang="ru-RU" sz="1800" dirty="0"/>
              <a:t>, а для страничного нужен поиск пересечения столбца </a:t>
            </a:r>
            <a:r>
              <a:rPr lang="ru-RU" sz="1800" i="1" dirty="0"/>
              <a:t>X</a:t>
            </a:r>
            <a:r>
              <a:rPr lang="ru-RU" sz="1800" dirty="0"/>
              <a:t> со строкой </a:t>
            </a:r>
            <a:r>
              <a:rPr lang="ru-RU" sz="1800" i="1" dirty="0"/>
              <a:t>Y»</a:t>
            </a:r>
          </a:p>
          <a:p>
            <a:r>
              <a:rPr lang="en-US" sz="1800" i="1" dirty="0">
                <a:hlinkClick r:id="rId7"/>
              </a:rPr>
              <a:t>https://docs.microsoft.com/ru-ru/system-center/scsm/olap-cubes-overview?view=sc-sm-1711</a:t>
            </a:r>
            <a:endParaRPr lang="ru-RU" sz="1800" i="1" dirty="0"/>
          </a:p>
          <a:p>
            <a:r>
              <a:rPr lang="ru-RU" sz="1800" dirty="0"/>
              <a:t>Кубы OLAP — это звено, завершающее облик решения по созданию и обслуживанию хранилищ данных. Куб OLAP, также известный как многомерный куб или гиперкуб, представляет структуру данных в SQL службам </a:t>
            </a:r>
            <a:r>
              <a:rPr lang="ru-RU" sz="1800" dirty="0" err="1"/>
              <a:t>Analysis</a:t>
            </a:r>
            <a:r>
              <a:rPr lang="ru-RU" sz="1800" dirty="0"/>
              <a:t> </a:t>
            </a:r>
            <a:r>
              <a:rPr lang="ru-RU" sz="1800" dirty="0" err="1"/>
              <a:t>Services</a:t>
            </a:r>
            <a:r>
              <a:rPr lang="ru-RU" sz="1800" dirty="0"/>
              <a:t> (SSAS) , построенный, с помощью базы данных OLAP, чтобы разрешить практически-мгновенный анализ данные. Топология данной системы показана на иллюстрации ниже</a:t>
            </a:r>
            <a:r>
              <a:rPr lang="ru-RU" dirty="0"/>
              <a:t>.</a:t>
            </a:r>
            <a:endParaRPr lang="ru-RU" i="1" dirty="0"/>
          </a:p>
          <a:p>
            <a:endParaRPr lang="ru-RU" i="1" dirty="0"/>
          </a:p>
          <a:p>
            <a:endParaRPr lang="ru-RU" dirty="0"/>
          </a:p>
        </p:txBody>
      </p:sp>
      <p:pic>
        <p:nvPicPr>
          <p:cNvPr id="4" name="Рисунок 3">
            <a:extLst>
              <a:ext uri="{FF2B5EF4-FFF2-40B4-BE49-F238E27FC236}">
                <a16:creationId xmlns:a16="http://schemas.microsoft.com/office/drawing/2014/main" id="{B819FF0C-D90F-403B-8793-89EF0B508AF3}"/>
              </a:ext>
            </a:extLst>
          </p:cNvPr>
          <p:cNvPicPr>
            <a:picLocks noChangeAspect="1"/>
          </p:cNvPicPr>
          <p:nvPr/>
        </p:nvPicPr>
        <p:blipFill rotWithShape="1">
          <a:blip r:embed="rId8"/>
          <a:srcRect l="27742" t="67309" r="42168" b="15422"/>
          <a:stretch/>
        </p:blipFill>
        <p:spPr>
          <a:xfrm>
            <a:off x="3437262" y="5308561"/>
            <a:ext cx="3668617" cy="1184313"/>
          </a:xfrm>
          <a:prstGeom prst="rect">
            <a:avLst/>
          </a:prstGeom>
          <a:ln>
            <a:solidFill>
              <a:schemeClr val="tx1"/>
            </a:solidFill>
          </a:ln>
        </p:spPr>
      </p:pic>
    </p:spTree>
    <p:extLst>
      <p:ext uri="{BB962C8B-B14F-4D97-AF65-F5344CB8AC3E}">
        <p14:creationId xmlns:p14="http://schemas.microsoft.com/office/powerpoint/2010/main" val="1726557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6F5E62-C6C3-4A89-869E-E8A8CC3905B4}"/>
              </a:ext>
            </a:extLst>
          </p:cNvPr>
          <p:cNvSpPr>
            <a:spLocks noGrp="1"/>
          </p:cNvSpPr>
          <p:nvPr>
            <p:ph type="title"/>
          </p:nvPr>
        </p:nvSpPr>
        <p:spPr>
          <a:xfrm>
            <a:off x="838200" y="365125"/>
            <a:ext cx="10515600" cy="681477"/>
          </a:xfrm>
        </p:spPr>
        <p:txBody>
          <a:bodyPr>
            <a:normAutofit/>
          </a:bodyPr>
          <a:lstStyle/>
          <a:p>
            <a:pPr algn="ctr"/>
            <a:r>
              <a:rPr lang="ru-RU" sz="2400" b="1" dirty="0"/>
              <a:t>Составление</a:t>
            </a:r>
            <a:r>
              <a:rPr lang="en-US" sz="2400" b="1" dirty="0"/>
              <a:t> OLAP-</a:t>
            </a:r>
            <a:r>
              <a:rPr lang="ru-RU" sz="2400" b="1" dirty="0"/>
              <a:t>куба  </a:t>
            </a:r>
          </a:p>
        </p:txBody>
      </p:sp>
      <p:sp>
        <p:nvSpPr>
          <p:cNvPr id="3" name="Объект 2">
            <a:extLst>
              <a:ext uri="{FF2B5EF4-FFF2-40B4-BE49-F238E27FC236}">
                <a16:creationId xmlns:a16="http://schemas.microsoft.com/office/drawing/2014/main" id="{5FADD4F1-F58C-4B09-B2BB-0EF766DCEE69}"/>
              </a:ext>
            </a:extLst>
          </p:cNvPr>
          <p:cNvSpPr>
            <a:spLocks noGrp="1"/>
          </p:cNvSpPr>
          <p:nvPr>
            <p:ph idx="1"/>
          </p:nvPr>
        </p:nvSpPr>
        <p:spPr>
          <a:xfrm>
            <a:off x="838199" y="870333"/>
            <a:ext cx="10806629" cy="5622541"/>
          </a:xfrm>
        </p:spPr>
        <p:txBody>
          <a:bodyPr>
            <a:normAutofit fontScale="55000" lnSpcReduction="20000"/>
          </a:bodyPr>
          <a:lstStyle/>
          <a:p>
            <a:endParaRPr lang="ru-RU" dirty="0">
              <a:hlinkClick r:id="rId2" action="ppaction://hlinkfile"/>
            </a:endParaRPr>
          </a:p>
          <a:p>
            <a:r>
              <a:rPr lang="en-US" dirty="0">
                <a:hlinkClick r:id="rId2" action="ppaction://hlinkfile"/>
              </a:rPr>
              <a:t>https://media.ls.urfu.ru/632/1734/4218/5290/</a:t>
            </a:r>
            <a:r>
              <a:rPr lang="ru-RU" dirty="0">
                <a:hlinkClick r:id="rId2" action="ppaction://hlinkfile"/>
              </a:rPr>
              <a:t> (!!), </a:t>
            </a:r>
            <a:r>
              <a:rPr lang="ru-RU" dirty="0"/>
              <a:t>        </a:t>
            </a:r>
            <a:r>
              <a:rPr lang="en-US" dirty="0">
                <a:hlinkClick r:id="rId2" action="ppaction://hlinkfile"/>
              </a:rPr>
              <a:t>OLAP </a:t>
            </a:r>
            <a:r>
              <a:rPr lang="ru-RU" dirty="0">
                <a:hlinkClick r:id="rId2" action="ppaction://hlinkfile"/>
              </a:rPr>
              <a:t>кубы.</a:t>
            </a:r>
            <a:r>
              <a:rPr lang="en-US" dirty="0">
                <a:hlinkClick r:id="rId2" action="ppaction://hlinkfile"/>
              </a:rPr>
              <a:t>docx</a:t>
            </a:r>
            <a:endParaRPr lang="ru-RU" dirty="0">
              <a:hlinkClick r:id="rId3"/>
            </a:endParaRPr>
          </a:p>
          <a:p>
            <a:r>
              <a:rPr lang="ru-RU" sz="3300" dirty="0"/>
              <a:t>Главный постулат OLAP – многомерность в представлении данных. В терминологии OLAP для описания многомерного дискретного пространства данных используется понятие куба, или гиперкуба.</a:t>
            </a:r>
            <a:br>
              <a:rPr lang="ru-RU" sz="3300" dirty="0"/>
            </a:br>
            <a:br>
              <a:rPr lang="ru-RU" sz="3300" dirty="0"/>
            </a:br>
            <a:r>
              <a:rPr lang="ru-RU" sz="3300" i="1" dirty="0"/>
              <a:t>Куб</a:t>
            </a:r>
            <a:r>
              <a:rPr lang="ru-RU" sz="3300" dirty="0"/>
              <a:t> представляет собой многомерную структуру данных, из которой пользователь-аналитик может запрашивать информацию. Кубы создаются из фактов и измерений.</a:t>
            </a:r>
            <a:br>
              <a:rPr lang="ru-RU" sz="3300" dirty="0"/>
            </a:br>
            <a:br>
              <a:rPr lang="ru-RU" sz="3300" dirty="0"/>
            </a:br>
            <a:r>
              <a:rPr lang="ru-RU" sz="3300" i="1" dirty="0"/>
              <a:t>Факты</a:t>
            </a:r>
            <a:r>
              <a:rPr lang="ru-RU" sz="3300" dirty="0"/>
              <a:t> – это данные об объектах и событиях в компании, которые будут подлежать анализу. Факты одного типа образуют меры (</a:t>
            </a:r>
            <a:r>
              <a:rPr lang="ru-RU" sz="3300" dirty="0" err="1"/>
              <a:t>measures</a:t>
            </a:r>
            <a:r>
              <a:rPr lang="ru-RU" sz="3300" dirty="0"/>
              <a:t>). Мера есть тип значения в ячейке куба.</a:t>
            </a:r>
            <a:br>
              <a:rPr lang="ru-RU" sz="3300" dirty="0"/>
            </a:br>
            <a:br>
              <a:rPr lang="ru-RU" sz="3300" dirty="0"/>
            </a:br>
            <a:r>
              <a:rPr lang="ru-RU" sz="3300" i="1" dirty="0"/>
              <a:t>Измерения</a:t>
            </a:r>
            <a:r>
              <a:rPr lang="ru-RU" sz="3300" dirty="0"/>
              <a:t> – это элементы данных, по которым производится анализ фактов. Коллекция таких элементов формирует атрибут измерения (например, дни недели могут образовать атрибут измерения "время"</a:t>
            </a:r>
            <a:endParaRPr lang="ru-RU" sz="3300" dirty="0">
              <a:hlinkClick r:id="rId3"/>
            </a:endParaRPr>
          </a:p>
          <a:p>
            <a:r>
              <a:rPr lang="ru-RU" sz="3300" dirty="0">
                <a:solidFill>
                  <a:srgbClr val="000000"/>
                </a:solidFill>
                <a:latin typeface="Arial" panose="020B0604020202020204" pitchFamily="34" charset="0"/>
              </a:rPr>
              <a:t>Измерения чаще всего являются иерархическими структурами, представляющими собой логические категории, по которым пользователь может анализировать фактические данные. Каждая иерархия может иметь один или несколько уровней. Так иерархия измерения "географическое местоположение" может включать уровни: "страна – область – город". В иерархии времени можно выделить, например, такую последовательность уровней: Измерение может иметь несколько иерархий (при этом каждая иерархия одного измерения должна иметь один и тот же ключевой атрибут таблицы измерений).</a:t>
            </a:r>
            <a:endParaRPr lang="ru-RU" sz="3300" dirty="0">
              <a:hlinkClick r:id="rId3"/>
            </a:endParaRPr>
          </a:p>
          <a:p>
            <a:r>
              <a:rPr lang="en-US" dirty="0">
                <a:hlinkClick r:id="rId3"/>
              </a:rPr>
              <a:t>http://biweb.ru/excel-and-olap.html</a:t>
            </a:r>
            <a:r>
              <a:rPr lang="ru-RU" dirty="0"/>
              <a:t> – в </a:t>
            </a:r>
            <a:r>
              <a:rPr lang="en-US" dirty="0"/>
              <a:t>MS Excel</a:t>
            </a:r>
            <a:endParaRPr lang="ru-RU" dirty="0"/>
          </a:p>
          <a:p>
            <a:endParaRPr lang="ru-RU" dirty="0"/>
          </a:p>
        </p:txBody>
      </p:sp>
    </p:spTree>
    <p:extLst>
      <p:ext uri="{BB962C8B-B14F-4D97-AF65-F5344CB8AC3E}">
        <p14:creationId xmlns:p14="http://schemas.microsoft.com/office/powerpoint/2010/main" val="381190168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1951</TotalTime>
  <Words>664</Words>
  <Application>Microsoft Office PowerPoint</Application>
  <PresentationFormat>Широкоэкранный</PresentationFormat>
  <Paragraphs>84</Paragraphs>
  <Slides>10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Arial</vt:lpstr>
      <vt:lpstr>Calibri</vt:lpstr>
      <vt:lpstr>Calibri Light</vt:lpstr>
      <vt:lpstr>Open Sans</vt:lpstr>
      <vt:lpstr>Тема Office</vt:lpstr>
      <vt:lpstr>Теория эксперимента (лекции)  Лекция 1- Введение. Назначение, виды эксперимента. Эксперимент и моделирование.   Инструменты проведения, условия эксперимента. Обработка результатов эксперимента.  Лекция 2. Статистический анализ результатов эксперимента. Шкалы данных, ранжирование данных, нормировка данных, калибровка данных. Методы статистической обработки результатов эксперимента (пассивный) - корреляционный и дисперсионный анализ . Статистический анализ данных -  регрессионный  анализ.  Лекция 3.  МНК. Активный эксперимент. Факторный анализ и планирование эксперимента.  Статистические выводы: понятие надежности вывода и проверка статистических гипотез  Лекция 4. Хранение результатов эксперимента (базы данных и  OLAP, OLTP, data mining приложения). Методологии анализа данных.  Лекция 5. Назначение и алгоритмы data mining. Алгоритмы  классификации, Кластеризация данных Лекция 6. Основные понятия и  определения в цифровой обработке сигналов. Понятие о фильтрации данных Лекция 7. Основные понятия теории ошибок.  Вычислительные погрешности и влияние на результат обработки экспериментальных данных. Заключение.  </vt:lpstr>
      <vt:lpstr>Теория эксперимента – примерные темы лабораторных работ</vt:lpstr>
      <vt:lpstr>Лекция 1. Назначение, виды эксперимента. Эксперимент и моделирование.  Планирование эксперимента. Натурный эксперимент и метрология -  инструменты проведения, калибровка аппаратуры,  условия  </vt:lpstr>
      <vt:lpstr>Планирование эксперимента </vt:lpstr>
      <vt:lpstr>Натурный эксперимент и метрология -  инструменты проведения, калибровка аппаратуры,  условия эксперимента</vt:lpstr>
      <vt:lpstr>Обработка результатов эксперимента </vt:lpstr>
      <vt:lpstr>Лекция 4 . Хранение результатов эксперимента (базы данных и  OLAP, OLTP, data mining приложения). Методологии анализа данных</vt:lpstr>
      <vt:lpstr>Назначение OLAP-куба </vt:lpstr>
      <vt:lpstr>Составление OLAP-куба  </vt:lpstr>
      <vt:lpstr>Лекция 5. Назначение и алгоритмы data mining. Алгоритмы  классификации, Кластеризация данных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Теория эксперимента  Лекция 1-Назначение, виды и  инструменты</dc:title>
  <dc:creator>Игорь Ананченко</dc:creator>
  <cp:lastModifiedBy>Игорь Ананченко</cp:lastModifiedBy>
  <cp:revision>32</cp:revision>
  <dcterms:created xsi:type="dcterms:W3CDTF">2019-03-13T06:47:14Z</dcterms:created>
  <dcterms:modified xsi:type="dcterms:W3CDTF">2019-03-14T15:18:49Z</dcterms:modified>
</cp:coreProperties>
</file>