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4">
  <p:sldMasterIdLst>
    <p:sldMasterId id="2147483698" r:id="rId1"/>
  </p:sldMasterIdLst>
  <p:notesMasterIdLst>
    <p:notesMasterId r:id="rId18"/>
  </p:notesMasterIdLst>
  <p:handoutMasterIdLst>
    <p:handoutMasterId r:id="rId19"/>
  </p:handoutMasterIdLst>
  <p:sldIdLst>
    <p:sldId id="421" r:id="rId2"/>
    <p:sldId id="422" r:id="rId3"/>
    <p:sldId id="423" r:id="rId4"/>
    <p:sldId id="424" r:id="rId5"/>
    <p:sldId id="425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436" r:id="rId17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татьяна" initials="т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EFF7"/>
    <a:srgbClr val="E8EBFE"/>
    <a:srgbClr val="CBCDE3"/>
    <a:srgbClr val="FFEADD"/>
    <a:srgbClr val="FFE0CD"/>
    <a:srgbClr val="CCFFFF"/>
    <a:srgbClr val="337B74"/>
    <a:srgbClr val="CCECFF"/>
    <a:srgbClr val="E7E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9" autoAdjust="0"/>
    <p:restoredTop sz="93401" autoAdjust="0"/>
  </p:normalViewPr>
  <p:slideViewPr>
    <p:cSldViewPr snapToGrid="0" snapToObjects="1" showGuides="1">
      <p:cViewPr varScale="1">
        <p:scale>
          <a:sx n="119" d="100"/>
          <a:sy n="119" d="100"/>
        </p:scale>
        <p:origin x="2000" y="192"/>
      </p:cViewPr>
      <p:guideLst>
        <p:guide orient="horz" pos="2148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5/24/19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5/24/19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44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28177"/>
            <a:ext cx="6273934" cy="3797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pic>
        <p:nvPicPr>
          <p:cNvPr id="3" name="Picture 2" descr="слоган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42" y="5076407"/>
            <a:ext cx="2412864" cy="179999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234632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438467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663"/>
            <a:ext cx="8229600" cy="827087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0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8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0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8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5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2360173"/>
            <a:ext cx="3036565" cy="3892048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3901767"/>
            <a:ext cx="6400800" cy="94099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849606"/>
            <a:ext cx="64008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pic>
        <p:nvPicPr>
          <p:cNvPr id="2" name="Picture 1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282" y="1277169"/>
            <a:ext cx="4089436" cy="169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7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791396"/>
          </a:xfrm>
          <a:prstGeom prst="rect">
            <a:avLst/>
          </a:prstGeom>
          <a:solidFill>
            <a:srgbClr val="0230A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551216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7" name="Picture 6" descr="ITMO_logo3_RU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30254" cy="79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1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2019 </a:t>
            </a:r>
            <a:r>
              <a:rPr lang="ru-RU" dirty="0"/>
              <a:t>г.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7804" y="3399748"/>
            <a:ext cx="7912100" cy="1075062"/>
          </a:xfrm>
        </p:spPr>
        <p:txBody>
          <a:bodyPr>
            <a:noAutofit/>
          </a:bodyPr>
          <a:lstStyle/>
          <a:p>
            <a:pPr>
              <a:lnSpc>
                <a:spcPct val="85000"/>
              </a:lnSpc>
            </a:pPr>
            <a:r>
              <a:rPr lang="ru-RU" sz="1800" dirty="0"/>
              <a:t>Теория эксперимента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122256" y="4897266"/>
            <a:ext cx="6400800" cy="1045028"/>
          </a:xfrm>
        </p:spPr>
        <p:txBody>
          <a:bodyPr>
            <a:normAutofit/>
          </a:bodyPr>
          <a:lstStyle/>
          <a:p>
            <a:pPr algn="r">
              <a:spcBef>
                <a:spcPts val="0"/>
              </a:spcBef>
            </a:pPr>
            <a:r>
              <a:rPr lang="ru-RU" sz="2000" dirty="0"/>
              <a:t>студент Смирнов М.Г.</a:t>
            </a:r>
          </a:p>
          <a:p>
            <a:pPr algn="r">
              <a:spcBef>
                <a:spcPts val="0"/>
              </a:spcBef>
            </a:pPr>
            <a:r>
              <a:rPr lang="ru-RU" sz="2000" dirty="0"/>
              <a:t>группа </a:t>
            </a:r>
            <a:r>
              <a:rPr lang="en-US" sz="2000" dirty="0"/>
              <a:t>N3364</a:t>
            </a:r>
            <a:r>
              <a:rPr lang="ru-RU" sz="2000" dirty="0"/>
              <a:t> </a:t>
            </a:r>
          </a:p>
          <a:p>
            <a:pPr algn="r">
              <a:spcBef>
                <a:spcPts val="0"/>
              </a:spcBef>
            </a:pPr>
            <a:r>
              <a:rPr lang="ru-RU" sz="2000" dirty="0"/>
              <a:t> </a:t>
            </a:r>
            <a:endParaRPr lang="ru-RU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474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E18E1BA-B613-A04B-A757-D549DA956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10</a:t>
            </a:r>
            <a:endParaRPr lang="en-US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BB09A59-C4B3-CA44-A4D7-D082E1FC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Интеграции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E51B26F5-AECB-7544-B440-0E7D31810F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78020" y="2346325"/>
            <a:ext cx="6787959" cy="3779838"/>
          </a:xfrm>
        </p:spPr>
      </p:pic>
    </p:spTree>
    <p:extLst>
      <p:ext uri="{BB962C8B-B14F-4D97-AF65-F5344CB8AC3E}">
        <p14:creationId xmlns:p14="http://schemas.microsoft.com/office/powerpoint/2010/main" val="314932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E18E1BA-B613-A04B-A757-D549DA956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11</a:t>
            </a:r>
            <a:endParaRPr lang="en-US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BB09A59-C4B3-CA44-A4D7-D082E1FC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Интеграции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3F2E00D1-7875-474D-AE19-61E01C4D48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13919" y="2346325"/>
            <a:ext cx="6516162" cy="3779838"/>
          </a:xfrm>
        </p:spPr>
      </p:pic>
    </p:spTree>
    <p:extLst>
      <p:ext uri="{BB962C8B-B14F-4D97-AF65-F5344CB8AC3E}">
        <p14:creationId xmlns:p14="http://schemas.microsoft.com/office/powerpoint/2010/main" val="20730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E18E1BA-B613-A04B-A757-D549DA956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12</a:t>
            </a:r>
            <a:endParaRPr lang="en-US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BB09A59-C4B3-CA44-A4D7-D082E1FC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Интеграции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E8798B89-3561-7B45-82C1-8108F5CC24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548880"/>
            <a:ext cx="8229600" cy="3374728"/>
          </a:xfrm>
        </p:spPr>
      </p:pic>
    </p:spTree>
    <p:extLst>
      <p:ext uri="{BB962C8B-B14F-4D97-AF65-F5344CB8AC3E}">
        <p14:creationId xmlns:p14="http://schemas.microsoft.com/office/powerpoint/2010/main" val="3848172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E18E1BA-B613-A04B-A757-D549DA956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13</a:t>
            </a:r>
            <a:endParaRPr lang="en-US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BB09A59-C4B3-CA44-A4D7-D082E1FC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Интеграции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77B4261-CB96-AD40-89C6-803C006EA1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65350" y="3150394"/>
            <a:ext cx="4813300" cy="2171700"/>
          </a:xfrm>
        </p:spPr>
      </p:pic>
    </p:spTree>
    <p:extLst>
      <p:ext uri="{BB962C8B-B14F-4D97-AF65-F5344CB8AC3E}">
        <p14:creationId xmlns:p14="http://schemas.microsoft.com/office/powerpoint/2010/main" val="3043267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E18E1BA-B613-A04B-A757-D549DA956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14</a:t>
            </a:r>
            <a:endParaRPr lang="en-US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BB09A59-C4B3-CA44-A4D7-D082E1FC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Интеграции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F166685D-DBDE-CB40-9F5E-B78BAC49A4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76650" y="3131344"/>
            <a:ext cx="1790700" cy="2209800"/>
          </a:xfrm>
        </p:spPr>
      </p:pic>
    </p:spTree>
    <p:extLst>
      <p:ext uri="{BB962C8B-B14F-4D97-AF65-F5344CB8AC3E}">
        <p14:creationId xmlns:p14="http://schemas.microsoft.com/office/powerpoint/2010/main" val="656541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E18E1BA-B613-A04B-A757-D549DA956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15</a:t>
            </a:r>
            <a:endParaRPr lang="en-US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BB09A59-C4B3-CA44-A4D7-D082E1FC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Интеграции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9D6C412-0E75-6D43-ACB7-469F766453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87500" y="3080544"/>
            <a:ext cx="5969000" cy="2311400"/>
          </a:xfrm>
        </p:spPr>
      </p:pic>
    </p:spTree>
    <p:extLst>
      <p:ext uri="{BB962C8B-B14F-4D97-AF65-F5344CB8AC3E}">
        <p14:creationId xmlns:p14="http://schemas.microsoft.com/office/powerpoint/2010/main" val="4076374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99A1048B-E565-824B-A7DB-B71AD0665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6582"/>
            <a:ext cx="8229600" cy="3779581"/>
          </a:xfrm>
        </p:spPr>
        <p:txBody>
          <a:bodyPr/>
          <a:lstStyle/>
          <a:p>
            <a:r>
              <a:rPr lang="ru-RU" dirty="0"/>
              <a:t>Они везде</a:t>
            </a:r>
          </a:p>
          <a:p>
            <a:r>
              <a:rPr lang="ru-RU" dirty="0"/>
              <a:t>Для линейной корреляции – Пирсон</a:t>
            </a:r>
            <a:endParaRPr lang="en-US" dirty="0"/>
          </a:p>
          <a:p>
            <a:r>
              <a:rPr lang="ru-RU" dirty="0"/>
              <a:t>Для нелинейной есть специалисты</a:t>
            </a:r>
          </a:p>
          <a:p>
            <a:r>
              <a:rPr lang="ru-RU" dirty="0"/>
              <a:t>Для анализа данных есть </a:t>
            </a:r>
            <a:r>
              <a:rPr lang="ru-RU"/>
              <a:t>крутые специалисты</a:t>
            </a:r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61C8780-A86A-9B4A-A24D-691B57204C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16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592276C-2859-534E-9333-9531838B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Корреляции! </a:t>
            </a:r>
          </a:p>
        </p:txBody>
      </p:sp>
    </p:spTree>
    <p:extLst>
      <p:ext uri="{BB962C8B-B14F-4D97-AF65-F5344CB8AC3E}">
        <p14:creationId xmlns:p14="http://schemas.microsoft.com/office/powerpoint/2010/main" val="43718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4C1C0AD7-BA4D-5D42-A6E0-B84FD1D08A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Взять побольше данных</a:t>
            </a:r>
          </a:p>
          <a:p>
            <a:r>
              <a:rPr lang="ru-RU" dirty="0"/>
              <a:t>Смешать с научными статьями</a:t>
            </a:r>
          </a:p>
          <a:p>
            <a:r>
              <a:rPr lang="ru-RU" dirty="0"/>
              <a:t>Найти гипотезы</a:t>
            </a:r>
          </a:p>
          <a:p>
            <a:r>
              <a:rPr lang="ru-RU" dirty="0"/>
              <a:t>Что-нибудь подтвердить (или опровергнуть)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BDEDBCC-2D8D-6B4C-B77B-B5140DF0F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24A2CDD-A8A1-1B44-921F-9BF04124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Welltory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3849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>
            <a:extLst>
              <a:ext uri="{FF2B5EF4-FFF2-40B4-BE49-F238E27FC236}">
                <a16:creationId xmlns:a16="http://schemas.microsoft.com/office/drawing/2014/main" id="{EAEA6E0C-0A6A-3C4A-BA0A-029883242E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95180" y="2346325"/>
            <a:ext cx="5553639" cy="3924300"/>
          </a:xfr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B8850BB-955B-8D41-B707-914DB377E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Welltory</a:t>
            </a:r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5D0F95-16B4-1E4F-A8C3-6E32E1D50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02234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4886BEC3-FB67-984B-95A4-FB77EBBE87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32568" y="2328863"/>
            <a:ext cx="2723063" cy="3797300"/>
          </a:xfrm>
        </p:spPr>
      </p:pic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8C094D0-71B4-8442-BF6D-D08DEBDA6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4</a:t>
            </a:r>
            <a:endParaRPr lang="en-US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2F15C9F-3A8C-BF4F-8A43-1A149396D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Клипса</a:t>
            </a:r>
          </a:p>
        </p:txBody>
      </p:sp>
    </p:spTree>
    <p:extLst>
      <p:ext uri="{BB962C8B-B14F-4D97-AF65-F5344CB8AC3E}">
        <p14:creationId xmlns:p14="http://schemas.microsoft.com/office/powerpoint/2010/main" val="1889420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4E077BBC-1B02-A048-8A70-FEA39C275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6582"/>
            <a:ext cx="8229600" cy="3779581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Вариабельность сердечного ритма показывает, как меняется время между каждым ударом сердца или RR-интервалы.</a:t>
            </a:r>
          </a:p>
          <a:p>
            <a:r>
              <a:rPr lang="ru-RU" dirty="0"/>
              <a:t>Мозг постоянно сканирует окружающую среду для оценки возможной угрозы, чтобы вовремя переключить функции тела в нужный режим. Когда все процессы работают сбалансированно — организм быстро приспосабливается к изменениям и это позволяет ему выживать.  </a:t>
            </a:r>
          </a:p>
          <a:p>
            <a:r>
              <a:rPr lang="ru-RU" dirty="0"/>
              <a:t>Это очень сложный и комплексный процесс, но мы все равно можем его отследить по разным физиологическим параметрам: пульсу, давлению, температуре тела и в том числе вариабельности сердечного ритма.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43A39DA-B709-2749-B696-47BE67747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5</a:t>
            </a:r>
            <a:endParaRPr lang="en-US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B32F07B-657D-E347-BDF1-1B53921CB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ВРС</a:t>
            </a:r>
          </a:p>
        </p:txBody>
      </p:sp>
    </p:spTree>
    <p:extLst>
      <p:ext uri="{BB962C8B-B14F-4D97-AF65-F5344CB8AC3E}">
        <p14:creationId xmlns:p14="http://schemas.microsoft.com/office/powerpoint/2010/main" val="3595053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C7C2012D-2403-104D-A1E0-BC00E8784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6582"/>
            <a:ext cx="8229600" cy="3779581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Ритм сердца — результат влияния работы разных систем организма: вегетативной нервной системы, почек, гормонов, терморегуляции и т.д. </a:t>
            </a:r>
          </a:p>
          <a:p>
            <a:r>
              <a:rPr lang="ru-RU" dirty="0"/>
              <a:t>Выделить конкретные показатели ВСР, которые отвечают за тот иной орган сложно, поэтому лучше оценивать их комплексно.</a:t>
            </a:r>
          </a:p>
          <a:p>
            <a:r>
              <a:rPr lang="ru-RU" dirty="0"/>
              <a:t>Анализ ВСР применяется в клинической практике для анализа состояния плода в утробе матери, оценки риска внезапной смерти у пациентов, угрозы развития заболеваний и скорости процессов старения организма.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9F72BE0-7927-874C-B958-76549B49F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6</a:t>
            </a:r>
            <a:endParaRPr lang="en-US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4EB2104-D64C-1643-84B0-87F20AEF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Физиологическое состояние</a:t>
            </a:r>
          </a:p>
        </p:txBody>
      </p:sp>
    </p:spTree>
    <p:extLst>
      <p:ext uri="{BB962C8B-B14F-4D97-AF65-F5344CB8AC3E}">
        <p14:creationId xmlns:p14="http://schemas.microsoft.com/office/powerpoint/2010/main" val="2432210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60A5B732-9264-F84F-896D-9A1C5F6BE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6582"/>
            <a:ext cx="8229600" cy="3779581"/>
          </a:xfrm>
        </p:spPr>
        <p:txBody>
          <a:bodyPr/>
          <a:lstStyle/>
          <a:p>
            <a:r>
              <a:rPr lang="ru-RU" dirty="0"/>
              <a:t>Хронический эмоциональный стресс может влиять на организм так же, как и физическое напряжение. </a:t>
            </a:r>
          </a:p>
          <a:p>
            <a:r>
              <a:rPr lang="ru-RU" dirty="0"/>
              <a:t>Негативные эмоции и особенные психологические состояния: депрессия, ПТСР, панические атаки также влияют на вариабельность сердечного ритма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C7133E2-88DC-7E4D-AD24-057A71446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7</a:t>
            </a:r>
            <a:endParaRPr lang="en-US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F6A73C36-82AF-A441-ABB5-EA21C9E8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Психологическое состояние</a:t>
            </a:r>
          </a:p>
        </p:txBody>
      </p:sp>
    </p:spTree>
    <p:extLst>
      <p:ext uri="{BB962C8B-B14F-4D97-AF65-F5344CB8AC3E}">
        <p14:creationId xmlns:p14="http://schemas.microsoft.com/office/powerpoint/2010/main" val="450751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F63911CF-BD93-6945-8827-C57B3B656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6582"/>
            <a:ext cx="8229600" cy="3779581"/>
          </a:xfrm>
        </p:spPr>
        <p:txBody>
          <a:bodyPr/>
          <a:lstStyle/>
          <a:p>
            <a:r>
              <a:rPr lang="ru-RU" dirty="0"/>
              <a:t>Вариабельность сердечного ритма изменяется в зависимости от объемов, интенсивности и регулярности физических нагрузок. </a:t>
            </a:r>
          </a:p>
          <a:p>
            <a:r>
              <a:rPr lang="ru-RU" dirty="0"/>
              <a:t>Люди с разной степенью тренированности будут иметь отличия в ВСР</a:t>
            </a:r>
          </a:p>
          <a:p>
            <a:r>
              <a:rPr lang="ru-RU" dirty="0"/>
              <a:t>По изменениям вариабельности спортсмены отслеживают скорость восстановления, риск получения травм и перетренированности.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8C45DF-F164-4440-8E24-456735FD8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8</a:t>
            </a:r>
            <a:endParaRPr lang="en-US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ED593BCF-CA04-8143-B9DB-492033CF0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 жизни</a:t>
            </a:r>
          </a:p>
        </p:txBody>
      </p:sp>
    </p:spTree>
    <p:extLst>
      <p:ext uri="{BB962C8B-B14F-4D97-AF65-F5344CB8AC3E}">
        <p14:creationId xmlns:p14="http://schemas.microsoft.com/office/powerpoint/2010/main" val="2804419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>
            <a:extLst>
              <a:ext uri="{FF2B5EF4-FFF2-40B4-BE49-F238E27FC236}">
                <a16:creationId xmlns:a16="http://schemas.microsoft.com/office/drawing/2014/main" id="{39010BEB-7B1F-5440-A945-E6EEEBC40B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8738" y="2346325"/>
            <a:ext cx="6546523" cy="3779838"/>
          </a:xfrm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E18E1BA-B613-A04B-A757-D549DA956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9</a:t>
            </a:r>
            <a:endParaRPr lang="en-US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BB09A59-C4B3-CA44-A4D7-D082E1FC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Интеграции</a:t>
            </a:r>
          </a:p>
        </p:txBody>
      </p:sp>
    </p:spTree>
    <p:extLst>
      <p:ext uri="{BB962C8B-B14F-4D97-AF65-F5344CB8AC3E}">
        <p14:creationId xmlns:p14="http://schemas.microsoft.com/office/powerpoint/2010/main" val="753175136"/>
      </p:ext>
    </p:extLst>
  </p:cSld>
  <p:clrMapOvr>
    <a:masterClrMapping/>
  </p:clrMapOvr>
</p:sld>
</file>

<file path=ppt/theme/theme1.xml><?xml version="1.0" encoding="utf-8"?>
<a:theme xmlns:a="http://schemas.openxmlformats.org/drawingml/2006/main" name="1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44820</TotalTime>
  <Words>186</Words>
  <Application>Microsoft Macintosh PowerPoint</Application>
  <PresentationFormat>Экран (4:3)</PresentationFormat>
  <Paragraphs>55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Verdana</vt:lpstr>
      <vt:lpstr>1_Cover</vt:lpstr>
      <vt:lpstr>Теория эксперимента</vt:lpstr>
      <vt:lpstr>Welltory</vt:lpstr>
      <vt:lpstr>Welltory</vt:lpstr>
      <vt:lpstr>Клипса</vt:lpstr>
      <vt:lpstr>ВРС</vt:lpstr>
      <vt:lpstr>Физиологическое состояние</vt:lpstr>
      <vt:lpstr>Психологическое состояние</vt:lpstr>
      <vt:lpstr>Образ жизни</vt:lpstr>
      <vt:lpstr>Интеграции</vt:lpstr>
      <vt:lpstr>Интеграции</vt:lpstr>
      <vt:lpstr>Интеграции</vt:lpstr>
      <vt:lpstr>Интеграции</vt:lpstr>
      <vt:lpstr>Интеграции</vt:lpstr>
      <vt:lpstr>Интеграции</vt:lpstr>
      <vt:lpstr>Интеграции</vt:lpstr>
      <vt:lpstr>Корреляции!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Максим Смирнов</cp:lastModifiedBy>
  <cp:revision>1184</cp:revision>
  <cp:lastPrinted>2017-03-01T11:22:02Z</cp:lastPrinted>
  <dcterms:created xsi:type="dcterms:W3CDTF">2014-06-27T12:30:22Z</dcterms:created>
  <dcterms:modified xsi:type="dcterms:W3CDTF">2019-05-24T10:55:06Z</dcterms:modified>
</cp:coreProperties>
</file>